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7" r:id="rId1"/>
  </p:sldMasterIdLst>
  <p:notesMasterIdLst>
    <p:notesMasterId r:id="rId50"/>
  </p:notesMasterIdLst>
  <p:sldIdLst>
    <p:sldId id="296" r:id="rId2"/>
    <p:sldId id="297" r:id="rId3"/>
    <p:sldId id="274" r:id="rId4"/>
    <p:sldId id="275" r:id="rId5"/>
    <p:sldId id="318" r:id="rId6"/>
    <p:sldId id="310" r:id="rId7"/>
    <p:sldId id="293" r:id="rId8"/>
    <p:sldId id="294" r:id="rId9"/>
    <p:sldId id="295" r:id="rId10"/>
    <p:sldId id="332" r:id="rId11"/>
    <p:sldId id="298" r:id="rId12"/>
    <p:sldId id="308" r:id="rId13"/>
    <p:sldId id="334" r:id="rId14"/>
    <p:sldId id="333" r:id="rId15"/>
    <p:sldId id="302" r:id="rId16"/>
    <p:sldId id="335" r:id="rId17"/>
    <p:sldId id="321" r:id="rId18"/>
    <p:sldId id="336" r:id="rId19"/>
    <p:sldId id="337" r:id="rId20"/>
    <p:sldId id="338" r:id="rId21"/>
    <p:sldId id="343" r:id="rId22"/>
    <p:sldId id="339" r:id="rId23"/>
    <p:sldId id="340" r:id="rId24"/>
    <p:sldId id="341" r:id="rId25"/>
    <p:sldId id="331" r:id="rId26"/>
    <p:sldId id="313" r:id="rId27"/>
    <p:sldId id="314" r:id="rId28"/>
    <p:sldId id="316" r:id="rId29"/>
    <p:sldId id="348" r:id="rId30"/>
    <p:sldId id="349" r:id="rId31"/>
    <p:sldId id="350" r:id="rId32"/>
    <p:sldId id="351" r:id="rId33"/>
    <p:sldId id="352" r:id="rId34"/>
    <p:sldId id="353" r:id="rId35"/>
    <p:sldId id="354" r:id="rId36"/>
    <p:sldId id="355" r:id="rId37"/>
    <p:sldId id="356" r:id="rId38"/>
    <p:sldId id="357" r:id="rId39"/>
    <p:sldId id="358" r:id="rId40"/>
    <p:sldId id="359" r:id="rId41"/>
    <p:sldId id="360" r:id="rId42"/>
    <p:sldId id="361" r:id="rId43"/>
    <p:sldId id="344" r:id="rId44"/>
    <p:sldId id="345" r:id="rId45"/>
    <p:sldId id="346" r:id="rId46"/>
    <p:sldId id="347" r:id="rId47"/>
    <p:sldId id="362" r:id="rId48"/>
    <p:sldId id="303" r:id="rId49"/>
  </p:sldIdLst>
  <p:sldSz cx="9144000" cy="6858000" type="screen4x3"/>
  <p:notesSz cx="6858000" cy="9144000"/>
  <p:defaultTextStyle>
    <a:defPPr>
      <a:defRPr lang="zh-TW"/>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B3E4EB"/>
    <a:srgbClr val="F1FC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8D230F3-CF80-4859-8CE7-A43EE81993B5}" styleName="淺色樣式 1 - 輔色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6D9F66E-5EB9-4882-86FB-DCBF35E3C3E4}" styleName="中等深淺樣式 4 - 輔色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57" autoAdjust="0"/>
    <p:restoredTop sz="79492" autoAdjust="0"/>
  </p:normalViewPr>
  <p:slideViewPr>
    <p:cSldViewPr>
      <p:cViewPr varScale="1">
        <p:scale>
          <a:sx n="85" d="100"/>
          <a:sy n="85" d="100"/>
        </p:scale>
        <p:origin x="61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79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D:\Users\mike\Documents\Doctoral\Research\Paper\2011.07%20ETR&amp;D\DataCollection06.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Documents\Doctoral\Research\Topics\100&#24180;&#24230;&#25976;&#20301;&#20856;&#34255;&#33287;&#25976;&#20301;&#23416;&#32722;&#22283;&#23478;&#22411;&#31185;&#25216;&#35336;&#30059;\Topics\ReadingTask\DataCollection0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lineChart>
        <c:grouping val="standard"/>
        <c:varyColors val="0"/>
        <c:ser>
          <c:idx val="0"/>
          <c:order val="0"/>
          <c:tx>
            <c:strRef>
              <c:f>Results!$C$94</c:f>
              <c:strCache>
                <c:ptCount val="1"/>
                <c:pt idx="0">
                  <c:v>All</c:v>
                </c:pt>
              </c:strCache>
            </c:strRef>
          </c:tx>
          <c:cat>
            <c:strRef>
              <c:f>Results!$B$95:$B$99</c:f>
              <c:strCache>
                <c:ptCount val="5"/>
                <c:pt idx="0">
                  <c:v>3</c:v>
                </c:pt>
                <c:pt idx="1">
                  <c:v>6</c:v>
                </c:pt>
                <c:pt idx="2">
                  <c:v>9</c:v>
                </c:pt>
                <c:pt idx="3">
                  <c:v>12</c:v>
                </c:pt>
                <c:pt idx="4">
                  <c:v>15</c:v>
                </c:pt>
              </c:strCache>
            </c:strRef>
          </c:cat>
          <c:val>
            <c:numRef>
              <c:f>Results!$C$95:$C$99</c:f>
              <c:numCache>
                <c:formatCode>0.00_ </c:formatCode>
                <c:ptCount val="5"/>
                <c:pt idx="0">
                  <c:v>107.77777777777744</c:v>
                </c:pt>
                <c:pt idx="1">
                  <c:v>145.83333333333402</c:v>
                </c:pt>
                <c:pt idx="2">
                  <c:v>165.02777777777777</c:v>
                </c:pt>
                <c:pt idx="3">
                  <c:v>147.25</c:v>
                </c:pt>
                <c:pt idx="4">
                  <c:v>182.88888888889014</c:v>
                </c:pt>
              </c:numCache>
            </c:numRef>
          </c:val>
          <c:smooth val="0"/>
          <c:extLst>
            <c:ext xmlns:c16="http://schemas.microsoft.com/office/drawing/2014/chart" uri="{C3380CC4-5D6E-409C-BE32-E72D297353CC}">
              <c16:uniqueId val="{00000000-D0CE-4A26-B9AA-F0C99FC37EED}"/>
            </c:ext>
          </c:extLst>
        </c:ser>
        <c:ser>
          <c:idx val="1"/>
          <c:order val="1"/>
          <c:tx>
            <c:strRef>
              <c:f>Results!$D$94</c:f>
              <c:strCache>
                <c:ptCount val="1"/>
                <c:pt idx="0">
                  <c:v>Male</c:v>
                </c:pt>
              </c:strCache>
            </c:strRef>
          </c:tx>
          <c:cat>
            <c:strRef>
              <c:f>Results!$B$95:$B$99</c:f>
              <c:strCache>
                <c:ptCount val="5"/>
                <c:pt idx="0">
                  <c:v>3</c:v>
                </c:pt>
                <c:pt idx="1">
                  <c:v>6</c:v>
                </c:pt>
                <c:pt idx="2">
                  <c:v>9</c:v>
                </c:pt>
                <c:pt idx="3">
                  <c:v>12</c:v>
                </c:pt>
                <c:pt idx="4">
                  <c:v>15</c:v>
                </c:pt>
              </c:strCache>
            </c:strRef>
          </c:cat>
          <c:val>
            <c:numRef>
              <c:f>Results!$D$95:$D$99</c:f>
              <c:numCache>
                <c:formatCode>0.00_ </c:formatCode>
                <c:ptCount val="5"/>
                <c:pt idx="0">
                  <c:v>76.39</c:v>
                </c:pt>
                <c:pt idx="1">
                  <c:v>154.78</c:v>
                </c:pt>
                <c:pt idx="2">
                  <c:v>163.83333333333402</c:v>
                </c:pt>
                <c:pt idx="3">
                  <c:v>155.5</c:v>
                </c:pt>
                <c:pt idx="4">
                  <c:v>194.94333333333341</c:v>
                </c:pt>
              </c:numCache>
            </c:numRef>
          </c:val>
          <c:smooth val="0"/>
          <c:extLst>
            <c:ext xmlns:c16="http://schemas.microsoft.com/office/drawing/2014/chart" uri="{C3380CC4-5D6E-409C-BE32-E72D297353CC}">
              <c16:uniqueId val="{00000001-D0CE-4A26-B9AA-F0C99FC37EED}"/>
            </c:ext>
          </c:extLst>
        </c:ser>
        <c:ser>
          <c:idx val="2"/>
          <c:order val="2"/>
          <c:tx>
            <c:strRef>
              <c:f>Results!$E$94</c:f>
              <c:strCache>
                <c:ptCount val="1"/>
                <c:pt idx="0">
                  <c:v>Female</c:v>
                </c:pt>
              </c:strCache>
            </c:strRef>
          </c:tx>
          <c:cat>
            <c:strRef>
              <c:f>Results!$B$95:$B$99</c:f>
              <c:strCache>
                <c:ptCount val="5"/>
                <c:pt idx="0">
                  <c:v>3</c:v>
                </c:pt>
                <c:pt idx="1">
                  <c:v>6</c:v>
                </c:pt>
                <c:pt idx="2">
                  <c:v>9</c:v>
                </c:pt>
                <c:pt idx="3">
                  <c:v>12</c:v>
                </c:pt>
                <c:pt idx="4">
                  <c:v>15</c:v>
                </c:pt>
              </c:strCache>
            </c:strRef>
          </c:cat>
          <c:val>
            <c:numRef>
              <c:f>Results!$E$95:$E$99</c:f>
              <c:numCache>
                <c:formatCode>0.00_ </c:formatCode>
                <c:ptCount val="5"/>
                <c:pt idx="0">
                  <c:v>139.16666666666652</c:v>
                </c:pt>
                <c:pt idx="1">
                  <c:v>136.89000000000001</c:v>
                </c:pt>
                <c:pt idx="2">
                  <c:v>166.22333333333341</c:v>
                </c:pt>
                <c:pt idx="3">
                  <c:v>139</c:v>
                </c:pt>
                <c:pt idx="4">
                  <c:v>170.83333333333402</c:v>
                </c:pt>
              </c:numCache>
            </c:numRef>
          </c:val>
          <c:smooth val="0"/>
          <c:extLst>
            <c:ext xmlns:c16="http://schemas.microsoft.com/office/drawing/2014/chart" uri="{C3380CC4-5D6E-409C-BE32-E72D297353CC}">
              <c16:uniqueId val="{00000002-D0CE-4A26-B9AA-F0C99FC37EED}"/>
            </c:ext>
          </c:extLst>
        </c:ser>
        <c:dLbls>
          <c:showLegendKey val="0"/>
          <c:showVal val="0"/>
          <c:showCatName val="0"/>
          <c:showSerName val="0"/>
          <c:showPercent val="0"/>
          <c:showBubbleSize val="0"/>
        </c:dLbls>
        <c:marker val="1"/>
        <c:smooth val="0"/>
        <c:axId val="85351808"/>
        <c:axId val="90998272"/>
      </c:lineChart>
      <c:catAx>
        <c:axId val="85351808"/>
        <c:scaling>
          <c:orientation val="minMax"/>
        </c:scaling>
        <c:delete val="0"/>
        <c:axPos val="b"/>
        <c:title>
          <c:tx>
            <c:rich>
              <a:bodyPr/>
              <a:lstStyle/>
              <a:p>
                <a:pPr>
                  <a:defRPr/>
                </a:pPr>
                <a:r>
                  <a:rPr lang="en-US"/>
                  <a:t>Time (minutes)</a:t>
                </a:r>
                <a:endParaRPr lang="zh-TW"/>
              </a:p>
            </c:rich>
          </c:tx>
          <c:overlay val="0"/>
        </c:title>
        <c:numFmt formatCode="General" sourceLinked="0"/>
        <c:majorTickMark val="out"/>
        <c:minorTickMark val="none"/>
        <c:tickLblPos val="nextTo"/>
        <c:crossAx val="90998272"/>
        <c:crosses val="autoZero"/>
        <c:auto val="1"/>
        <c:lblAlgn val="ctr"/>
        <c:lblOffset val="100"/>
        <c:noMultiLvlLbl val="0"/>
      </c:catAx>
      <c:valAx>
        <c:axId val="90998272"/>
        <c:scaling>
          <c:orientation val="minMax"/>
        </c:scaling>
        <c:delete val="0"/>
        <c:axPos val="l"/>
        <c:majorGridlines/>
        <c:title>
          <c:tx>
            <c:rich>
              <a:bodyPr rot="-5400000" vert="horz"/>
              <a:lstStyle/>
              <a:p>
                <a:pPr>
                  <a:defRPr/>
                </a:pPr>
                <a:r>
                  <a:rPr lang="en-US"/>
                  <a:t>Reading rate (wpm)</a:t>
                </a:r>
                <a:endParaRPr lang="zh-TW"/>
              </a:p>
            </c:rich>
          </c:tx>
          <c:overlay val="0"/>
        </c:title>
        <c:numFmt formatCode="0_ " sourceLinked="0"/>
        <c:majorTickMark val="out"/>
        <c:minorTickMark val="none"/>
        <c:tickLblPos val="nextTo"/>
        <c:crossAx val="85351808"/>
        <c:crosses val="autoZero"/>
        <c:crossBetween val="between"/>
      </c:valAx>
      <c:spPr>
        <a:noFill/>
      </c:spPr>
    </c:plotArea>
    <c:legend>
      <c:legendPos val="r"/>
      <c:overlay val="0"/>
    </c:legend>
    <c:plotVisOnly val="1"/>
    <c:dispBlanksAs val="gap"/>
    <c:showDLblsOverMax val="0"/>
  </c:chart>
  <c:spPr>
    <a:noFill/>
    <a:ln>
      <a:noFill/>
    </a:ln>
  </c:spPr>
  <c:txPr>
    <a:bodyPr/>
    <a:lstStyle/>
    <a:p>
      <a:pPr>
        <a:defRPr sz="1800"/>
      </a:pPr>
      <a:endParaRPr lang="zh-TW"/>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lineChart>
        <c:grouping val="standard"/>
        <c:varyColors val="0"/>
        <c:ser>
          <c:idx val="0"/>
          <c:order val="0"/>
          <c:tx>
            <c:strRef>
              <c:f>'Task-15  (2)'!$B$1</c:f>
              <c:strCache>
                <c:ptCount val="1"/>
                <c:pt idx="0">
                  <c:v>Oral 15</c:v>
                </c:pt>
              </c:strCache>
            </c:strRef>
          </c:tx>
          <c:cat>
            <c:numRef>
              <c:f>'Task-15  (2)'!$A$2:$A$10</c:f>
              <c:numCache>
                <c:formatCode>General</c:formatCode>
                <c:ptCount val="9"/>
                <c:pt idx="0">
                  <c:v>5</c:v>
                </c:pt>
                <c:pt idx="1">
                  <c:v>10</c:v>
                </c:pt>
                <c:pt idx="2">
                  <c:v>15</c:v>
                </c:pt>
                <c:pt idx="3">
                  <c:v>20</c:v>
                </c:pt>
                <c:pt idx="4">
                  <c:v>25</c:v>
                </c:pt>
                <c:pt idx="5">
                  <c:v>30</c:v>
                </c:pt>
                <c:pt idx="6">
                  <c:v>35</c:v>
                </c:pt>
                <c:pt idx="7">
                  <c:v>40</c:v>
                </c:pt>
                <c:pt idx="8">
                  <c:v>45</c:v>
                </c:pt>
              </c:numCache>
            </c:numRef>
          </c:cat>
          <c:val>
            <c:numRef>
              <c:f>'Task-15  (2)'!$B$2:$B$10</c:f>
              <c:numCache>
                <c:formatCode>####.00</c:formatCode>
                <c:ptCount val="9"/>
                <c:pt idx="0">
                  <c:v>121.83083333333325</c:v>
                </c:pt>
                <c:pt idx="1">
                  <c:v>158.01416666666572</c:v>
                </c:pt>
                <c:pt idx="2">
                  <c:v>169.065</c:v>
                </c:pt>
              </c:numCache>
            </c:numRef>
          </c:val>
          <c:smooth val="0"/>
          <c:extLst>
            <c:ext xmlns:c16="http://schemas.microsoft.com/office/drawing/2014/chart" uri="{C3380CC4-5D6E-409C-BE32-E72D297353CC}">
              <c16:uniqueId val="{00000000-9F1A-41A4-BC70-B7616B0415BA}"/>
            </c:ext>
          </c:extLst>
        </c:ser>
        <c:ser>
          <c:idx val="1"/>
          <c:order val="1"/>
          <c:tx>
            <c:strRef>
              <c:f>'Task-15  (2)'!$D$1</c:f>
              <c:strCache>
                <c:ptCount val="1"/>
                <c:pt idx="0">
                  <c:v>Silent 15</c:v>
                </c:pt>
              </c:strCache>
            </c:strRef>
          </c:tx>
          <c:cat>
            <c:numRef>
              <c:f>'Task-15  (2)'!$A$2:$A$10</c:f>
              <c:numCache>
                <c:formatCode>General</c:formatCode>
                <c:ptCount val="9"/>
                <c:pt idx="0">
                  <c:v>5</c:v>
                </c:pt>
                <c:pt idx="1">
                  <c:v>10</c:v>
                </c:pt>
                <c:pt idx="2">
                  <c:v>15</c:v>
                </c:pt>
                <c:pt idx="3">
                  <c:v>20</c:v>
                </c:pt>
                <c:pt idx="4">
                  <c:v>25</c:v>
                </c:pt>
                <c:pt idx="5">
                  <c:v>30</c:v>
                </c:pt>
                <c:pt idx="6">
                  <c:v>35</c:v>
                </c:pt>
                <c:pt idx="7">
                  <c:v>40</c:v>
                </c:pt>
                <c:pt idx="8">
                  <c:v>45</c:v>
                </c:pt>
              </c:numCache>
            </c:numRef>
          </c:cat>
          <c:val>
            <c:numRef>
              <c:f>'Task-15  (2)'!$D$2:$D$10</c:f>
              <c:numCache>
                <c:formatCode>####.00</c:formatCode>
                <c:ptCount val="9"/>
                <c:pt idx="0">
                  <c:v>369.36</c:v>
                </c:pt>
                <c:pt idx="1">
                  <c:v>362.73499999999899</c:v>
                </c:pt>
                <c:pt idx="2">
                  <c:v>431.03916666666674</c:v>
                </c:pt>
              </c:numCache>
            </c:numRef>
          </c:val>
          <c:smooth val="0"/>
          <c:extLst>
            <c:ext xmlns:c16="http://schemas.microsoft.com/office/drawing/2014/chart" uri="{C3380CC4-5D6E-409C-BE32-E72D297353CC}">
              <c16:uniqueId val="{00000001-9F1A-41A4-BC70-B7616B0415BA}"/>
            </c:ext>
          </c:extLst>
        </c:ser>
        <c:ser>
          <c:idx val="2"/>
          <c:order val="2"/>
          <c:tx>
            <c:strRef>
              <c:f>'Task-15  (2)'!$F$1</c:f>
              <c:strCache>
                <c:ptCount val="1"/>
                <c:pt idx="0">
                  <c:v>Silent 30</c:v>
                </c:pt>
              </c:strCache>
            </c:strRef>
          </c:tx>
          <c:cat>
            <c:numRef>
              <c:f>'Task-15  (2)'!$A$2:$A$10</c:f>
              <c:numCache>
                <c:formatCode>General</c:formatCode>
                <c:ptCount val="9"/>
                <c:pt idx="0">
                  <c:v>5</c:v>
                </c:pt>
                <c:pt idx="1">
                  <c:v>10</c:v>
                </c:pt>
                <c:pt idx="2">
                  <c:v>15</c:v>
                </c:pt>
                <c:pt idx="3">
                  <c:v>20</c:v>
                </c:pt>
                <c:pt idx="4">
                  <c:v>25</c:v>
                </c:pt>
                <c:pt idx="5">
                  <c:v>30</c:v>
                </c:pt>
                <c:pt idx="6">
                  <c:v>35</c:v>
                </c:pt>
                <c:pt idx="7">
                  <c:v>40</c:v>
                </c:pt>
                <c:pt idx="8">
                  <c:v>45</c:v>
                </c:pt>
              </c:numCache>
            </c:numRef>
          </c:cat>
          <c:val>
            <c:numRef>
              <c:f>'Task-15  (2)'!$F$2:$F$10</c:f>
              <c:numCache>
                <c:formatCode>####.00</c:formatCode>
                <c:ptCount val="9"/>
                <c:pt idx="0">
                  <c:v>365.7166666666667</c:v>
                </c:pt>
                <c:pt idx="1">
                  <c:v>382.48458333333639</c:v>
                </c:pt>
                <c:pt idx="2">
                  <c:v>361.87708333333819</c:v>
                </c:pt>
                <c:pt idx="3">
                  <c:v>376.83624999999893</c:v>
                </c:pt>
                <c:pt idx="4">
                  <c:v>406.55374999999964</c:v>
                </c:pt>
                <c:pt idx="5">
                  <c:v>396.50833333333338</c:v>
                </c:pt>
              </c:numCache>
            </c:numRef>
          </c:val>
          <c:smooth val="0"/>
          <c:extLst>
            <c:ext xmlns:c16="http://schemas.microsoft.com/office/drawing/2014/chart" uri="{C3380CC4-5D6E-409C-BE32-E72D297353CC}">
              <c16:uniqueId val="{00000002-9F1A-41A4-BC70-B7616B0415BA}"/>
            </c:ext>
          </c:extLst>
        </c:ser>
        <c:ser>
          <c:idx val="3"/>
          <c:order val="3"/>
          <c:tx>
            <c:strRef>
              <c:f>'Task-15  (2)'!$H$1</c:f>
              <c:strCache>
                <c:ptCount val="1"/>
                <c:pt idx="0">
                  <c:v>Silent 45</c:v>
                </c:pt>
              </c:strCache>
            </c:strRef>
          </c:tx>
          <c:cat>
            <c:numRef>
              <c:f>'Task-15  (2)'!$A$2:$A$10</c:f>
              <c:numCache>
                <c:formatCode>General</c:formatCode>
                <c:ptCount val="9"/>
                <c:pt idx="0">
                  <c:v>5</c:v>
                </c:pt>
                <c:pt idx="1">
                  <c:v>10</c:v>
                </c:pt>
                <c:pt idx="2">
                  <c:v>15</c:v>
                </c:pt>
                <c:pt idx="3">
                  <c:v>20</c:v>
                </c:pt>
                <c:pt idx="4">
                  <c:v>25</c:v>
                </c:pt>
                <c:pt idx="5">
                  <c:v>30</c:v>
                </c:pt>
                <c:pt idx="6">
                  <c:v>35</c:v>
                </c:pt>
                <c:pt idx="7">
                  <c:v>40</c:v>
                </c:pt>
                <c:pt idx="8">
                  <c:v>45</c:v>
                </c:pt>
              </c:numCache>
            </c:numRef>
          </c:cat>
          <c:val>
            <c:numRef>
              <c:f>'Task-15  (2)'!$H$2:$H$10</c:f>
              <c:numCache>
                <c:formatCode>####.00</c:formatCode>
                <c:ptCount val="9"/>
                <c:pt idx="0">
                  <c:v>329.73291666666665</c:v>
                </c:pt>
                <c:pt idx="1">
                  <c:v>452.02208333333743</c:v>
                </c:pt>
                <c:pt idx="2">
                  <c:v>422.16874999999993</c:v>
                </c:pt>
                <c:pt idx="3">
                  <c:v>431.91833333333335</c:v>
                </c:pt>
                <c:pt idx="4">
                  <c:v>324.22458333333674</c:v>
                </c:pt>
                <c:pt idx="5">
                  <c:v>328.93874999999679</c:v>
                </c:pt>
                <c:pt idx="6">
                  <c:v>269.07208333333801</c:v>
                </c:pt>
                <c:pt idx="7">
                  <c:v>285.95958333333738</c:v>
                </c:pt>
                <c:pt idx="8">
                  <c:v>245.25083333333347</c:v>
                </c:pt>
              </c:numCache>
            </c:numRef>
          </c:val>
          <c:smooth val="0"/>
          <c:extLst>
            <c:ext xmlns:c16="http://schemas.microsoft.com/office/drawing/2014/chart" uri="{C3380CC4-5D6E-409C-BE32-E72D297353CC}">
              <c16:uniqueId val="{00000003-9F1A-41A4-BC70-B7616B0415BA}"/>
            </c:ext>
          </c:extLst>
        </c:ser>
        <c:dLbls>
          <c:showLegendKey val="0"/>
          <c:showVal val="0"/>
          <c:showCatName val="0"/>
          <c:showSerName val="0"/>
          <c:showPercent val="0"/>
          <c:showBubbleSize val="0"/>
        </c:dLbls>
        <c:marker val="1"/>
        <c:smooth val="0"/>
        <c:axId val="91181440"/>
        <c:axId val="91183360"/>
      </c:lineChart>
      <c:catAx>
        <c:axId val="91181440"/>
        <c:scaling>
          <c:orientation val="minMax"/>
        </c:scaling>
        <c:delete val="0"/>
        <c:axPos val="b"/>
        <c:title>
          <c:tx>
            <c:rich>
              <a:bodyPr/>
              <a:lstStyle/>
              <a:p>
                <a:pPr>
                  <a:defRPr/>
                </a:pPr>
                <a:r>
                  <a:rPr lang="en-US"/>
                  <a:t>Time (minutes)</a:t>
                </a:r>
                <a:endParaRPr lang="zh-TW"/>
              </a:p>
            </c:rich>
          </c:tx>
          <c:overlay val="0"/>
        </c:title>
        <c:numFmt formatCode="General" sourceLinked="1"/>
        <c:majorTickMark val="out"/>
        <c:minorTickMark val="none"/>
        <c:tickLblPos val="nextTo"/>
        <c:crossAx val="91183360"/>
        <c:crosses val="autoZero"/>
        <c:auto val="1"/>
        <c:lblAlgn val="ctr"/>
        <c:lblOffset val="100"/>
        <c:noMultiLvlLbl val="0"/>
      </c:catAx>
      <c:valAx>
        <c:axId val="91183360"/>
        <c:scaling>
          <c:orientation val="minMax"/>
        </c:scaling>
        <c:delete val="0"/>
        <c:axPos val="l"/>
        <c:majorGridlines/>
        <c:title>
          <c:tx>
            <c:rich>
              <a:bodyPr rot="-5400000" vert="horz"/>
              <a:lstStyle/>
              <a:p>
                <a:pPr>
                  <a:defRPr/>
                </a:pPr>
                <a:r>
                  <a:rPr lang="en-US"/>
                  <a:t>Reading Rate (wpm)</a:t>
                </a:r>
                <a:endParaRPr lang="zh-TW"/>
              </a:p>
            </c:rich>
          </c:tx>
          <c:overlay val="0"/>
        </c:title>
        <c:numFmt formatCode="0_ " sourceLinked="0"/>
        <c:majorTickMark val="out"/>
        <c:minorTickMark val="none"/>
        <c:tickLblPos val="nextTo"/>
        <c:crossAx val="91181440"/>
        <c:crosses val="autoZero"/>
        <c:crossBetween val="between"/>
      </c:valAx>
      <c:spPr>
        <a:noFill/>
      </c:spPr>
    </c:plotArea>
    <c:legend>
      <c:legendPos val="r"/>
      <c:overlay val="0"/>
    </c:legend>
    <c:plotVisOnly val="1"/>
    <c:dispBlanksAs val="gap"/>
    <c:showDLblsOverMax val="0"/>
  </c:chart>
  <c:spPr>
    <a:noFill/>
    <a:ln>
      <a:noFill/>
    </a:ln>
  </c:spPr>
  <c:txPr>
    <a:bodyPr/>
    <a:lstStyle/>
    <a:p>
      <a:pPr>
        <a:defRPr sz="1800"/>
      </a:pPr>
      <a:endParaRPr lang="zh-TW"/>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emf"/></Relationships>
</file>

<file path=ppt/drawings/drawing1.xml><?xml version="1.0" encoding="utf-8"?>
<c:userShapes xmlns:c="http://schemas.openxmlformats.org/drawingml/2006/chart">
  <cdr:relSizeAnchor xmlns:cdr="http://schemas.openxmlformats.org/drawingml/2006/chartDrawing">
    <cdr:from>
      <cdr:x>0.85</cdr:x>
      <cdr:y>0.28362</cdr:y>
    </cdr:from>
    <cdr:to>
      <cdr:x>1</cdr:x>
      <cdr:y>0.40531</cdr:y>
    </cdr:to>
    <cdr:sp macro="" textlink="">
      <cdr:nvSpPr>
        <cdr:cNvPr id="2" name="文字方塊 1"/>
        <cdr:cNvSpPr txBox="1"/>
      </cdr:nvSpPr>
      <cdr:spPr>
        <a:xfrm xmlns:a="http://schemas.openxmlformats.org/drawingml/2006/main">
          <a:off x="6995120" y="1342653"/>
          <a:ext cx="1234480" cy="57606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zh-TW" altLang="en-US" sz="11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kumimoji="0" sz="1200">
                <a:latin typeface="+mn-lt"/>
                <a:ea typeface="+mn-ea"/>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kumimoji="0" sz="1200">
                <a:latin typeface="+mn-lt"/>
                <a:ea typeface="+mn-ea"/>
              </a:defRPr>
            </a:lvl1pPr>
          </a:lstStyle>
          <a:p>
            <a:pPr>
              <a:defRPr/>
            </a:pPr>
            <a:fld id="{1F3C0F47-5028-4BFD-98CA-96DD1F77EEAE}" type="datetimeFigureOut">
              <a:rPr lang="zh-TW" altLang="en-US"/>
              <a:pPr>
                <a:defRPr/>
              </a:pPr>
              <a:t>2023/1/5</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endParaRPr lang="zh-TW" altLang="en-US" noProof="0"/>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kumimoji="0" sz="1200">
                <a:latin typeface="+mn-lt"/>
                <a:ea typeface="+mn-ea"/>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kumimoji="0" sz="1200">
                <a:latin typeface="+mn-lt"/>
                <a:ea typeface="+mn-ea"/>
              </a:defRPr>
            </a:lvl1pPr>
          </a:lstStyle>
          <a:p>
            <a:pPr>
              <a:defRPr/>
            </a:pPr>
            <a:fld id="{39342D07-31CA-45A1-B514-2C34DF57ACF3}" type="slidenum">
              <a:rPr lang="zh-TW" altLang="en-US"/>
              <a:pPr>
                <a:defRPr/>
              </a:pPr>
              <a:t>‹#›</a:t>
            </a:fld>
            <a:endParaRPr lang="zh-TW" altLang="en-US"/>
          </a:p>
        </p:txBody>
      </p:sp>
    </p:spTree>
    <p:extLst>
      <p:ext uri="{BB962C8B-B14F-4D97-AF65-F5344CB8AC3E}">
        <p14:creationId xmlns:p14="http://schemas.microsoft.com/office/powerpoint/2010/main" val="11511578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277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smtClean="0"/>
              <a:t>本篇研究係為今年度的國科會電子書計畫</a:t>
            </a:r>
            <a:endParaRPr lang="zh-TW" altLang="en-US" sz="2400" smtClean="0">
              <a:latin typeface="Arial" charset="0"/>
            </a:endParaRPr>
          </a:p>
        </p:txBody>
      </p:sp>
      <p:sp>
        <p:nvSpPr>
          <p:cNvPr id="20483"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EFB58A7-1AC8-4F68-8062-5ED23EFDCA06}" type="slidenum">
              <a:rPr lang="en-US" altLang="zh-TW" smtClean="0"/>
              <a:pPr fontAlgn="base">
                <a:spcBef>
                  <a:spcPct val="0"/>
                </a:spcBef>
                <a:spcAft>
                  <a:spcPct val="0"/>
                </a:spcAft>
                <a:defRPr/>
              </a:pPr>
              <a:t>1</a:t>
            </a:fld>
            <a:endParaRPr lang="en-US" altLang="zh-TW"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1987"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zh-TW" smtClean="0"/>
              <a:t>參與本研究系統評估的學生共有</a:t>
            </a:r>
            <a:r>
              <a:rPr lang="en-US" altLang="zh-TW" smtClean="0"/>
              <a:t>174</a:t>
            </a:r>
            <a:r>
              <a:rPr lang="zh-TW" altLang="zh-TW" smtClean="0"/>
              <a:t>位，由研究者剔除</a:t>
            </a:r>
            <a:r>
              <a:rPr lang="en-US" altLang="zh-TW" smtClean="0"/>
              <a:t>8</a:t>
            </a:r>
            <a:r>
              <a:rPr lang="zh-TW" altLang="zh-TW" smtClean="0"/>
              <a:t>位學習障礙或無法完成系統評估之學童後，最終有效之樣本數為</a:t>
            </a:r>
            <a:r>
              <a:rPr lang="en-US" altLang="zh-TW" smtClean="0"/>
              <a:t>166</a:t>
            </a:r>
            <a:r>
              <a:rPr lang="zh-TW" altLang="zh-TW" smtClean="0"/>
              <a:t>人</a:t>
            </a:r>
            <a:r>
              <a:rPr lang="en-US" altLang="zh-TW" smtClean="0"/>
              <a:t> (boy=85, girl=81)</a:t>
            </a:r>
            <a:r>
              <a:rPr lang="zh-TW" altLang="zh-TW" smtClean="0"/>
              <a:t>。</a:t>
            </a:r>
            <a:endParaRPr lang="en-US" altLang="zh-TW" smtClean="0"/>
          </a:p>
          <a:p>
            <a:pPr eaLnBrk="1" hangingPunct="1">
              <a:spcBef>
                <a:spcPct val="0"/>
              </a:spcBef>
            </a:pPr>
            <a:r>
              <a:rPr lang="zh-TW" altLang="zh-TW" smtClean="0"/>
              <a:t>問卷調查的結果如</a:t>
            </a:r>
            <a:r>
              <a:rPr lang="en-US" altLang="zh-TW" smtClean="0"/>
              <a:t>Table</a:t>
            </a:r>
            <a:r>
              <a:rPr lang="zh-TW" altLang="zh-TW" smtClean="0"/>
              <a:t>所示， 整體而言，不論是</a:t>
            </a:r>
            <a:r>
              <a:rPr lang="en-US" altLang="zh-TW" smtClean="0"/>
              <a:t>Usability</a:t>
            </a:r>
            <a:r>
              <a:rPr lang="zh-TW" altLang="zh-TW" smtClean="0"/>
              <a:t>的看法</a:t>
            </a:r>
            <a:r>
              <a:rPr lang="en-US" altLang="zh-TW" smtClean="0"/>
              <a:t>(</a:t>
            </a:r>
            <a:r>
              <a:rPr lang="zh-TW" altLang="zh-TW" smtClean="0"/>
              <a:t>包括</a:t>
            </a:r>
            <a:r>
              <a:rPr lang="en-US" altLang="zh-TW" smtClean="0"/>
              <a:t>Usefulness, Ease of use, Ease of learning, Satisfaction</a:t>
            </a:r>
            <a:r>
              <a:rPr lang="zh-TW" altLang="zh-TW" smtClean="0"/>
              <a:t>四個向度</a:t>
            </a:r>
            <a:r>
              <a:rPr lang="en-US" altLang="zh-TW" smtClean="0"/>
              <a:t>)</a:t>
            </a:r>
            <a:r>
              <a:rPr lang="zh-TW" altLang="zh-TW" smtClean="0"/>
              <a:t>，或是對系統功能</a:t>
            </a:r>
            <a:r>
              <a:rPr lang="en-US" altLang="zh-TW" smtClean="0"/>
              <a:t> (Functionality) </a:t>
            </a:r>
            <a:r>
              <a:rPr lang="zh-TW" altLang="zh-TW" smtClean="0"/>
              <a:t>的看法，所有學生對系統都抱持非常正向的評價。</a:t>
            </a:r>
            <a:endParaRPr lang="en-US" altLang="zh-TW" smtClean="0"/>
          </a:p>
          <a:p>
            <a:pPr eaLnBrk="1" hangingPunct="1">
              <a:spcBef>
                <a:spcPct val="0"/>
              </a:spcBef>
            </a:pPr>
            <a:r>
              <a:rPr lang="zh-TW" altLang="en-US" smtClean="0"/>
              <a:t>本研究預備於這個月投稿至</a:t>
            </a:r>
            <a:r>
              <a:rPr lang="en-US" altLang="zh-TW" smtClean="0"/>
              <a:t>SSCI Journal</a:t>
            </a:r>
            <a:r>
              <a:rPr lang="zh-TW" altLang="en-US" smtClean="0"/>
              <a:t>。</a:t>
            </a:r>
            <a:endParaRPr lang="en-US" altLang="zh-TW" smtClean="0"/>
          </a:p>
          <a:p>
            <a:pPr eaLnBrk="1" hangingPunct="1">
              <a:spcBef>
                <a:spcPct val="0"/>
              </a:spcBef>
            </a:pPr>
            <a:endParaRPr lang="zh-TW" altLang="en-US" smtClean="0"/>
          </a:p>
        </p:txBody>
      </p:sp>
      <p:sp>
        <p:nvSpPr>
          <p:cNvPr id="44035"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69ED26-4DC2-4806-AFBF-FD46AE78DCD1}" type="slidenum">
              <a:rPr lang="zh-TW" altLang="en-US" smtClean="0"/>
              <a:pPr fontAlgn="base">
                <a:spcBef>
                  <a:spcPct val="0"/>
                </a:spcBef>
                <a:spcAft>
                  <a:spcPct val="0"/>
                </a:spcAft>
                <a:defRPr/>
              </a:pPr>
              <a:t>11</a:t>
            </a:fld>
            <a:endParaRPr lang="en-US" altLang="zh-TW"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301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dirty="0" smtClean="0"/>
              <a:t>以性別為變項，則僅有在滿意度部份存在顯著差異 </a:t>
            </a:r>
            <a:r>
              <a:rPr lang="en-US" altLang="zh-TW" dirty="0" smtClean="0"/>
              <a:t>(</a:t>
            </a:r>
            <a:r>
              <a:rPr lang="zh-TW" altLang="en-US" dirty="0" smtClean="0"/>
              <a:t>男生為</a:t>
            </a:r>
            <a:r>
              <a:rPr lang="en-US" altLang="zh-TW" dirty="0" smtClean="0"/>
              <a:t>4.20 </a:t>
            </a:r>
            <a:r>
              <a:rPr lang="zh-TW" altLang="en-US" dirty="0" smtClean="0"/>
              <a:t>女生為</a:t>
            </a:r>
            <a:r>
              <a:rPr lang="en-US" altLang="zh-TW" dirty="0" smtClean="0"/>
              <a:t>4.48)</a:t>
            </a:r>
            <a:endParaRPr lang="zh-TW" altLang="en-US" dirty="0" smtClean="0"/>
          </a:p>
        </p:txBody>
      </p:sp>
      <p:sp>
        <p:nvSpPr>
          <p:cNvPr id="43012" name="投影片編號版面配置區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94F2F1B1-1781-47DB-BDDA-143BAE9B348D}" type="slidenum">
              <a:rPr kumimoji="0" lang="zh-TW" altLang="en-US" sz="1200">
                <a:latin typeface="Calibri" pitchFamily="34" charset="0"/>
              </a:rPr>
              <a:pPr algn="r"/>
              <a:t>12</a:t>
            </a:fld>
            <a:endParaRPr kumimoji="0" lang="en-US" altLang="zh-TW" sz="120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實驗二由</a:t>
            </a:r>
            <a:r>
              <a:rPr lang="en-US" altLang="zh-TW" dirty="0" smtClean="0"/>
              <a:t>24</a:t>
            </a:r>
            <a:r>
              <a:rPr lang="zh-TW" altLang="en-US" dirty="0" smtClean="0"/>
              <a:t>位六年級學生進行紙本及電子書朗讀，由本研究進行正確率的比較，</a:t>
            </a:r>
            <a:endParaRPr lang="en-US" altLang="zh-TW" dirty="0" smtClean="0"/>
          </a:p>
          <a:p>
            <a:r>
              <a:rPr lang="zh-TW" altLang="en-US" dirty="0" smtClean="0"/>
              <a:t>結果顯示沒有顯著的差異。但電子書的正確率略高。</a:t>
            </a:r>
            <a:endParaRPr lang="zh-TW" altLang="en-US" dirty="0"/>
          </a:p>
        </p:txBody>
      </p:sp>
      <p:sp>
        <p:nvSpPr>
          <p:cNvPr id="4" name="投影片編號版面配置區 3"/>
          <p:cNvSpPr>
            <a:spLocks noGrp="1"/>
          </p:cNvSpPr>
          <p:nvPr>
            <p:ph type="sldNum" sz="quarter" idx="10"/>
          </p:nvPr>
        </p:nvSpPr>
        <p:spPr/>
        <p:txBody>
          <a:bodyPr/>
          <a:lstStyle/>
          <a:p>
            <a:pPr>
              <a:defRPr/>
            </a:pPr>
            <a:fld id="{39342D07-31CA-45A1-B514-2C34DF57ACF3}" type="slidenum">
              <a:rPr lang="zh-TW" altLang="en-US" smtClean="0"/>
              <a:pPr>
                <a:defRPr/>
              </a:pPr>
              <a:t>13</a:t>
            </a:fld>
            <a:endParaRPr lang="zh-TW" altLang="en-US"/>
          </a:p>
        </p:txBody>
      </p:sp>
    </p:spTree>
    <p:extLst>
      <p:ext uri="{BB962C8B-B14F-4D97-AF65-F5344CB8AC3E}">
        <p14:creationId xmlns:p14="http://schemas.microsoft.com/office/powerpoint/2010/main" val="27083843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從系統功能來看，我們實際要求學生以</a:t>
            </a:r>
            <a:r>
              <a:rPr lang="en-US" altLang="zh-TW" dirty="0" smtClean="0"/>
              <a:t>120wpm(words per minute)</a:t>
            </a:r>
            <a:r>
              <a:rPr lang="zh-TW" altLang="en-US" dirty="0" smtClean="0"/>
              <a:t>的速率朗讀，</a:t>
            </a:r>
            <a:endParaRPr lang="en-US" altLang="zh-TW" dirty="0" smtClean="0"/>
          </a:p>
          <a:p>
            <a:r>
              <a:rPr lang="zh-TW" altLang="en-US" dirty="0" smtClean="0"/>
              <a:t>但學生實際上的速率確高於我們的要求，達到</a:t>
            </a:r>
            <a:r>
              <a:rPr lang="en-US" altLang="zh-TW" dirty="0" smtClean="0"/>
              <a:t>149.64wpm</a:t>
            </a:r>
            <a:r>
              <a:rPr lang="zh-TW" altLang="en-US" dirty="0" smtClean="0"/>
              <a:t>。</a:t>
            </a:r>
            <a:endParaRPr lang="en-US" altLang="zh-TW" dirty="0" smtClean="0"/>
          </a:p>
          <a:p>
            <a:r>
              <a:rPr lang="zh-TW" altLang="en-US" dirty="0" smtClean="0"/>
              <a:t>這顯示透過系統自動化的分析與記錄，能夠達到更個人化的過程分析，</a:t>
            </a:r>
            <a:endParaRPr lang="en-US" altLang="zh-TW" dirty="0" smtClean="0"/>
          </a:p>
          <a:p>
            <a:r>
              <a:rPr lang="zh-TW" altLang="en-US" dirty="0" smtClean="0"/>
              <a:t>這是在傳統紙本書無法完成的，未來將可結合更多的技術，</a:t>
            </a:r>
            <a:endParaRPr lang="en-US" altLang="zh-TW" dirty="0" smtClean="0"/>
          </a:p>
          <a:p>
            <a:r>
              <a:rPr lang="zh-TW" altLang="en-US" dirty="0" smtClean="0"/>
              <a:t>讓電子書發揮更多適性化學習的功能。</a:t>
            </a:r>
            <a:endParaRPr lang="en-US" altLang="zh-TW" dirty="0" smtClean="0"/>
          </a:p>
          <a:p>
            <a:endParaRPr lang="zh-TW" altLang="en-US" dirty="0"/>
          </a:p>
        </p:txBody>
      </p:sp>
      <p:sp>
        <p:nvSpPr>
          <p:cNvPr id="4" name="投影片編號版面配置區 3"/>
          <p:cNvSpPr>
            <a:spLocks noGrp="1"/>
          </p:cNvSpPr>
          <p:nvPr>
            <p:ph type="sldNum" sz="quarter" idx="10"/>
          </p:nvPr>
        </p:nvSpPr>
        <p:spPr/>
        <p:txBody>
          <a:bodyPr/>
          <a:lstStyle/>
          <a:p>
            <a:pPr>
              <a:defRPr/>
            </a:pPr>
            <a:fld id="{39342D07-31CA-45A1-B514-2C34DF57ACF3}" type="slidenum">
              <a:rPr lang="zh-TW" altLang="en-US" smtClean="0"/>
              <a:pPr>
                <a:defRPr/>
              </a:pPr>
              <a:t>14</a:t>
            </a:fld>
            <a:endParaRPr lang="zh-TW" altLang="en-US"/>
          </a:p>
        </p:txBody>
      </p:sp>
    </p:spTree>
    <p:extLst>
      <p:ext uri="{BB962C8B-B14F-4D97-AF65-F5344CB8AC3E}">
        <p14:creationId xmlns:p14="http://schemas.microsoft.com/office/powerpoint/2010/main" val="32780798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1203"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smtClean="0"/>
              <a:t>接下來，第二個研究著重在探究學生閱讀歷程的狀況。</a:t>
            </a:r>
          </a:p>
        </p:txBody>
      </p:sp>
      <p:sp>
        <p:nvSpPr>
          <p:cNvPr id="54275"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F6C2034-CBE4-46F8-9017-020F5F07FB6F}" type="slidenum">
              <a:rPr lang="zh-TW" altLang="en-US" smtClean="0"/>
              <a:pPr fontAlgn="base">
                <a:spcBef>
                  <a:spcPct val="0"/>
                </a:spcBef>
                <a:spcAft>
                  <a:spcPct val="0"/>
                </a:spcAft>
                <a:defRPr/>
              </a:pPr>
              <a:t>15</a:t>
            </a:fld>
            <a:endParaRPr lang="en-US" altLang="zh-TW"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這是本研究閱讀歷程追蹤的機制。</a:t>
            </a:r>
            <a:endParaRPr lang="zh-TW" altLang="en-US" dirty="0"/>
          </a:p>
        </p:txBody>
      </p:sp>
      <p:sp>
        <p:nvSpPr>
          <p:cNvPr id="4" name="投影片編號版面配置區 3"/>
          <p:cNvSpPr>
            <a:spLocks noGrp="1"/>
          </p:cNvSpPr>
          <p:nvPr>
            <p:ph type="sldNum" sz="quarter" idx="10"/>
          </p:nvPr>
        </p:nvSpPr>
        <p:spPr/>
        <p:txBody>
          <a:bodyPr/>
          <a:lstStyle/>
          <a:p>
            <a:pPr>
              <a:defRPr/>
            </a:pPr>
            <a:fld id="{39342D07-31CA-45A1-B514-2C34DF57ACF3}" type="slidenum">
              <a:rPr lang="zh-TW" altLang="en-US" smtClean="0"/>
              <a:pPr>
                <a:defRPr/>
              </a:pPr>
              <a:t>17</a:t>
            </a:fld>
            <a:endParaRPr lang="zh-TW" altLang="en-US"/>
          </a:p>
        </p:txBody>
      </p:sp>
    </p:spTree>
    <p:extLst>
      <p:ext uri="{BB962C8B-B14F-4D97-AF65-F5344CB8AC3E}">
        <p14:creationId xmlns:p14="http://schemas.microsoft.com/office/powerpoint/2010/main" val="2592976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我們進行了二個實驗來瞭解學生的閱讀歷程的差異：</a:t>
            </a:r>
            <a:endParaRPr lang="en-US" altLang="zh-TW" dirty="0" smtClean="0"/>
          </a:p>
          <a:p>
            <a:r>
              <a:rPr lang="zh-TW" altLang="en-US" dirty="0" smtClean="0"/>
              <a:t>任務與時間的影響。</a:t>
            </a:r>
            <a:endParaRPr lang="zh-TW" altLang="en-US" dirty="0"/>
          </a:p>
        </p:txBody>
      </p:sp>
      <p:sp>
        <p:nvSpPr>
          <p:cNvPr id="4" name="投影片編號版面配置區 3"/>
          <p:cNvSpPr>
            <a:spLocks noGrp="1"/>
          </p:cNvSpPr>
          <p:nvPr>
            <p:ph type="sldNum" sz="quarter" idx="10"/>
          </p:nvPr>
        </p:nvSpPr>
        <p:spPr/>
        <p:txBody>
          <a:bodyPr/>
          <a:lstStyle/>
          <a:p>
            <a:pPr>
              <a:defRPr/>
            </a:pPr>
            <a:fld id="{39342D07-31CA-45A1-B514-2C34DF57ACF3}" type="slidenum">
              <a:rPr lang="zh-TW" altLang="en-US" smtClean="0"/>
              <a:pPr>
                <a:defRPr/>
              </a:pPr>
              <a:t>18</a:t>
            </a:fld>
            <a:endParaRPr lang="zh-TW" altLang="en-US"/>
          </a:p>
        </p:txBody>
      </p:sp>
    </p:spTree>
    <p:extLst>
      <p:ext uri="{BB962C8B-B14F-4D97-AF65-F5344CB8AC3E}">
        <p14:creationId xmlns:p14="http://schemas.microsoft.com/office/powerpoint/2010/main" val="658092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圖中為二種任務</a:t>
            </a:r>
            <a:r>
              <a:rPr lang="en-US" altLang="zh-TW" dirty="0" smtClean="0"/>
              <a:t>(</a:t>
            </a:r>
            <a:r>
              <a:rPr lang="zh-TW" altLang="en-US" dirty="0" smtClean="0"/>
              <a:t> </a:t>
            </a:r>
            <a:r>
              <a:rPr lang="en-US" altLang="zh-TW" dirty="0" smtClean="0"/>
              <a:t>oral &amp; silent)</a:t>
            </a:r>
            <a:r>
              <a:rPr lang="zh-TW" altLang="en-US" dirty="0" smtClean="0"/>
              <a:t>及三種時間</a:t>
            </a:r>
            <a:r>
              <a:rPr lang="en-US" altLang="zh-TW" dirty="0" smtClean="0"/>
              <a:t>(15, 30, 45)</a:t>
            </a:r>
            <a:r>
              <a:rPr lang="zh-TW" altLang="en-US" dirty="0" smtClean="0"/>
              <a:t>的閱讀歷程。</a:t>
            </a:r>
            <a:endParaRPr lang="en-US" altLang="zh-TW"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本研究的結果顯示，系統可以追蹤到任務不同，閱讀速率的分佈有顯著差異。</a:t>
            </a:r>
            <a:endParaRPr lang="en-US" altLang="zh-TW"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另外，我們可以知道學生的閱讀所用的時間比我們預期來得少，尤其是在</a:t>
            </a:r>
            <a:r>
              <a:rPr lang="en-US" altLang="zh-TW" dirty="0" smtClean="0"/>
              <a:t>45</a:t>
            </a:r>
            <a:r>
              <a:rPr lang="zh-TW" altLang="en-US" dirty="0" smtClean="0"/>
              <a:t>分鐘的圖形，</a:t>
            </a:r>
            <a:endParaRPr lang="en-US" altLang="zh-TW"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實際上只花了</a:t>
            </a:r>
            <a:r>
              <a:rPr lang="en-US" altLang="zh-TW" dirty="0" smtClean="0"/>
              <a:t>30</a:t>
            </a:r>
            <a:r>
              <a:rPr lang="zh-TW" altLang="en-US" dirty="0" smtClean="0"/>
              <a:t>分鐘左右就不讀了。</a:t>
            </a:r>
          </a:p>
          <a:p>
            <a:endParaRPr lang="zh-TW" altLang="en-US" dirty="0"/>
          </a:p>
        </p:txBody>
      </p:sp>
      <p:sp>
        <p:nvSpPr>
          <p:cNvPr id="4" name="投影片編號版面配置區 3"/>
          <p:cNvSpPr>
            <a:spLocks noGrp="1"/>
          </p:cNvSpPr>
          <p:nvPr>
            <p:ph type="sldNum" sz="quarter" idx="10"/>
          </p:nvPr>
        </p:nvSpPr>
        <p:spPr/>
        <p:txBody>
          <a:bodyPr/>
          <a:lstStyle/>
          <a:p>
            <a:pPr>
              <a:defRPr/>
            </a:pPr>
            <a:fld id="{39342D07-31CA-45A1-B514-2C34DF57ACF3}" type="slidenum">
              <a:rPr lang="zh-TW" altLang="en-US" smtClean="0"/>
              <a:pPr>
                <a:defRPr/>
              </a:pPr>
              <a:t>19</a:t>
            </a:fld>
            <a:endParaRPr lang="zh-TW" altLang="en-US"/>
          </a:p>
        </p:txBody>
      </p:sp>
    </p:spTree>
    <p:extLst>
      <p:ext uri="{BB962C8B-B14F-4D97-AF65-F5344CB8AC3E}">
        <p14:creationId xmlns:p14="http://schemas.microsoft.com/office/powerpoint/2010/main" val="26481375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此圖為平均速率的轉變圖。</a:t>
            </a:r>
            <a:endParaRPr lang="en-US" altLang="zh-TW" dirty="0" smtClean="0"/>
          </a:p>
          <a:p>
            <a:r>
              <a:rPr lang="zh-TW" altLang="en-US" dirty="0" smtClean="0"/>
              <a:t>本研究的結果顯示，系統可以追蹤到任務不同，閱讀速率皆有差異。更能瞭解學生閱讀的內涵與過程。</a:t>
            </a:r>
            <a:endParaRPr lang="en-US" altLang="zh-TW" dirty="0" smtClean="0"/>
          </a:p>
        </p:txBody>
      </p:sp>
      <p:sp>
        <p:nvSpPr>
          <p:cNvPr id="4" name="投影片編號版面配置區 3"/>
          <p:cNvSpPr>
            <a:spLocks noGrp="1"/>
          </p:cNvSpPr>
          <p:nvPr>
            <p:ph type="sldNum" sz="quarter" idx="10"/>
          </p:nvPr>
        </p:nvSpPr>
        <p:spPr/>
        <p:txBody>
          <a:bodyPr/>
          <a:lstStyle/>
          <a:p>
            <a:pPr>
              <a:defRPr/>
            </a:pPr>
            <a:fld id="{39342D07-31CA-45A1-B514-2C34DF57ACF3}" type="slidenum">
              <a:rPr lang="zh-TW" altLang="en-US" smtClean="0"/>
              <a:pPr>
                <a:defRPr/>
              </a:pPr>
              <a:t>20</a:t>
            </a:fld>
            <a:endParaRPr lang="zh-TW" altLang="en-US"/>
          </a:p>
        </p:txBody>
      </p:sp>
    </p:spTree>
    <p:extLst>
      <p:ext uri="{BB962C8B-B14F-4D97-AF65-F5344CB8AC3E}">
        <p14:creationId xmlns:p14="http://schemas.microsoft.com/office/powerpoint/2010/main" val="2528978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51203"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dirty="0" smtClean="0"/>
              <a:t>接下來，第二個研究著重在探究學生閱讀歷程的狀況，在男女生是否有差異。</a:t>
            </a:r>
          </a:p>
        </p:txBody>
      </p:sp>
      <p:sp>
        <p:nvSpPr>
          <p:cNvPr id="54275"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F6C2034-CBE4-46F8-9017-020F5F07FB6F}" type="slidenum">
              <a:rPr lang="zh-TW" altLang="en-US" smtClean="0"/>
              <a:pPr fontAlgn="base">
                <a:spcBef>
                  <a:spcPct val="0"/>
                </a:spcBef>
                <a:spcAft>
                  <a:spcPct val="0"/>
                </a:spcAft>
                <a:defRPr/>
              </a:pPr>
              <a:t>21</a:t>
            </a:fld>
            <a:endParaRPr lang="en-US" altLang="zh-TW"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3795"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smtClean="0"/>
              <a:t>目前我們共分成三個研究，其中第一個研究是開發一個互動式電子書系統</a:t>
            </a:r>
          </a:p>
          <a:p>
            <a:pPr eaLnBrk="1" hangingPunct="1">
              <a:spcBef>
                <a:spcPct val="0"/>
              </a:spcBef>
            </a:pPr>
            <a:r>
              <a:rPr lang="zh-TW" altLang="en-US" smtClean="0"/>
              <a:t>而兩個未來研究則分別是針對閱讀電子書對小學生視覺疲勞的影響，以及著重在探究學生電子書閱讀歷程的狀況。</a:t>
            </a:r>
          </a:p>
          <a:p>
            <a:pPr eaLnBrk="1" hangingPunct="1">
              <a:spcBef>
                <a:spcPct val="0"/>
              </a:spcBef>
            </a:pPr>
            <a:endParaRPr lang="zh-TW" altLang="en-US" smtClean="0"/>
          </a:p>
        </p:txBody>
      </p:sp>
      <p:sp>
        <p:nvSpPr>
          <p:cNvPr id="22531"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68A18C1-3C5B-45CE-9340-98DF66330DA7}" type="slidenum">
              <a:rPr lang="zh-TW" altLang="en-US" smtClean="0"/>
              <a:pPr fontAlgn="base">
                <a:spcBef>
                  <a:spcPct val="0"/>
                </a:spcBef>
                <a:spcAft>
                  <a:spcPct val="0"/>
                </a:spcAft>
                <a:defRPr/>
              </a:pPr>
              <a:t>2</a:t>
            </a:fld>
            <a:endParaRPr lang="en-US" altLang="zh-TW"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這是</a:t>
            </a:r>
            <a:r>
              <a:rPr lang="en-US" altLang="zh-TW" dirty="0" smtClean="0"/>
              <a:t>15</a:t>
            </a:r>
            <a:r>
              <a:rPr lang="zh-TW" altLang="en-US" dirty="0" smtClean="0"/>
              <a:t>分鐘男女生的分布圖。</a:t>
            </a:r>
            <a:endParaRPr lang="zh-TW" altLang="en-US" dirty="0"/>
          </a:p>
        </p:txBody>
      </p:sp>
      <p:sp>
        <p:nvSpPr>
          <p:cNvPr id="4" name="投影片編號版面配置區 3"/>
          <p:cNvSpPr>
            <a:spLocks noGrp="1"/>
          </p:cNvSpPr>
          <p:nvPr>
            <p:ph type="sldNum" sz="quarter" idx="10"/>
          </p:nvPr>
        </p:nvSpPr>
        <p:spPr/>
        <p:txBody>
          <a:bodyPr/>
          <a:lstStyle/>
          <a:p>
            <a:pPr>
              <a:defRPr/>
            </a:pPr>
            <a:fld id="{39342D07-31CA-45A1-B514-2C34DF57ACF3}" type="slidenum">
              <a:rPr lang="zh-TW" altLang="en-US" smtClean="0"/>
              <a:pPr>
                <a:defRPr/>
              </a:pPr>
              <a:t>22</a:t>
            </a:fld>
            <a:endParaRPr lang="zh-TW" altLang="en-US"/>
          </a:p>
        </p:txBody>
      </p:sp>
    </p:spTree>
    <p:extLst>
      <p:ext uri="{BB962C8B-B14F-4D97-AF65-F5344CB8AC3E}">
        <p14:creationId xmlns:p14="http://schemas.microsoft.com/office/powerpoint/2010/main" val="240167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這是</a:t>
            </a:r>
            <a:r>
              <a:rPr lang="en-US" altLang="zh-TW" dirty="0" smtClean="0"/>
              <a:t>30</a:t>
            </a:r>
            <a:r>
              <a:rPr lang="zh-TW" altLang="en-US" dirty="0" smtClean="0"/>
              <a:t>分鐘男女生的分布圖。</a:t>
            </a:r>
          </a:p>
          <a:p>
            <a:endParaRPr lang="zh-TW" altLang="en-US" dirty="0"/>
          </a:p>
        </p:txBody>
      </p:sp>
      <p:sp>
        <p:nvSpPr>
          <p:cNvPr id="4" name="投影片編號版面配置區 3"/>
          <p:cNvSpPr>
            <a:spLocks noGrp="1"/>
          </p:cNvSpPr>
          <p:nvPr>
            <p:ph type="sldNum" sz="quarter" idx="10"/>
          </p:nvPr>
        </p:nvSpPr>
        <p:spPr/>
        <p:txBody>
          <a:bodyPr/>
          <a:lstStyle/>
          <a:p>
            <a:pPr>
              <a:defRPr/>
            </a:pPr>
            <a:fld id="{39342D07-31CA-45A1-B514-2C34DF57ACF3}" type="slidenum">
              <a:rPr lang="zh-TW" altLang="en-US" smtClean="0"/>
              <a:pPr>
                <a:defRPr/>
              </a:pPr>
              <a:t>23</a:t>
            </a:fld>
            <a:endParaRPr lang="zh-TW" altLang="en-US"/>
          </a:p>
        </p:txBody>
      </p:sp>
    </p:spTree>
    <p:extLst>
      <p:ext uri="{BB962C8B-B14F-4D97-AF65-F5344CB8AC3E}">
        <p14:creationId xmlns:p14="http://schemas.microsoft.com/office/powerpoint/2010/main" val="14392644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這是</a:t>
            </a:r>
            <a:r>
              <a:rPr lang="en-US" altLang="zh-TW" dirty="0" smtClean="0"/>
              <a:t>45</a:t>
            </a:r>
            <a:r>
              <a:rPr lang="zh-TW" altLang="en-US" dirty="0" smtClean="0"/>
              <a:t>分鐘男女生的分布圖。</a:t>
            </a:r>
            <a:endParaRPr lang="en-US" altLang="zh-TW"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我們可以看出男女生在閱讀的速率與分佈上有差異，這或許可以解讀為閱讀方式的不同，</a:t>
            </a:r>
            <a:endParaRPr lang="en-US" altLang="zh-TW"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en-US" dirty="0" smtClean="0"/>
              <a:t>但實際成效有何差異，將是我們進一步要探討的方向。</a:t>
            </a:r>
          </a:p>
          <a:p>
            <a:endParaRPr lang="zh-TW" altLang="en-US" dirty="0"/>
          </a:p>
        </p:txBody>
      </p:sp>
      <p:sp>
        <p:nvSpPr>
          <p:cNvPr id="4" name="投影片編號版面配置區 3"/>
          <p:cNvSpPr>
            <a:spLocks noGrp="1"/>
          </p:cNvSpPr>
          <p:nvPr>
            <p:ph type="sldNum" sz="quarter" idx="10"/>
          </p:nvPr>
        </p:nvSpPr>
        <p:spPr/>
        <p:txBody>
          <a:bodyPr/>
          <a:lstStyle/>
          <a:p>
            <a:pPr>
              <a:defRPr/>
            </a:pPr>
            <a:fld id="{39342D07-31CA-45A1-B514-2C34DF57ACF3}" type="slidenum">
              <a:rPr lang="zh-TW" altLang="en-US" smtClean="0"/>
              <a:pPr>
                <a:defRPr/>
              </a:pPr>
              <a:t>24</a:t>
            </a:fld>
            <a:endParaRPr lang="zh-TW" altLang="en-US"/>
          </a:p>
        </p:txBody>
      </p:sp>
    </p:spTree>
    <p:extLst>
      <p:ext uri="{BB962C8B-B14F-4D97-AF65-F5344CB8AC3E}">
        <p14:creationId xmlns:p14="http://schemas.microsoft.com/office/powerpoint/2010/main" val="41948166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未來研究，將結合更多的情境感知技術來探討電子書適性化的學習應用。</a:t>
            </a:r>
            <a:endParaRPr lang="en-US" altLang="zh-TW"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zh-TW" altLang="zh-TW" sz="1200" kern="1200" dirty="0" smtClean="0">
                <a:solidFill>
                  <a:schemeClr val="tx1"/>
                </a:solidFill>
                <a:effectLst/>
                <a:latin typeface="+mn-lt"/>
                <a:ea typeface="+mn-ea"/>
                <a:cs typeface="+mn-cs"/>
              </a:rPr>
              <a:t>在傳統閱讀的環境中，不論是校內或是校外，學生閱讀的過程多屬於個人化的閱讀理解過程，我們很難一一檢視每位學生的閱讀歷程，更無法確實地瞭解每位學生的閱讀理解的狀況。但是，在電子書的閱讀環境中，透過資訊科技的協助，每位學生的閱讀歷程可以藉由相關的軟硬體，例如：感知裝置</a:t>
            </a:r>
            <a:r>
              <a:rPr lang="en-US" altLang="zh-TW" sz="1200" kern="1200" dirty="0" smtClean="0">
                <a:solidFill>
                  <a:schemeClr val="tx1"/>
                </a:solidFill>
                <a:effectLst/>
                <a:latin typeface="+mn-lt"/>
                <a:ea typeface="+mn-ea"/>
                <a:cs typeface="+mn-cs"/>
              </a:rPr>
              <a:t> (gyroscope sensor, multi-touch sensor)</a:t>
            </a:r>
            <a:r>
              <a:rPr lang="zh-TW" altLang="zh-TW" sz="1200" kern="1200" dirty="0" smtClean="0">
                <a:solidFill>
                  <a:schemeClr val="tx1"/>
                </a:solidFill>
                <a:effectLst/>
                <a:latin typeface="+mn-lt"/>
                <a:ea typeface="+mn-ea"/>
                <a:cs typeface="+mn-cs"/>
              </a:rPr>
              <a:t>、影音擷取裝置</a:t>
            </a:r>
            <a:r>
              <a:rPr lang="en-US" altLang="zh-TW" sz="1200" kern="1200" dirty="0" smtClean="0">
                <a:solidFill>
                  <a:schemeClr val="tx1"/>
                </a:solidFill>
                <a:effectLst/>
                <a:latin typeface="+mn-lt"/>
                <a:ea typeface="+mn-ea"/>
                <a:cs typeface="+mn-cs"/>
              </a:rPr>
              <a:t> (recorder, eye-tracking)</a:t>
            </a:r>
            <a:r>
              <a:rPr lang="zh-TW" altLang="zh-TW" sz="1200" kern="1200" dirty="0" smtClean="0">
                <a:solidFill>
                  <a:schemeClr val="tx1"/>
                </a:solidFill>
                <a:effectLst/>
                <a:latin typeface="+mn-lt"/>
                <a:ea typeface="+mn-ea"/>
                <a:cs typeface="+mn-cs"/>
              </a:rPr>
              <a:t>、閱讀平台 </a:t>
            </a:r>
            <a:r>
              <a:rPr lang="en-US" altLang="zh-TW" sz="1200" kern="1200" dirty="0" smtClean="0">
                <a:solidFill>
                  <a:schemeClr val="tx1"/>
                </a:solidFill>
                <a:effectLst/>
                <a:latin typeface="+mn-lt"/>
                <a:ea typeface="+mn-ea"/>
                <a:cs typeface="+mn-cs"/>
              </a:rPr>
              <a:t>(annotation, system log) </a:t>
            </a:r>
            <a:r>
              <a:rPr lang="zh-TW" altLang="zh-TW" sz="1200" kern="1200" dirty="0" smtClean="0">
                <a:solidFill>
                  <a:schemeClr val="tx1"/>
                </a:solidFill>
                <a:effectLst/>
                <a:latin typeface="+mn-lt"/>
                <a:ea typeface="+mn-ea"/>
                <a:cs typeface="+mn-cs"/>
              </a:rPr>
              <a:t>等被記錄下來，提高了我們對學生閱讀特質之個別化分析的可行性。</a:t>
            </a:r>
            <a:endParaRPr lang="en-US" altLang="zh-TW" sz="1200" kern="1200" dirty="0" smtClean="0">
              <a:solidFill>
                <a:schemeClr val="tx1"/>
              </a:solidFill>
              <a:effectLst/>
              <a:latin typeface="+mn-lt"/>
              <a:ea typeface="+mn-ea"/>
              <a:cs typeface="+mn-cs"/>
            </a:endParaRPr>
          </a:p>
          <a:p>
            <a:endParaRPr lang="zh-TW" altLang="en-US" dirty="0"/>
          </a:p>
        </p:txBody>
      </p:sp>
      <p:sp>
        <p:nvSpPr>
          <p:cNvPr id="4" name="投影片編號版面配置區 3"/>
          <p:cNvSpPr>
            <a:spLocks noGrp="1"/>
          </p:cNvSpPr>
          <p:nvPr>
            <p:ph type="sldNum" sz="quarter" idx="10"/>
          </p:nvPr>
        </p:nvSpPr>
        <p:spPr/>
        <p:txBody>
          <a:bodyPr/>
          <a:lstStyle/>
          <a:p>
            <a:pPr>
              <a:defRPr/>
            </a:pPr>
            <a:fld id="{39342D07-31CA-45A1-B514-2C34DF57ACF3}" type="slidenum">
              <a:rPr lang="zh-TW" altLang="en-US" smtClean="0"/>
              <a:pPr>
                <a:defRPr/>
              </a:pPr>
              <a:t>25</a:t>
            </a:fld>
            <a:endParaRPr lang="zh-TW" altLang="en-US"/>
          </a:p>
        </p:txBody>
      </p:sp>
    </p:spTree>
    <p:extLst>
      <p:ext uri="{BB962C8B-B14F-4D97-AF65-F5344CB8AC3E}">
        <p14:creationId xmlns:p14="http://schemas.microsoft.com/office/powerpoint/2010/main" val="21147614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然而，在電子書教學環境中，系統環境如何提供相關的學習歷程記錄，讓教師從學習概況記錄了解學生個人學習行為及特徵，就必需進一步探究二者之間的關聯性，以便讓教師做為調整教材與活動內容的依據，或是針對學生個別化需求給予適當的回饋，進而提昇學生的學習成效。因此，本研究將延續本計畫先前所開發之</a:t>
            </a:r>
            <a:r>
              <a:rPr lang="en-US" altLang="zh-TW" sz="1200" kern="1200" dirty="0" smtClean="0">
                <a:solidFill>
                  <a:schemeClr val="tx1"/>
                </a:solidFill>
                <a:effectLst/>
                <a:latin typeface="+mn-lt"/>
                <a:ea typeface="+mn-ea"/>
                <a:cs typeface="+mn-cs"/>
              </a:rPr>
              <a:t>IERS</a:t>
            </a:r>
            <a:r>
              <a:rPr lang="zh-TW" altLang="zh-TW" sz="1200" kern="1200" dirty="0" smtClean="0">
                <a:solidFill>
                  <a:schemeClr val="tx1"/>
                </a:solidFill>
                <a:effectLst/>
                <a:latin typeface="+mn-lt"/>
                <a:ea typeface="+mn-ea"/>
                <a:cs typeface="+mn-cs"/>
              </a:rPr>
              <a:t>為基礎，透過資料探勘</a:t>
            </a:r>
            <a:r>
              <a:rPr lang="en-US" altLang="zh-TW" sz="1200" kern="1200" dirty="0" smtClean="0">
                <a:solidFill>
                  <a:schemeClr val="tx1"/>
                </a:solidFill>
                <a:effectLst/>
                <a:latin typeface="+mn-lt"/>
                <a:ea typeface="+mn-ea"/>
                <a:cs typeface="+mn-cs"/>
              </a:rPr>
              <a:t> (data mining)</a:t>
            </a:r>
            <a:r>
              <a:rPr lang="zh-TW" altLang="zh-TW" sz="1200" kern="1200" dirty="0" smtClean="0">
                <a:solidFill>
                  <a:schemeClr val="tx1"/>
                </a:solidFill>
                <a:effectLst/>
                <a:latin typeface="+mn-lt"/>
                <a:ea typeface="+mn-ea"/>
                <a:cs typeface="+mn-cs"/>
              </a:rPr>
              <a:t>、情境感知 </a:t>
            </a:r>
            <a:r>
              <a:rPr lang="en-US" altLang="zh-TW" sz="1200" kern="1200" dirty="0" smtClean="0">
                <a:solidFill>
                  <a:schemeClr val="tx1"/>
                </a:solidFill>
                <a:effectLst/>
                <a:latin typeface="+mn-lt"/>
                <a:ea typeface="+mn-ea"/>
                <a:cs typeface="+mn-cs"/>
              </a:rPr>
              <a:t>(context-aware) </a:t>
            </a:r>
            <a:r>
              <a:rPr lang="zh-TW" altLang="zh-TW" sz="1200" kern="1200" dirty="0" smtClean="0">
                <a:solidFill>
                  <a:schemeClr val="tx1"/>
                </a:solidFill>
                <a:effectLst/>
                <a:latin typeface="+mn-lt"/>
                <a:ea typeface="+mn-ea"/>
                <a:cs typeface="+mn-cs"/>
              </a:rPr>
              <a:t>的技術，進一步著手建構學生的電子書閱讀歷程之功能與技術。</a:t>
            </a:r>
            <a:endParaRPr lang="zh-TW" altLang="en-US" dirty="0"/>
          </a:p>
        </p:txBody>
      </p:sp>
      <p:sp>
        <p:nvSpPr>
          <p:cNvPr id="4" name="投影片編號版面配置區 3"/>
          <p:cNvSpPr>
            <a:spLocks noGrp="1"/>
          </p:cNvSpPr>
          <p:nvPr>
            <p:ph type="sldNum" sz="quarter" idx="10"/>
          </p:nvPr>
        </p:nvSpPr>
        <p:spPr/>
        <p:txBody>
          <a:bodyPr/>
          <a:lstStyle/>
          <a:p>
            <a:pPr>
              <a:defRPr/>
            </a:pPr>
            <a:fld id="{39342D07-31CA-45A1-B514-2C34DF57ACF3}" type="slidenum">
              <a:rPr lang="zh-TW" altLang="en-US" smtClean="0"/>
              <a:pPr>
                <a:defRPr/>
              </a:pPr>
              <a:t>26</a:t>
            </a:fld>
            <a:endParaRPr lang="zh-TW" altLang="en-US"/>
          </a:p>
        </p:txBody>
      </p:sp>
    </p:spTree>
    <p:extLst>
      <p:ext uri="{BB962C8B-B14F-4D97-AF65-F5344CB8AC3E}">
        <p14:creationId xmlns:p14="http://schemas.microsoft.com/office/powerpoint/2010/main" val="8066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zh-TW" sz="1200" kern="1200" dirty="0" smtClean="0">
                <a:solidFill>
                  <a:schemeClr val="tx1"/>
                </a:solidFill>
                <a:effectLst/>
                <a:latin typeface="+mn-lt"/>
                <a:ea typeface="+mn-ea"/>
                <a:cs typeface="+mn-cs"/>
              </a:rPr>
              <a:t>從可攜性高、輕量化及成本低的原則來看，本研究初步考量採用電子閱讀器內建的硬體元件或是經由擴充介面可連結的感知元件著手，進一步設計閱讀相關感知技術。如圖</a:t>
            </a:r>
            <a:r>
              <a:rPr lang="en-US" altLang="zh-TW" sz="1200" kern="1200" dirty="0" smtClean="0">
                <a:solidFill>
                  <a:schemeClr val="tx1"/>
                </a:solidFill>
                <a:effectLst/>
                <a:latin typeface="+mn-lt"/>
                <a:ea typeface="+mn-ea"/>
                <a:cs typeface="+mn-cs"/>
              </a:rPr>
              <a:t>2</a:t>
            </a:r>
            <a:r>
              <a:rPr lang="zh-TW" altLang="zh-TW" sz="1200" kern="1200" dirty="0" smtClean="0">
                <a:solidFill>
                  <a:schemeClr val="tx1"/>
                </a:solidFill>
                <a:effectLst/>
                <a:latin typeface="+mn-lt"/>
                <a:ea typeface="+mn-ea"/>
                <a:cs typeface="+mn-cs"/>
              </a:rPr>
              <a:t>所示，本研究目前規畫主要發展之感知技術分別為眼動感知、方向感知、觸控感知、聲音感知等四方面，簡要說明如下：</a:t>
            </a:r>
          </a:p>
          <a:p>
            <a:pPr lvl="0"/>
            <a:r>
              <a:rPr lang="zh-TW" altLang="zh-TW" sz="1200" kern="1200" dirty="0" smtClean="0">
                <a:solidFill>
                  <a:schemeClr val="tx1"/>
                </a:solidFill>
                <a:effectLst/>
                <a:latin typeface="+mn-lt"/>
                <a:ea typeface="+mn-ea"/>
                <a:cs typeface="+mn-cs"/>
              </a:rPr>
              <a:t>眼動感知：採用電子書閱讀器內建網路攝影機</a:t>
            </a:r>
            <a:r>
              <a:rPr lang="en-US" altLang="zh-TW" sz="1200" kern="1200" dirty="0" smtClean="0">
                <a:solidFill>
                  <a:schemeClr val="tx1"/>
                </a:solidFill>
                <a:effectLst/>
                <a:latin typeface="+mn-lt"/>
                <a:ea typeface="+mn-ea"/>
                <a:cs typeface="+mn-cs"/>
              </a:rPr>
              <a:t> (webcam) </a:t>
            </a:r>
            <a:r>
              <a:rPr lang="zh-TW" altLang="zh-TW" sz="1200" kern="1200" dirty="0" smtClean="0">
                <a:solidFill>
                  <a:schemeClr val="tx1"/>
                </a:solidFill>
                <a:effectLst/>
                <a:latin typeface="+mn-lt"/>
                <a:ea typeface="+mn-ea"/>
                <a:cs typeface="+mn-cs"/>
              </a:rPr>
              <a:t>元件，經由影像辦識及偵測使用者的瞳孔位置，以瞭解使用者目前雙眼凝視的狀況，並判別其焦點是否在螢幕上或是否為閉眼狀態 。</a:t>
            </a:r>
          </a:p>
          <a:p>
            <a:pPr lvl="0"/>
            <a:r>
              <a:rPr lang="zh-TW" altLang="zh-TW" sz="1200" kern="1200" dirty="0" smtClean="0">
                <a:solidFill>
                  <a:schemeClr val="tx1"/>
                </a:solidFill>
                <a:effectLst/>
                <a:latin typeface="+mn-lt"/>
                <a:ea typeface="+mn-ea"/>
                <a:cs typeface="+mn-cs"/>
              </a:rPr>
              <a:t>方向感知：採用電子書閱讀器內建陀螺儀 </a:t>
            </a:r>
            <a:r>
              <a:rPr lang="en-US" altLang="zh-TW" sz="1200" kern="1200" dirty="0" smtClean="0">
                <a:solidFill>
                  <a:schemeClr val="tx1"/>
                </a:solidFill>
                <a:effectLst/>
                <a:latin typeface="+mn-lt"/>
                <a:ea typeface="+mn-ea"/>
                <a:cs typeface="+mn-cs"/>
              </a:rPr>
              <a:t>(gyroscope sensor) </a:t>
            </a:r>
            <a:r>
              <a:rPr lang="zh-TW" altLang="zh-TW" sz="1200" kern="1200" dirty="0" smtClean="0">
                <a:solidFill>
                  <a:schemeClr val="tx1"/>
                </a:solidFill>
                <a:effectLst/>
                <a:latin typeface="+mn-lt"/>
                <a:ea typeface="+mn-ea"/>
                <a:cs typeface="+mn-cs"/>
              </a:rPr>
              <a:t>元件，經由陀螺儀方向偵測使用者的閱讀器的方向，以瞭解使用者目前閱讀器的方向及仰角狀況，並判別其螢幕顯示之長寛狀態。</a:t>
            </a:r>
          </a:p>
          <a:p>
            <a:pPr lvl="0"/>
            <a:r>
              <a:rPr lang="zh-TW" altLang="zh-TW" sz="1200" kern="1200" dirty="0" smtClean="0">
                <a:solidFill>
                  <a:schemeClr val="tx1"/>
                </a:solidFill>
                <a:effectLst/>
                <a:latin typeface="+mn-lt"/>
                <a:ea typeface="+mn-ea"/>
                <a:cs typeface="+mn-cs"/>
              </a:rPr>
              <a:t>觸控感知：採用電子閱讀器內建之螢幕觸控</a:t>
            </a:r>
            <a:r>
              <a:rPr lang="en-US" altLang="zh-TW" sz="1200" kern="1200" dirty="0" smtClean="0">
                <a:solidFill>
                  <a:schemeClr val="tx1"/>
                </a:solidFill>
                <a:effectLst/>
                <a:latin typeface="+mn-lt"/>
                <a:ea typeface="+mn-ea"/>
                <a:cs typeface="+mn-cs"/>
              </a:rPr>
              <a:t> (multi-touch sensor) </a:t>
            </a:r>
            <a:r>
              <a:rPr lang="zh-TW" altLang="zh-TW" sz="1200" kern="1200" dirty="0" smtClean="0">
                <a:solidFill>
                  <a:schemeClr val="tx1"/>
                </a:solidFill>
                <a:effectLst/>
                <a:latin typeface="+mn-lt"/>
                <a:ea typeface="+mn-ea"/>
                <a:cs typeface="+mn-cs"/>
              </a:rPr>
              <a:t>元件，經由觸控點偵測使用者操控電子書內容的動作，以瞭解使用者目前對系統操控的狀況，並判別其觸控焦點之文字內容及閱讀時間。</a:t>
            </a:r>
          </a:p>
          <a:p>
            <a:pPr lvl="0"/>
            <a:r>
              <a:rPr lang="zh-TW" altLang="zh-TW" sz="1200" kern="1200" dirty="0" smtClean="0">
                <a:solidFill>
                  <a:schemeClr val="tx1"/>
                </a:solidFill>
                <a:effectLst/>
                <a:latin typeface="+mn-lt"/>
                <a:ea typeface="+mn-ea"/>
                <a:cs typeface="+mn-cs"/>
              </a:rPr>
              <a:t>聲音感知：採用電子書閱讀器內建錄音</a:t>
            </a:r>
            <a:r>
              <a:rPr lang="en-US" altLang="zh-TW" sz="1200" kern="1200" dirty="0" smtClean="0">
                <a:solidFill>
                  <a:schemeClr val="tx1"/>
                </a:solidFill>
                <a:effectLst/>
                <a:latin typeface="+mn-lt"/>
                <a:ea typeface="+mn-ea"/>
                <a:cs typeface="+mn-cs"/>
              </a:rPr>
              <a:t> (recorder) </a:t>
            </a:r>
            <a:r>
              <a:rPr lang="zh-TW" altLang="zh-TW" sz="1200" kern="1200" dirty="0" smtClean="0">
                <a:solidFill>
                  <a:schemeClr val="tx1"/>
                </a:solidFill>
                <a:effectLst/>
                <a:latin typeface="+mn-lt"/>
                <a:ea typeface="+mn-ea"/>
                <a:cs typeface="+mn-cs"/>
              </a:rPr>
              <a:t>元件，經由聲音辦識及偵測使用者閱讀環境的聲音，以瞭解使用者目前所在環境的噪音狀況，並判別其環境是否吵雜的狀態。</a:t>
            </a:r>
          </a:p>
          <a:p>
            <a:endParaRPr lang="zh-TW" altLang="en-US" dirty="0"/>
          </a:p>
        </p:txBody>
      </p:sp>
      <p:sp>
        <p:nvSpPr>
          <p:cNvPr id="4" name="投影片編號版面配置區 3"/>
          <p:cNvSpPr>
            <a:spLocks noGrp="1"/>
          </p:cNvSpPr>
          <p:nvPr>
            <p:ph type="sldNum" sz="quarter" idx="10"/>
          </p:nvPr>
        </p:nvSpPr>
        <p:spPr/>
        <p:txBody>
          <a:bodyPr/>
          <a:lstStyle/>
          <a:p>
            <a:pPr>
              <a:defRPr/>
            </a:pPr>
            <a:fld id="{39342D07-31CA-45A1-B514-2C34DF57ACF3}" type="slidenum">
              <a:rPr lang="zh-TW" altLang="en-US" smtClean="0"/>
              <a:pPr>
                <a:defRPr/>
              </a:pPr>
              <a:t>27</a:t>
            </a:fld>
            <a:endParaRPr lang="zh-TW" altLang="en-US"/>
          </a:p>
        </p:txBody>
      </p:sp>
    </p:spTree>
    <p:extLst>
      <p:ext uri="{BB962C8B-B14F-4D97-AF65-F5344CB8AC3E}">
        <p14:creationId xmlns:p14="http://schemas.microsoft.com/office/powerpoint/2010/main" val="36956991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TW" altLang="zh-TW" sz="1200" kern="1200" dirty="0" smtClean="0">
                <a:solidFill>
                  <a:schemeClr val="tx1"/>
                </a:solidFill>
                <a:effectLst/>
                <a:latin typeface="+mn-lt"/>
                <a:ea typeface="+mn-ea"/>
                <a:cs typeface="+mn-cs"/>
              </a:rPr>
              <a:t>在學習歷程雲端分析部份，本研究擬透過</a:t>
            </a:r>
            <a:r>
              <a:rPr lang="en-US" altLang="zh-TW" sz="1200" kern="1200" dirty="0" smtClean="0">
                <a:solidFill>
                  <a:schemeClr val="tx1"/>
                </a:solidFill>
                <a:effectLst/>
                <a:latin typeface="+mn-lt"/>
                <a:ea typeface="+mn-ea"/>
                <a:cs typeface="+mn-cs"/>
              </a:rPr>
              <a:t>ID3 (Iterative </a:t>
            </a:r>
            <a:r>
              <a:rPr lang="en-US" altLang="zh-TW" sz="1200" kern="1200" dirty="0" err="1" smtClean="0">
                <a:solidFill>
                  <a:schemeClr val="tx1"/>
                </a:solidFill>
                <a:effectLst/>
                <a:latin typeface="+mn-lt"/>
                <a:ea typeface="+mn-ea"/>
                <a:cs typeface="+mn-cs"/>
              </a:rPr>
              <a:t>Dichotomiser</a:t>
            </a:r>
            <a:r>
              <a:rPr lang="en-US" altLang="zh-TW" sz="1200" kern="1200" dirty="0" smtClean="0">
                <a:solidFill>
                  <a:schemeClr val="tx1"/>
                </a:solidFill>
                <a:effectLst/>
                <a:latin typeface="+mn-lt"/>
                <a:ea typeface="+mn-ea"/>
                <a:cs typeface="+mn-cs"/>
              </a:rPr>
              <a:t>) </a:t>
            </a:r>
            <a:r>
              <a:rPr lang="zh-TW" altLang="zh-TW" sz="1200" kern="1200" dirty="0" smtClean="0">
                <a:solidFill>
                  <a:schemeClr val="tx1"/>
                </a:solidFill>
                <a:effectLst/>
                <a:latin typeface="+mn-lt"/>
                <a:ea typeface="+mn-ea"/>
                <a:cs typeface="+mn-cs"/>
              </a:rPr>
              <a:t>決策樹演算法結合雲端運算（</a:t>
            </a:r>
            <a:r>
              <a:rPr lang="en-US" altLang="zh-TW" sz="1200" kern="1200" dirty="0" smtClean="0">
                <a:solidFill>
                  <a:schemeClr val="tx1"/>
                </a:solidFill>
                <a:effectLst/>
                <a:latin typeface="+mn-lt"/>
                <a:ea typeface="+mn-ea"/>
                <a:cs typeface="+mn-cs"/>
              </a:rPr>
              <a:t>cloud computing</a:t>
            </a:r>
            <a:r>
              <a:rPr lang="zh-TW" altLang="zh-TW" sz="1200" kern="1200" dirty="0" smtClean="0">
                <a:solidFill>
                  <a:schemeClr val="tx1"/>
                </a:solidFill>
                <a:effectLst/>
                <a:latin typeface="+mn-lt"/>
                <a:ea typeface="+mn-ea"/>
                <a:cs typeface="+mn-cs"/>
              </a:rPr>
              <a:t>）的概念，除可將歷程資料統一儲存外，亦有助於後續大量資料的分析工作，並進行電子書閱讀歷程關鍵因素之探勘，而探勘所得之規則將回饋到系統功能的建立與資料呈現方式的制訂，以作為教師瞭解學生電子書閱讀歷程之參考。如圖</a:t>
            </a:r>
            <a:r>
              <a:rPr lang="en-US" altLang="zh-TW" sz="1200" kern="1200" dirty="0" smtClean="0">
                <a:solidFill>
                  <a:schemeClr val="tx1"/>
                </a:solidFill>
                <a:effectLst/>
                <a:latin typeface="+mn-lt"/>
                <a:ea typeface="+mn-ea"/>
                <a:cs typeface="+mn-cs"/>
              </a:rPr>
              <a:t>2</a:t>
            </a:r>
            <a:r>
              <a:rPr lang="zh-TW" altLang="zh-TW" sz="1200" kern="1200" dirty="0" smtClean="0">
                <a:solidFill>
                  <a:schemeClr val="tx1"/>
                </a:solidFill>
                <a:effectLst/>
                <a:latin typeface="+mn-lt"/>
                <a:ea typeface="+mn-ea"/>
                <a:cs typeface="+mn-cs"/>
              </a:rPr>
              <a:t>所示，本研究資料探勘時原始資料運用部份，將訓練資料及測試資料的比例安排為</a:t>
            </a:r>
            <a:r>
              <a:rPr lang="en-US" altLang="zh-TW" sz="1200" kern="1200" dirty="0" smtClean="0">
                <a:solidFill>
                  <a:schemeClr val="tx1"/>
                </a:solidFill>
                <a:effectLst/>
                <a:latin typeface="+mn-lt"/>
                <a:ea typeface="+mn-ea"/>
                <a:cs typeface="+mn-cs"/>
              </a:rPr>
              <a:t>70% </a:t>
            </a:r>
            <a:r>
              <a:rPr lang="zh-TW" altLang="zh-TW" sz="1200" kern="1200" dirty="0" smtClean="0">
                <a:solidFill>
                  <a:schemeClr val="tx1"/>
                </a:solidFill>
                <a:effectLst/>
                <a:latin typeface="+mn-lt"/>
                <a:ea typeface="+mn-ea"/>
                <a:cs typeface="+mn-cs"/>
              </a:rPr>
              <a:t>與</a:t>
            </a:r>
            <a:r>
              <a:rPr lang="en-US" altLang="zh-TW" sz="1200" kern="1200" dirty="0" smtClean="0">
                <a:solidFill>
                  <a:schemeClr val="tx1"/>
                </a:solidFill>
                <a:effectLst/>
                <a:latin typeface="+mn-lt"/>
                <a:ea typeface="+mn-ea"/>
                <a:cs typeface="+mn-cs"/>
              </a:rPr>
              <a:t>30%</a:t>
            </a:r>
            <a:r>
              <a:rPr lang="zh-TW" altLang="zh-TW" sz="1200" kern="1200" dirty="0" smtClean="0">
                <a:solidFill>
                  <a:schemeClr val="tx1"/>
                </a:solidFill>
                <a:effectLst/>
                <a:latin typeface="+mn-lt"/>
                <a:ea typeface="+mn-ea"/>
                <a:cs typeface="+mn-cs"/>
              </a:rPr>
              <a:t>，接著透過資料探勘步驟，逐步發展學生電子書閱讀歷程的分類模型。並於分類模型發展完成後，即透過測試資料評估模型與修剪決策樹。本研究預計參與此部份實驗學生為國小高年級學生，參與班級數為</a:t>
            </a:r>
            <a:r>
              <a:rPr lang="en-US" altLang="zh-TW" sz="1200" kern="1200" dirty="0" smtClean="0">
                <a:solidFill>
                  <a:schemeClr val="tx1"/>
                </a:solidFill>
                <a:effectLst/>
                <a:latin typeface="+mn-lt"/>
                <a:ea typeface="+mn-ea"/>
                <a:cs typeface="+mn-cs"/>
              </a:rPr>
              <a:t>5</a:t>
            </a:r>
            <a:r>
              <a:rPr lang="zh-TW" altLang="zh-TW" sz="1200" kern="1200" dirty="0" smtClean="0">
                <a:solidFill>
                  <a:schemeClr val="tx1"/>
                </a:solidFill>
                <a:effectLst/>
                <a:latin typeface="+mn-lt"/>
                <a:ea typeface="+mn-ea"/>
                <a:cs typeface="+mn-cs"/>
              </a:rPr>
              <a:t>班</a:t>
            </a:r>
            <a:r>
              <a:rPr lang="en-US" altLang="zh-TW" sz="1200" kern="1200" dirty="0" smtClean="0">
                <a:solidFill>
                  <a:schemeClr val="tx1"/>
                </a:solidFill>
                <a:effectLst/>
                <a:latin typeface="+mn-lt"/>
                <a:ea typeface="+mn-ea"/>
                <a:cs typeface="+mn-cs"/>
              </a:rPr>
              <a:t> (</a:t>
            </a:r>
            <a:r>
              <a:rPr lang="zh-TW" altLang="zh-TW" sz="1200" kern="1200" dirty="0" smtClean="0">
                <a:solidFill>
                  <a:schemeClr val="tx1"/>
                </a:solidFill>
                <a:effectLst/>
                <a:latin typeface="+mn-lt"/>
                <a:ea typeface="+mn-ea"/>
                <a:cs typeface="+mn-cs"/>
              </a:rPr>
              <a:t>約</a:t>
            </a:r>
            <a:r>
              <a:rPr lang="en-US" altLang="zh-TW" sz="1200" kern="1200" dirty="0" smtClean="0">
                <a:solidFill>
                  <a:schemeClr val="tx1"/>
                </a:solidFill>
                <a:effectLst/>
                <a:latin typeface="+mn-lt"/>
                <a:ea typeface="+mn-ea"/>
                <a:cs typeface="+mn-cs"/>
              </a:rPr>
              <a:t>150</a:t>
            </a:r>
            <a:r>
              <a:rPr lang="zh-TW" altLang="zh-TW" sz="1200" kern="1200" dirty="0" smtClean="0">
                <a:solidFill>
                  <a:schemeClr val="tx1"/>
                </a:solidFill>
                <a:effectLst/>
                <a:latin typeface="+mn-lt"/>
                <a:ea typeface="+mn-ea"/>
                <a:cs typeface="+mn-cs"/>
              </a:rPr>
              <a:t>人</a:t>
            </a:r>
            <a:r>
              <a:rPr lang="en-US" altLang="zh-TW" sz="1200" kern="1200" dirty="0" smtClean="0">
                <a:solidFill>
                  <a:schemeClr val="tx1"/>
                </a:solidFill>
                <a:effectLst/>
                <a:latin typeface="+mn-lt"/>
                <a:ea typeface="+mn-ea"/>
                <a:cs typeface="+mn-cs"/>
              </a:rPr>
              <a:t>)</a:t>
            </a:r>
            <a:r>
              <a:rPr lang="zh-TW" altLang="zh-TW" sz="1200" kern="1200" dirty="0" smtClean="0">
                <a:solidFill>
                  <a:schemeClr val="tx1"/>
                </a:solidFill>
                <a:effectLst/>
                <a:latin typeface="+mn-lt"/>
                <a:ea typeface="+mn-ea"/>
                <a:cs typeface="+mn-cs"/>
              </a:rPr>
              <a:t>，實驗班級將進行四週的電子書個人閱讀活動。在實驗過程中，實驗班級將使用本研究先前發展之互動電子書閱讀系統</a:t>
            </a:r>
            <a:r>
              <a:rPr lang="en-US" altLang="zh-TW" sz="1200" kern="1200" dirty="0" smtClean="0">
                <a:solidFill>
                  <a:schemeClr val="tx1"/>
                </a:solidFill>
                <a:effectLst/>
                <a:latin typeface="+mn-lt"/>
                <a:ea typeface="+mn-ea"/>
                <a:cs typeface="+mn-cs"/>
              </a:rPr>
              <a:t> (Interactive E-book Reading System, IERS) </a:t>
            </a:r>
            <a:r>
              <a:rPr lang="zh-TW" altLang="zh-TW" sz="1200" kern="1200" dirty="0" smtClean="0">
                <a:solidFill>
                  <a:schemeClr val="tx1"/>
                </a:solidFill>
                <a:effectLst/>
                <a:latin typeface="+mn-lt"/>
                <a:ea typeface="+mn-ea"/>
                <a:cs typeface="+mn-cs"/>
              </a:rPr>
              <a:t>，結合子計畫一之閱讀歷程感知功能，並將其個人閱讀歷程資料依上述程序納入分析，做為本研究閱讀歷程雲端分析工具及互動式閱讀歷程模組開發之依據。</a:t>
            </a:r>
          </a:p>
          <a:p>
            <a:endParaRPr lang="zh-TW" altLang="en-US" dirty="0"/>
          </a:p>
        </p:txBody>
      </p:sp>
      <p:sp>
        <p:nvSpPr>
          <p:cNvPr id="4" name="投影片編號版面配置區 3"/>
          <p:cNvSpPr>
            <a:spLocks noGrp="1"/>
          </p:cNvSpPr>
          <p:nvPr>
            <p:ph type="sldNum" sz="quarter" idx="10"/>
          </p:nvPr>
        </p:nvSpPr>
        <p:spPr/>
        <p:txBody>
          <a:bodyPr/>
          <a:lstStyle/>
          <a:p>
            <a:pPr>
              <a:defRPr/>
            </a:pPr>
            <a:fld id="{39342D07-31CA-45A1-B514-2C34DF57ACF3}" type="slidenum">
              <a:rPr lang="zh-TW" altLang="en-US" smtClean="0"/>
              <a:pPr>
                <a:defRPr/>
              </a:pPr>
              <a:t>28</a:t>
            </a:fld>
            <a:endParaRPr lang="zh-TW" altLang="en-US"/>
          </a:p>
        </p:txBody>
      </p:sp>
    </p:spTree>
    <p:extLst>
      <p:ext uri="{BB962C8B-B14F-4D97-AF65-F5344CB8AC3E}">
        <p14:creationId xmlns:p14="http://schemas.microsoft.com/office/powerpoint/2010/main" val="26354560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nSpc>
                <a:spcPct val="80000"/>
              </a:lnSpc>
            </a:pPr>
            <a:r>
              <a:rPr lang="en-US" altLang="zh-TW" sz="1200" dirty="0" smtClean="0">
                <a:latin typeface="Arial" charset="0"/>
              </a:rPr>
              <a:t>1.</a:t>
            </a:r>
            <a:r>
              <a:rPr lang="zh-TW" altLang="en-US" sz="1200" dirty="0" smtClean="0">
                <a:latin typeface="Arial" charset="0"/>
              </a:rPr>
              <a:t>在開發本系統時，我們共採用這三種感測器，其中</a:t>
            </a:r>
          </a:p>
          <a:p>
            <a:pPr>
              <a:lnSpc>
                <a:spcPct val="80000"/>
              </a:lnSpc>
            </a:pPr>
            <a:r>
              <a:rPr lang="en-US" altLang="zh-TW" sz="1200" dirty="0" smtClean="0">
                <a:latin typeface="Arial" charset="0"/>
              </a:rPr>
              <a:t>2.</a:t>
            </a:r>
            <a:r>
              <a:rPr lang="zh-TW" altLang="en-US" sz="1200" dirty="0" smtClean="0">
                <a:latin typeface="Arial" charset="0"/>
              </a:rPr>
              <a:t>本系統使用彎曲曲率感測器</a:t>
            </a:r>
            <a:r>
              <a:rPr lang="en-US" altLang="zh-TW" sz="1200" dirty="0" smtClean="0">
                <a:latin typeface="Arial" charset="0"/>
              </a:rPr>
              <a:t>(flex sensor)</a:t>
            </a:r>
            <a:r>
              <a:rPr lang="zh-TW" altLang="en-US" sz="1200" dirty="0" smtClean="0">
                <a:latin typeface="Arial" charset="0"/>
              </a:rPr>
              <a:t>來測量手指的彎曲程度</a:t>
            </a:r>
          </a:p>
          <a:p>
            <a:pPr>
              <a:lnSpc>
                <a:spcPct val="80000"/>
              </a:lnSpc>
            </a:pPr>
            <a:r>
              <a:rPr lang="en-US" altLang="zh-TW" sz="1200" dirty="0" smtClean="0">
                <a:latin typeface="Arial" charset="0"/>
              </a:rPr>
              <a:t>3.</a:t>
            </a:r>
            <a:r>
              <a:rPr lang="zh-TW" altLang="en-US" sz="1200" dirty="0" smtClean="0">
                <a:latin typeface="Arial" charset="0"/>
              </a:rPr>
              <a:t>本系統中使用三軸加速器來偵測整隻手目前的轉動狀況，例如手的轉動、甩動等</a:t>
            </a:r>
          </a:p>
          <a:p>
            <a:pPr>
              <a:lnSpc>
                <a:spcPct val="80000"/>
              </a:lnSpc>
            </a:pPr>
            <a:r>
              <a:rPr lang="en-US" altLang="zh-TW" sz="1200" dirty="0" smtClean="0">
                <a:latin typeface="Arial" charset="0"/>
              </a:rPr>
              <a:t>4.</a:t>
            </a:r>
            <a:r>
              <a:rPr lang="zh-TW" altLang="en-US" sz="1200" dirty="0" smtClean="0">
                <a:latin typeface="Arial" charset="0"/>
              </a:rPr>
              <a:t>雖然手套上的彎曲曲率感測器已經可以達到手勢的判斷，但是手勢的資訊卻是沒有位置資訊。</a:t>
            </a:r>
          </a:p>
          <a:p>
            <a:pPr>
              <a:lnSpc>
                <a:spcPct val="80000"/>
              </a:lnSpc>
            </a:pPr>
            <a:r>
              <a:rPr lang="zh-TW" altLang="en-US" sz="1200" dirty="0" smtClean="0">
                <a:latin typeface="Arial" charset="0"/>
              </a:rPr>
              <a:t>因此本系統使用紅外線來辨識手的位置，如此一來與電腦的溝通將可以由手勢的判斷，提升到手部移動在加上手勢。</a:t>
            </a:r>
          </a:p>
          <a:p>
            <a:pPr>
              <a:lnSpc>
                <a:spcPct val="80000"/>
              </a:lnSpc>
            </a:pPr>
            <a:r>
              <a:rPr lang="en-US" altLang="zh-TW" sz="1200" dirty="0" smtClean="0">
                <a:latin typeface="Arial" charset="0"/>
              </a:rPr>
              <a:t>5.</a:t>
            </a:r>
            <a:r>
              <a:rPr lang="zh-TW" altLang="en-US" sz="1200" dirty="0" smtClean="0">
                <a:latin typeface="Arial" charset="0"/>
              </a:rPr>
              <a:t>總的來說，本系統提供一個新的操作方式，此外不同於現有的無線感知手套，本系統提供一個簡單便宜的實作方式。</a:t>
            </a:r>
          </a:p>
          <a:p>
            <a:endParaRPr lang="zh-TW" altLang="en-US" dirty="0"/>
          </a:p>
        </p:txBody>
      </p:sp>
      <p:sp>
        <p:nvSpPr>
          <p:cNvPr id="4" name="投影片編號版面配置區 3"/>
          <p:cNvSpPr>
            <a:spLocks noGrp="1"/>
          </p:cNvSpPr>
          <p:nvPr>
            <p:ph type="sldNum" sz="quarter" idx="10"/>
          </p:nvPr>
        </p:nvSpPr>
        <p:spPr/>
        <p:txBody>
          <a:bodyPr/>
          <a:lstStyle/>
          <a:p>
            <a:pPr>
              <a:defRPr/>
            </a:pPr>
            <a:fld id="{39342D07-31CA-45A1-B514-2C34DF57ACF3}" type="slidenum">
              <a:rPr lang="zh-TW" altLang="en-US" smtClean="0"/>
              <a:pPr>
                <a:defRPr/>
              </a:pPr>
              <a:t>44</a:t>
            </a:fld>
            <a:endParaRPr lang="zh-TW" altLang="en-US"/>
          </a:p>
        </p:txBody>
      </p:sp>
    </p:spTree>
    <p:extLst>
      <p:ext uri="{BB962C8B-B14F-4D97-AF65-F5344CB8AC3E}">
        <p14:creationId xmlns:p14="http://schemas.microsoft.com/office/powerpoint/2010/main" val="11398433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lnSpc>
                <a:spcPct val="80000"/>
              </a:lnSpc>
            </a:pPr>
            <a:r>
              <a:rPr lang="en-US" altLang="zh-TW" sz="1200" dirty="0" smtClean="0">
                <a:latin typeface="Arial" charset="0"/>
              </a:rPr>
              <a:t>1.</a:t>
            </a:r>
            <a:r>
              <a:rPr lang="zh-TW" altLang="en-US" sz="1200" dirty="0" smtClean="0">
                <a:latin typeface="Arial" charset="0"/>
              </a:rPr>
              <a:t>體感互動這個新的人機介面系統在近年來的新一代的遊戲主機中逐漸被實現，造成了一個新風潮</a:t>
            </a:r>
          </a:p>
          <a:p>
            <a:pPr>
              <a:lnSpc>
                <a:spcPct val="80000"/>
              </a:lnSpc>
            </a:pPr>
            <a:r>
              <a:rPr lang="en-US" altLang="zh-TW" sz="1200" dirty="0" smtClean="0">
                <a:latin typeface="Arial" charset="0"/>
              </a:rPr>
              <a:t>2.</a:t>
            </a:r>
            <a:r>
              <a:rPr lang="zh-TW" altLang="en-US" sz="1200" dirty="0" smtClean="0">
                <a:latin typeface="Arial" charset="0"/>
              </a:rPr>
              <a:t>然而在電腦使用方面卻尚未有一個突破性的互動式人機介出現，者無法脫離鍵盤在電腦使用方面卻尚未有一個突破性的互動式人機介出現，者無法脫離鍵盤在電腦使用方面卻尚未有一個突破性的互動式人機介出現，者無法脫離鍵盤滑鼠的窠臼，也導致上手電腦操作有一個較高的門檻在。</a:t>
            </a:r>
          </a:p>
          <a:p>
            <a:pPr>
              <a:lnSpc>
                <a:spcPct val="80000"/>
              </a:lnSpc>
            </a:pPr>
            <a:r>
              <a:rPr lang="en-US" altLang="zh-TW" sz="1200" dirty="0" smtClean="0">
                <a:latin typeface="Arial" charset="0"/>
              </a:rPr>
              <a:t>3.</a:t>
            </a:r>
            <a:r>
              <a:rPr lang="zh-TW" altLang="en-US" sz="1200" dirty="0" smtClean="0">
                <a:latin typeface="Arial" charset="0"/>
              </a:rPr>
              <a:t>鑒於電腦使用上的這些缺陷，本作品透過設計子感知手套對進行直鑒於電腦使用上的這些缺陷，本作品透過設計子感知手套對進行直鑒於電腦使用上的這些缺陷，本作品透過設計子感知手套對進行直覺式的互動以實現一個新人機介面操作，其可適用於今般電腦系統覺式的互動以實現一個新人機介面操作，其可適用於今般電腦系統覺式的互動以實現一個新人機介面操作</a:t>
            </a:r>
          </a:p>
          <a:p>
            <a:pPr>
              <a:lnSpc>
                <a:spcPct val="80000"/>
              </a:lnSpc>
            </a:pPr>
            <a:r>
              <a:rPr lang="en-US" altLang="zh-TW" sz="1200" dirty="0" smtClean="0">
                <a:latin typeface="Arial" charset="0"/>
              </a:rPr>
              <a:t>4.</a:t>
            </a:r>
            <a:r>
              <a:rPr lang="zh-TW" altLang="en-US" sz="1200" dirty="0" smtClean="0">
                <a:latin typeface="Arial" charset="0"/>
              </a:rPr>
              <a:t>本系統主要功能包含以下部分：</a:t>
            </a:r>
          </a:p>
          <a:p>
            <a:pPr>
              <a:lnSpc>
                <a:spcPct val="80000"/>
              </a:lnSpc>
            </a:pPr>
            <a:r>
              <a:rPr lang="en-US" altLang="zh-TW" sz="1200" dirty="0" smtClean="0">
                <a:latin typeface="Arial" charset="0"/>
              </a:rPr>
              <a:t>1) </a:t>
            </a:r>
            <a:r>
              <a:rPr lang="zh-TW" altLang="en-US" sz="1200" dirty="0" smtClean="0">
                <a:latin typeface="Arial" charset="0"/>
              </a:rPr>
              <a:t>個人化手勢學習系統，讓電子感知手套能讓每個人都能適用。</a:t>
            </a:r>
          </a:p>
          <a:p>
            <a:pPr>
              <a:lnSpc>
                <a:spcPct val="80000"/>
              </a:lnSpc>
            </a:pPr>
            <a:r>
              <a:rPr lang="en-US" altLang="zh-TW" sz="1200" dirty="0" smtClean="0">
                <a:latin typeface="Arial" charset="0"/>
              </a:rPr>
              <a:t>2) IR</a:t>
            </a:r>
            <a:r>
              <a:rPr lang="zh-TW" altLang="en-US" sz="1200" dirty="0" smtClean="0">
                <a:latin typeface="Arial" charset="0"/>
              </a:rPr>
              <a:t>定位系統，可偵測使用者之手指位置並對應到介面上。</a:t>
            </a:r>
          </a:p>
          <a:p>
            <a:pPr>
              <a:lnSpc>
                <a:spcPct val="80000"/>
              </a:lnSpc>
            </a:pPr>
            <a:r>
              <a:rPr lang="en-US" altLang="zh-TW" sz="1200" dirty="0" smtClean="0">
                <a:latin typeface="Arial" charset="0"/>
              </a:rPr>
              <a:t>3) </a:t>
            </a:r>
            <a:r>
              <a:rPr lang="zh-TW" altLang="en-US" sz="1200" dirty="0" smtClean="0">
                <a:latin typeface="Arial" charset="0"/>
              </a:rPr>
              <a:t>無線操作環境，使用者可於無線環境進行操作。</a:t>
            </a:r>
          </a:p>
          <a:p>
            <a:pPr>
              <a:lnSpc>
                <a:spcPct val="80000"/>
              </a:lnSpc>
            </a:pPr>
            <a:endParaRPr lang="en-US" altLang="zh-TW" sz="1200" dirty="0" smtClean="0">
              <a:latin typeface="Arial" charset="0"/>
            </a:endParaRPr>
          </a:p>
          <a:p>
            <a:pPr>
              <a:lnSpc>
                <a:spcPct val="80000"/>
              </a:lnSpc>
            </a:pPr>
            <a:endParaRPr lang="en-US" altLang="zh-TW" sz="1200" dirty="0" smtClean="0">
              <a:latin typeface="Arial" charset="0"/>
            </a:endParaRPr>
          </a:p>
          <a:p>
            <a:endParaRPr lang="zh-TW" altLang="en-US" dirty="0"/>
          </a:p>
        </p:txBody>
      </p:sp>
      <p:sp>
        <p:nvSpPr>
          <p:cNvPr id="4" name="投影片編號版面配置區 3"/>
          <p:cNvSpPr>
            <a:spLocks noGrp="1"/>
          </p:cNvSpPr>
          <p:nvPr>
            <p:ph type="sldNum" sz="quarter" idx="10"/>
          </p:nvPr>
        </p:nvSpPr>
        <p:spPr/>
        <p:txBody>
          <a:bodyPr/>
          <a:lstStyle/>
          <a:p>
            <a:pPr>
              <a:defRPr/>
            </a:pPr>
            <a:fld id="{39342D07-31CA-45A1-B514-2C34DF57ACF3}" type="slidenum">
              <a:rPr lang="zh-TW" altLang="en-US" smtClean="0"/>
              <a:pPr>
                <a:defRPr/>
              </a:pPr>
              <a:t>45</a:t>
            </a:fld>
            <a:endParaRPr lang="zh-TW" altLang="en-US"/>
          </a:p>
        </p:txBody>
      </p:sp>
    </p:spTree>
    <p:extLst>
      <p:ext uri="{BB962C8B-B14F-4D97-AF65-F5344CB8AC3E}">
        <p14:creationId xmlns:p14="http://schemas.microsoft.com/office/powerpoint/2010/main" val="24170319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D4B1A7D-3B23-488D-A910-8CD56734D330}" type="slidenum">
              <a:rPr lang="en-US" altLang="zh-TW" smtClean="0"/>
              <a:pPr fontAlgn="base">
                <a:spcBef>
                  <a:spcPct val="0"/>
                </a:spcBef>
                <a:spcAft>
                  <a:spcPct val="0"/>
                </a:spcAft>
                <a:defRPr/>
              </a:pPr>
              <a:t>48</a:t>
            </a:fld>
            <a:endParaRPr lang="en-US" altLang="zh-TW" smtClean="0"/>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zh-TW"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4819"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smtClean="0"/>
              <a:t>本計畫歷經電子書內容評估及文獻整理，研究團隊決定自行開發互動式電子書閱讀系統。</a:t>
            </a:r>
          </a:p>
        </p:txBody>
      </p:sp>
      <p:sp>
        <p:nvSpPr>
          <p:cNvPr id="30723"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BADF1D-1A25-44BA-A730-2B72204B391D}" type="slidenum">
              <a:rPr lang="zh-TW" altLang="en-US" smtClean="0"/>
              <a:pPr fontAlgn="base">
                <a:spcBef>
                  <a:spcPct val="0"/>
                </a:spcBef>
                <a:spcAft>
                  <a:spcPct val="0"/>
                </a:spcAft>
                <a:defRPr/>
              </a:pPr>
              <a:t>3</a:t>
            </a:fld>
            <a:endParaRPr lang="en-US" altLang="zh-TW"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5843"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zh-TW" smtClean="0"/>
              <a:t>第一階段</a:t>
            </a:r>
            <a:r>
              <a:rPr lang="en-US" altLang="zh-TW" smtClean="0"/>
              <a:t> (Analysis) </a:t>
            </a:r>
            <a:r>
              <a:rPr lang="zh-TW" altLang="zh-TW" smtClean="0"/>
              <a:t>：本研究主題在系統分析階段，由本研究團隊依據文獻探討與十二位國小專家教師焦點團體討論，共同定訂電子書閱讀功能架構。此階段焦點團體討論共進行八次</a:t>
            </a:r>
            <a:r>
              <a:rPr lang="en-US" altLang="zh-TW" smtClean="0"/>
              <a:t> (</a:t>
            </a:r>
            <a:r>
              <a:rPr lang="zh-TW" altLang="zh-TW" smtClean="0"/>
              <a:t>每週進行一次，每次約二小時</a:t>
            </a:r>
            <a:r>
              <a:rPr lang="en-US" altLang="zh-TW" smtClean="0"/>
              <a:t>) </a:t>
            </a:r>
            <a:r>
              <a:rPr lang="zh-TW" altLang="zh-TW" smtClean="0"/>
              <a:t>，團體討論時，研究人員透過腦力激盪法讓專家教師針對電子書閱讀功能架構提出意見，並共同修正此架構內容，以做為本研究開發系統之架構。</a:t>
            </a:r>
          </a:p>
          <a:p>
            <a:pPr eaLnBrk="1" hangingPunct="1">
              <a:spcBef>
                <a:spcPct val="0"/>
              </a:spcBef>
            </a:pPr>
            <a:r>
              <a:rPr lang="zh-TW" altLang="zh-TW" smtClean="0"/>
              <a:t>第二階段</a:t>
            </a:r>
            <a:r>
              <a:rPr lang="en-US" altLang="zh-TW" smtClean="0"/>
              <a:t> (Design &amp; Implementation) </a:t>
            </a:r>
            <a:r>
              <a:rPr lang="zh-TW" altLang="zh-TW" smtClean="0"/>
              <a:t>：依據第一階段之專家教師調查結果所修正之電子書功能架構，由本研究團隊進行電子書閱讀系統之開發，共持續進行四個月的系統開發時間。此外，在系統開發階段，研究人員仍每個月與專家教師進行系統功能之焦點訪談</a:t>
            </a:r>
            <a:r>
              <a:rPr lang="en-US" altLang="zh-TW" smtClean="0"/>
              <a:t> (</a:t>
            </a:r>
            <a:r>
              <a:rPr lang="zh-TW" altLang="zh-TW" smtClean="0"/>
              <a:t>每次約二小時</a:t>
            </a:r>
            <a:r>
              <a:rPr lang="en-US" altLang="zh-TW" smtClean="0"/>
              <a:t>)</a:t>
            </a:r>
            <a:r>
              <a:rPr lang="zh-TW" altLang="zh-TW" smtClean="0"/>
              <a:t>，以提高系統的可用性。</a:t>
            </a:r>
          </a:p>
          <a:p>
            <a:pPr eaLnBrk="1" hangingPunct="1">
              <a:spcBef>
                <a:spcPct val="0"/>
              </a:spcBef>
            </a:pPr>
            <a:r>
              <a:rPr lang="zh-TW" altLang="zh-TW" smtClean="0"/>
              <a:t>第三階段</a:t>
            </a:r>
            <a:r>
              <a:rPr lang="en-US" altLang="zh-TW" smtClean="0"/>
              <a:t> (Testing) </a:t>
            </a:r>
            <a:r>
              <a:rPr lang="zh-TW" altLang="zh-TW" smtClean="0"/>
              <a:t>：本研究從一個</a:t>
            </a:r>
            <a:r>
              <a:rPr lang="en-US" altLang="zh-TW" smtClean="0"/>
              <a:t>technology-rich primary school</a:t>
            </a:r>
            <a:r>
              <a:rPr lang="zh-TW" altLang="zh-TW" smtClean="0"/>
              <a:t>一至六年級分別選擇一個班級，共六個班級</a:t>
            </a:r>
            <a:r>
              <a:rPr lang="en-US" altLang="zh-TW" smtClean="0"/>
              <a:t> (n=166)</a:t>
            </a:r>
            <a:r>
              <a:rPr lang="zh-TW" altLang="zh-TW" smtClean="0"/>
              <a:t>，進行二節課</a:t>
            </a:r>
            <a:r>
              <a:rPr lang="en-US" altLang="zh-TW" smtClean="0"/>
              <a:t> (80 minutes) </a:t>
            </a:r>
            <a:r>
              <a:rPr lang="zh-TW" altLang="zh-TW" smtClean="0"/>
              <a:t>的系統測試評估。該評估過程先由研究人員對學生進行約二十分鐘的系統簡介，接著由學生二人一組實際操作本系統約四十分鐘，最後再填寫問卷約二十分鐘。本研究透過學生意見的分析，來瞭解本研究之系統學生的接受度，以做為後續研究發展與改進的依據。</a:t>
            </a:r>
          </a:p>
          <a:p>
            <a:pPr eaLnBrk="1" hangingPunct="1">
              <a:spcBef>
                <a:spcPct val="0"/>
              </a:spcBef>
            </a:pPr>
            <a:endParaRPr lang="zh-TW" altLang="en-US" smtClean="0"/>
          </a:p>
        </p:txBody>
      </p:sp>
      <p:sp>
        <p:nvSpPr>
          <p:cNvPr id="33795"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9BCFE50-0CA5-4AD5-806B-D05A5A7B071F}" type="slidenum">
              <a:rPr lang="zh-TW" altLang="en-US" smtClean="0"/>
              <a:pPr fontAlgn="base">
                <a:spcBef>
                  <a:spcPct val="0"/>
                </a:spcBef>
                <a:spcAft>
                  <a:spcPct val="0"/>
                </a:spcAft>
                <a:defRPr/>
              </a:pPr>
              <a:t>4</a:t>
            </a:fld>
            <a:endParaRPr lang="en-US" altLang="zh-TW"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7891"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zh-TW" altLang="en-US" smtClean="0"/>
              <a:t>行</a:t>
            </a:r>
            <a:r>
              <a:rPr lang="en-US" altLang="zh-TW" smtClean="0"/>
              <a:t>1</a:t>
            </a:r>
            <a:r>
              <a:rPr lang="zh-TW" altLang="en-US" smtClean="0"/>
              <a:t>為本研究之電子書閱讀系統之三大功能架構，分別為</a:t>
            </a:r>
            <a:r>
              <a:rPr lang="en-US" altLang="zh-TW" smtClean="0"/>
              <a:t>Contextualization, Personalization, and Externalization. </a:t>
            </a:r>
            <a:r>
              <a:rPr lang="zh-TW" altLang="en-US" smtClean="0"/>
              <a:t>行</a:t>
            </a:r>
            <a:r>
              <a:rPr lang="en-US" altLang="zh-TW" smtClean="0"/>
              <a:t>2 and 3 </a:t>
            </a:r>
            <a:r>
              <a:rPr lang="zh-TW" altLang="en-US" smtClean="0"/>
              <a:t>分別是各功能的定義說明及參考文獻。 </a:t>
            </a:r>
            <a:endParaRPr lang="zh-TW" altLang="zh-TW" smtClean="0"/>
          </a:p>
        </p:txBody>
      </p:sp>
      <p:sp>
        <p:nvSpPr>
          <p:cNvPr id="37892" name="投影片編號版面配置區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2EEF285-F072-4328-B60E-99F1CA10AD7C}" type="slidenum">
              <a:rPr kumimoji="0" lang="zh-TW" altLang="en-US" sz="1200">
                <a:latin typeface="Calibri" pitchFamily="34" charset="0"/>
              </a:rPr>
              <a:pPr algn="r"/>
              <a:t>6</a:t>
            </a:fld>
            <a:endParaRPr kumimoji="0" lang="en-US" altLang="zh-TW" sz="1200">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8915"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smtClean="0"/>
              <a:t>接下來將簡單介紹本研究開發之系統功能。</a:t>
            </a:r>
            <a:endParaRPr lang="en-US" altLang="zh-TW" smtClean="0"/>
          </a:p>
          <a:p>
            <a:pPr eaLnBrk="1" hangingPunct="1">
              <a:spcBef>
                <a:spcPct val="0"/>
              </a:spcBef>
            </a:pPr>
            <a:endParaRPr lang="en-US" altLang="zh-TW" smtClean="0"/>
          </a:p>
          <a:p>
            <a:pPr eaLnBrk="1" hangingPunct="1">
              <a:spcBef>
                <a:spcPct val="0"/>
              </a:spcBef>
            </a:pPr>
            <a:r>
              <a:rPr lang="zh-TW" altLang="en-US" smtClean="0"/>
              <a:t>首先，</a:t>
            </a:r>
            <a:r>
              <a:rPr lang="zh-TW" altLang="zh-TW" smtClean="0"/>
              <a:t>讀者進入系統出現畫面即為電子書櫃</a:t>
            </a:r>
            <a:r>
              <a:rPr lang="en-US" altLang="zh-TW" smtClean="0"/>
              <a:t> (</a:t>
            </a:r>
            <a:r>
              <a:rPr lang="zh-TW" altLang="zh-TW" smtClean="0"/>
              <a:t>如圖</a:t>
            </a:r>
            <a:r>
              <a:rPr lang="en-US" altLang="zh-TW" smtClean="0"/>
              <a:t>a) </a:t>
            </a:r>
            <a:r>
              <a:rPr lang="zh-TW" altLang="zh-TW" smtClean="0"/>
              <a:t>，當讀者選擇書櫃中的任一本電子書後，系統會自動載入此本電子書。為因應未來可能面臨使用各種不同閱讀器的解析度的差異，本研究此次實驗之電子書以</a:t>
            </a:r>
            <a:r>
              <a:rPr lang="en-US" altLang="zh-TW" smtClean="0"/>
              <a:t>Microsoft flow document</a:t>
            </a:r>
            <a:r>
              <a:rPr lang="zh-TW" altLang="zh-TW" smtClean="0"/>
              <a:t>格式製作，</a:t>
            </a:r>
            <a:r>
              <a:rPr lang="en-US" altLang="zh-TW" smtClean="0"/>
              <a:t> A flow document is designed to “reflow content” depending on window size, device resolution, and other environment variables. In addition, flow documents have a number of built in features including search, viewing modes that optimize readability, and the ability to change the size and appearance of fonts. Flow Documents are best utilized when ease of reading is the primary document consumption scenario. </a:t>
            </a:r>
            <a:r>
              <a:rPr lang="zh-TW" altLang="zh-TW" smtClean="0"/>
              <a:t>而所有電子書的內容可以結合多媒體內容</a:t>
            </a:r>
            <a:r>
              <a:rPr lang="en-US" altLang="zh-TW" smtClean="0"/>
              <a:t> (</a:t>
            </a:r>
            <a:r>
              <a:rPr lang="zh-TW" altLang="zh-TW" smtClean="0"/>
              <a:t>如圖</a:t>
            </a:r>
            <a:r>
              <a:rPr lang="en-US" altLang="zh-TW" smtClean="0"/>
              <a:t>b</a:t>
            </a:r>
            <a:r>
              <a:rPr lang="zh-TW" altLang="zh-TW" smtClean="0"/>
              <a:t>，包括文字、圖片、及影音</a:t>
            </a:r>
            <a:r>
              <a:rPr lang="en-US" altLang="zh-TW" smtClean="0"/>
              <a:t>) </a:t>
            </a:r>
            <a:r>
              <a:rPr lang="zh-TW" altLang="zh-TW" smtClean="0"/>
              <a:t>及互動元件（如圖</a:t>
            </a:r>
            <a:r>
              <a:rPr lang="en-US" altLang="zh-TW" smtClean="0"/>
              <a:t>c &amp; d</a:t>
            </a:r>
            <a:r>
              <a:rPr lang="zh-TW" altLang="zh-TW" smtClean="0"/>
              <a:t>），以協助讀者對文章內容之閱讀理解。</a:t>
            </a:r>
          </a:p>
          <a:p>
            <a:pPr eaLnBrk="1" hangingPunct="1">
              <a:spcBef>
                <a:spcPct val="0"/>
              </a:spcBef>
            </a:pPr>
            <a:endParaRPr lang="zh-TW" altLang="en-US" smtClean="0"/>
          </a:p>
        </p:txBody>
      </p:sp>
      <p:sp>
        <p:nvSpPr>
          <p:cNvPr id="37891"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AE34AA-D981-4448-B82A-2EB83B61242F}" type="slidenum">
              <a:rPr lang="en-US" altLang="zh-TW" smtClean="0"/>
              <a:pPr fontAlgn="base">
                <a:spcBef>
                  <a:spcPct val="0"/>
                </a:spcBef>
                <a:spcAft>
                  <a:spcPct val="0"/>
                </a:spcAft>
                <a:defRPr/>
              </a:pPr>
              <a:t>7</a:t>
            </a:fld>
            <a:endParaRPr lang="en-US" altLang="zh-TW"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39939"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zh-TW" smtClean="0"/>
              <a:t>當讀者閱讀電子書時，系統提供</a:t>
            </a:r>
            <a:r>
              <a:rPr lang="en-US" altLang="zh-TW" smtClean="0"/>
              <a:t>Sticky Notes (typed text, handwritten notes) </a:t>
            </a:r>
            <a:r>
              <a:rPr lang="zh-TW" altLang="zh-TW" smtClean="0"/>
              <a:t>及重點畫記等閱讀輔助工具</a:t>
            </a:r>
            <a:r>
              <a:rPr lang="en-US" altLang="zh-TW" smtClean="0"/>
              <a:t> (</a:t>
            </a:r>
            <a:r>
              <a:rPr lang="zh-TW" altLang="zh-TW" smtClean="0"/>
              <a:t>如圖</a:t>
            </a:r>
            <a:r>
              <a:rPr lang="en-US" altLang="zh-TW" smtClean="0"/>
              <a:t>a) </a:t>
            </a:r>
            <a:r>
              <a:rPr lang="zh-TW" altLang="zh-TW" smtClean="0"/>
              <a:t>，協助讀者記錄個人化的閱讀註解內容。此外，系統亦提供書籤結合錄音功能</a:t>
            </a:r>
            <a:r>
              <a:rPr lang="en-US" altLang="zh-TW" smtClean="0"/>
              <a:t> (</a:t>
            </a:r>
            <a:r>
              <a:rPr lang="zh-TW" altLang="zh-TW" smtClean="0"/>
              <a:t>如圖</a:t>
            </a:r>
            <a:r>
              <a:rPr lang="en-US" altLang="zh-TW" smtClean="0"/>
              <a:t>b) </a:t>
            </a:r>
            <a:r>
              <a:rPr lang="zh-TW" altLang="zh-TW" smtClean="0"/>
              <a:t>，協助讀者透過錄音的方式記錄個人的心得。當讀者需要進行全文搜索時，</a:t>
            </a:r>
            <a:r>
              <a:rPr lang="en-US" altLang="zh-TW" smtClean="0"/>
              <a:t>The default Find dialog includes a field for entering search text, as well as buttons for </a:t>
            </a:r>
            <a:r>
              <a:rPr lang="en-US" altLang="zh-TW" b="1" smtClean="0"/>
              <a:t>find next</a:t>
            </a:r>
            <a:r>
              <a:rPr lang="en-US" altLang="zh-TW" smtClean="0"/>
              <a:t>, </a:t>
            </a:r>
            <a:r>
              <a:rPr lang="en-US" altLang="zh-TW" b="1" smtClean="0"/>
              <a:t>find previous</a:t>
            </a:r>
            <a:r>
              <a:rPr lang="en-US" altLang="zh-TW" smtClean="0"/>
              <a:t>, and </a:t>
            </a:r>
            <a:r>
              <a:rPr lang="en-US" altLang="zh-TW" b="1" smtClean="0"/>
              <a:t>options</a:t>
            </a:r>
            <a:r>
              <a:rPr lang="en-US" altLang="zh-TW" smtClean="0"/>
              <a:t>. (</a:t>
            </a:r>
            <a:r>
              <a:rPr lang="zh-TW" altLang="zh-TW" smtClean="0"/>
              <a:t>如圖</a:t>
            </a:r>
            <a:r>
              <a:rPr lang="en-US" altLang="zh-TW" smtClean="0"/>
              <a:t>d)</a:t>
            </a:r>
            <a:r>
              <a:rPr lang="zh-TW" altLang="zh-TW" smtClean="0"/>
              <a:t>。最後，在讀者閱讀時，系統會自動記錄讀者的閱讀歷程，並可即時以統計圖表的方式來呈現個人化閱讀歷程的結果</a:t>
            </a:r>
            <a:r>
              <a:rPr lang="en-US" altLang="zh-TW" smtClean="0"/>
              <a:t>(</a:t>
            </a:r>
            <a:r>
              <a:rPr lang="zh-TW" altLang="zh-TW" smtClean="0"/>
              <a:t>如圖</a:t>
            </a:r>
            <a:r>
              <a:rPr lang="en-US" altLang="zh-TW" smtClean="0"/>
              <a:t>d)</a:t>
            </a:r>
            <a:r>
              <a:rPr lang="zh-TW" altLang="zh-TW" smtClean="0"/>
              <a:t>。</a:t>
            </a:r>
          </a:p>
          <a:p>
            <a:pPr eaLnBrk="1" hangingPunct="1">
              <a:spcBef>
                <a:spcPct val="0"/>
              </a:spcBef>
            </a:pPr>
            <a:endParaRPr lang="zh-TW" altLang="en-US" smtClean="0"/>
          </a:p>
        </p:txBody>
      </p:sp>
      <p:sp>
        <p:nvSpPr>
          <p:cNvPr id="2"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CD75643-99EB-4543-9DF4-236E3A8E7100}" type="slidenum">
              <a:rPr lang="en-US" altLang="zh-TW" smtClean="0"/>
              <a:pPr fontAlgn="base">
                <a:spcBef>
                  <a:spcPct val="0"/>
                </a:spcBef>
                <a:spcAft>
                  <a:spcPct val="0"/>
                </a:spcAft>
                <a:defRPr/>
              </a:pPr>
              <a:t>8</a:t>
            </a:fld>
            <a:endParaRPr lang="en-US" altLang="zh-TW"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40963"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zh-TW" altLang="en-US" smtClean="0"/>
              <a:t>這是一些其他的系統螢幕畫面。</a:t>
            </a:r>
            <a:endParaRPr lang="en-US" altLang="zh-TW" smtClean="0"/>
          </a:p>
          <a:p>
            <a:pPr eaLnBrk="1" hangingPunct="1">
              <a:spcBef>
                <a:spcPct val="0"/>
              </a:spcBef>
            </a:pPr>
            <a:r>
              <a:rPr lang="en-US" altLang="zh-TW" smtClean="0"/>
              <a:t>(a)</a:t>
            </a:r>
            <a:r>
              <a:rPr lang="zh-TW" altLang="en-US" smtClean="0"/>
              <a:t>是全螢幕閱讀畫面</a:t>
            </a:r>
            <a:endParaRPr lang="en-US" altLang="zh-TW" smtClean="0"/>
          </a:p>
          <a:p>
            <a:pPr eaLnBrk="1" hangingPunct="1">
              <a:spcBef>
                <a:spcPct val="0"/>
              </a:spcBef>
            </a:pPr>
            <a:r>
              <a:rPr lang="en-US" altLang="zh-TW" smtClean="0"/>
              <a:t>(b)</a:t>
            </a:r>
            <a:r>
              <a:rPr lang="zh-TW" altLang="en-US" smtClean="0"/>
              <a:t>是註解功能分享</a:t>
            </a:r>
            <a:endParaRPr lang="en-US" altLang="zh-TW" smtClean="0"/>
          </a:p>
          <a:p>
            <a:pPr eaLnBrk="1" hangingPunct="1">
              <a:spcBef>
                <a:spcPct val="0"/>
              </a:spcBef>
            </a:pPr>
            <a:r>
              <a:rPr lang="en-US" altLang="zh-TW" smtClean="0"/>
              <a:t>(c)</a:t>
            </a:r>
            <a:r>
              <a:rPr lang="zh-TW" altLang="en-US" smtClean="0"/>
              <a:t>是全文搜尋功能</a:t>
            </a:r>
            <a:endParaRPr lang="en-US" altLang="zh-TW" smtClean="0"/>
          </a:p>
          <a:p>
            <a:pPr eaLnBrk="1" hangingPunct="1">
              <a:spcBef>
                <a:spcPct val="0"/>
              </a:spcBef>
            </a:pPr>
            <a:r>
              <a:rPr lang="en-US" altLang="zh-TW" smtClean="0"/>
              <a:t>(d)</a:t>
            </a:r>
            <a:r>
              <a:rPr lang="zh-TW" altLang="en-US" smtClean="0"/>
              <a:t>是索引及補充資源區</a:t>
            </a:r>
          </a:p>
        </p:txBody>
      </p:sp>
      <p:sp>
        <p:nvSpPr>
          <p:cNvPr id="2" name="投影片編號版面配置區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870BA75-3DBD-422C-B266-91DD820D172A}" type="slidenum">
              <a:rPr lang="en-US" altLang="zh-TW" smtClean="0"/>
              <a:pPr fontAlgn="base">
                <a:spcBef>
                  <a:spcPct val="0"/>
                </a:spcBef>
                <a:spcAft>
                  <a:spcPct val="0"/>
                </a:spcAft>
                <a:defRPr/>
              </a:pPr>
              <a:t>9</a:t>
            </a:fld>
            <a:endParaRPr lang="en-US" altLang="zh-TW"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smtClean="0"/>
              <a:t>本研究共進行二個實驗</a:t>
            </a:r>
            <a:endParaRPr lang="en-US" altLang="zh-TW" dirty="0" smtClean="0"/>
          </a:p>
          <a:p>
            <a:r>
              <a:rPr lang="zh-TW" altLang="en-US" dirty="0" smtClean="0"/>
              <a:t>實驗一為</a:t>
            </a:r>
            <a:r>
              <a:rPr lang="en-US" altLang="zh-TW" dirty="0" smtClean="0"/>
              <a:t>1-6</a:t>
            </a:r>
            <a:r>
              <a:rPr lang="zh-TW" altLang="en-US" dirty="0" smtClean="0"/>
              <a:t>年級系統測試評估</a:t>
            </a:r>
            <a:endParaRPr lang="en-US" altLang="zh-TW" dirty="0" smtClean="0"/>
          </a:p>
          <a:p>
            <a:r>
              <a:rPr lang="zh-TW" altLang="en-US" dirty="0" smtClean="0"/>
              <a:t>實驗二為系統功能</a:t>
            </a:r>
            <a:r>
              <a:rPr lang="en-US" altLang="zh-TW" dirty="0" smtClean="0"/>
              <a:t>(reading rate tracking technique)</a:t>
            </a:r>
            <a:r>
              <a:rPr lang="zh-TW" altLang="en-US" dirty="0" smtClean="0"/>
              <a:t>評估</a:t>
            </a:r>
            <a:endParaRPr lang="zh-TW" altLang="en-US" dirty="0"/>
          </a:p>
        </p:txBody>
      </p:sp>
      <p:sp>
        <p:nvSpPr>
          <p:cNvPr id="4" name="投影片編號版面配置區 3"/>
          <p:cNvSpPr>
            <a:spLocks noGrp="1"/>
          </p:cNvSpPr>
          <p:nvPr>
            <p:ph type="sldNum" sz="quarter" idx="10"/>
          </p:nvPr>
        </p:nvSpPr>
        <p:spPr/>
        <p:txBody>
          <a:bodyPr/>
          <a:lstStyle/>
          <a:p>
            <a:pPr>
              <a:defRPr/>
            </a:pPr>
            <a:fld id="{39342D07-31CA-45A1-B514-2C34DF57ACF3}" type="slidenum">
              <a:rPr lang="zh-TW" altLang="en-US" smtClean="0"/>
              <a:pPr>
                <a:defRPr/>
              </a:pPr>
              <a:t>10</a:t>
            </a:fld>
            <a:endParaRPr lang="zh-TW" altLang="en-US"/>
          </a:p>
        </p:txBody>
      </p:sp>
    </p:spTree>
    <p:extLst>
      <p:ext uri="{BB962C8B-B14F-4D97-AF65-F5344CB8AC3E}">
        <p14:creationId xmlns:p14="http://schemas.microsoft.com/office/powerpoint/2010/main" val="66673616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hyperlink" Target="http://web.ncku.edu.tw/bin/home.php" TargetMode="External"/><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hyperlink" Target="http://web.ncku.edu.tw/bin/home.php" TargetMode="External"/><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p:cSld name="標題投影片">
    <p:spTree>
      <p:nvGrpSpPr>
        <p:cNvPr id="1" name=""/>
        <p:cNvGrpSpPr/>
        <p:nvPr/>
      </p:nvGrpSpPr>
      <p:grpSpPr>
        <a:xfrm>
          <a:off x="0" y="0"/>
          <a:ext cx="0" cy="0"/>
          <a:chOff x="0" y="0"/>
          <a:chExt cx="0" cy="0"/>
        </a:xfrm>
      </p:grpSpPr>
      <p:grpSp>
        <p:nvGrpSpPr>
          <p:cNvPr id="4" name="Group 75"/>
          <p:cNvGrpSpPr>
            <a:grpSpLocks/>
          </p:cNvGrpSpPr>
          <p:nvPr/>
        </p:nvGrpSpPr>
        <p:grpSpPr bwMode="auto">
          <a:xfrm>
            <a:off x="112713" y="5954713"/>
            <a:ext cx="8936037" cy="631825"/>
            <a:chOff x="71" y="3751"/>
            <a:chExt cx="5629" cy="398"/>
          </a:xfrm>
        </p:grpSpPr>
        <p:sp>
          <p:nvSpPr>
            <p:cNvPr id="5"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pPr fontAlgn="auto">
                <a:spcBef>
                  <a:spcPts val="0"/>
                </a:spcBef>
                <a:spcAft>
                  <a:spcPts val="0"/>
                </a:spcAft>
                <a:defRPr/>
              </a:pPr>
              <a:endParaRPr kumimoji="0" lang="zh-TW" altLang="en-US">
                <a:latin typeface="+mn-lt"/>
                <a:ea typeface="+mn-ea"/>
              </a:endParaRPr>
            </a:p>
          </p:txBody>
        </p:sp>
        <p:sp>
          <p:nvSpPr>
            <p:cNvPr id="6"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headEnd/>
              <a:tailEnd/>
            </a:ln>
            <a:effectLst/>
          </p:spPr>
          <p:txBody>
            <a:bodyPr/>
            <a:lstStyle/>
            <a:p>
              <a:pPr fontAlgn="auto">
                <a:spcBef>
                  <a:spcPts val="0"/>
                </a:spcBef>
                <a:spcAft>
                  <a:spcPts val="0"/>
                </a:spcAft>
                <a:defRPr/>
              </a:pPr>
              <a:endParaRPr kumimoji="0" lang="zh-TW" altLang="en-US">
                <a:latin typeface="+mn-lt"/>
                <a:ea typeface="+mn-ea"/>
              </a:endParaRPr>
            </a:p>
          </p:txBody>
        </p:sp>
        <p:sp>
          <p:nvSpPr>
            <p:cNvPr id="7"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pPr fontAlgn="auto">
                <a:spcBef>
                  <a:spcPts val="0"/>
                </a:spcBef>
                <a:spcAft>
                  <a:spcPts val="0"/>
                </a:spcAft>
                <a:defRPr/>
              </a:pPr>
              <a:endParaRPr kumimoji="0" lang="zh-TW" altLang="en-US">
                <a:latin typeface="+mn-lt"/>
                <a:ea typeface="+mn-ea"/>
              </a:endParaRPr>
            </a:p>
          </p:txBody>
        </p:sp>
      </p:grpSp>
      <p:sp>
        <p:nvSpPr>
          <p:cNvPr id="8" name="Freeform 27" descr="Dark upward diagonal"/>
          <p:cNvSpPr>
            <a:spLocks/>
          </p:cNvSpPr>
          <p:nvPr/>
        </p:nvSpPr>
        <p:spPr bwMode="gray">
          <a:xfrm>
            <a:off x="85725" y="76200"/>
            <a:ext cx="8977313" cy="500063"/>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headEnd/>
            <a:tailEnd/>
          </a:ln>
          <a:effectLst/>
        </p:spPr>
        <p:txBody>
          <a:bodyPr/>
          <a:lstStyle/>
          <a:p>
            <a:pPr fontAlgn="auto">
              <a:spcBef>
                <a:spcPts val="0"/>
              </a:spcBef>
              <a:spcAft>
                <a:spcPts val="0"/>
              </a:spcAft>
              <a:defRPr/>
            </a:pPr>
            <a:endParaRPr kumimoji="0" lang="zh-TW" altLang="en-US">
              <a:latin typeface="+mn-lt"/>
              <a:ea typeface="+mn-ea"/>
            </a:endParaRPr>
          </a:p>
        </p:txBody>
      </p:sp>
      <p:sp>
        <p:nvSpPr>
          <p:cNvPr id="9" name="Rectangle 28"/>
          <p:cNvSpPr>
            <a:spLocks noChangeArrowheads="1"/>
          </p:cNvSpPr>
          <p:nvPr/>
        </p:nvSpPr>
        <p:spPr bwMode="gray">
          <a:xfrm>
            <a:off x="114300" y="6610350"/>
            <a:ext cx="8931275" cy="163513"/>
          </a:xfrm>
          <a:prstGeom prst="rect">
            <a:avLst/>
          </a:prstGeom>
          <a:solidFill>
            <a:schemeClr val="accent1"/>
          </a:solidFill>
          <a:ln w="9525">
            <a:noFill/>
            <a:miter lim="800000"/>
            <a:headEnd/>
            <a:tailEnd/>
          </a:ln>
          <a:effectLst/>
        </p:spPr>
        <p:txBody>
          <a:bodyPr wrap="none" anchor="ctr"/>
          <a:lstStyle/>
          <a:p>
            <a:pPr fontAlgn="auto">
              <a:spcBef>
                <a:spcPts val="0"/>
              </a:spcBef>
              <a:spcAft>
                <a:spcPts val="0"/>
              </a:spcAft>
              <a:defRPr/>
            </a:pPr>
            <a:endParaRPr kumimoji="0" lang="zh-TW" altLang="en-US">
              <a:latin typeface="+mn-lt"/>
              <a:ea typeface="+mn-ea"/>
            </a:endParaRPr>
          </a:p>
        </p:txBody>
      </p:sp>
      <p:grpSp>
        <p:nvGrpSpPr>
          <p:cNvPr id="10" name="Group 74"/>
          <p:cNvGrpSpPr>
            <a:grpSpLocks/>
          </p:cNvGrpSpPr>
          <p:nvPr/>
        </p:nvGrpSpPr>
        <p:grpSpPr bwMode="auto">
          <a:xfrm>
            <a:off x="85725" y="854075"/>
            <a:ext cx="8982075" cy="1131888"/>
            <a:chOff x="54" y="538"/>
            <a:chExt cx="5658" cy="713"/>
          </a:xfrm>
        </p:grpSpPr>
        <p:sp>
          <p:nvSpPr>
            <p:cNvPr id="11"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pPr fontAlgn="auto">
                <a:spcBef>
                  <a:spcPts val="0"/>
                </a:spcBef>
                <a:spcAft>
                  <a:spcPts val="0"/>
                </a:spcAft>
                <a:defRPr/>
              </a:pPr>
              <a:endParaRPr kumimoji="0" lang="zh-TW" altLang="en-US">
                <a:latin typeface="+mn-lt"/>
                <a:ea typeface="+mn-ea"/>
              </a:endParaRPr>
            </a:p>
          </p:txBody>
        </p:sp>
        <p:sp>
          <p:nvSpPr>
            <p:cNvPr id="12"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headEnd/>
              <a:tailEnd/>
            </a:ln>
            <a:effectLst/>
          </p:spPr>
          <p:txBody>
            <a:bodyPr/>
            <a:lstStyle/>
            <a:p>
              <a:pPr fontAlgn="auto">
                <a:spcBef>
                  <a:spcPts val="0"/>
                </a:spcBef>
                <a:spcAft>
                  <a:spcPts val="0"/>
                </a:spcAft>
                <a:defRPr/>
              </a:pPr>
              <a:endParaRPr kumimoji="0" lang="zh-TW" altLang="en-US">
                <a:latin typeface="+mn-lt"/>
                <a:ea typeface="+mn-ea"/>
              </a:endParaRPr>
            </a:p>
          </p:txBody>
        </p:sp>
        <p:sp>
          <p:nvSpPr>
            <p:cNvPr id="13"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pPr fontAlgn="auto">
                <a:spcBef>
                  <a:spcPts val="0"/>
                </a:spcBef>
                <a:spcAft>
                  <a:spcPts val="0"/>
                </a:spcAft>
                <a:defRPr/>
              </a:pPr>
              <a:endParaRPr kumimoji="0" lang="zh-TW" altLang="en-US">
                <a:latin typeface="+mn-lt"/>
                <a:ea typeface="+mn-ea"/>
              </a:endParaRPr>
            </a:p>
          </p:txBody>
        </p:sp>
      </p:grpSp>
      <p:sp>
        <p:nvSpPr>
          <p:cNvPr id="14" name="Rectangle 33"/>
          <p:cNvSpPr>
            <a:spLocks noChangeArrowheads="1"/>
          </p:cNvSpPr>
          <p:nvPr/>
        </p:nvSpPr>
        <p:spPr bwMode="gray">
          <a:xfrm>
            <a:off x="85725" y="609600"/>
            <a:ext cx="8982075" cy="185738"/>
          </a:xfrm>
          <a:prstGeom prst="rect">
            <a:avLst/>
          </a:prstGeom>
          <a:solidFill>
            <a:schemeClr val="accent1"/>
          </a:solidFill>
          <a:ln w="9525">
            <a:noFill/>
            <a:miter lim="800000"/>
            <a:headEnd/>
            <a:tailEnd/>
          </a:ln>
          <a:effectLst/>
        </p:spPr>
        <p:txBody>
          <a:bodyPr wrap="none" anchor="ctr"/>
          <a:lstStyle/>
          <a:p>
            <a:pPr fontAlgn="auto">
              <a:spcBef>
                <a:spcPts val="0"/>
              </a:spcBef>
              <a:spcAft>
                <a:spcPts val="0"/>
              </a:spcAft>
              <a:defRPr/>
            </a:pPr>
            <a:endParaRPr kumimoji="0" lang="zh-TW" altLang="en-US">
              <a:latin typeface="+mn-lt"/>
              <a:ea typeface="+mn-ea"/>
            </a:endParaRPr>
          </a:p>
        </p:txBody>
      </p:sp>
      <p:pic>
        <p:nvPicPr>
          <p:cNvPr id="16" name="Picture 5" descr="成功大學 National Cheng Kung University">
            <a:hlinkClick r:id="rId2" tooltip="成功大學 National Cheng Kung University"/>
          </p:cNvPr>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161910" y="936689"/>
            <a:ext cx="2266950" cy="638175"/>
          </a:xfrm>
          <a:prstGeom prst="rect">
            <a:avLst/>
          </a:prstGeom>
          <a:noFill/>
        </p:spPr>
      </p:pic>
      <p:pic>
        <p:nvPicPr>
          <p:cNvPr id="17" name="Picture 1"/>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79388" y="1747838"/>
            <a:ext cx="4392612" cy="4633912"/>
          </a:xfrm>
          <a:prstGeom prst="rect">
            <a:avLst/>
          </a:prstGeom>
          <a:noFill/>
          <a:ln w="9525">
            <a:noFill/>
            <a:miter lim="800000"/>
            <a:headEnd/>
            <a:tailEnd/>
          </a:ln>
        </p:spPr>
      </p:pic>
      <p:grpSp>
        <p:nvGrpSpPr>
          <p:cNvPr id="18" name="Group 7"/>
          <p:cNvGrpSpPr>
            <a:grpSpLocks/>
          </p:cNvGrpSpPr>
          <p:nvPr/>
        </p:nvGrpSpPr>
        <p:grpSpPr bwMode="auto">
          <a:xfrm>
            <a:off x="357188" y="5364163"/>
            <a:ext cx="2768600" cy="779462"/>
            <a:chOff x="1566" y="164"/>
            <a:chExt cx="1455" cy="425"/>
          </a:xfrm>
        </p:grpSpPr>
        <p:sp>
          <p:nvSpPr>
            <p:cNvPr id="19" name="Freeform 8"/>
            <p:cNvSpPr>
              <a:spLocks/>
            </p:cNvSpPr>
            <p:nvPr/>
          </p:nvSpPr>
          <p:spPr bwMode="gray">
            <a:xfrm>
              <a:off x="1892" y="468"/>
              <a:ext cx="38"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20"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21"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22" name="Freeform 11"/>
            <p:cNvSpPr>
              <a:spLocks/>
            </p:cNvSpPr>
            <p:nvPr/>
          </p:nvSpPr>
          <p:spPr bwMode="gray">
            <a:xfrm>
              <a:off x="2792" y="378"/>
              <a:ext cx="143"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23" name="Freeform 12"/>
            <p:cNvSpPr>
              <a:spLocks/>
            </p:cNvSpPr>
            <p:nvPr/>
          </p:nvSpPr>
          <p:spPr bwMode="gray">
            <a:xfrm>
              <a:off x="2631" y="457"/>
              <a:ext cx="88"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24"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25"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26" name="Freeform 15"/>
            <p:cNvSpPr>
              <a:spLocks/>
            </p:cNvSpPr>
            <p:nvPr/>
          </p:nvSpPr>
          <p:spPr bwMode="gray">
            <a:xfrm>
              <a:off x="2514" y="379"/>
              <a:ext cx="93"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27"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28"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29"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30"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31"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32"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33"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34"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grpSp>
      <p:sp>
        <p:nvSpPr>
          <p:cNvPr id="3075" name="Rectangle 3"/>
          <p:cNvSpPr>
            <a:spLocks noGrp="1" noChangeArrowheads="1"/>
          </p:cNvSpPr>
          <p:nvPr>
            <p:ph type="subTitle" idx="1"/>
          </p:nvPr>
        </p:nvSpPr>
        <p:spPr>
          <a:xfrm>
            <a:off x="4222646" y="6170752"/>
            <a:ext cx="4811713" cy="403225"/>
          </a:xfrm>
        </p:spPr>
        <p:txBody>
          <a:bodyPr/>
          <a:lstStyle>
            <a:lvl1pPr marL="0" indent="0" algn="l">
              <a:buFontTx/>
              <a:buNone/>
              <a:defRPr sz="1600" i="1">
                <a:solidFill>
                  <a:srgbClr val="FFFFFF"/>
                </a:solidFill>
                <a:latin typeface="Times New Roman" pitchFamily="18" charset="0"/>
              </a:defRPr>
            </a:lvl1pPr>
          </a:lstStyle>
          <a:p>
            <a:r>
              <a:rPr lang="zh-TW" altLang="en-US" smtClean="0"/>
              <a:t>按一下以編輯母片副標題樣式</a:t>
            </a:r>
            <a:endParaRPr lang="en-US" altLang="zh-TW" dirty="0"/>
          </a:p>
        </p:txBody>
      </p:sp>
      <p:sp>
        <p:nvSpPr>
          <p:cNvPr id="3074" name="Rectangle 2"/>
          <p:cNvSpPr>
            <a:spLocks noGrp="1" noChangeArrowheads="1"/>
          </p:cNvSpPr>
          <p:nvPr>
            <p:ph type="ctrTitle"/>
          </p:nvPr>
        </p:nvSpPr>
        <p:spPr>
          <a:xfrm>
            <a:off x="3851920" y="2204864"/>
            <a:ext cx="5112568" cy="1214446"/>
          </a:xfrm>
        </p:spPr>
        <p:txBody>
          <a:bodyPr/>
          <a:lstStyle>
            <a:lvl1pPr algn="ctr">
              <a:defRPr sz="4400">
                <a:solidFill>
                  <a:srgbClr val="000000"/>
                </a:solidFill>
              </a:defRPr>
            </a:lvl1pPr>
          </a:lstStyle>
          <a:p>
            <a:r>
              <a:rPr lang="zh-TW" altLang="en-US" smtClean="0"/>
              <a:t>按一下以編輯母片標題樣式</a:t>
            </a:r>
            <a:endParaRPr lang="en-US" altLang="zh-TW" dirty="0"/>
          </a:p>
        </p:txBody>
      </p:sp>
      <p:sp>
        <p:nvSpPr>
          <p:cNvPr id="35" name="Rectangle 4"/>
          <p:cNvSpPr>
            <a:spLocks noGrp="1" noChangeArrowheads="1"/>
          </p:cNvSpPr>
          <p:nvPr>
            <p:ph type="dt" sz="half" idx="10"/>
          </p:nvPr>
        </p:nvSpPr>
        <p:spPr>
          <a:xfrm>
            <a:off x="231775" y="6445250"/>
            <a:ext cx="2205038" cy="317500"/>
          </a:xfrm>
        </p:spPr>
        <p:txBody>
          <a:bodyPr/>
          <a:lstStyle>
            <a:lvl1pPr>
              <a:defRPr/>
            </a:lvl1pPr>
          </a:lstStyle>
          <a:p>
            <a:pPr>
              <a:defRPr/>
            </a:pPr>
            <a:fld id="{CB4B800C-D375-4090-A127-A2ED32ECD03E}" type="datetimeFigureOut">
              <a:rPr lang="zh-TW" altLang="en-US"/>
              <a:pPr>
                <a:defRPr/>
              </a:pPr>
              <a:t>2023/1/5</a:t>
            </a:fld>
            <a:endParaRPr lang="zh-TW" altLang="en-US"/>
          </a:p>
        </p:txBody>
      </p:sp>
      <p:sp>
        <p:nvSpPr>
          <p:cNvPr id="36" name="Rectangle 5"/>
          <p:cNvSpPr>
            <a:spLocks noGrp="1" noChangeArrowheads="1"/>
          </p:cNvSpPr>
          <p:nvPr>
            <p:ph type="ftr" sz="quarter" idx="11"/>
          </p:nvPr>
        </p:nvSpPr>
        <p:spPr>
          <a:xfrm>
            <a:off x="2574925" y="6445250"/>
            <a:ext cx="2990850" cy="317500"/>
          </a:xfrm>
        </p:spPr>
        <p:txBody>
          <a:bodyPr/>
          <a:lstStyle>
            <a:lvl1pPr>
              <a:defRPr/>
            </a:lvl1pPr>
          </a:lstStyle>
          <a:p>
            <a:pPr>
              <a:defRPr/>
            </a:pPr>
            <a:endParaRPr lang="zh-TW" altLang="en-US"/>
          </a:p>
        </p:txBody>
      </p:sp>
      <p:sp>
        <p:nvSpPr>
          <p:cNvPr id="37" name="Rectangle 6"/>
          <p:cNvSpPr>
            <a:spLocks noGrp="1" noChangeArrowheads="1"/>
          </p:cNvSpPr>
          <p:nvPr>
            <p:ph type="sldNum" sz="quarter" idx="12"/>
          </p:nvPr>
        </p:nvSpPr>
        <p:spPr>
          <a:xfrm>
            <a:off x="5700713" y="6445250"/>
            <a:ext cx="2205037" cy="317500"/>
          </a:xfrm>
        </p:spPr>
        <p:txBody>
          <a:bodyPr/>
          <a:lstStyle>
            <a:lvl1pPr>
              <a:defRPr/>
            </a:lvl1pPr>
          </a:lstStyle>
          <a:p>
            <a:pPr>
              <a:defRPr/>
            </a:pPr>
            <a:fld id="{2A54B0D2-23B7-495D-A296-79D43E246CD7}" type="slidenum">
              <a:rPr lang="zh-TW" altLang="en-US"/>
              <a:pPr>
                <a:defRPr/>
              </a:pPr>
              <a:t>‹#›</a:t>
            </a:fld>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par>
                          <p:cTn id="7" fill="hold">
                            <p:stCondLst>
                              <p:cond delay="500"/>
                            </p:stCondLst>
                            <p:childTnLst>
                              <p:par>
                                <p:cTn id="8" presetID="22" presetClass="entr" presetSubtype="2"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childTnLst>
                          </p:cTn>
                        </p:par>
                        <p:par>
                          <p:cTn id="23" fill="hold">
                            <p:stCondLst>
                              <p:cond delay="3000"/>
                            </p:stCondLst>
                            <p:childTnLst>
                              <p:par>
                                <p:cTn id="24" presetID="22" presetClass="entr" presetSubtype="2"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right)">
                                      <p:cBhvr>
                                        <p:cTn id="26" dur="500"/>
                                        <p:tgtEl>
                                          <p:spTgt spid="4"/>
                                        </p:tgtEl>
                                      </p:cBhvr>
                                    </p:animEffect>
                                  </p:childTnLst>
                                </p:cTn>
                              </p:par>
                            </p:childTnLst>
                          </p:cTn>
                        </p:par>
                        <p:par>
                          <p:cTn id="27" fill="hold">
                            <p:stCondLst>
                              <p:cond delay="3500"/>
                            </p:stCondLst>
                            <p:childTnLst>
                              <p:par>
                                <p:cTn id="28" presetID="22" presetClass="entr" presetSubtype="4"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14" grpId="0" animBg="1" autoUpdateAnimBg="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72CA59C9-38E5-4562-91D5-95DF20F0924E}" type="datetimeFigureOut">
              <a:rPr lang="zh-TW" altLang="en-US"/>
              <a:pPr>
                <a:defRPr/>
              </a:pPr>
              <a:t>2023/1/5</a:t>
            </a:fld>
            <a:endParaRPr lang="zh-TW"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TW" altLang="en-US"/>
          </a:p>
        </p:txBody>
      </p:sp>
      <p:sp>
        <p:nvSpPr>
          <p:cNvPr id="7" name="Rectangle 6"/>
          <p:cNvSpPr>
            <a:spLocks noGrp="1" noChangeArrowheads="1"/>
          </p:cNvSpPr>
          <p:nvPr>
            <p:ph type="sldNum" sz="quarter" idx="12"/>
          </p:nvPr>
        </p:nvSpPr>
        <p:spPr>
          <a:ln/>
        </p:spPr>
        <p:txBody>
          <a:bodyPr/>
          <a:lstStyle>
            <a:lvl1pPr>
              <a:defRPr/>
            </a:lvl1pPr>
          </a:lstStyle>
          <a:p>
            <a:pPr>
              <a:defRPr/>
            </a:pPr>
            <a:fld id="{F91E948A-A6A9-4272-8BF7-F7E48837E8FC}" type="slidenum">
              <a:rPr lang="zh-TW" altLang="en-US"/>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fld id="{882B29EF-CF1A-4100-B458-0055425BFA9D}" type="datetimeFigureOut">
              <a:rPr lang="zh-TW" altLang="en-US"/>
              <a:pPr>
                <a:defRPr/>
              </a:pPr>
              <a:t>2023/1/5</a:t>
            </a:fld>
            <a:endParaRPr lang="zh-TW"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TW" altLang="en-US"/>
          </a:p>
        </p:txBody>
      </p:sp>
      <p:sp>
        <p:nvSpPr>
          <p:cNvPr id="6" name="Rectangle 6"/>
          <p:cNvSpPr>
            <a:spLocks noGrp="1" noChangeArrowheads="1"/>
          </p:cNvSpPr>
          <p:nvPr>
            <p:ph type="sldNum" sz="quarter" idx="12"/>
          </p:nvPr>
        </p:nvSpPr>
        <p:spPr>
          <a:ln/>
        </p:spPr>
        <p:txBody>
          <a:bodyPr/>
          <a:lstStyle>
            <a:lvl1pPr>
              <a:defRPr/>
            </a:lvl1pPr>
          </a:lstStyle>
          <a:p>
            <a:pPr>
              <a:defRPr/>
            </a:pPr>
            <a:fld id="{A082074D-3321-4F3B-8A21-68C6485434BD}" type="slidenum">
              <a:rPr lang="zh-TW" altLang="en-US"/>
              <a:pPr>
                <a:defRPr/>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38125"/>
            <a:ext cx="2057400" cy="593407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38125"/>
            <a:ext cx="6019800" cy="593407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fld id="{DC9A3B37-FB66-42E4-810B-B72B9E900B83}" type="datetimeFigureOut">
              <a:rPr lang="zh-TW" altLang="en-US"/>
              <a:pPr>
                <a:defRPr/>
              </a:pPr>
              <a:t>2023/1/5</a:t>
            </a:fld>
            <a:endParaRPr lang="zh-TW"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TW" altLang="en-US"/>
          </a:p>
        </p:txBody>
      </p:sp>
      <p:sp>
        <p:nvSpPr>
          <p:cNvPr id="6" name="Rectangle 6"/>
          <p:cNvSpPr>
            <a:spLocks noGrp="1" noChangeArrowheads="1"/>
          </p:cNvSpPr>
          <p:nvPr>
            <p:ph type="sldNum" sz="quarter" idx="12"/>
          </p:nvPr>
        </p:nvSpPr>
        <p:spPr>
          <a:ln/>
        </p:spPr>
        <p:txBody>
          <a:bodyPr/>
          <a:lstStyle>
            <a:lvl1pPr>
              <a:defRPr/>
            </a:lvl1pPr>
          </a:lstStyle>
          <a:p>
            <a:pPr>
              <a:defRPr/>
            </a:pPr>
            <a:fld id="{466BAD00-53BE-4AB7-B12D-22B736E8FBBA}" type="slidenum">
              <a:rPr lang="zh-TW" altLang="en-US"/>
              <a:pPr>
                <a:defRPr/>
              </a:pPr>
              <a:t>‹#›</a:t>
            </a:fld>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457200" y="238125"/>
            <a:ext cx="6477000" cy="868363"/>
          </a:xfrm>
        </p:spPr>
        <p:txBody>
          <a:bodyPr/>
          <a:lstStyle/>
          <a:p>
            <a:r>
              <a:rPr lang="zh-TW" altLang="en-US" smtClean="0"/>
              <a:t>按一下以編輯母片標題樣式</a:t>
            </a:r>
            <a:endParaRPr lang="zh-TW" altLang="en-US"/>
          </a:p>
        </p:txBody>
      </p:sp>
      <p:sp>
        <p:nvSpPr>
          <p:cNvPr id="3" name="文字版面配置區 2"/>
          <p:cNvSpPr>
            <a:spLocks noGrp="1"/>
          </p:cNvSpPr>
          <p:nvPr>
            <p:ph type="body" sz="half" idx="1"/>
          </p:nvPr>
        </p:nvSpPr>
        <p:spPr>
          <a:xfrm>
            <a:off x="457200" y="1438275"/>
            <a:ext cx="4038600" cy="4733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438275"/>
            <a:ext cx="4038600" cy="4733925"/>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fld id="{EA35BC0C-01D3-4B96-B7A2-86999EA88382}" type="datetimeFigureOut">
              <a:rPr lang="zh-TW" altLang="en-US"/>
              <a:pPr>
                <a:defRPr/>
              </a:pPr>
              <a:t>2023/1/5</a:t>
            </a:fld>
            <a:endParaRPr lang="zh-TW"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TW" altLang="en-US"/>
          </a:p>
        </p:txBody>
      </p:sp>
      <p:sp>
        <p:nvSpPr>
          <p:cNvPr id="7" name="Rectangle 6"/>
          <p:cNvSpPr>
            <a:spLocks noGrp="1" noChangeArrowheads="1"/>
          </p:cNvSpPr>
          <p:nvPr>
            <p:ph type="sldNum" sz="quarter" idx="12"/>
          </p:nvPr>
        </p:nvSpPr>
        <p:spPr>
          <a:ln/>
        </p:spPr>
        <p:txBody>
          <a:bodyPr/>
          <a:lstStyle>
            <a:lvl1pPr>
              <a:defRPr/>
            </a:lvl1pPr>
          </a:lstStyle>
          <a:p>
            <a:pPr>
              <a:defRPr/>
            </a:pPr>
            <a:fld id="{93308097-7CD4-4365-92F1-423974B7092D}" type="slidenum">
              <a:rPr lang="zh-TW" altLang="en-US"/>
              <a:pPr>
                <a:defRPr/>
              </a:pPr>
              <a:t>‹#›</a:t>
            </a:fld>
            <a:endParaRPr lang="zh-TW"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38125"/>
            <a:ext cx="6477000" cy="868363"/>
          </a:xfrm>
        </p:spPr>
        <p:txBody>
          <a:bodyPr/>
          <a:lstStyle/>
          <a:p>
            <a:r>
              <a:rPr lang="zh-TW" altLang="en-US" smtClean="0"/>
              <a:t>按一下以編輯母片標題樣式</a:t>
            </a:r>
            <a:endParaRPr lang="zh-TW" altLang="en-US"/>
          </a:p>
        </p:txBody>
      </p:sp>
      <p:sp>
        <p:nvSpPr>
          <p:cNvPr id="3" name="表格版面配置區 2"/>
          <p:cNvSpPr>
            <a:spLocks noGrp="1"/>
          </p:cNvSpPr>
          <p:nvPr>
            <p:ph type="tbl" idx="1"/>
          </p:nvPr>
        </p:nvSpPr>
        <p:spPr>
          <a:xfrm>
            <a:off x="457200" y="1438275"/>
            <a:ext cx="8229600" cy="4733925"/>
          </a:xfrm>
        </p:spPr>
        <p:txBody>
          <a:bodyPr/>
          <a:lstStyle/>
          <a:p>
            <a:pPr lvl="0"/>
            <a:r>
              <a:rPr lang="zh-TW" altLang="en-US" noProof="0" smtClean="0"/>
              <a:t>按一下圖示以新增表格</a:t>
            </a:r>
            <a:endParaRPr lang="zh-TW" altLang="en-US" noProof="0"/>
          </a:p>
        </p:txBody>
      </p:sp>
      <p:sp>
        <p:nvSpPr>
          <p:cNvPr id="4" name="Rectangle 4"/>
          <p:cNvSpPr>
            <a:spLocks noGrp="1" noChangeArrowheads="1"/>
          </p:cNvSpPr>
          <p:nvPr>
            <p:ph type="dt" sz="half" idx="10"/>
          </p:nvPr>
        </p:nvSpPr>
        <p:spPr>
          <a:ln/>
        </p:spPr>
        <p:txBody>
          <a:bodyPr/>
          <a:lstStyle>
            <a:lvl1pPr>
              <a:defRPr/>
            </a:lvl1pPr>
          </a:lstStyle>
          <a:p>
            <a:pPr>
              <a:defRPr/>
            </a:pPr>
            <a:fld id="{AEDA39B8-1FFF-4399-97D8-9D5EE8BFC090}" type="datetimeFigureOut">
              <a:rPr lang="zh-TW" altLang="en-US"/>
              <a:pPr>
                <a:defRPr/>
              </a:pPr>
              <a:t>2023/1/5</a:t>
            </a:fld>
            <a:endParaRPr lang="zh-TW"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TW" altLang="en-US"/>
          </a:p>
        </p:txBody>
      </p:sp>
      <p:sp>
        <p:nvSpPr>
          <p:cNvPr id="6" name="Rectangle 6"/>
          <p:cNvSpPr>
            <a:spLocks noGrp="1" noChangeArrowheads="1"/>
          </p:cNvSpPr>
          <p:nvPr>
            <p:ph type="sldNum" sz="quarter" idx="12"/>
          </p:nvPr>
        </p:nvSpPr>
        <p:spPr>
          <a:ln/>
        </p:spPr>
        <p:txBody>
          <a:bodyPr/>
          <a:lstStyle>
            <a:lvl1pPr>
              <a:defRPr/>
            </a:lvl1pPr>
          </a:lstStyle>
          <a:p>
            <a:pPr>
              <a:defRPr/>
            </a:pPr>
            <a:fld id="{9B65EF5F-7BF2-4B1E-9F42-258A633538B7}" type="slidenum">
              <a:rPr lang="zh-TW" altLang="en-US"/>
              <a:pPr>
                <a:defRPr/>
              </a:pPr>
              <a:t>‹#›</a:t>
            </a:fld>
            <a:endParaRPr lang="zh-TW"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reserve="1">
  <p:cSld name="標題及圖表">
    <p:spTree>
      <p:nvGrpSpPr>
        <p:cNvPr id="1" name=""/>
        <p:cNvGrpSpPr/>
        <p:nvPr/>
      </p:nvGrpSpPr>
      <p:grpSpPr>
        <a:xfrm>
          <a:off x="0" y="0"/>
          <a:ext cx="0" cy="0"/>
          <a:chOff x="0" y="0"/>
          <a:chExt cx="0" cy="0"/>
        </a:xfrm>
      </p:grpSpPr>
      <p:sp>
        <p:nvSpPr>
          <p:cNvPr id="2" name="標題 1"/>
          <p:cNvSpPr>
            <a:spLocks noGrp="1"/>
          </p:cNvSpPr>
          <p:nvPr>
            <p:ph type="title"/>
          </p:nvPr>
        </p:nvSpPr>
        <p:spPr>
          <a:xfrm>
            <a:off x="457200" y="238125"/>
            <a:ext cx="6477000" cy="868363"/>
          </a:xfrm>
        </p:spPr>
        <p:txBody>
          <a:bodyPr/>
          <a:lstStyle/>
          <a:p>
            <a:r>
              <a:rPr lang="zh-TW" altLang="en-US" smtClean="0"/>
              <a:t>按一下以編輯母片標題樣式</a:t>
            </a:r>
            <a:endParaRPr lang="zh-TW" altLang="en-US"/>
          </a:p>
        </p:txBody>
      </p:sp>
      <p:sp>
        <p:nvSpPr>
          <p:cNvPr id="3" name="圖表版面配置區 2"/>
          <p:cNvSpPr>
            <a:spLocks noGrp="1"/>
          </p:cNvSpPr>
          <p:nvPr>
            <p:ph type="chart" idx="1"/>
          </p:nvPr>
        </p:nvSpPr>
        <p:spPr>
          <a:xfrm>
            <a:off x="457200" y="1438275"/>
            <a:ext cx="8229600" cy="4733925"/>
          </a:xfrm>
        </p:spPr>
        <p:txBody>
          <a:bodyPr/>
          <a:lstStyle/>
          <a:p>
            <a:pPr lvl="0"/>
            <a:r>
              <a:rPr lang="zh-TW" altLang="en-US" noProof="0" smtClean="0"/>
              <a:t>按一下圖示以新增圖表</a:t>
            </a:r>
            <a:endParaRPr lang="zh-TW" altLang="en-US" noProof="0"/>
          </a:p>
        </p:txBody>
      </p:sp>
      <p:sp>
        <p:nvSpPr>
          <p:cNvPr id="4" name="Rectangle 4"/>
          <p:cNvSpPr>
            <a:spLocks noGrp="1" noChangeArrowheads="1"/>
          </p:cNvSpPr>
          <p:nvPr>
            <p:ph type="dt" sz="half" idx="10"/>
          </p:nvPr>
        </p:nvSpPr>
        <p:spPr>
          <a:ln/>
        </p:spPr>
        <p:txBody>
          <a:bodyPr/>
          <a:lstStyle>
            <a:lvl1pPr>
              <a:defRPr/>
            </a:lvl1pPr>
          </a:lstStyle>
          <a:p>
            <a:pPr>
              <a:defRPr/>
            </a:pPr>
            <a:fld id="{BF5107F7-1CD5-4ED4-ADE9-121967D7B828}" type="datetimeFigureOut">
              <a:rPr lang="zh-TW" altLang="en-US"/>
              <a:pPr>
                <a:defRPr/>
              </a:pPr>
              <a:t>2023/1/5</a:t>
            </a:fld>
            <a:endParaRPr lang="zh-TW"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TW" altLang="en-US"/>
          </a:p>
        </p:txBody>
      </p:sp>
      <p:sp>
        <p:nvSpPr>
          <p:cNvPr id="6" name="Rectangle 6"/>
          <p:cNvSpPr>
            <a:spLocks noGrp="1" noChangeArrowheads="1"/>
          </p:cNvSpPr>
          <p:nvPr>
            <p:ph type="sldNum" sz="quarter" idx="12"/>
          </p:nvPr>
        </p:nvSpPr>
        <p:spPr>
          <a:ln/>
        </p:spPr>
        <p:txBody>
          <a:bodyPr/>
          <a:lstStyle>
            <a:lvl1pPr>
              <a:defRPr/>
            </a:lvl1pPr>
          </a:lstStyle>
          <a:p>
            <a:pPr>
              <a:defRPr/>
            </a:pPr>
            <a:fld id="{B10E34A9-A1CF-4679-B9EF-C2EC15D97B5E}" type="slidenum">
              <a:rPr lang="zh-TW" altLang="en-US"/>
              <a:pPr>
                <a:defRPr/>
              </a:pPr>
              <a:t>‹#›</a:t>
            </a:fld>
            <a:endParaRPr lang="zh-TW"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457200" y="238125"/>
            <a:ext cx="6477000" cy="868363"/>
          </a:xfrm>
        </p:spPr>
        <p:txBody>
          <a:bodyPr/>
          <a:lstStyle/>
          <a:p>
            <a:r>
              <a:rPr lang="zh-TW" altLang="en-US" smtClean="0"/>
              <a:t>按一下以編輯母片標題樣式</a:t>
            </a:r>
            <a:endParaRPr lang="zh-TW" altLang="en-US"/>
          </a:p>
        </p:txBody>
      </p:sp>
      <p:sp>
        <p:nvSpPr>
          <p:cNvPr id="3" name="SmartArt 版面配置區 2"/>
          <p:cNvSpPr>
            <a:spLocks noGrp="1"/>
          </p:cNvSpPr>
          <p:nvPr>
            <p:ph type="dgm" idx="1"/>
          </p:nvPr>
        </p:nvSpPr>
        <p:spPr>
          <a:xfrm>
            <a:off x="457200" y="1438275"/>
            <a:ext cx="8229600" cy="4733925"/>
          </a:xfrm>
        </p:spPr>
        <p:txBody>
          <a:bodyPr/>
          <a:lstStyle/>
          <a:p>
            <a:pPr lvl="0"/>
            <a:r>
              <a:rPr lang="zh-TW" altLang="en-US" noProof="0" smtClean="0"/>
              <a:t>按一下圖示以新增 </a:t>
            </a:r>
            <a:r>
              <a:rPr lang="en-US" altLang="zh-TW" noProof="0" smtClean="0"/>
              <a:t>SmartArt </a:t>
            </a:r>
            <a:r>
              <a:rPr lang="zh-TW" altLang="en-US" noProof="0" smtClean="0"/>
              <a:t>圖形</a:t>
            </a:r>
            <a:endParaRPr lang="zh-TW" altLang="en-US" noProof="0"/>
          </a:p>
        </p:txBody>
      </p:sp>
      <p:sp>
        <p:nvSpPr>
          <p:cNvPr id="4" name="Rectangle 4"/>
          <p:cNvSpPr>
            <a:spLocks noGrp="1" noChangeArrowheads="1"/>
          </p:cNvSpPr>
          <p:nvPr>
            <p:ph type="dt" sz="half" idx="10"/>
          </p:nvPr>
        </p:nvSpPr>
        <p:spPr>
          <a:ln/>
        </p:spPr>
        <p:txBody>
          <a:bodyPr/>
          <a:lstStyle>
            <a:lvl1pPr>
              <a:defRPr/>
            </a:lvl1pPr>
          </a:lstStyle>
          <a:p>
            <a:pPr>
              <a:defRPr/>
            </a:pPr>
            <a:fld id="{DE3C71DB-69C1-41C6-AB8F-DC38548908BA}" type="datetimeFigureOut">
              <a:rPr lang="zh-TW" altLang="en-US"/>
              <a:pPr>
                <a:defRPr/>
              </a:pPr>
              <a:t>2023/1/5</a:t>
            </a:fld>
            <a:endParaRPr lang="zh-TW"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TW" altLang="en-US"/>
          </a:p>
        </p:txBody>
      </p:sp>
      <p:sp>
        <p:nvSpPr>
          <p:cNvPr id="6" name="Rectangle 6"/>
          <p:cNvSpPr>
            <a:spLocks noGrp="1" noChangeArrowheads="1"/>
          </p:cNvSpPr>
          <p:nvPr>
            <p:ph type="sldNum" sz="quarter" idx="12"/>
          </p:nvPr>
        </p:nvSpPr>
        <p:spPr>
          <a:ln/>
        </p:spPr>
        <p:txBody>
          <a:bodyPr/>
          <a:lstStyle>
            <a:lvl1pPr>
              <a:defRPr/>
            </a:lvl1pPr>
          </a:lstStyle>
          <a:p>
            <a:pPr>
              <a:defRPr/>
            </a:pPr>
            <a:fld id="{6B2081AF-6BA2-4517-BD97-C75760B5773F}" type="slidenum">
              <a:rPr lang="zh-TW" altLang="en-US"/>
              <a:pPr>
                <a:defRPr/>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showMasterPhAnim="0" type="title" preserve="1">
  <p:cSld name="1_標題投影片">
    <p:spTree>
      <p:nvGrpSpPr>
        <p:cNvPr id="1" name=""/>
        <p:cNvGrpSpPr/>
        <p:nvPr/>
      </p:nvGrpSpPr>
      <p:grpSpPr>
        <a:xfrm>
          <a:off x="0" y="0"/>
          <a:ext cx="0" cy="0"/>
          <a:chOff x="0" y="0"/>
          <a:chExt cx="0" cy="0"/>
        </a:xfrm>
      </p:grpSpPr>
      <p:grpSp>
        <p:nvGrpSpPr>
          <p:cNvPr id="4" name="Group 75"/>
          <p:cNvGrpSpPr>
            <a:grpSpLocks/>
          </p:cNvGrpSpPr>
          <p:nvPr/>
        </p:nvGrpSpPr>
        <p:grpSpPr bwMode="auto">
          <a:xfrm>
            <a:off x="112713" y="5954713"/>
            <a:ext cx="8936037" cy="631825"/>
            <a:chOff x="71" y="3751"/>
            <a:chExt cx="5629" cy="398"/>
          </a:xfrm>
        </p:grpSpPr>
        <p:sp>
          <p:nvSpPr>
            <p:cNvPr id="5" name="Freeform 24"/>
            <p:cNvSpPr>
              <a:spLocks/>
            </p:cNvSpPr>
            <p:nvPr userDrawn="1"/>
          </p:nvSpPr>
          <p:spPr bwMode="gray">
            <a:xfrm>
              <a:off x="71" y="3751"/>
              <a:ext cx="5626" cy="349"/>
            </a:xfrm>
            <a:custGeom>
              <a:avLst/>
              <a:gdLst/>
              <a:ahLst/>
              <a:cxnLst>
                <a:cxn ang="0">
                  <a:pos x="5626" y="349"/>
                </a:cxn>
                <a:cxn ang="0">
                  <a:pos x="0" y="349"/>
                </a:cxn>
                <a:cxn ang="0">
                  <a:pos x="0" y="187"/>
                </a:cxn>
                <a:cxn ang="0">
                  <a:pos x="0" y="114"/>
                </a:cxn>
                <a:cxn ang="0">
                  <a:pos x="4064" y="118"/>
                </a:cxn>
                <a:cxn ang="0">
                  <a:pos x="4329" y="0"/>
                </a:cxn>
                <a:cxn ang="0">
                  <a:pos x="5623" y="0"/>
                </a:cxn>
                <a:cxn ang="0">
                  <a:pos x="5626" y="349"/>
                </a:cxn>
              </a:cxnLst>
              <a:rect l="0" t="0" r="r" b="b"/>
              <a:pathLst>
                <a:path w="5626" h="349">
                  <a:moveTo>
                    <a:pt x="5626" y="349"/>
                  </a:moveTo>
                  <a:lnTo>
                    <a:pt x="0" y="349"/>
                  </a:lnTo>
                  <a:lnTo>
                    <a:pt x="0" y="187"/>
                  </a:lnTo>
                  <a:lnTo>
                    <a:pt x="0" y="114"/>
                  </a:lnTo>
                  <a:cubicBezTo>
                    <a:pt x="678" y="103"/>
                    <a:pt x="3343" y="137"/>
                    <a:pt x="4064" y="118"/>
                  </a:cubicBezTo>
                  <a:lnTo>
                    <a:pt x="4329" y="0"/>
                  </a:lnTo>
                  <a:lnTo>
                    <a:pt x="5623" y="0"/>
                  </a:lnTo>
                  <a:lnTo>
                    <a:pt x="5626" y="349"/>
                  </a:lnTo>
                  <a:close/>
                </a:path>
              </a:pathLst>
            </a:custGeom>
            <a:solidFill>
              <a:schemeClr val="tx1"/>
            </a:solidFill>
            <a:ln w="9525">
              <a:noFill/>
              <a:round/>
              <a:headEnd/>
              <a:tailEnd/>
            </a:ln>
            <a:effectLst/>
          </p:spPr>
          <p:txBody>
            <a:bodyPr/>
            <a:lstStyle/>
            <a:p>
              <a:pPr fontAlgn="auto">
                <a:spcBef>
                  <a:spcPts val="0"/>
                </a:spcBef>
                <a:spcAft>
                  <a:spcPts val="0"/>
                </a:spcAft>
                <a:defRPr/>
              </a:pPr>
              <a:endParaRPr kumimoji="0" lang="zh-TW" altLang="en-US">
                <a:latin typeface="+mn-lt"/>
                <a:ea typeface="+mn-ea"/>
              </a:endParaRPr>
            </a:p>
          </p:txBody>
        </p:sp>
        <p:sp>
          <p:nvSpPr>
            <p:cNvPr id="6" name="Freeform 25"/>
            <p:cNvSpPr>
              <a:spLocks/>
            </p:cNvSpPr>
            <p:nvPr userDrawn="1"/>
          </p:nvSpPr>
          <p:spPr bwMode="gray">
            <a:xfrm>
              <a:off x="71" y="3800"/>
              <a:ext cx="5626" cy="349"/>
            </a:xfrm>
            <a:custGeom>
              <a:avLst/>
              <a:gdLst/>
              <a:ahLst/>
              <a:cxnLst>
                <a:cxn ang="0">
                  <a:pos x="5626" y="349"/>
                </a:cxn>
                <a:cxn ang="0">
                  <a:pos x="0" y="349"/>
                </a:cxn>
                <a:cxn ang="0">
                  <a:pos x="0" y="187"/>
                </a:cxn>
                <a:cxn ang="0">
                  <a:pos x="0" y="114"/>
                </a:cxn>
                <a:cxn ang="0">
                  <a:pos x="4082" y="118"/>
                </a:cxn>
                <a:cxn ang="0">
                  <a:pos x="4345" y="0"/>
                </a:cxn>
                <a:cxn ang="0">
                  <a:pos x="5623" y="6"/>
                </a:cxn>
                <a:cxn ang="0">
                  <a:pos x="5626" y="349"/>
                </a:cxn>
              </a:cxnLst>
              <a:rect l="0" t="0" r="r" b="b"/>
              <a:pathLst>
                <a:path w="5626" h="349">
                  <a:moveTo>
                    <a:pt x="5626" y="349"/>
                  </a:moveTo>
                  <a:lnTo>
                    <a:pt x="0" y="349"/>
                  </a:lnTo>
                  <a:lnTo>
                    <a:pt x="0" y="187"/>
                  </a:lnTo>
                  <a:lnTo>
                    <a:pt x="0" y="114"/>
                  </a:lnTo>
                  <a:cubicBezTo>
                    <a:pt x="680" y="103"/>
                    <a:pt x="3358" y="137"/>
                    <a:pt x="4082" y="118"/>
                  </a:cubicBezTo>
                  <a:lnTo>
                    <a:pt x="4345" y="0"/>
                  </a:lnTo>
                  <a:lnTo>
                    <a:pt x="5623" y="6"/>
                  </a:lnTo>
                  <a:lnTo>
                    <a:pt x="5626" y="349"/>
                  </a:lnTo>
                  <a:close/>
                </a:path>
              </a:pathLst>
            </a:custGeom>
            <a:solidFill>
              <a:schemeClr val="bg1"/>
            </a:solidFill>
            <a:ln w="9525">
              <a:noFill/>
              <a:round/>
              <a:headEnd/>
              <a:tailEnd/>
            </a:ln>
            <a:effectLst/>
          </p:spPr>
          <p:txBody>
            <a:bodyPr/>
            <a:lstStyle/>
            <a:p>
              <a:pPr fontAlgn="auto">
                <a:spcBef>
                  <a:spcPts val="0"/>
                </a:spcBef>
                <a:spcAft>
                  <a:spcPts val="0"/>
                </a:spcAft>
                <a:defRPr/>
              </a:pPr>
              <a:endParaRPr kumimoji="0" lang="zh-TW" altLang="en-US">
                <a:latin typeface="+mn-lt"/>
                <a:ea typeface="+mn-ea"/>
              </a:endParaRPr>
            </a:p>
          </p:txBody>
        </p:sp>
        <p:sp>
          <p:nvSpPr>
            <p:cNvPr id="7" name="Freeform 26"/>
            <p:cNvSpPr>
              <a:spLocks/>
            </p:cNvSpPr>
            <p:nvPr userDrawn="1"/>
          </p:nvSpPr>
          <p:spPr bwMode="gray">
            <a:xfrm>
              <a:off x="4209" y="3833"/>
              <a:ext cx="1491" cy="88"/>
            </a:xfrm>
            <a:custGeom>
              <a:avLst/>
              <a:gdLst/>
              <a:ahLst/>
              <a:cxnLst>
                <a:cxn ang="0">
                  <a:pos x="0" y="84"/>
                </a:cxn>
                <a:cxn ang="0">
                  <a:pos x="223" y="0"/>
                </a:cxn>
                <a:cxn ang="0">
                  <a:pos x="1491" y="0"/>
                </a:cxn>
                <a:cxn ang="0">
                  <a:pos x="1488" y="60"/>
                </a:cxn>
                <a:cxn ang="0">
                  <a:pos x="383" y="59"/>
                </a:cxn>
                <a:cxn ang="0">
                  <a:pos x="273" y="88"/>
                </a:cxn>
                <a:cxn ang="0">
                  <a:pos x="0" y="84"/>
                </a:cxn>
              </a:cxnLst>
              <a:rect l="0" t="0" r="r" b="b"/>
              <a:pathLst>
                <a:path w="1491" h="88">
                  <a:moveTo>
                    <a:pt x="0" y="84"/>
                  </a:moveTo>
                  <a:lnTo>
                    <a:pt x="223" y="0"/>
                  </a:lnTo>
                  <a:lnTo>
                    <a:pt x="1491" y="0"/>
                  </a:lnTo>
                  <a:lnTo>
                    <a:pt x="1488" y="60"/>
                  </a:lnTo>
                  <a:lnTo>
                    <a:pt x="383" y="59"/>
                  </a:lnTo>
                  <a:lnTo>
                    <a:pt x="273" y="88"/>
                  </a:lnTo>
                  <a:lnTo>
                    <a:pt x="0" y="84"/>
                  </a:lnTo>
                  <a:close/>
                </a:path>
              </a:pathLst>
            </a:custGeom>
            <a:solidFill>
              <a:srgbClr val="FFFFFF">
                <a:alpha val="30000"/>
              </a:srgbClr>
            </a:solidFill>
            <a:ln w="9525">
              <a:noFill/>
              <a:round/>
              <a:headEnd/>
              <a:tailEnd/>
            </a:ln>
            <a:effectLst/>
          </p:spPr>
          <p:txBody>
            <a:bodyPr/>
            <a:lstStyle/>
            <a:p>
              <a:pPr fontAlgn="auto">
                <a:spcBef>
                  <a:spcPts val="0"/>
                </a:spcBef>
                <a:spcAft>
                  <a:spcPts val="0"/>
                </a:spcAft>
                <a:defRPr/>
              </a:pPr>
              <a:endParaRPr kumimoji="0" lang="zh-TW" altLang="en-US">
                <a:latin typeface="+mn-lt"/>
                <a:ea typeface="+mn-ea"/>
              </a:endParaRPr>
            </a:p>
          </p:txBody>
        </p:sp>
      </p:grpSp>
      <p:grpSp>
        <p:nvGrpSpPr>
          <p:cNvPr id="8" name="Group 7"/>
          <p:cNvGrpSpPr>
            <a:grpSpLocks/>
          </p:cNvGrpSpPr>
          <p:nvPr/>
        </p:nvGrpSpPr>
        <p:grpSpPr bwMode="auto">
          <a:xfrm>
            <a:off x="357188" y="5364163"/>
            <a:ext cx="2768600" cy="779462"/>
            <a:chOff x="1566" y="164"/>
            <a:chExt cx="1455" cy="425"/>
          </a:xfrm>
        </p:grpSpPr>
        <p:sp>
          <p:nvSpPr>
            <p:cNvPr id="9" name="Freeform 8"/>
            <p:cNvSpPr>
              <a:spLocks/>
            </p:cNvSpPr>
            <p:nvPr/>
          </p:nvSpPr>
          <p:spPr bwMode="gray">
            <a:xfrm>
              <a:off x="1892" y="468"/>
              <a:ext cx="38"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10"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11"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12" name="Freeform 11"/>
            <p:cNvSpPr>
              <a:spLocks/>
            </p:cNvSpPr>
            <p:nvPr/>
          </p:nvSpPr>
          <p:spPr bwMode="gray">
            <a:xfrm>
              <a:off x="2792" y="378"/>
              <a:ext cx="143"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13" name="Freeform 12"/>
            <p:cNvSpPr>
              <a:spLocks/>
            </p:cNvSpPr>
            <p:nvPr/>
          </p:nvSpPr>
          <p:spPr bwMode="gray">
            <a:xfrm>
              <a:off x="2631" y="457"/>
              <a:ext cx="88"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14"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15"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16" name="Freeform 15"/>
            <p:cNvSpPr>
              <a:spLocks/>
            </p:cNvSpPr>
            <p:nvPr/>
          </p:nvSpPr>
          <p:spPr bwMode="gray">
            <a:xfrm>
              <a:off x="2514" y="379"/>
              <a:ext cx="93"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17"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18"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19"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20" name="Freeform 19"/>
            <p:cNvSpPr>
              <a:spLocks/>
            </p:cNvSpPr>
            <p:nvPr/>
          </p:nvSpPr>
          <p:spPr bwMode="gray">
            <a:xfrm>
              <a:off x="2065" y="361"/>
              <a:ext cx="100" cy="228"/>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21" name="Freeform 20"/>
            <p:cNvSpPr>
              <a:spLocks/>
            </p:cNvSpPr>
            <p:nvPr/>
          </p:nvSpPr>
          <p:spPr bwMode="gray">
            <a:xfrm>
              <a:off x="2921" y="361"/>
              <a:ext cx="100" cy="228"/>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22" name="Freeform 21"/>
            <p:cNvSpPr>
              <a:spLocks/>
            </p:cNvSpPr>
            <p:nvPr/>
          </p:nvSpPr>
          <p:spPr bwMode="gray">
            <a:xfrm>
              <a:off x="2273" y="187"/>
              <a:ext cx="175"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23" name="Freeform 22"/>
            <p:cNvSpPr>
              <a:spLocks/>
            </p:cNvSpPr>
            <p:nvPr/>
          </p:nvSpPr>
          <p:spPr bwMode="gray">
            <a:xfrm>
              <a:off x="2161" y="216"/>
              <a:ext cx="97" cy="373"/>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24" name="Freeform 23"/>
            <p:cNvSpPr>
              <a:spLocks/>
            </p:cNvSpPr>
            <p:nvPr/>
          </p:nvSpPr>
          <p:spPr bwMode="gray">
            <a:xfrm>
              <a:off x="2708" y="216"/>
              <a:ext cx="97" cy="373"/>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grpSp>
      <p:sp>
        <p:nvSpPr>
          <p:cNvPr id="25" name="Freeform 27" descr="Dark upward diagonal"/>
          <p:cNvSpPr>
            <a:spLocks/>
          </p:cNvSpPr>
          <p:nvPr/>
        </p:nvSpPr>
        <p:spPr bwMode="gray">
          <a:xfrm>
            <a:off x="85725" y="76200"/>
            <a:ext cx="8977313" cy="500063"/>
          </a:xfrm>
          <a:custGeom>
            <a:avLst/>
            <a:gdLst/>
            <a:ahLst/>
            <a:cxnLst>
              <a:cxn ang="0">
                <a:pos x="0" y="1"/>
              </a:cxn>
              <a:cxn ang="0">
                <a:pos x="5546" y="0"/>
              </a:cxn>
              <a:cxn ang="0">
                <a:pos x="5655" y="84"/>
              </a:cxn>
              <a:cxn ang="0">
                <a:pos x="5649" y="315"/>
              </a:cxn>
              <a:cxn ang="0">
                <a:pos x="1" y="314"/>
              </a:cxn>
              <a:cxn ang="0">
                <a:pos x="0" y="1"/>
              </a:cxn>
            </a:cxnLst>
            <a:rect l="0" t="0" r="r" b="b"/>
            <a:pathLst>
              <a:path w="5655" h="315">
                <a:moveTo>
                  <a:pt x="0" y="1"/>
                </a:moveTo>
                <a:lnTo>
                  <a:pt x="5546" y="0"/>
                </a:lnTo>
                <a:cubicBezTo>
                  <a:pt x="5652" y="0"/>
                  <a:pt x="5655" y="84"/>
                  <a:pt x="5655" y="84"/>
                </a:cubicBezTo>
                <a:lnTo>
                  <a:pt x="5649" y="315"/>
                </a:lnTo>
                <a:lnTo>
                  <a:pt x="1" y="314"/>
                </a:lnTo>
                <a:lnTo>
                  <a:pt x="0" y="1"/>
                </a:lnTo>
                <a:close/>
              </a:path>
            </a:pathLst>
          </a:custGeom>
          <a:pattFill prst="dkUpDiag">
            <a:fgClr>
              <a:schemeClr val="bg1">
                <a:alpha val="77000"/>
              </a:schemeClr>
            </a:fgClr>
            <a:bgClr>
              <a:schemeClr val="tx1">
                <a:alpha val="77000"/>
              </a:schemeClr>
            </a:bgClr>
          </a:pattFill>
          <a:ln w="9525">
            <a:noFill/>
            <a:round/>
            <a:headEnd/>
            <a:tailEnd/>
          </a:ln>
          <a:effectLst/>
        </p:spPr>
        <p:txBody>
          <a:bodyPr/>
          <a:lstStyle/>
          <a:p>
            <a:pPr fontAlgn="auto">
              <a:spcBef>
                <a:spcPts val="0"/>
              </a:spcBef>
              <a:spcAft>
                <a:spcPts val="0"/>
              </a:spcAft>
              <a:defRPr/>
            </a:pPr>
            <a:endParaRPr kumimoji="0" lang="zh-TW" altLang="en-US">
              <a:latin typeface="+mn-lt"/>
              <a:ea typeface="+mn-ea"/>
            </a:endParaRPr>
          </a:p>
        </p:txBody>
      </p:sp>
      <p:sp>
        <p:nvSpPr>
          <p:cNvPr id="26" name="Rectangle 28"/>
          <p:cNvSpPr>
            <a:spLocks noChangeArrowheads="1"/>
          </p:cNvSpPr>
          <p:nvPr/>
        </p:nvSpPr>
        <p:spPr bwMode="gray">
          <a:xfrm>
            <a:off x="114300" y="6610350"/>
            <a:ext cx="8931275" cy="163513"/>
          </a:xfrm>
          <a:prstGeom prst="rect">
            <a:avLst/>
          </a:prstGeom>
          <a:solidFill>
            <a:schemeClr val="accent1"/>
          </a:solidFill>
          <a:ln w="9525">
            <a:noFill/>
            <a:miter lim="800000"/>
            <a:headEnd/>
            <a:tailEnd/>
          </a:ln>
          <a:effectLst/>
        </p:spPr>
        <p:txBody>
          <a:bodyPr wrap="none" anchor="ctr"/>
          <a:lstStyle/>
          <a:p>
            <a:pPr fontAlgn="auto">
              <a:spcBef>
                <a:spcPts val="0"/>
              </a:spcBef>
              <a:spcAft>
                <a:spcPts val="0"/>
              </a:spcAft>
              <a:defRPr/>
            </a:pPr>
            <a:endParaRPr kumimoji="0" lang="zh-TW" altLang="en-US">
              <a:latin typeface="+mn-lt"/>
              <a:ea typeface="+mn-ea"/>
            </a:endParaRPr>
          </a:p>
        </p:txBody>
      </p:sp>
      <p:grpSp>
        <p:nvGrpSpPr>
          <p:cNvPr id="27" name="Group 74"/>
          <p:cNvGrpSpPr>
            <a:grpSpLocks/>
          </p:cNvGrpSpPr>
          <p:nvPr/>
        </p:nvGrpSpPr>
        <p:grpSpPr bwMode="auto">
          <a:xfrm>
            <a:off x="85725" y="854075"/>
            <a:ext cx="8982075" cy="1131888"/>
            <a:chOff x="54" y="538"/>
            <a:chExt cx="5658" cy="713"/>
          </a:xfrm>
        </p:grpSpPr>
        <p:sp>
          <p:nvSpPr>
            <p:cNvPr id="28" name="Freeform 30"/>
            <p:cNvSpPr>
              <a:spLocks/>
            </p:cNvSpPr>
            <p:nvPr userDrawn="1"/>
          </p:nvSpPr>
          <p:spPr bwMode="gray">
            <a:xfrm>
              <a:off x="54" y="736"/>
              <a:ext cx="5658" cy="515"/>
            </a:xfrm>
            <a:custGeom>
              <a:avLst/>
              <a:gdLst/>
              <a:ahLst/>
              <a:cxnLst>
                <a:cxn ang="0">
                  <a:pos x="0" y="0"/>
                </a:cxn>
                <a:cxn ang="0">
                  <a:pos x="5446" y="0"/>
                </a:cxn>
                <a:cxn ang="0">
                  <a:pos x="5446" y="312"/>
                </a:cxn>
                <a:cxn ang="0">
                  <a:pos x="5446" y="451"/>
                </a:cxn>
                <a:cxn ang="0">
                  <a:pos x="1512" y="443"/>
                </a:cxn>
                <a:cxn ang="0">
                  <a:pos x="1288" y="584"/>
                </a:cxn>
                <a:cxn ang="0">
                  <a:pos x="0" y="590"/>
                </a:cxn>
                <a:cxn ang="0">
                  <a:pos x="0" y="0"/>
                </a:cxn>
              </a:cxnLst>
              <a:rect l="0" t="0" r="r" b="b"/>
              <a:pathLst>
                <a:path w="5446" h="590">
                  <a:moveTo>
                    <a:pt x="0" y="0"/>
                  </a:moveTo>
                  <a:lnTo>
                    <a:pt x="5446" y="0"/>
                  </a:lnTo>
                  <a:lnTo>
                    <a:pt x="5446" y="312"/>
                  </a:lnTo>
                  <a:lnTo>
                    <a:pt x="5446" y="451"/>
                  </a:lnTo>
                  <a:cubicBezTo>
                    <a:pt x="4790" y="473"/>
                    <a:pt x="2205" y="421"/>
                    <a:pt x="1512" y="443"/>
                  </a:cubicBezTo>
                  <a:lnTo>
                    <a:pt x="1288" y="584"/>
                  </a:lnTo>
                  <a:lnTo>
                    <a:pt x="0" y="590"/>
                  </a:lnTo>
                  <a:lnTo>
                    <a:pt x="0" y="0"/>
                  </a:lnTo>
                  <a:close/>
                </a:path>
              </a:pathLst>
            </a:custGeom>
            <a:solidFill>
              <a:schemeClr val="tx1"/>
            </a:solidFill>
            <a:ln w="9525">
              <a:noFill/>
              <a:round/>
              <a:headEnd/>
              <a:tailEnd/>
            </a:ln>
            <a:effectLst/>
          </p:spPr>
          <p:txBody>
            <a:bodyPr/>
            <a:lstStyle/>
            <a:p>
              <a:pPr fontAlgn="auto">
                <a:spcBef>
                  <a:spcPts val="0"/>
                </a:spcBef>
                <a:spcAft>
                  <a:spcPts val="0"/>
                </a:spcAft>
                <a:defRPr/>
              </a:pPr>
              <a:endParaRPr kumimoji="0" lang="zh-TW" altLang="en-US">
                <a:latin typeface="+mn-lt"/>
                <a:ea typeface="+mn-ea"/>
              </a:endParaRPr>
            </a:p>
          </p:txBody>
        </p:sp>
        <p:sp>
          <p:nvSpPr>
            <p:cNvPr id="29" name="Freeform 31"/>
            <p:cNvSpPr>
              <a:spLocks/>
            </p:cNvSpPr>
            <p:nvPr userDrawn="1"/>
          </p:nvSpPr>
          <p:spPr bwMode="gray">
            <a:xfrm>
              <a:off x="54" y="538"/>
              <a:ext cx="5658" cy="655"/>
            </a:xfrm>
            <a:custGeom>
              <a:avLst/>
              <a:gdLst/>
              <a:ahLst/>
              <a:cxnLst>
                <a:cxn ang="0">
                  <a:pos x="1" y="0"/>
                </a:cxn>
                <a:cxn ang="0">
                  <a:pos x="5657" y="0"/>
                </a:cxn>
                <a:cxn ang="0">
                  <a:pos x="5658" y="534"/>
                </a:cxn>
                <a:cxn ang="0">
                  <a:pos x="1553" y="528"/>
                </a:cxn>
                <a:cxn ang="0">
                  <a:pos x="1317" y="651"/>
                </a:cxn>
                <a:cxn ang="0">
                  <a:pos x="0" y="655"/>
                </a:cxn>
                <a:cxn ang="0">
                  <a:pos x="1" y="0"/>
                </a:cxn>
              </a:cxnLst>
              <a:rect l="0" t="0" r="r" b="b"/>
              <a:pathLst>
                <a:path w="5658" h="655">
                  <a:moveTo>
                    <a:pt x="1" y="0"/>
                  </a:moveTo>
                  <a:lnTo>
                    <a:pt x="5657" y="0"/>
                  </a:lnTo>
                  <a:lnTo>
                    <a:pt x="5658" y="534"/>
                  </a:lnTo>
                  <a:lnTo>
                    <a:pt x="1553" y="528"/>
                  </a:lnTo>
                  <a:lnTo>
                    <a:pt x="1317" y="651"/>
                  </a:lnTo>
                  <a:lnTo>
                    <a:pt x="0" y="655"/>
                  </a:lnTo>
                  <a:lnTo>
                    <a:pt x="1" y="0"/>
                  </a:lnTo>
                  <a:close/>
                </a:path>
              </a:pathLst>
            </a:custGeom>
            <a:solidFill>
              <a:schemeClr val="bg1"/>
            </a:solidFill>
            <a:ln w="9525">
              <a:noFill/>
              <a:round/>
              <a:headEnd/>
              <a:tailEnd/>
            </a:ln>
            <a:effectLst/>
          </p:spPr>
          <p:txBody>
            <a:bodyPr/>
            <a:lstStyle/>
            <a:p>
              <a:pPr fontAlgn="auto">
                <a:spcBef>
                  <a:spcPts val="0"/>
                </a:spcBef>
                <a:spcAft>
                  <a:spcPts val="0"/>
                </a:spcAft>
                <a:defRPr/>
              </a:pPr>
              <a:endParaRPr kumimoji="0" lang="zh-TW" altLang="en-US">
                <a:latin typeface="+mn-lt"/>
                <a:ea typeface="+mn-ea"/>
              </a:endParaRPr>
            </a:p>
          </p:txBody>
        </p:sp>
        <p:sp>
          <p:nvSpPr>
            <p:cNvPr id="30" name="Freeform 32"/>
            <p:cNvSpPr>
              <a:spLocks/>
            </p:cNvSpPr>
            <p:nvPr userDrawn="1"/>
          </p:nvSpPr>
          <p:spPr bwMode="gray">
            <a:xfrm>
              <a:off x="54" y="1062"/>
              <a:ext cx="1496" cy="98"/>
            </a:xfrm>
            <a:custGeom>
              <a:avLst/>
              <a:gdLst/>
              <a:ahLst/>
              <a:cxnLst>
                <a:cxn ang="0">
                  <a:pos x="1440" y="1"/>
                </a:cxn>
                <a:cxn ang="0">
                  <a:pos x="1261" y="112"/>
                </a:cxn>
                <a:cxn ang="0">
                  <a:pos x="0" y="110"/>
                </a:cxn>
                <a:cxn ang="0">
                  <a:pos x="0" y="49"/>
                </a:cxn>
                <a:cxn ang="0">
                  <a:pos x="1069" y="50"/>
                </a:cxn>
                <a:cxn ang="0">
                  <a:pos x="1142" y="0"/>
                </a:cxn>
                <a:cxn ang="0">
                  <a:pos x="1440" y="1"/>
                </a:cxn>
              </a:cxnLst>
              <a:rect l="0" t="0" r="r" b="b"/>
              <a:pathLst>
                <a:path w="1440" h="112">
                  <a:moveTo>
                    <a:pt x="1440" y="1"/>
                  </a:moveTo>
                  <a:lnTo>
                    <a:pt x="1261" y="112"/>
                  </a:lnTo>
                  <a:lnTo>
                    <a:pt x="0" y="110"/>
                  </a:lnTo>
                  <a:lnTo>
                    <a:pt x="0" y="49"/>
                  </a:lnTo>
                  <a:lnTo>
                    <a:pt x="1069" y="50"/>
                  </a:lnTo>
                  <a:lnTo>
                    <a:pt x="1142" y="0"/>
                  </a:lnTo>
                  <a:lnTo>
                    <a:pt x="1440" y="1"/>
                  </a:lnTo>
                  <a:close/>
                </a:path>
              </a:pathLst>
            </a:custGeom>
            <a:solidFill>
              <a:srgbClr val="FFFFFF">
                <a:alpha val="30000"/>
              </a:srgbClr>
            </a:solidFill>
            <a:ln w="9525">
              <a:noFill/>
              <a:round/>
              <a:headEnd/>
              <a:tailEnd/>
            </a:ln>
            <a:effectLst/>
          </p:spPr>
          <p:txBody>
            <a:bodyPr/>
            <a:lstStyle/>
            <a:p>
              <a:pPr fontAlgn="auto">
                <a:spcBef>
                  <a:spcPts val="0"/>
                </a:spcBef>
                <a:spcAft>
                  <a:spcPts val="0"/>
                </a:spcAft>
                <a:defRPr/>
              </a:pPr>
              <a:endParaRPr kumimoji="0" lang="zh-TW" altLang="en-US">
                <a:latin typeface="+mn-lt"/>
                <a:ea typeface="+mn-ea"/>
              </a:endParaRPr>
            </a:p>
          </p:txBody>
        </p:sp>
      </p:grpSp>
      <p:sp>
        <p:nvSpPr>
          <p:cNvPr id="31" name="Rectangle 33"/>
          <p:cNvSpPr>
            <a:spLocks noChangeArrowheads="1"/>
          </p:cNvSpPr>
          <p:nvPr/>
        </p:nvSpPr>
        <p:spPr bwMode="gray">
          <a:xfrm>
            <a:off x="85725" y="609600"/>
            <a:ext cx="8982075" cy="185738"/>
          </a:xfrm>
          <a:prstGeom prst="rect">
            <a:avLst/>
          </a:prstGeom>
          <a:solidFill>
            <a:schemeClr val="accent1"/>
          </a:solidFill>
          <a:ln w="9525">
            <a:noFill/>
            <a:miter lim="800000"/>
            <a:headEnd/>
            <a:tailEnd/>
          </a:ln>
          <a:effectLst/>
        </p:spPr>
        <p:txBody>
          <a:bodyPr wrap="none" anchor="ctr"/>
          <a:lstStyle/>
          <a:p>
            <a:pPr fontAlgn="auto">
              <a:spcBef>
                <a:spcPts val="0"/>
              </a:spcBef>
              <a:spcAft>
                <a:spcPts val="0"/>
              </a:spcAft>
              <a:defRPr/>
            </a:pPr>
            <a:endParaRPr kumimoji="0" lang="zh-TW" altLang="en-US">
              <a:latin typeface="+mn-lt"/>
              <a:ea typeface="+mn-ea"/>
            </a:endParaRPr>
          </a:p>
        </p:txBody>
      </p:sp>
      <p:sp>
        <p:nvSpPr>
          <p:cNvPr id="32" name="Text Box 45"/>
          <p:cNvSpPr txBox="1">
            <a:spLocks noChangeArrowheads="1"/>
          </p:cNvSpPr>
          <p:nvPr/>
        </p:nvSpPr>
        <p:spPr bwMode="gray">
          <a:xfrm>
            <a:off x="3551238" y="1214438"/>
            <a:ext cx="5492750" cy="461962"/>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zh-TW" sz="2400" dirty="0">
                <a:solidFill>
                  <a:srgbClr val="FFFFFF"/>
                </a:solidFill>
                <a:latin typeface="Cooper Black" pitchFamily="18" charset="0"/>
              </a:rPr>
              <a:t>Adaptive Reading Comprehension</a:t>
            </a:r>
          </a:p>
        </p:txBody>
      </p:sp>
      <p:pic>
        <p:nvPicPr>
          <p:cNvPr id="33" name="Picture 5" descr="成功大學 National Cheng Kung University">
            <a:hlinkClick r:id="rId2" tooltip="成功大學 National Cheng Kung University"/>
          </p:cNvPr>
          <p:cNvPicPr>
            <a:picLocks noChangeAspect="1" noChangeArrowheads="1"/>
          </p:cNvPicPr>
          <p:nvPr/>
        </p:nvPicPr>
        <p:blipFill>
          <a:blip r:embed="rId3" cstate="print">
            <a:duotone>
              <a:schemeClr val="accent1">
                <a:shade val="45000"/>
                <a:satMod val="135000"/>
              </a:schemeClr>
              <a:prstClr val="white"/>
            </a:duotone>
          </a:blip>
          <a:srcRect/>
          <a:stretch>
            <a:fillRect/>
          </a:stretch>
        </p:blipFill>
        <p:spPr bwMode="auto">
          <a:xfrm>
            <a:off x="161910" y="936689"/>
            <a:ext cx="2266950" cy="638175"/>
          </a:xfrm>
          <a:prstGeom prst="rect">
            <a:avLst/>
          </a:prstGeom>
          <a:noFill/>
        </p:spPr>
      </p:pic>
      <p:pic>
        <p:nvPicPr>
          <p:cNvPr id="34" name="Picture 1"/>
          <p:cNvPicPr>
            <a:picLocks noChangeAspect="1" noChangeArrowheads="1"/>
          </p:cNvPicPr>
          <p:nvPr/>
        </p:nvPicPr>
        <p:blipFill>
          <a:blip r:embed="rId4" cstate="screen">
            <a:clrChange>
              <a:clrFrom>
                <a:srgbClr val="FFFFFF"/>
              </a:clrFrom>
              <a:clrTo>
                <a:srgbClr val="FFFFFF">
                  <a:alpha val="0"/>
                </a:srgbClr>
              </a:clrTo>
            </a:clrChange>
            <a:duotone>
              <a:schemeClr val="accent5">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211960" y="1700808"/>
            <a:ext cx="4355976" cy="4595564"/>
          </a:xfrm>
          <a:prstGeom prst="rect">
            <a:avLst/>
          </a:prstGeom>
          <a:noFill/>
          <a:ln w="9525">
            <a:noFill/>
            <a:miter lim="800000"/>
            <a:headEnd/>
            <a:tailEnd/>
          </a:ln>
        </p:spPr>
      </p:pic>
      <p:sp>
        <p:nvSpPr>
          <p:cNvPr id="3075" name="Rectangle 3"/>
          <p:cNvSpPr>
            <a:spLocks noGrp="1" noChangeArrowheads="1"/>
          </p:cNvSpPr>
          <p:nvPr>
            <p:ph type="subTitle" idx="1"/>
          </p:nvPr>
        </p:nvSpPr>
        <p:spPr>
          <a:xfrm>
            <a:off x="117477" y="6215082"/>
            <a:ext cx="4811713" cy="403225"/>
          </a:xfrm>
        </p:spPr>
        <p:txBody>
          <a:bodyPr/>
          <a:lstStyle>
            <a:lvl1pPr marL="0" indent="0" algn="l">
              <a:buFontTx/>
              <a:buNone/>
              <a:defRPr sz="1600" i="1">
                <a:solidFill>
                  <a:srgbClr val="FFFFFF"/>
                </a:solidFill>
                <a:latin typeface="Times New Roman" pitchFamily="18" charset="0"/>
              </a:defRPr>
            </a:lvl1pPr>
          </a:lstStyle>
          <a:p>
            <a:r>
              <a:rPr lang="zh-TW" altLang="en-US" smtClean="0"/>
              <a:t>按一下以編輯母片副標題樣式</a:t>
            </a:r>
            <a:endParaRPr lang="en-US" altLang="zh-TW" dirty="0"/>
          </a:p>
        </p:txBody>
      </p:sp>
      <p:sp>
        <p:nvSpPr>
          <p:cNvPr id="3074" name="Rectangle 2"/>
          <p:cNvSpPr>
            <a:spLocks noGrp="1" noChangeArrowheads="1"/>
          </p:cNvSpPr>
          <p:nvPr>
            <p:ph type="ctrTitle"/>
          </p:nvPr>
        </p:nvSpPr>
        <p:spPr>
          <a:xfrm>
            <a:off x="214282" y="2071679"/>
            <a:ext cx="4643470" cy="1214446"/>
          </a:xfrm>
        </p:spPr>
        <p:txBody>
          <a:bodyPr/>
          <a:lstStyle>
            <a:lvl1pPr algn="ctr">
              <a:defRPr sz="3200">
                <a:solidFill>
                  <a:srgbClr val="000000"/>
                </a:solidFill>
              </a:defRPr>
            </a:lvl1pPr>
          </a:lstStyle>
          <a:p>
            <a:r>
              <a:rPr lang="zh-TW" altLang="en-US" smtClean="0"/>
              <a:t>按一下以編輯母片標題樣式</a:t>
            </a:r>
            <a:endParaRPr lang="en-US" altLang="zh-TW" dirty="0"/>
          </a:p>
        </p:txBody>
      </p:sp>
      <p:sp>
        <p:nvSpPr>
          <p:cNvPr id="35" name="Rectangle 4"/>
          <p:cNvSpPr>
            <a:spLocks noGrp="1" noChangeArrowheads="1"/>
          </p:cNvSpPr>
          <p:nvPr>
            <p:ph type="dt" sz="half" idx="10"/>
          </p:nvPr>
        </p:nvSpPr>
        <p:spPr>
          <a:xfrm>
            <a:off x="231775" y="6445250"/>
            <a:ext cx="2205038" cy="317500"/>
          </a:xfrm>
        </p:spPr>
        <p:txBody>
          <a:bodyPr/>
          <a:lstStyle>
            <a:lvl1pPr>
              <a:defRPr/>
            </a:lvl1pPr>
          </a:lstStyle>
          <a:p>
            <a:pPr>
              <a:defRPr/>
            </a:pPr>
            <a:fld id="{9AEE2DE6-8A58-4662-BF00-57DC2E3D8A66}" type="datetimeFigureOut">
              <a:rPr lang="zh-TW" altLang="en-US"/>
              <a:pPr>
                <a:defRPr/>
              </a:pPr>
              <a:t>2023/1/5</a:t>
            </a:fld>
            <a:endParaRPr lang="zh-TW" altLang="en-US"/>
          </a:p>
        </p:txBody>
      </p:sp>
      <p:sp>
        <p:nvSpPr>
          <p:cNvPr id="36" name="Rectangle 5"/>
          <p:cNvSpPr>
            <a:spLocks noGrp="1" noChangeArrowheads="1"/>
          </p:cNvSpPr>
          <p:nvPr>
            <p:ph type="ftr" sz="quarter" idx="11"/>
          </p:nvPr>
        </p:nvSpPr>
        <p:spPr>
          <a:xfrm>
            <a:off x="2574925" y="6445250"/>
            <a:ext cx="2990850" cy="317500"/>
          </a:xfrm>
        </p:spPr>
        <p:txBody>
          <a:bodyPr/>
          <a:lstStyle>
            <a:lvl1pPr>
              <a:defRPr/>
            </a:lvl1pPr>
          </a:lstStyle>
          <a:p>
            <a:pPr>
              <a:defRPr/>
            </a:pPr>
            <a:endParaRPr lang="zh-TW" altLang="en-US"/>
          </a:p>
        </p:txBody>
      </p:sp>
      <p:sp>
        <p:nvSpPr>
          <p:cNvPr id="37" name="Rectangle 6"/>
          <p:cNvSpPr>
            <a:spLocks noGrp="1" noChangeArrowheads="1"/>
          </p:cNvSpPr>
          <p:nvPr>
            <p:ph type="sldNum" sz="quarter" idx="12"/>
          </p:nvPr>
        </p:nvSpPr>
        <p:spPr>
          <a:xfrm>
            <a:off x="5700713" y="6445250"/>
            <a:ext cx="2205037" cy="317500"/>
          </a:xfrm>
        </p:spPr>
        <p:txBody>
          <a:bodyPr/>
          <a:lstStyle>
            <a:lvl1pPr>
              <a:defRPr/>
            </a:lvl1pPr>
          </a:lstStyle>
          <a:p>
            <a:pPr>
              <a:defRPr/>
            </a:pPr>
            <a:fld id="{8E35EC69-B7F6-4E41-A261-D16E142A3592}" type="slidenum">
              <a:rPr lang="zh-TW" altLang="en-US"/>
              <a:pPr>
                <a:defRPr/>
              </a:pPr>
              <a:t>‹#›</a:t>
            </a:fld>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5"/>
                                        </p:tgtEl>
                                        <p:attrNameLst>
                                          <p:attrName>style.visibility</p:attrName>
                                        </p:attrNameLst>
                                      </p:cBhvr>
                                      <p:to>
                                        <p:strVal val="visible"/>
                                      </p:to>
                                    </p:set>
                                  </p:childTnLst>
                                </p:cTn>
                              </p:par>
                            </p:childTnLst>
                          </p:cTn>
                        </p:par>
                        <p:par>
                          <p:cTn id="7" fill="hold">
                            <p:stCondLst>
                              <p:cond delay="500"/>
                            </p:stCondLst>
                            <p:childTnLst>
                              <p:par>
                                <p:cTn id="8" presetID="22" presetClass="entr" presetSubtype="2" fill="hold" grpId="0" nodeType="after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right)">
                                      <p:cBhvr>
                                        <p:cTn id="10" dur="500"/>
                                        <p:tgtEl>
                                          <p:spTgt spid="31"/>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left)">
                                      <p:cBhvr>
                                        <p:cTn id="14" dur="500"/>
                                        <p:tgtEl>
                                          <p:spTgt spid="27"/>
                                        </p:tgtEl>
                                      </p:cBhvr>
                                    </p:animEffect>
                                  </p:childTnLst>
                                </p:cTn>
                              </p:par>
                            </p:childTnLst>
                          </p:cTn>
                        </p:par>
                        <p:par>
                          <p:cTn id="15" fill="hold">
                            <p:stCondLst>
                              <p:cond delay="1500"/>
                            </p:stCondLst>
                            <p:childTnLst>
                              <p:par>
                                <p:cTn id="16" presetID="22" presetClass="entr" presetSubtype="8"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left)">
                                      <p:cBhvr>
                                        <p:cTn id="18" dur="500"/>
                                        <p:tgtEl>
                                          <p:spTgt spid="26"/>
                                        </p:tgtEl>
                                      </p:cBhvr>
                                    </p:animEffect>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childTnLst>
                                </p:cTn>
                              </p:par>
                            </p:childTnLst>
                          </p:cTn>
                        </p:par>
                        <p:par>
                          <p:cTn id="23" fill="hold">
                            <p:stCondLst>
                              <p:cond delay="3000"/>
                            </p:stCondLst>
                            <p:childTnLst>
                              <p:par>
                                <p:cTn id="24" presetID="22" presetClass="entr" presetSubtype="2"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right)">
                                      <p:cBhvr>
                                        <p:cTn id="26" dur="500"/>
                                        <p:tgtEl>
                                          <p:spTgt spid="4"/>
                                        </p:tgtEl>
                                      </p:cBhvr>
                                    </p:animEffect>
                                  </p:childTnLst>
                                </p:cTn>
                              </p:par>
                            </p:childTnLst>
                          </p:cTn>
                        </p:par>
                        <p:par>
                          <p:cTn id="27" fill="hold">
                            <p:stCondLst>
                              <p:cond delay="3500"/>
                            </p:stCondLst>
                            <p:childTnLst>
                              <p:par>
                                <p:cTn id="28" presetID="22" presetClass="entr" presetSubtype="4"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autoUpdateAnimBg="0"/>
      <p:bldP spid="26" grpId="0" animBg="1" autoUpdateAnimBg="0"/>
      <p:bldP spid="31" grpId="0" animBg="1" autoUpdateAnimBg="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a:xfrm>
            <a:off x="66692" y="238125"/>
            <a:ext cx="6934200" cy="868363"/>
          </a:xfrm>
        </p:spPr>
        <p:txBody>
          <a:bodyPr/>
          <a:lstStyle>
            <a:lvl1pPr>
              <a:defRPr>
                <a:latin typeface="微軟正黑體" pitchFamily="34" charset="-120"/>
                <a:ea typeface="微軟正黑體" pitchFamily="34" charset="-120"/>
              </a:defRPr>
            </a:lvl1pPr>
          </a:lstStyle>
          <a:p>
            <a:r>
              <a:rPr lang="zh-TW" altLang="en-US" smtClean="0"/>
              <a:t>按一下以編輯母片標題樣式</a:t>
            </a:r>
            <a:endParaRPr lang="zh-TW" altLang="en-US" dirty="0"/>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fld id="{304B7261-7CE7-4CED-B4D1-9EB9A2C4A76D}" type="datetimeFigureOut">
              <a:rPr lang="zh-TW" altLang="en-US"/>
              <a:pPr>
                <a:defRPr/>
              </a:pPr>
              <a:t>2023/1/5</a:t>
            </a:fld>
            <a:endParaRPr lang="zh-TW"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TW" altLang="en-US"/>
          </a:p>
        </p:txBody>
      </p:sp>
      <p:sp>
        <p:nvSpPr>
          <p:cNvPr id="6" name="Rectangle 6"/>
          <p:cNvSpPr>
            <a:spLocks noGrp="1" noChangeArrowheads="1"/>
          </p:cNvSpPr>
          <p:nvPr>
            <p:ph type="sldNum" sz="quarter" idx="12"/>
          </p:nvPr>
        </p:nvSpPr>
        <p:spPr>
          <a:ln/>
        </p:spPr>
        <p:txBody>
          <a:bodyPr/>
          <a:lstStyle>
            <a:lvl1pPr>
              <a:defRPr/>
            </a:lvl1pPr>
          </a:lstStyle>
          <a:p>
            <a:pPr>
              <a:defRPr/>
            </a:pPr>
            <a:fld id="{9549E3D8-2896-4CDF-A762-6311BF977C7F}" type="slidenum">
              <a:rPr lang="zh-TW" altLang="en-US"/>
              <a:pPr>
                <a:defRPr/>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solidFill>
                  <a:schemeClr val="bg1">
                    <a:lumMod val="50000"/>
                  </a:schemeClr>
                </a:solidFill>
              </a:defRPr>
            </a:lvl1pPr>
          </a:lstStyle>
          <a:p>
            <a:r>
              <a:rPr lang="zh-TW" altLang="en-US" dirty="0" smtClean="0"/>
              <a:t>按一下以編輯母片標題樣式</a:t>
            </a:r>
            <a:endParaRPr lang="zh-TW" altLang="en-US" dirty="0"/>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fld id="{ED764543-F270-4363-B5C0-0A99F6BADA0D}" type="datetimeFigureOut">
              <a:rPr lang="zh-TW" altLang="en-US"/>
              <a:pPr>
                <a:defRPr/>
              </a:pPr>
              <a:t>2023/1/5</a:t>
            </a:fld>
            <a:endParaRPr lang="zh-TW"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TW" altLang="en-US"/>
          </a:p>
        </p:txBody>
      </p:sp>
      <p:sp>
        <p:nvSpPr>
          <p:cNvPr id="6" name="Rectangle 6"/>
          <p:cNvSpPr>
            <a:spLocks noGrp="1" noChangeArrowheads="1"/>
          </p:cNvSpPr>
          <p:nvPr>
            <p:ph type="sldNum" sz="quarter" idx="12"/>
          </p:nvPr>
        </p:nvSpPr>
        <p:spPr>
          <a:ln/>
        </p:spPr>
        <p:txBody>
          <a:bodyPr/>
          <a:lstStyle>
            <a:lvl1pPr>
              <a:defRPr/>
            </a:lvl1pPr>
          </a:lstStyle>
          <a:p>
            <a:pPr>
              <a:defRPr/>
            </a:pPr>
            <a:fld id="{C41DE4AD-F42C-4353-86F5-BF2245CF738A}" type="slidenum">
              <a:rPr lang="zh-TW" altLang="en-US"/>
              <a:pPr>
                <a:defRPr/>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dirty="0"/>
          </a:p>
        </p:txBody>
      </p:sp>
      <p:sp>
        <p:nvSpPr>
          <p:cNvPr id="3" name="內容版面配置區 2"/>
          <p:cNvSpPr>
            <a:spLocks noGrp="1"/>
          </p:cNvSpPr>
          <p:nvPr>
            <p:ph sz="half" idx="1"/>
          </p:nvPr>
        </p:nvSpPr>
        <p:spPr>
          <a:xfrm>
            <a:off x="457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438275"/>
            <a:ext cx="4038600" cy="4733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fld id="{BA8A581F-ABC9-4276-B4FD-B0301683071E}" type="datetimeFigureOut">
              <a:rPr lang="zh-TW" altLang="en-US"/>
              <a:pPr>
                <a:defRPr/>
              </a:pPr>
              <a:t>2023/1/5</a:t>
            </a:fld>
            <a:endParaRPr lang="zh-TW"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TW" altLang="en-US"/>
          </a:p>
        </p:txBody>
      </p:sp>
      <p:sp>
        <p:nvSpPr>
          <p:cNvPr id="7" name="Rectangle 6"/>
          <p:cNvSpPr>
            <a:spLocks noGrp="1" noChangeArrowheads="1"/>
          </p:cNvSpPr>
          <p:nvPr>
            <p:ph type="sldNum" sz="quarter" idx="12"/>
          </p:nvPr>
        </p:nvSpPr>
        <p:spPr>
          <a:ln/>
        </p:spPr>
        <p:txBody>
          <a:bodyPr/>
          <a:lstStyle>
            <a:lvl1pPr>
              <a:defRPr/>
            </a:lvl1pPr>
          </a:lstStyle>
          <a:p>
            <a:pPr>
              <a:defRPr/>
            </a:pPr>
            <a:fld id="{F844A066-49BC-4119-BD84-7D1C9E45DFF4}" type="slidenum">
              <a:rPr lang="zh-TW" altLang="en-US"/>
              <a:pPr>
                <a:defRPr/>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fld id="{DADB42AE-610D-46C4-96E1-6C389DB8B24B}" type="datetimeFigureOut">
              <a:rPr lang="zh-TW" altLang="en-US"/>
              <a:pPr>
                <a:defRPr/>
              </a:pPr>
              <a:t>2023/1/5</a:t>
            </a:fld>
            <a:endParaRPr lang="zh-TW"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TW" altLang="en-US"/>
          </a:p>
        </p:txBody>
      </p:sp>
      <p:sp>
        <p:nvSpPr>
          <p:cNvPr id="9" name="Rectangle 6"/>
          <p:cNvSpPr>
            <a:spLocks noGrp="1" noChangeArrowheads="1"/>
          </p:cNvSpPr>
          <p:nvPr>
            <p:ph type="sldNum" sz="quarter" idx="12"/>
          </p:nvPr>
        </p:nvSpPr>
        <p:spPr>
          <a:ln/>
        </p:spPr>
        <p:txBody>
          <a:bodyPr/>
          <a:lstStyle>
            <a:lvl1pPr>
              <a:defRPr/>
            </a:lvl1pPr>
          </a:lstStyle>
          <a:p>
            <a:pPr>
              <a:defRPr/>
            </a:pPr>
            <a:fld id="{6284E528-BC44-442E-9722-043F6C401C62}" type="slidenum">
              <a:rPr lang="zh-TW" altLang="en-US"/>
              <a:pPr>
                <a:defRPr/>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atin typeface="微軟正黑體" pitchFamily="34" charset="-120"/>
                <a:ea typeface="微軟正黑體" pitchFamily="34" charset="-120"/>
              </a:defRPr>
            </a:lvl1pPr>
          </a:lstStyle>
          <a:p>
            <a:r>
              <a:rPr lang="zh-TW" altLang="en-US" smtClean="0"/>
              <a:t>按一下以編輯母片標題樣式</a:t>
            </a:r>
            <a:endParaRPr lang="zh-TW" altLang="en-US" dirty="0"/>
          </a:p>
        </p:txBody>
      </p:sp>
      <p:sp>
        <p:nvSpPr>
          <p:cNvPr id="3" name="Rectangle 4"/>
          <p:cNvSpPr>
            <a:spLocks noGrp="1" noChangeArrowheads="1"/>
          </p:cNvSpPr>
          <p:nvPr>
            <p:ph type="dt" sz="half" idx="10"/>
          </p:nvPr>
        </p:nvSpPr>
        <p:spPr>
          <a:ln/>
        </p:spPr>
        <p:txBody>
          <a:bodyPr/>
          <a:lstStyle>
            <a:lvl1pPr>
              <a:defRPr/>
            </a:lvl1pPr>
          </a:lstStyle>
          <a:p>
            <a:pPr>
              <a:defRPr/>
            </a:pPr>
            <a:fld id="{679289CD-E2B7-4CE6-BDAD-6F88D5206F6C}" type="datetimeFigureOut">
              <a:rPr lang="zh-TW" altLang="en-US"/>
              <a:pPr>
                <a:defRPr/>
              </a:pPr>
              <a:t>2023/1/5</a:t>
            </a:fld>
            <a:endParaRPr lang="zh-TW"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TW" altLang="en-US"/>
          </a:p>
        </p:txBody>
      </p:sp>
      <p:sp>
        <p:nvSpPr>
          <p:cNvPr id="5" name="Rectangle 6"/>
          <p:cNvSpPr>
            <a:spLocks noGrp="1" noChangeArrowheads="1"/>
          </p:cNvSpPr>
          <p:nvPr>
            <p:ph type="sldNum" sz="quarter" idx="12"/>
          </p:nvPr>
        </p:nvSpPr>
        <p:spPr>
          <a:ln/>
        </p:spPr>
        <p:txBody>
          <a:bodyPr/>
          <a:lstStyle>
            <a:lvl1pPr>
              <a:defRPr/>
            </a:lvl1pPr>
          </a:lstStyle>
          <a:p>
            <a:pPr>
              <a:defRPr/>
            </a:pPr>
            <a:fld id="{D314DBB4-BFB3-42D2-BF41-CF875B2E1517}" type="slidenum">
              <a:rPr lang="zh-TW" altLang="en-US"/>
              <a:pPr>
                <a:defRPr/>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AEE07C2C-2462-4C5B-ABB8-643C8DBB8752}" type="datetimeFigureOut">
              <a:rPr lang="zh-TW" altLang="en-US"/>
              <a:pPr>
                <a:defRPr/>
              </a:pPr>
              <a:t>2023/1/5</a:t>
            </a:fld>
            <a:endParaRPr lang="zh-TW"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TW" altLang="en-US"/>
          </a:p>
        </p:txBody>
      </p:sp>
      <p:sp>
        <p:nvSpPr>
          <p:cNvPr id="4" name="Rectangle 6"/>
          <p:cNvSpPr>
            <a:spLocks noGrp="1" noChangeArrowheads="1"/>
          </p:cNvSpPr>
          <p:nvPr>
            <p:ph type="sldNum" sz="quarter" idx="12"/>
          </p:nvPr>
        </p:nvSpPr>
        <p:spPr>
          <a:ln/>
        </p:spPr>
        <p:txBody>
          <a:bodyPr/>
          <a:lstStyle>
            <a:lvl1pPr>
              <a:defRPr/>
            </a:lvl1pPr>
          </a:lstStyle>
          <a:p>
            <a:pPr>
              <a:defRPr/>
            </a:pPr>
            <a:fld id="{55787017-45CA-4F48-A815-00D54F22F865}" type="slidenum">
              <a:rPr lang="zh-TW" altLang="en-US"/>
              <a:pPr>
                <a:defRPr/>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fld id="{AD3B8E2F-AC02-4DCC-A502-B99A2BDD4F31}" type="datetimeFigureOut">
              <a:rPr lang="zh-TW" altLang="en-US"/>
              <a:pPr>
                <a:defRPr/>
              </a:pPr>
              <a:t>2023/1/5</a:t>
            </a:fld>
            <a:endParaRPr lang="zh-TW"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TW" altLang="en-US"/>
          </a:p>
        </p:txBody>
      </p:sp>
      <p:sp>
        <p:nvSpPr>
          <p:cNvPr id="7" name="Rectangle 6"/>
          <p:cNvSpPr>
            <a:spLocks noGrp="1" noChangeArrowheads="1"/>
          </p:cNvSpPr>
          <p:nvPr>
            <p:ph type="sldNum" sz="quarter" idx="12"/>
          </p:nvPr>
        </p:nvSpPr>
        <p:spPr>
          <a:ln/>
        </p:spPr>
        <p:txBody>
          <a:bodyPr/>
          <a:lstStyle>
            <a:lvl1pPr>
              <a:defRPr/>
            </a:lvl1pPr>
          </a:lstStyle>
          <a:p>
            <a:pPr>
              <a:defRPr/>
            </a:pPr>
            <a:fld id="{05A83A45-D50A-442D-98BB-B7AEA70D3391}" type="slidenum">
              <a:rPr lang="zh-TW" altLang="en-US"/>
              <a:pPr>
                <a:defRPr/>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7"/>
          <p:cNvGrpSpPr>
            <a:grpSpLocks/>
          </p:cNvGrpSpPr>
          <p:nvPr/>
        </p:nvGrpSpPr>
        <p:grpSpPr bwMode="auto">
          <a:xfrm>
            <a:off x="6553200" y="6013450"/>
            <a:ext cx="2392363" cy="563563"/>
            <a:chOff x="1566" y="164"/>
            <a:chExt cx="1455" cy="425"/>
          </a:xfrm>
        </p:grpSpPr>
        <p:sp>
          <p:nvSpPr>
            <p:cNvPr id="1032" name="Freeform 8"/>
            <p:cNvSpPr>
              <a:spLocks/>
            </p:cNvSpPr>
            <p:nvPr/>
          </p:nvSpPr>
          <p:spPr bwMode="gray">
            <a:xfrm>
              <a:off x="1892" y="468"/>
              <a:ext cx="39" cy="121"/>
            </a:xfrm>
            <a:custGeom>
              <a:avLst/>
              <a:gdLst/>
              <a:ahLst/>
              <a:cxnLst>
                <a:cxn ang="0">
                  <a:pos x="37" y="36"/>
                </a:cxn>
                <a:cxn ang="0">
                  <a:pos x="35" y="36"/>
                </a:cxn>
                <a:cxn ang="0">
                  <a:pos x="30" y="36"/>
                </a:cxn>
                <a:cxn ang="0">
                  <a:pos x="22" y="34"/>
                </a:cxn>
                <a:cxn ang="0">
                  <a:pos x="15" y="30"/>
                </a:cxn>
                <a:cxn ang="0">
                  <a:pos x="7" y="23"/>
                </a:cxn>
                <a:cxn ang="0">
                  <a:pos x="3" y="13"/>
                </a:cxn>
                <a:cxn ang="0">
                  <a:pos x="0" y="0"/>
                </a:cxn>
                <a:cxn ang="0">
                  <a:pos x="3" y="0"/>
                </a:cxn>
                <a:cxn ang="0">
                  <a:pos x="7" y="1"/>
                </a:cxn>
                <a:cxn ang="0">
                  <a:pos x="15" y="3"/>
                </a:cxn>
                <a:cxn ang="0">
                  <a:pos x="23" y="5"/>
                </a:cxn>
                <a:cxn ang="0">
                  <a:pos x="30" y="11"/>
                </a:cxn>
                <a:cxn ang="0">
                  <a:pos x="37" y="20"/>
                </a:cxn>
                <a:cxn ang="0">
                  <a:pos x="39" y="34"/>
                </a:cxn>
                <a:cxn ang="0">
                  <a:pos x="39" y="121"/>
                </a:cxn>
                <a:cxn ang="0">
                  <a:pos x="37" y="121"/>
                </a:cxn>
                <a:cxn ang="0">
                  <a:pos x="37" y="36"/>
                </a:cxn>
              </a:cxnLst>
              <a:rect l="0" t="0" r="r" b="b"/>
              <a:pathLst>
                <a:path w="39" h="121">
                  <a:moveTo>
                    <a:pt x="37" y="36"/>
                  </a:moveTo>
                  <a:lnTo>
                    <a:pt x="35" y="36"/>
                  </a:lnTo>
                  <a:lnTo>
                    <a:pt x="30" y="36"/>
                  </a:lnTo>
                  <a:lnTo>
                    <a:pt x="22" y="34"/>
                  </a:lnTo>
                  <a:lnTo>
                    <a:pt x="15" y="30"/>
                  </a:lnTo>
                  <a:lnTo>
                    <a:pt x="7" y="23"/>
                  </a:lnTo>
                  <a:lnTo>
                    <a:pt x="3" y="13"/>
                  </a:lnTo>
                  <a:lnTo>
                    <a:pt x="0" y="0"/>
                  </a:lnTo>
                  <a:lnTo>
                    <a:pt x="3" y="0"/>
                  </a:lnTo>
                  <a:lnTo>
                    <a:pt x="7" y="1"/>
                  </a:lnTo>
                  <a:lnTo>
                    <a:pt x="15" y="3"/>
                  </a:lnTo>
                  <a:lnTo>
                    <a:pt x="23" y="5"/>
                  </a:lnTo>
                  <a:lnTo>
                    <a:pt x="30" y="11"/>
                  </a:lnTo>
                  <a:lnTo>
                    <a:pt x="37" y="20"/>
                  </a:lnTo>
                  <a:lnTo>
                    <a:pt x="39" y="34"/>
                  </a:lnTo>
                  <a:lnTo>
                    <a:pt x="39" y="121"/>
                  </a:lnTo>
                  <a:lnTo>
                    <a:pt x="37" y="121"/>
                  </a:lnTo>
                  <a:lnTo>
                    <a:pt x="37" y="36"/>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1033" name="Freeform 9"/>
            <p:cNvSpPr>
              <a:spLocks/>
            </p:cNvSpPr>
            <p:nvPr/>
          </p:nvSpPr>
          <p:spPr bwMode="gray">
            <a:xfrm>
              <a:off x="2271" y="450"/>
              <a:ext cx="45" cy="139"/>
            </a:xfrm>
            <a:custGeom>
              <a:avLst/>
              <a:gdLst/>
              <a:ahLst/>
              <a:cxnLst>
                <a:cxn ang="0">
                  <a:pos x="3" y="42"/>
                </a:cxn>
                <a:cxn ang="0">
                  <a:pos x="6" y="42"/>
                </a:cxn>
                <a:cxn ang="0">
                  <a:pos x="12" y="42"/>
                </a:cxn>
                <a:cxn ang="0">
                  <a:pos x="20" y="39"/>
                </a:cxn>
                <a:cxn ang="0">
                  <a:pos x="29" y="35"/>
                </a:cxn>
                <a:cxn ang="0">
                  <a:pos x="37" y="27"/>
                </a:cxn>
                <a:cxn ang="0">
                  <a:pos x="43" y="17"/>
                </a:cxn>
                <a:cxn ang="0">
                  <a:pos x="45" y="2"/>
                </a:cxn>
                <a:cxn ang="0">
                  <a:pos x="43" y="0"/>
                </a:cxn>
                <a:cxn ang="0">
                  <a:pos x="37" y="2"/>
                </a:cxn>
                <a:cxn ang="0">
                  <a:pos x="29" y="3"/>
                </a:cxn>
                <a:cxn ang="0">
                  <a:pos x="19" y="7"/>
                </a:cxn>
                <a:cxn ang="0">
                  <a:pos x="11" y="14"/>
                </a:cxn>
                <a:cxn ang="0">
                  <a:pos x="4" y="23"/>
                </a:cxn>
                <a:cxn ang="0">
                  <a:pos x="0" y="39"/>
                </a:cxn>
                <a:cxn ang="0">
                  <a:pos x="0" y="139"/>
                </a:cxn>
                <a:cxn ang="0">
                  <a:pos x="3" y="139"/>
                </a:cxn>
                <a:cxn ang="0">
                  <a:pos x="3" y="42"/>
                </a:cxn>
              </a:cxnLst>
              <a:rect l="0" t="0" r="r" b="b"/>
              <a:pathLst>
                <a:path w="45" h="139">
                  <a:moveTo>
                    <a:pt x="3" y="42"/>
                  </a:moveTo>
                  <a:lnTo>
                    <a:pt x="6" y="42"/>
                  </a:lnTo>
                  <a:lnTo>
                    <a:pt x="12" y="42"/>
                  </a:lnTo>
                  <a:lnTo>
                    <a:pt x="20" y="39"/>
                  </a:lnTo>
                  <a:lnTo>
                    <a:pt x="29" y="35"/>
                  </a:lnTo>
                  <a:lnTo>
                    <a:pt x="37" y="27"/>
                  </a:lnTo>
                  <a:lnTo>
                    <a:pt x="43" y="17"/>
                  </a:lnTo>
                  <a:lnTo>
                    <a:pt x="45" y="2"/>
                  </a:lnTo>
                  <a:lnTo>
                    <a:pt x="43" y="0"/>
                  </a:lnTo>
                  <a:lnTo>
                    <a:pt x="37" y="2"/>
                  </a:lnTo>
                  <a:lnTo>
                    <a:pt x="29" y="3"/>
                  </a:lnTo>
                  <a:lnTo>
                    <a:pt x="19" y="7"/>
                  </a:lnTo>
                  <a:lnTo>
                    <a:pt x="11" y="14"/>
                  </a:lnTo>
                  <a:lnTo>
                    <a:pt x="4" y="23"/>
                  </a:lnTo>
                  <a:lnTo>
                    <a:pt x="0" y="39"/>
                  </a:lnTo>
                  <a:lnTo>
                    <a:pt x="0" y="139"/>
                  </a:lnTo>
                  <a:lnTo>
                    <a:pt x="3" y="139"/>
                  </a:lnTo>
                  <a:lnTo>
                    <a:pt x="3" y="42"/>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1034" name="Freeform 10"/>
            <p:cNvSpPr>
              <a:spLocks/>
            </p:cNvSpPr>
            <p:nvPr/>
          </p:nvSpPr>
          <p:spPr bwMode="gray">
            <a:xfrm>
              <a:off x="1765" y="378"/>
              <a:ext cx="146" cy="211"/>
            </a:xfrm>
            <a:custGeom>
              <a:avLst/>
              <a:gdLst/>
              <a:ahLst/>
              <a:cxnLst>
                <a:cxn ang="0">
                  <a:pos x="68" y="67"/>
                </a:cxn>
                <a:cxn ang="0">
                  <a:pos x="67" y="67"/>
                </a:cxn>
                <a:cxn ang="0">
                  <a:pos x="60" y="66"/>
                </a:cxn>
                <a:cxn ang="0">
                  <a:pos x="50" y="64"/>
                </a:cxn>
                <a:cxn ang="0">
                  <a:pos x="41" y="62"/>
                </a:cxn>
                <a:cxn ang="0">
                  <a:pos x="29" y="55"/>
                </a:cxn>
                <a:cxn ang="0">
                  <a:pos x="18" y="47"/>
                </a:cxn>
                <a:cxn ang="0">
                  <a:pos x="10" y="35"/>
                </a:cxn>
                <a:cxn ang="0">
                  <a:pos x="3" y="20"/>
                </a:cxn>
                <a:cxn ang="0">
                  <a:pos x="0" y="0"/>
                </a:cxn>
                <a:cxn ang="0">
                  <a:pos x="3" y="0"/>
                </a:cxn>
                <a:cxn ang="0">
                  <a:pos x="10" y="0"/>
                </a:cxn>
                <a:cxn ang="0">
                  <a:pos x="19" y="0"/>
                </a:cxn>
                <a:cxn ang="0">
                  <a:pos x="30" y="2"/>
                </a:cxn>
                <a:cxn ang="0">
                  <a:pos x="41" y="6"/>
                </a:cxn>
                <a:cxn ang="0">
                  <a:pos x="53" y="14"/>
                </a:cxn>
                <a:cxn ang="0">
                  <a:pos x="62" y="25"/>
                </a:cxn>
                <a:cxn ang="0">
                  <a:pos x="69" y="41"/>
                </a:cxn>
                <a:cxn ang="0">
                  <a:pos x="73" y="62"/>
                </a:cxn>
                <a:cxn ang="0">
                  <a:pos x="73" y="60"/>
                </a:cxn>
                <a:cxn ang="0">
                  <a:pos x="73" y="55"/>
                </a:cxn>
                <a:cxn ang="0">
                  <a:pos x="75" y="45"/>
                </a:cxn>
                <a:cxn ang="0">
                  <a:pos x="79" y="36"/>
                </a:cxn>
                <a:cxn ang="0">
                  <a:pos x="84" y="25"/>
                </a:cxn>
                <a:cxn ang="0">
                  <a:pos x="92" y="16"/>
                </a:cxn>
                <a:cxn ang="0">
                  <a:pos x="106" y="8"/>
                </a:cxn>
                <a:cxn ang="0">
                  <a:pos x="123" y="2"/>
                </a:cxn>
                <a:cxn ang="0">
                  <a:pos x="146" y="0"/>
                </a:cxn>
                <a:cxn ang="0">
                  <a:pos x="145" y="2"/>
                </a:cxn>
                <a:cxn ang="0">
                  <a:pos x="145" y="8"/>
                </a:cxn>
                <a:cxn ang="0">
                  <a:pos x="143" y="17"/>
                </a:cxn>
                <a:cxn ang="0">
                  <a:pos x="139" y="28"/>
                </a:cxn>
                <a:cxn ang="0">
                  <a:pos x="134" y="39"/>
                </a:cxn>
                <a:cxn ang="0">
                  <a:pos x="126" y="49"/>
                </a:cxn>
                <a:cxn ang="0">
                  <a:pos x="114" y="59"/>
                </a:cxn>
                <a:cxn ang="0">
                  <a:pos x="98" y="64"/>
                </a:cxn>
                <a:cxn ang="0">
                  <a:pos x="79" y="67"/>
                </a:cxn>
                <a:cxn ang="0">
                  <a:pos x="79" y="211"/>
                </a:cxn>
                <a:cxn ang="0">
                  <a:pos x="68" y="211"/>
                </a:cxn>
                <a:cxn ang="0">
                  <a:pos x="68" y="67"/>
                </a:cxn>
              </a:cxnLst>
              <a:rect l="0" t="0" r="r" b="b"/>
              <a:pathLst>
                <a:path w="146" h="211">
                  <a:moveTo>
                    <a:pt x="68" y="67"/>
                  </a:moveTo>
                  <a:lnTo>
                    <a:pt x="67" y="67"/>
                  </a:lnTo>
                  <a:lnTo>
                    <a:pt x="60" y="66"/>
                  </a:lnTo>
                  <a:lnTo>
                    <a:pt x="50" y="64"/>
                  </a:lnTo>
                  <a:lnTo>
                    <a:pt x="41" y="62"/>
                  </a:lnTo>
                  <a:lnTo>
                    <a:pt x="29" y="55"/>
                  </a:lnTo>
                  <a:lnTo>
                    <a:pt x="18" y="47"/>
                  </a:lnTo>
                  <a:lnTo>
                    <a:pt x="10" y="35"/>
                  </a:lnTo>
                  <a:lnTo>
                    <a:pt x="3" y="20"/>
                  </a:lnTo>
                  <a:lnTo>
                    <a:pt x="0" y="0"/>
                  </a:lnTo>
                  <a:lnTo>
                    <a:pt x="3" y="0"/>
                  </a:lnTo>
                  <a:lnTo>
                    <a:pt x="10" y="0"/>
                  </a:lnTo>
                  <a:lnTo>
                    <a:pt x="19" y="0"/>
                  </a:lnTo>
                  <a:lnTo>
                    <a:pt x="30" y="2"/>
                  </a:lnTo>
                  <a:lnTo>
                    <a:pt x="41" y="6"/>
                  </a:lnTo>
                  <a:lnTo>
                    <a:pt x="53" y="14"/>
                  </a:lnTo>
                  <a:lnTo>
                    <a:pt x="62" y="25"/>
                  </a:lnTo>
                  <a:lnTo>
                    <a:pt x="69" y="41"/>
                  </a:lnTo>
                  <a:lnTo>
                    <a:pt x="73" y="62"/>
                  </a:lnTo>
                  <a:lnTo>
                    <a:pt x="73" y="60"/>
                  </a:lnTo>
                  <a:lnTo>
                    <a:pt x="73" y="55"/>
                  </a:lnTo>
                  <a:lnTo>
                    <a:pt x="75" y="45"/>
                  </a:lnTo>
                  <a:lnTo>
                    <a:pt x="79" y="36"/>
                  </a:lnTo>
                  <a:lnTo>
                    <a:pt x="84" y="25"/>
                  </a:lnTo>
                  <a:lnTo>
                    <a:pt x="92" y="16"/>
                  </a:lnTo>
                  <a:lnTo>
                    <a:pt x="106" y="8"/>
                  </a:lnTo>
                  <a:lnTo>
                    <a:pt x="123" y="2"/>
                  </a:lnTo>
                  <a:lnTo>
                    <a:pt x="146" y="0"/>
                  </a:lnTo>
                  <a:lnTo>
                    <a:pt x="145" y="2"/>
                  </a:lnTo>
                  <a:lnTo>
                    <a:pt x="145" y="8"/>
                  </a:lnTo>
                  <a:lnTo>
                    <a:pt x="143" y="17"/>
                  </a:lnTo>
                  <a:lnTo>
                    <a:pt x="139" y="28"/>
                  </a:lnTo>
                  <a:lnTo>
                    <a:pt x="134" y="39"/>
                  </a:lnTo>
                  <a:lnTo>
                    <a:pt x="126" y="49"/>
                  </a:lnTo>
                  <a:lnTo>
                    <a:pt x="114" y="59"/>
                  </a:lnTo>
                  <a:lnTo>
                    <a:pt x="98" y="64"/>
                  </a:lnTo>
                  <a:lnTo>
                    <a:pt x="79" y="67"/>
                  </a:lnTo>
                  <a:lnTo>
                    <a:pt x="79" y="211"/>
                  </a:lnTo>
                  <a:lnTo>
                    <a:pt x="68" y="211"/>
                  </a:lnTo>
                  <a:lnTo>
                    <a:pt x="68" y="67"/>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4" name="Freeform 11"/>
            <p:cNvSpPr>
              <a:spLocks/>
            </p:cNvSpPr>
            <p:nvPr/>
          </p:nvSpPr>
          <p:spPr bwMode="gray">
            <a:xfrm>
              <a:off x="2792" y="378"/>
              <a:ext cx="144" cy="211"/>
            </a:xfrm>
            <a:custGeom>
              <a:avLst/>
              <a:gdLst/>
              <a:ahLst/>
              <a:cxnLst>
                <a:cxn ang="0">
                  <a:pos x="67" y="67"/>
                </a:cxn>
                <a:cxn ang="0">
                  <a:pos x="66" y="67"/>
                </a:cxn>
                <a:cxn ang="0">
                  <a:pos x="59" y="66"/>
                </a:cxn>
                <a:cxn ang="0">
                  <a:pos x="50" y="64"/>
                </a:cxn>
                <a:cxn ang="0">
                  <a:pos x="39" y="62"/>
                </a:cxn>
                <a:cxn ang="0">
                  <a:pos x="28" y="55"/>
                </a:cxn>
                <a:cxn ang="0">
                  <a:pos x="17" y="47"/>
                </a:cxn>
                <a:cxn ang="0">
                  <a:pos x="9" y="35"/>
                </a:cxn>
                <a:cxn ang="0">
                  <a:pos x="2" y="20"/>
                </a:cxn>
                <a:cxn ang="0">
                  <a:pos x="0" y="0"/>
                </a:cxn>
                <a:cxn ang="0">
                  <a:pos x="2" y="0"/>
                </a:cxn>
                <a:cxn ang="0">
                  <a:pos x="9" y="0"/>
                </a:cxn>
                <a:cxn ang="0">
                  <a:pos x="17" y="0"/>
                </a:cxn>
                <a:cxn ang="0">
                  <a:pos x="28" y="2"/>
                </a:cxn>
                <a:cxn ang="0">
                  <a:pos x="40" y="6"/>
                </a:cxn>
                <a:cxn ang="0">
                  <a:pos x="51" y="14"/>
                </a:cxn>
                <a:cxn ang="0">
                  <a:pos x="62" y="25"/>
                </a:cxn>
                <a:cxn ang="0">
                  <a:pos x="69" y="41"/>
                </a:cxn>
                <a:cxn ang="0">
                  <a:pos x="73" y="62"/>
                </a:cxn>
                <a:cxn ang="0">
                  <a:pos x="73" y="60"/>
                </a:cxn>
                <a:cxn ang="0">
                  <a:pos x="73" y="55"/>
                </a:cxn>
                <a:cxn ang="0">
                  <a:pos x="74" y="45"/>
                </a:cxn>
                <a:cxn ang="0">
                  <a:pos x="77" y="36"/>
                </a:cxn>
                <a:cxn ang="0">
                  <a:pos x="82" y="25"/>
                </a:cxn>
                <a:cxn ang="0">
                  <a:pos x="91" y="16"/>
                </a:cxn>
                <a:cxn ang="0">
                  <a:pos x="105" y="8"/>
                </a:cxn>
                <a:cxn ang="0">
                  <a:pos x="121" y="2"/>
                </a:cxn>
                <a:cxn ang="0">
                  <a:pos x="144" y="0"/>
                </a:cxn>
                <a:cxn ang="0">
                  <a:pos x="144" y="2"/>
                </a:cxn>
                <a:cxn ang="0">
                  <a:pos x="144" y="8"/>
                </a:cxn>
                <a:cxn ang="0">
                  <a:pos x="141" y="17"/>
                </a:cxn>
                <a:cxn ang="0">
                  <a:pos x="139" y="28"/>
                </a:cxn>
                <a:cxn ang="0">
                  <a:pos x="133" y="39"/>
                </a:cxn>
                <a:cxn ang="0">
                  <a:pos x="125" y="49"/>
                </a:cxn>
                <a:cxn ang="0">
                  <a:pos x="113" y="59"/>
                </a:cxn>
                <a:cxn ang="0">
                  <a:pos x="97" y="64"/>
                </a:cxn>
                <a:cxn ang="0">
                  <a:pos x="77" y="67"/>
                </a:cxn>
                <a:cxn ang="0">
                  <a:pos x="77" y="211"/>
                </a:cxn>
                <a:cxn ang="0">
                  <a:pos x="67" y="211"/>
                </a:cxn>
                <a:cxn ang="0">
                  <a:pos x="67" y="67"/>
                </a:cxn>
              </a:cxnLst>
              <a:rect l="0" t="0" r="r" b="b"/>
              <a:pathLst>
                <a:path w="144" h="211">
                  <a:moveTo>
                    <a:pt x="67" y="67"/>
                  </a:moveTo>
                  <a:lnTo>
                    <a:pt x="66" y="67"/>
                  </a:lnTo>
                  <a:lnTo>
                    <a:pt x="59" y="66"/>
                  </a:lnTo>
                  <a:lnTo>
                    <a:pt x="50" y="64"/>
                  </a:lnTo>
                  <a:lnTo>
                    <a:pt x="39" y="62"/>
                  </a:lnTo>
                  <a:lnTo>
                    <a:pt x="28" y="55"/>
                  </a:lnTo>
                  <a:lnTo>
                    <a:pt x="17" y="47"/>
                  </a:lnTo>
                  <a:lnTo>
                    <a:pt x="9" y="35"/>
                  </a:lnTo>
                  <a:lnTo>
                    <a:pt x="2" y="20"/>
                  </a:lnTo>
                  <a:lnTo>
                    <a:pt x="0" y="0"/>
                  </a:lnTo>
                  <a:lnTo>
                    <a:pt x="2" y="0"/>
                  </a:lnTo>
                  <a:lnTo>
                    <a:pt x="9" y="0"/>
                  </a:lnTo>
                  <a:lnTo>
                    <a:pt x="17" y="0"/>
                  </a:lnTo>
                  <a:lnTo>
                    <a:pt x="28" y="2"/>
                  </a:lnTo>
                  <a:lnTo>
                    <a:pt x="40" y="6"/>
                  </a:lnTo>
                  <a:lnTo>
                    <a:pt x="51" y="14"/>
                  </a:lnTo>
                  <a:lnTo>
                    <a:pt x="62" y="25"/>
                  </a:lnTo>
                  <a:lnTo>
                    <a:pt x="69" y="41"/>
                  </a:lnTo>
                  <a:lnTo>
                    <a:pt x="73" y="62"/>
                  </a:lnTo>
                  <a:lnTo>
                    <a:pt x="73" y="60"/>
                  </a:lnTo>
                  <a:lnTo>
                    <a:pt x="73" y="55"/>
                  </a:lnTo>
                  <a:lnTo>
                    <a:pt x="74" y="45"/>
                  </a:lnTo>
                  <a:lnTo>
                    <a:pt x="77" y="36"/>
                  </a:lnTo>
                  <a:lnTo>
                    <a:pt x="82" y="25"/>
                  </a:lnTo>
                  <a:lnTo>
                    <a:pt x="91" y="16"/>
                  </a:lnTo>
                  <a:lnTo>
                    <a:pt x="105" y="8"/>
                  </a:lnTo>
                  <a:lnTo>
                    <a:pt x="121" y="2"/>
                  </a:lnTo>
                  <a:lnTo>
                    <a:pt x="144" y="0"/>
                  </a:lnTo>
                  <a:lnTo>
                    <a:pt x="144" y="2"/>
                  </a:lnTo>
                  <a:lnTo>
                    <a:pt x="144" y="8"/>
                  </a:lnTo>
                  <a:lnTo>
                    <a:pt x="141" y="17"/>
                  </a:lnTo>
                  <a:lnTo>
                    <a:pt x="139" y="28"/>
                  </a:lnTo>
                  <a:lnTo>
                    <a:pt x="133" y="39"/>
                  </a:lnTo>
                  <a:lnTo>
                    <a:pt x="125" y="49"/>
                  </a:lnTo>
                  <a:lnTo>
                    <a:pt x="113" y="59"/>
                  </a:lnTo>
                  <a:lnTo>
                    <a:pt x="97" y="64"/>
                  </a:lnTo>
                  <a:lnTo>
                    <a:pt x="77" y="67"/>
                  </a:lnTo>
                  <a:lnTo>
                    <a:pt x="77" y="211"/>
                  </a:lnTo>
                  <a:lnTo>
                    <a:pt x="67" y="211"/>
                  </a:lnTo>
                  <a:lnTo>
                    <a:pt x="67" y="67"/>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1036" name="Freeform 12"/>
            <p:cNvSpPr>
              <a:spLocks/>
            </p:cNvSpPr>
            <p:nvPr/>
          </p:nvSpPr>
          <p:spPr bwMode="gray">
            <a:xfrm>
              <a:off x="2631" y="457"/>
              <a:ext cx="89" cy="132"/>
            </a:xfrm>
            <a:custGeom>
              <a:avLst/>
              <a:gdLst/>
              <a:ahLst/>
              <a:cxnLst>
                <a:cxn ang="0">
                  <a:pos x="42" y="43"/>
                </a:cxn>
                <a:cxn ang="0">
                  <a:pos x="39" y="42"/>
                </a:cxn>
                <a:cxn ang="0">
                  <a:pos x="33" y="42"/>
                </a:cxn>
                <a:cxn ang="0">
                  <a:pos x="25" y="39"/>
                </a:cxn>
                <a:cxn ang="0">
                  <a:pos x="16" y="35"/>
                </a:cxn>
                <a:cxn ang="0">
                  <a:pos x="8" y="27"/>
                </a:cxn>
                <a:cxn ang="0">
                  <a:pos x="2" y="16"/>
                </a:cxn>
                <a:cxn ang="0">
                  <a:pos x="0" y="0"/>
                </a:cxn>
                <a:cxn ang="0">
                  <a:pos x="2" y="0"/>
                </a:cxn>
                <a:cxn ang="0">
                  <a:pos x="6" y="0"/>
                </a:cxn>
                <a:cxn ang="0">
                  <a:pos x="12" y="1"/>
                </a:cxn>
                <a:cxn ang="0">
                  <a:pos x="21" y="3"/>
                </a:cxn>
                <a:cxn ang="0">
                  <a:pos x="29" y="8"/>
                </a:cxn>
                <a:cxn ang="0">
                  <a:pos x="37" y="15"/>
                </a:cxn>
                <a:cxn ang="0">
                  <a:pos x="42" y="26"/>
                </a:cxn>
                <a:cxn ang="0">
                  <a:pos x="45" y="39"/>
                </a:cxn>
                <a:cxn ang="0">
                  <a:pos x="45" y="38"/>
                </a:cxn>
                <a:cxn ang="0">
                  <a:pos x="45" y="34"/>
                </a:cxn>
                <a:cxn ang="0">
                  <a:pos x="46" y="27"/>
                </a:cxn>
                <a:cxn ang="0">
                  <a:pos x="49" y="20"/>
                </a:cxn>
                <a:cxn ang="0">
                  <a:pos x="54" y="14"/>
                </a:cxn>
                <a:cxn ang="0">
                  <a:pos x="62" y="7"/>
                </a:cxn>
                <a:cxn ang="0">
                  <a:pos x="73" y="3"/>
                </a:cxn>
                <a:cxn ang="0">
                  <a:pos x="89" y="0"/>
                </a:cxn>
                <a:cxn ang="0">
                  <a:pos x="89" y="3"/>
                </a:cxn>
                <a:cxn ang="0">
                  <a:pos x="88" y="10"/>
                </a:cxn>
                <a:cxn ang="0">
                  <a:pos x="87" y="18"/>
                </a:cxn>
                <a:cxn ang="0">
                  <a:pos x="81" y="26"/>
                </a:cxn>
                <a:cxn ang="0">
                  <a:pos x="74" y="34"/>
                </a:cxn>
                <a:cxn ang="0">
                  <a:pos x="64" y="41"/>
                </a:cxn>
                <a:cxn ang="0">
                  <a:pos x="47" y="43"/>
                </a:cxn>
                <a:cxn ang="0">
                  <a:pos x="47" y="132"/>
                </a:cxn>
                <a:cxn ang="0">
                  <a:pos x="42" y="132"/>
                </a:cxn>
                <a:cxn ang="0">
                  <a:pos x="42" y="43"/>
                </a:cxn>
              </a:cxnLst>
              <a:rect l="0" t="0" r="r" b="b"/>
              <a:pathLst>
                <a:path w="89" h="132">
                  <a:moveTo>
                    <a:pt x="42" y="43"/>
                  </a:moveTo>
                  <a:lnTo>
                    <a:pt x="39" y="42"/>
                  </a:lnTo>
                  <a:lnTo>
                    <a:pt x="33" y="42"/>
                  </a:lnTo>
                  <a:lnTo>
                    <a:pt x="25" y="39"/>
                  </a:lnTo>
                  <a:lnTo>
                    <a:pt x="16" y="35"/>
                  </a:lnTo>
                  <a:lnTo>
                    <a:pt x="8" y="27"/>
                  </a:lnTo>
                  <a:lnTo>
                    <a:pt x="2" y="16"/>
                  </a:lnTo>
                  <a:lnTo>
                    <a:pt x="0" y="0"/>
                  </a:lnTo>
                  <a:lnTo>
                    <a:pt x="2" y="0"/>
                  </a:lnTo>
                  <a:lnTo>
                    <a:pt x="6" y="0"/>
                  </a:lnTo>
                  <a:lnTo>
                    <a:pt x="12" y="1"/>
                  </a:lnTo>
                  <a:lnTo>
                    <a:pt x="21" y="3"/>
                  </a:lnTo>
                  <a:lnTo>
                    <a:pt x="29" y="8"/>
                  </a:lnTo>
                  <a:lnTo>
                    <a:pt x="37" y="15"/>
                  </a:lnTo>
                  <a:lnTo>
                    <a:pt x="42" y="26"/>
                  </a:lnTo>
                  <a:lnTo>
                    <a:pt x="45" y="39"/>
                  </a:lnTo>
                  <a:lnTo>
                    <a:pt x="45" y="38"/>
                  </a:lnTo>
                  <a:lnTo>
                    <a:pt x="45" y="34"/>
                  </a:lnTo>
                  <a:lnTo>
                    <a:pt x="46" y="27"/>
                  </a:lnTo>
                  <a:lnTo>
                    <a:pt x="49" y="20"/>
                  </a:lnTo>
                  <a:lnTo>
                    <a:pt x="54" y="14"/>
                  </a:lnTo>
                  <a:lnTo>
                    <a:pt x="62" y="7"/>
                  </a:lnTo>
                  <a:lnTo>
                    <a:pt x="73" y="3"/>
                  </a:lnTo>
                  <a:lnTo>
                    <a:pt x="89" y="0"/>
                  </a:lnTo>
                  <a:lnTo>
                    <a:pt x="89" y="3"/>
                  </a:lnTo>
                  <a:lnTo>
                    <a:pt x="88" y="10"/>
                  </a:lnTo>
                  <a:lnTo>
                    <a:pt x="87" y="18"/>
                  </a:lnTo>
                  <a:lnTo>
                    <a:pt x="81" y="26"/>
                  </a:lnTo>
                  <a:lnTo>
                    <a:pt x="74" y="34"/>
                  </a:lnTo>
                  <a:lnTo>
                    <a:pt x="64" y="41"/>
                  </a:lnTo>
                  <a:lnTo>
                    <a:pt x="47" y="43"/>
                  </a:lnTo>
                  <a:lnTo>
                    <a:pt x="47" y="132"/>
                  </a:lnTo>
                  <a:lnTo>
                    <a:pt x="42" y="132"/>
                  </a:lnTo>
                  <a:lnTo>
                    <a:pt x="42" y="43"/>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1037" name="Freeform 13"/>
            <p:cNvSpPr>
              <a:spLocks/>
            </p:cNvSpPr>
            <p:nvPr/>
          </p:nvSpPr>
          <p:spPr bwMode="gray">
            <a:xfrm>
              <a:off x="2430" y="403"/>
              <a:ext cx="88" cy="186"/>
            </a:xfrm>
            <a:custGeom>
              <a:avLst/>
              <a:gdLst/>
              <a:ahLst/>
              <a:cxnLst>
                <a:cxn ang="0">
                  <a:pos x="43" y="43"/>
                </a:cxn>
                <a:cxn ang="0">
                  <a:pos x="41" y="43"/>
                </a:cxn>
                <a:cxn ang="0">
                  <a:pos x="35" y="43"/>
                </a:cxn>
                <a:cxn ang="0">
                  <a:pos x="27" y="41"/>
                </a:cxn>
                <a:cxn ang="0">
                  <a:pos x="18" y="35"/>
                </a:cxn>
                <a:cxn ang="0">
                  <a:pos x="8" y="28"/>
                </a:cxn>
                <a:cxn ang="0">
                  <a:pos x="3" y="16"/>
                </a:cxn>
                <a:cxn ang="0">
                  <a:pos x="0" y="0"/>
                </a:cxn>
                <a:cxn ang="0">
                  <a:pos x="3" y="0"/>
                </a:cxn>
                <a:cxn ang="0">
                  <a:pos x="8" y="0"/>
                </a:cxn>
                <a:cxn ang="0">
                  <a:pos x="17" y="1"/>
                </a:cxn>
                <a:cxn ang="0">
                  <a:pos x="26" y="6"/>
                </a:cxn>
                <a:cxn ang="0">
                  <a:pos x="35" y="12"/>
                </a:cxn>
                <a:cxn ang="0">
                  <a:pos x="42" y="24"/>
                </a:cxn>
                <a:cxn ang="0">
                  <a:pos x="48" y="41"/>
                </a:cxn>
                <a:cxn ang="0">
                  <a:pos x="48" y="90"/>
                </a:cxn>
                <a:cxn ang="0">
                  <a:pos x="48" y="88"/>
                </a:cxn>
                <a:cxn ang="0">
                  <a:pos x="48" y="82"/>
                </a:cxn>
                <a:cxn ang="0">
                  <a:pos x="50" y="74"/>
                </a:cxn>
                <a:cxn ang="0">
                  <a:pos x="54" y="66"/>
                </a:cxn>
                <a:cxn ang="0">
                  <a:pos x="61" y="58"/>
                </a:cxn>
                <a:cxn ang="0">
                  <a:pos x="72" y="53"/>
                </a:cxn>
                <a:cxn ang="0">
                  <a:pos x="87" y="50"/>
                </a:cxn>
                <a:cxn ang="0">
                  <a:pos x="88" y="51"/>
                </a:cxn>
                <a:cxn ang="0">
                  <a:pos x="88" y="57"/>
                </a:cxn>
                <a:cxn ang="0">
                  <a:pos x="87" y="64"/>
                </a:cxn>
                <a:cxn ang="0">
                  <a:pos x="84" y="72"/>
                </a:cxn>
                <a:cxn ang="0">
                  <a:pos x="80" y="80"/>
                </a:cxn>
                <a:cxn ang="0">
                  <a:pos x="73" y="86"/>
                </a:cxn>
                <a:cxn ang="0">
                  <a:pos x="62" y="92"/>
                </a:cxn>
                <a:cxn ang="0">
                  <a:pos x="48" y="93"/>
                </a:cxn>
                <a:cxn ang="0">
                  <a:pos x="48" y="186"/>
                </a:cxn>
                <a:cxn ang="0">
                  <a:pos x="43" y="186"/>
                </a:cxn>
                <a:cxn ang="0">
                  <a:pos x="43" y="143"/>
                </a:cxn>
                <a:cxn ang="0">
                  <a:pos x="42" y="143"/>
                </a:cxn>
                <a:cxn ang="0">
                  <a:pos x="37" y="142"/>
                </a:cxn>
                <a:cxn ang="0">
                  <a:pos x="29" y="140"/>
                </a:cxn>
                <a:cxn ang="0">
                  <a:pos x="22" y="136"/>
                </a:cxn>
                <a:cxn ang="0">
                  <a:pos x="14" y="130"/>
                </a:cxn>
                <a:cxn ang="0">
                  <a:pos x="8" y="120"/>
                </a:cxn>
                <a:cxn ang="0">
                  <a:pos x="7" y="105"/>
                </a:cxn>
                <a:cxn ang="0">
                  <a:pos x="8" y="105"/>
                </a:cxn>
                <a:cxn ang="0">
                  <a:pos x="12" y="107"/>
                </a:cxn>
                <a:cxn ang="0">
                  <a:pos x="19" y="108"/>
                </a:cxn>
                <a:cxn ang="0">
                  <a:pos x="26" y="111"/>
                </a:cxn>
                <a:cxn ang="0">
                  <a:pos x="34" y="117"/>
                </a:cxn>
                <a:cxn ang="0">
                  <a:pos x="39" y="127"/>
                </a:cxn>
                <a:cxn ang="0">
                  <a:pos x="43" y="140"/>
                </a:cxn>
                <a:cxn ang="0">
                  <a:pos x="43" y="43"/>
                </a:cxn>
              </a:cxnLst>
              <a:rect l="0" t="0" r="r" b="b"/>
              <a:pathLst>
                <a:path w="88" h="186">
                  <a:moveTo>
                    <a:pt x="43" y="43"/>
                  </a:moveTo>
                  <a:lnTo>
                    <a:pt x="41" y="43"/>
                  </a:lnTo>
                  <a:lnTo>
                    <a:pt x="35" y="43"/>
                  </a:lnTo>
                  <a:lnTo>
                    <a:pt x="27" y="41"/>
                  </a:lnTo>
                  <a:lnTo>
                    <a:pt x="18" y="35"/>
                  </a:lnTo>
                  <a:lnTo>
                    <a:pt x="8" y="28"/>
                  </a:lnTo>
                  <a:lnTo>
                    <a:pt x="3" y="16"/>
                  </a:lnTo>
                  <a:lnTo>
                    <a:pt x="0" y="0"/>
                  </a:lnTo>
                  <a:lnTo>
                    <a:pt x="3" y="0"/>
                  </a:lnTo>
                  <a:lnTo>
                    <a:pt x="8" y="0"/>
                  </a:lnTo>
                  <a:lnTo>
                    <a:pt x="17" y="1"/>
                  </a:lnTo>
                  <a:lnTo>
                    <a:pt x="26" y="6"/>
                  </a:lnTo>
                  <a:lnTo>
                    <a:pt x="35" y="12"/>
                  </a:lnTo>
                  <a:lnTo>
                    <a:pt x="42" y="24"/>
                  </a:lnTo>
                  <a:lnTo>
                    <a:pt x="48" y="41"/>
                  </a:lnTo>
                  <a:lnTo>
                    <a:pt x="48" y="90"/>
                  </a:lnTo>
                  <a:lnTo>
                    <a:pt x="48" y="88"/>
                  </a:lnTo>
                  <a:lnTo>
                    <a:pt x="48" y="82"/>
                  </a:lnTo>
                  <a:lnTo>
                    <a:pt x="50" y="74"/>
                  </a:lnTo>
                  <a:lnTo>
                    <a:pt x="54" y="66"/>
                  </a:lnTo>
                  <a:lnTo>
                    <a:pt x="61" y="58"/>
                  </a:lnTo>
                  <a:lnTo>
                    <a:pt x="72" y="53"/>
                  </a:lnTo>
                  <a:lnTo>
                    <a:pt x="87" y="50"/>
                  </a:lnTo>
                  <a:lnTo>
                    <a:pt x="88" y="51"/>
                  </a:lnTo>
                  <a:lnTo>
                    <a:pt x="88" y="57"/>
                  </a:lnTo>
                  <a:lnTo>
                    <a:pt x="87" y="64"/>
                  </a:lnTo>
                  <a:lnTo>
                    <a:pt x="84" y="72"/>
                  </a:lnTo>
                  <a:lnTo>
                    <a:pt x="80" y="80"/>
                  </a:lnTo>
                  <a:lnTo>
                    <a:pt x="73" y="86"/>
                  </a:lnTo>
                  <a:lnTo>
                    <a:pt x="62" y="92"/>
                  </a:lnTo>
                  <a:lnTo>
                    <a:pt x="48" y="93"/>
                  </a:lnTo>
                  <a:lnTo>
                    <a:pt x="48" y="186"/>
                  </a:lnTo>
                  <a:lnTo>
                    <a:pt x="43" y="186"/>
                  </a:lnTo>
                  <a:lnTo>
                    <a:pt x="43" y="143"/>
                  </a:lnTo>
                  <a:lnTo>
                    <a:pt x="42" y="143"/>
                  </a:lnTo>
                  <a:lnTo>
                    <a:pt x="37" y="142"/>
                  </a:lnTo>
                  <a:lnTo>
                    <a:pt x="29" y="140"/>
                  </a:lnTo>
                  <a:lnTo>
                    <a:pt x="22" y="136"/>
                  </a:lnTo>
                  <a:lnTo>
                    <a:pt x="14" y="130"/>
                  </a:lnTo>
                  <a:lnTo>
                    <a:pt x="8" y="120"/>
                  </a:lnTo>
                  <a:lnTo>
                    <a:pt x="7" y="105"/>
                  </a:lnTo>
                  <a:lnTo>
                    <a:pt x="8" y="105"/>
                  </a:lnTo>
                  <a:lnTo>
                    <a:pt x="12" y="107"/>
                  </a:lnTo>
                  <a:lnTo>
                    <a:pt x="19" y="108"/>
                  </a:lnTo>
                  <a:lnTo>
                    <a:pt x="26" y="111"/>
                  </a:lnTo>
                  <a:lnTo>
                    <a:pt x="34" y="117"/>
                  </a:lnTo>
                  <a:lnTo>
                    <a:pt x="39" y="127"/>
                  </a:lnTo>
                  <a:lnTo>
                    <a:pt x="43" y="140"/>
                  </a:lnTo>
                  <a:lnTo>
                    <a:pt x="43" y="43"/>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1038" name="Freeform 14"/>
            <p:cNvSpPr>
              <a:spLocks/>
            </p:cNvSpPr>
            <p:nvPr/>
          </p:nvSpPr>
          <p:spPr bwMode="gray">
            <a:xfrm>
              <a:off x="1914" y="233"/>
              <a:ext cx="166" cy="356"/>
            </a:xfrm>
            <a:custGeom>
              <a:avLst/>
              <a:gdLst/>
              <a:ahLst/>
              <a:cxnLst>
                <a:cxn ang="0">
                  <a:pos x="85" y="84"/>
                </a:cxn>
                <a:cxn ang="0">
                  <a:pos x="101" y="81"/>
                </a:cxn>
                <a:cxn ang="0">
                  <a:pos x="124" y="73"/>
                </a:cxn>
                <a:cxn ang="0">
                  <a:pos x="148" y="56"/>
                </a:cxn>
                <a:cxn ang="0">
                  <a:pos x="163" y="23"/>
                </a:cxn>
                <a:cxn ang="0">
                  <a:pos x="163" y="0"/>
                </a:cxn>
                <a:cxn ang="0">
                  <a:pos x="148" y="0"/>
                </a:cxn>
                <a:cxn ang="0">
                  <a:pos x="125" y="6"/>
                </a:cxn>
                <a:cxn ang="0">
                  <a:pos x="101" y="22"/>
                </a:cxn>
                <a:cxn ang="0">
                  <a:pos x="82" y="54"/>
                </a:cxn>
                <a:cxn ang="0">
                  <a:pos x="77" y="173"/>
                </a:cxn>
                <a:cxn ang="0">
                  <a:pos x="77" y="165"/>
                </a:cxn>
                <a:cxn ang="0">
                  <a:pos x="71" y="146"/>
                </a:cxn>
                <a:cxn ang="0">
                  <a:pos x="60" y="123"/>
                </a:cxn>
                <a:cxn ang="0">
                  <a:pos x="38" y="104"/>
                </a:cxn>
                <a:cxn ang="0">
                  <a:pos x="0" y="96"/>
                </a:cxn>
                <a:cxn ang="0">
                  <a:pos x="0" y="103"/>
                </a:cxn>
                <a:cxn ang="0">
                  <a:pos x="0" y="120"/>
                </a:cxn>
                <a:cxn ang="0">
                  <a:pos x="8" y="143"/>
                </a:cxn>
                <a:cxn ang="0">
                  <a:pos x="24" y="163"/>
                </a:cxn>
                <a:cxn ang="0">
                  <a:pos x="55" y="177"/>
                </a:cxn>
                <a:cxn ang="0">
                  <a:pos x="77" y="356"/>
                </a:cxn>
                <a:cxn ang="0">
                  <a:pos x="82" y="274"/>
                </a:cxn>
                <a:cxn ang="0">
                  <a:pos x="91" y="273"/>
                </a:cxn>
                <a:cxn ang="0">
                  <a:pos x="112" y="267"/>
                </a:cxn>
                <a:cxn ang="0">
                  <a:pos x="135" y="252"/>
                </a:cxn>
                <a:cxn ang="0">
                  <a:pos x="151" y="224"/>
                </a:cxn>
                <a:cxn ang="0">
                  <a:pos x="152" y="203"/>
                </a:cxn>
                <a:cxn ang="0">
                  <a:pos x="137" y="204"/>
                </a:cxn>
                <a:cxn ang="0">
                  <a:pos x="117" y="211"/>
                </a:cxn>
                <a:cxn ang="0">
                  <a:pos x="97" y="231"/>
                </a:cxn>
                <a:cxn ang="0">
                  <a:pos x="82" y="267"/>
                </a:cxn>
              </a:cxnLst>
              <a:rect l="0" t="0" r="r" b="b"/>
              <a:pathLst>
                <a:path w="166" h="356">
                  <a:moveTo>
                    <a:pt x="82" y="84"/>
                  </a:moveTo>
                  <a:lnTo>
                    <a:pt x="85" y="84"/>
                  </a:lnTo>
                  <a:lnTo>
                    <a:pt x="91" y="84"/>
                  </a:lnTo>
                  <a:lnTo>
                    <a:pt x="101" y="81"/>
                  </a:lnTo>
                  <a:lnTo>
                    <a:pt x="112" y="78"/>
                  </a:lnTo>
                  <a:lnTo>
                    <a:pt x="124" y="73"/>
                  </a:lnTo>
                  <a:lnTo>
                    <a:pt x="136" y="66"/>
                  </a:lnTo>
                  <a:lnTo>
                    <a:pt x="148" y="56"/>
                  </a:lnTo>
                  <a:lnTo>
                    <a:pt x="156" y="42"/>
                  </a:lnTo>
                  <a:lnTo>
                    <a:pt x="163" y="23"/>
                  </a:lnTo>
                  <a:lnTo>
                    <a:pt x="166" y="2"/>
                  </a:lnTo>
                  <a:lnTo>
                    <a:pt x="163" y="0"/>
                  </a:lnTo>
                  <a:lnTo>
                    <a:pt x="158" y="0"/>
                  </a:lnTo>
                  <a:lnTo>
                    <a:pt x="148" y="0"/>
                  </a:lnTo>
                  <a:lnTo>
                    <a:pt x="137" y="3"/>
                  </a:lnTo>
                  <a:lnTo>
                    <a:pt x="125" y="6"/>
                  </a:lnTo>
                  <a:lnTo>
                    <a:pt x="113" y="12"/>
                  </a:lnTo>
                  <a:lnTo>
                    <a:pt x="101" y="22"/>
                  </a:lnTo>
                  <a:lnTo>
                    <a:pt x="90" y="35"/>
                  </a:lnTo>
                  <a:lnTo>
                    <a:pt x="82" y="54"/>
                  </a:lnTo>
                  <a:lnTo>
                    <a:pt x="77" y="78"/>
                  </a:lnTo>
                  <a:lnTo>
                    <a:pt x="77" y="173"/>
                  </a:lnTo>
                  <a:lnTo>
                    <a:pt x="77" y="170"/>
                  </a:lnTo>
                  <a:lnTo>
                    <a:pt x="77" y="165"/>
                  </a:lnTo>
                  <a:lnTo>
                    <a:pt x="74" y="157"/>
                  </a:lnTo>
                  <a:lnTo>
                    <a:pt x="71" y="146"/>
                  </a:lnTo>
                  <a:lnTo>
                    <a:pt x="67" y="134"/>
                  </a:lnTo>
                  <a:lnTo>
                    <a:pt x="60" y="123"/>
                  </a:lnTo>
                  <a:lnTo>
                    <a:pt x="50" y="112"/>
                  </a:lnTo>
                  <a:lnTo>
                    <a:pt x="38" y="104"/>
                  </a:lnTo>
                  <a:lnTo>
                    <a:pt x="20" y="97"/>
                  </a:lnTo>
                  <a:lnTo>
                    <a:pt x="0" y="96"/>
                  </a:lnTo>
                  <a:lnTo>
                    <a:pt x="0" y="97"/>
                  </a:lnTo>
                  <a:lnTo>
                    <a:pt x="0" y="103"/>
                  </a:lnTo>
                  <a:lnTo>
                    <a:pt x="0" y="111"/>
                  </a:lnTo>
                  <a:lnTo>
                    <a:pt x="0" y="120"/>
                  </a:lnTo>
                  <a:lnTo>
                    <a:pt x="2" y="131"/>
                  </a:lnTo>
                  <a:lnTo>
                    <a:pt x="8" y="143"/>
                  </a:lnTo>
                  <a:lnTo>
                    <a:pt x="15" y="154"/>
                  </a:lnTo>
                  <a:lnTo>
                    <a:pt x="24" y="163"/>
                  </a:lnTo>
                  <a:lnTo>
                    <a:pt x="38" y="171"/>
                  </a:lnTo>
                  <a:lnTo>
                    <a:pt x="55" y="177"/>
                  </a:lnTo>
                  <a:lnTo>
                    <a:pt x="77" y="178"/>
                  </a:lnTo>
                  <a:lnTo>
                    <a:pt x="77" y="356"/>
                  </a:lnTo>
                  <a:lnTo>
                    <a:pt x="82" y="356"/>
                  </a:lnTo>
                  <a:lnTo>
                    <a:pt x="82" y="274"/>
                  </a:lnTo>
                  <a:lnTo>
                    <a:pt x="85" y="273"/>
                  </a:lnTo>
                  <a:lnTo>
                    <a:pt x="91" y="273"/>
                  </a:lnTo>
                  <a:lnTo>
                    <a:pt x="101" y="271"/>
                  </a:lnTo>
                  <a:lnTo>
                    <a:pt x="112" y="267"/>
                  </a:lnTo>
                  <a:lnTo>
                    <a:pt x="124" y="262"/>
                  </a:lnTo>
                  <a:lnTo>
                    <a:pt x="135" y="252"/>
                  </a:lnTo>
                  <a:lnTo>
                    <a:pt x="144" y="240"/>
                  </a:lnTo>
                  <a:lnTo>
                    <a:pt x="151" y="224"/>
                  </a:lnTo>
                  <a:lnTo>
                    <a:pt x="154" y="203"/>
                  </a:lnTo>
                  <a:lnTo>
                    <a:pt x="152" y="203"/>
                  </a:lnTo>
                  <a:lnTo>
                    <a:pt x="145" y="203"/>
                  </a:lnTo>
                  <a:lnTo>
                    <a:pt x="137" y="204"/>
                  </a:lnTo>
                  <a:lnTo>
                    <a:pt x="128" y="207"/>
                  </a:lnTo>
                  <a:lnTo>
                    <a:pt x="117" y="211"/>
                  </a:lnTo>
                  <a:lnTo>
                    <a:pt x="106" y="219"/>
                  </a:lnTo>
                  <a:lnTo>
                    <a:pt x="97" y="231"/>
                  </a:lnTo>
                  <a:lnTo>
                    <a:pt x="89" y="247"/>
                  </a:lnTo>
                  <a:lnTo>
                    <a:pt x="82" y="267"/>
                  </a:lnTo>
                  <a:lnTo>
                    <a:pt x="82" y="84"/>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1039" name="Freeform 15"/>
            <p:cNvSpPr>
              <a:spLocks/>
            </p:cNvSpPr>
            <p:nvPr/>
          </p:nvSpPr>
          <p:spPr bwMode="gray">
            <a:xfrm>
              <a:off x="2514" y="379"/>
              <a:ext cx="92" cy="210"/>
            </a:xfrm>
            <a:custGeom>
              <a:avLst/>
              <a:gdLst/>
              <a:ahLst/>
              <a:cxnLst>
                <a:cxn ang="0">
                  <a:pos x="43" y="162"/>
                </a:cxn>
                <a:cxn ang="0">
                  <a:pos x="36" y="160"/>
                </a:cxn>
                <a:cxn ang="0">
                  <a:pos x="23" y="155"/>
                </a:cxn>
                <a:cxn ang="0">
                  <a:pos x="12" y="141"/>
                </a:cxn>
                <a:cxn ang="0">
                  <a:pos x="12" y="129"/>
                </a:cxn>
                <a:cxn ang="0">
                  <a:pos x="23" y="132"/>
                </a:cxn>
                <a:cxn ang="0">
                  <a:pos x="38" y="145"/>
                </a:cxn>
                <a:cxn ang="0">
                  <a:pos x="43" y="108"/>
                </a:cxn>
                <a:cxn ang="0">
                  <a:pos x="35" y="106"/>
                </a:cxn>
                <a:cxn ang="0">
                  <a:pos x="20" y="101"/>
                </a:cxn>
                <a:cxn ang="0">
                  <a:pos x="7" y="83"/>
                </a:cxn>
                <a:cxn ang="0">
                  <a:pos x="7" y="70"/>
                </a:cxn>
                <a:cxn ang="0">
                  <a:pos x="17" y="71"/>
                </a:cxn>
                <a:cxn ang="0">
                  <a:pos x="31" y="81"/>
                </a:cxn>
                <a:cxn ang="0">
                  <a:pos x="43" y="105"/>
                </a:cxn>
                <a:cxn ang="0">
                  <a:pos x="40" y="43"/>
                </a:cxn>
                <a:cxn ang="0">
                  <a:pos x="26" y="39"/>
                </a:cxn>
                <a:cxn ang="0">
                  <a:pos x="8" y="27"/>
                </a:cxn>
                <a:cxn ang="0">
                  <a:pos x="0" y="0"/>
                </a:cxn>
                <a:cxn ang="0">
                  <a:pos x="7" y="0"/>
                </a:cxn>
                <a:cxn ang="0">
                  <a:pos x="23" y="5"/>
                </a:cxn>
                <a:cxn ang="0">
                  <a:pos x="39" y="23"/>
                </a:cxn>
                <a:cxn ang="0">
                  <a:pos x="46" y="38"/>
                </a:cxn>
                <a:cxn ang="0">
                  <a:pos x="51" y="24"/>
                </a:cxn>
                <a:cxn ang="0">
                  <a:pos x="66" y="8"/>
                </a:cxn>
                <a:cxn ang="0">
                  <a:pos x="92" y="0"/>
                </a:cxn>
                <a:cxn ang="0">
                  <a:pos x="90" y="8"/>
                </a:cxn>
                <a:cxn ang="0">
                  <a:pos x="82" y="25"/>
                </a:cxn>
                <a:cxn ang="0">
                  <a:pos x="63" y="40"/>
                </a:cxn>
                <a:cxn ang="0">
                  <a:pos x="49" y="124"/>
                </a:cxn>
                <a:cxn ang="0">
                  <a:pos x="50" y="116"/>
                </a:cxn>
                <a:cxn ang="0">
                  <a:pos x="59" y="100"/>
                </a:cxn>
                <a:cxn ang="0">
                  <a:pos x="81" y="92"/>
                </a:cxn>
                <a:cxn ang="0">
                  <a:pos x="80" y="98"/>
                </a:cxn>
                <a:cxn ang="0">
                  <a:pos x="73" y="114"/>
                </a:cxn>
                <a:cxn ang="0">
                  <a:pos x="59" y="127"/>
                </a:cxn>
                <a:cxn ang="0">
                  <a:pos x="49" y="210"/>
                </a:cxn>
              </a:cxnLst>
              <a:rect l="0" t="0" r="r" b="b"/>
              <a:pathLst>
                <a:path w="92" h="210">
                  <a:moveTo>
                    <a:pt x="43" y="210"/>
                  </a:moveTo>
                  <a:lnTo>
                    <a:pt x="43" y="162"/>
                  </a:lnTo>
                  <a:lnTo>
                    <a:pt x="40" y="162"/>
                  </a:lnTo>
                  <a:lnTo>
                    <a:pt x="36" y="160"/>
                  </a:lnTo>
                  <a:lnTo>
                    <a:pt x="30" y="159"/>
                  </a:lnTo>
                  <a:lnTo>
                    <a:pt x="23" y="155"/>
                  </a:lnTo>
                  <a:lnTo>
                    <a:pt x="16" y="150"/>
                  </a:lnTo>
                  <a:lnTo>
                    <a:pt x="12" y="141"/>
                  </a:lnTo>
                  <a:lnTo>
                    <a:pt x="11" y="129"/>
                  </a:lnTo>
                  <a:lnTo>
                    <a:pt x="12" y="129"/>
                  </a:lnTo>
                  <a:lnTo>
                    <a:pt x="16" y="129"/>
                  </a:lnTo>
                  <a:lnTo>
                    <a:pt x="23" y="132"/>
                  </a:lnTo>
                  <a:lnTo>
                    <a:pt x="31" y="137"/>
                  </a:lnTo>
                  <a:lnTo>
                    <a:pt x="38" y="145"/>
                  </a:lnTo>
                  <a:lnTo>
                    <a:pt x="43" y="159"/>
                  </a:lnTo>
                  <a:lnTo>
                    <a:pt x="43" y="108"/>
                  </a:lnTo>
                  <a:lnTo>
                    <a:pt x="40" y="108"/>
                  </a:lnTo>
                  <a:lnTo>
                    <a:pt x="35" y="106"/>
                  </a:lnTo>
                  <a:lnTo>
                    <a:pt x="28" y="105"/>
                  </a:lnTo>
                  <a:lnTo>
                    <a:pt x="20" y="101"/>
                  </a:lnTo>
                  <a:lnTo>
                    <a:pt x="12" y="94"/>
                  </a:lnTo>
                  <a:lnTo>
                    <a:pt x="7" y="83"/>
                  </a:lnTo>
                  <a:lnTo>
                    <a:pt x="5" y="70"/>
                  </a:lnTo>
                  <a:lnTo>
                    <a:pt x="7" y="70"/>
                  </a:lnTo>
                  <a:lnTo>
                    <a:pt x="11" y="70"/>
                  </a:lnTo>
                  <a:lnTo>
                    <a:pt x="17" y="71"/>
                  </a:lnTo>
                  <a:lnTo>
                    <a:pt x="24" y="74"/>
                  </a:lnTo>
                  <a:lnTo>
                    <a:pt x="31" y="81"/>
                  </a:lnTo>
                  <a:lnTo>
                    <a:pt x="38" y="90"/>
                  </a:lnTo>
                  <a:lnTo>
                    <a:pt x="43" y="105"/>
                  </a:lnTo>
                  <a:lnTo>
                    <a:pt x="43" y="43"/>
                  </a:lnTo>
                  <a:lnTo>
                    <a:pt x="40" y="43"/>
                  </a:lnTo>
                  <a:lnTo>
                    <a:pt x="34" y="42"/>
                  </a:lnTo>
                  <a:lnTo>
                    <a:pt x="26" y="39"/>
                  </a:lnTo>
                  <a:lnTo>
                    <a:pt x="16" y="35"/>
                  </a:lnTo>
                  <a:lnTo>
                    <a:pt x="8" y="27"/>
                  </a:lnTo>
                  <a:lnTo>
                    <a:pt x="1" y="16"/>
                  </a:lnTo>
                  <a:lnTo>
                    <a:pt x="0" y="0"/>
                  </a:lnTo>
                  <a:lnTo>
                    <a:pt x="1" y="0"/>
                  </a:lnTo>
                  <a:lnTo>
                    <a:pt x="7" y="0"/>
                  </a:lnTo>
                  <a:lnTo>
                    <a:pt x="13" y="1"/>
                  </a:lnTo>
                  <a:lnTo>
                    <a:pt x="23" y="5"/>
                  </a:lnTo>
                  <a:lnTo>
                    <a:pt x="31" y="12"/>
                  </a:lnTo>
                  <a:lnTo>
                    <a:pt x="39" y="23"/>
                  </a:lnTo>
                  <a:lnTo>
                    <a:pt x="46" y="40"/>
                  </a:lnTo>
                  <a:lnTo>
                    <a:pt x="46" y="38"/>
                  </a:lnTo>
                  <a:lnTo>
                    <a:pt x="49" y="32"/>
                  </a:lnTo>
                  <a:lnTo>
                    <a:pt x="51" y="24"/>
                  </a:lnTo>
                  <a:lnTo>
                    <a:pt x="58" y="15"/>
                  </a:lnTo>
                  <a:lnTo>
                    <a:pt x="66" y="8"/>
                  </a:lnTo>
                  <a:lnTo>
                    <a:pt x="77" y="1"/>
                  </a:lnTo>
                  <a:lnTo>
                    <a:pt x="92" y="0"/>
                  </a:lnTo>
                  <a:lnTo>
                    <a:pt x="92" y="1"/>
                  </a:lnTo>
                  <a:lnTo>
                    <a:pt x="90" y="8"/>
                  </a:lnTo>
                  <a:lnTo>
                    <a:pt x="88" y="16"/>
                  </a:lnTo>
                  <a:lnTo>
                    <a:pt x="82" y="25"/>
                  </a:lnTo>
                  <a:lnTo>
                    <a:pt x="74" y="34"/>
                  </a:lnTo>
                  <a:lnTo>
                    <a:pt x="63" y="40"/>
                  </a:lnTo>
                  <a:lnTo>
                    <a:pt x="49" y="43"/>
                  </a:lnTo>
                  <a:lnTo>
                    <a:pt x="49" y="124"/>
                  </a:lnTo>
                  <a:lnTo>
                    <a:pt x="49" y="121"/>
                  </a:lnTo>
                  <a:lnTo>
                    <a:pt x="50" y="116"/>
                  </a:lnTo>
                  <a:lnTo>
                    <a:pt x="53" y="108"/>
                  </a:lnTo>
                  <a:lnTo>
                    <a:pt x="59" y="100"/>
                  </a:lnTo>
                  <a:lnTo>
                    <a:pt x="67" y="94"/>
                  </a:lnTo>
                  <a:lnTo>
                    <a:pt x="81" y="92"/>
                  </a:lnTo>
                  <a:lnTo>
                    <a:pt x="81" y="93"/>
                  </a:lnTo>
                  <a:lnTo>
                    <a:pt x="80" y="98"/>
                  </a:lnTo>
                  <a:lnTo>
                    <a:pt x="77" y="106"/>
                  </a:lnTo>
                  <a:lnTo>
                    <a:pt x="73" y="114"/>
                  </a:lnTo>
                  <a:lnTo>
                    <a:pt x="67" y="121"/>
                  </a:lnTo>
                  <a:lnTo>
                    <a:pt x="59" y="127"/>
                  </a:lnTo>
                  <a:lnTo>
                    <a:pt x="49" y="129"/>
                  </a:lnTo>
                  <a:lnTo>
                    <a:pt x="49" y="210"/>
                  </a:lnTo>
                  <a:lnTo>
                    <a:pt x="43" y="210"/>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1040" name="Freeform 16"/>
            <p:cNvSpPr>
              <a:spLocks/>
            </p:cNvSpPr>
            <p:nvPr/>
          </p:nvSpPr>
          <p:spPr bwMode="gray">
            <a:xfrm>
              <a:off x="1566" y="297"/>
              <a:ext cx="128" cy="292"/>
            </a:xfrm>
            <a:custGeom>
              <a:avLst/>
              <a:gdLst/>
              <a:ahLst/>
              <a:cxnLst>
                <a:cxn ang="0">
                  <a:pos x="61" y="225"/>
                </a:cxn>
                <a:cxn ang="0">
                  <a:pos x="54" y="225"/>
                </a:cxn>
                <a:cxn ang="0">
                  <a:pos x="38" y="219"/>
                </a:cxn>
                <a:cxn ang="0">
                  <a:pos x="23" y="206"/>
                </a:cxn>
                <a:cxn ang="0">
                  <a:pos x="15" y="180"/>
                </a:cxn>
                <a:cxn ang="0">
                  <a:pos x="23" y="180"/>
                </a:cxn>
                <a:cxn ang="0">
                  <a:pos x="38" y="186"/>
                </a:cxn>
                <a:cxn ang="0">
                  <a:pos x="54" y="205"/>
                </a:cxn>
                <a:cxn ang="0">
                  <a:pos x="61" y="151"/>
                </a:cxn>
                <a:cxn ang="0">
                  <a:pos x="52" y="149"/>
                </a:cxn>
                <a:cxn ang="0">
                  <a:pos x="34" y="144"/>
                </a:cxn>
                <a:cxn ang="0">
                  <a:pos x="16" y="128"/>
                </a:cxn>
                <a:cxn ang="0">
                  <a:pos x="8" y="98"/>
                </a:cxn>
                <a:cxn ang="0">
                  <a:pos x="15" y="97"/>
                </a:cxn>
                <a:cxn ang="0">
                  <a:pos x="29" y="101"/>
                </a:cxn>
                <a:cxn ang="0">
                  <a:pos x="47" y="116"/>
                </a:cxn>
                <a:cxn ang="0">
                  <a:pos x="61" y="147"/>
                </a:cxn>
                <a:cxn ang="0">
                  <a:pos x="58" y="60"/>
                </a:cxn>
                <a:cxn ang="0">
                  <a:pos x="44" y="58"/>
                </a:cxn>
                <a:cxn ang="0">
                  <a:pos x="25" y="50"/>
                </a:cxn>
                <a:cxn ang="0">
                  <a:pos x="8" y="32"/>
                </a:cxn>
                <a:cxn ang="0">
                  <a:pos x="0" y="0"/>
                </a:cxn>
                <a:cxn ang="0">
                  <a:pos x="8" y="0"/>
                </a:cxn>
                <a:cxn ang="0">
                  <a:pos x="27" y="5"/>
                </a:cxn>
                <a:cxn ang="0">
                  <a:pos x="48" y="21"/>
                </a:cxn>
                <a:cxn ang="0">
                  <a:pos x="65" y="56"/>
                </a:cxn>
                <a:cxn ang="0">
                  <a:pos x="66" y="48"/>
                </a:cxn>
                <a:cxn ang="0">
                  <a:pos x="77" y="28"/>
                </a:cxn>
                <a:cxn ang="0">
                  <a:pos x="96" y="9"/>
                </a:cxn>
                <a:cxn ang="0">
                  <a:pos x="128" y="0"/>
                </a:cxn>
                <a:cxn ang="0">
                  <a:pos x="127" y="9"/>
                </a:cxn>
                <a:cxn ang="0">
                  <a:pos x="119" y="31"/>
                </a:cxn>
                <a:cxn ang="0">
                  <a:pos x="101" y="51"/>
                </a:cxn>
                <a:cxn ang="0">
                  <a:pos x="67" y="60"/>
                </a:cxn>
                <a:cxn ang="0">
                  <a:pos x="69" y="170"/>
                </a:cxn>
                <a:cxn ang="0">
                  <a:pos x="73" y="155"/>
                </a:cxn>
                <a:cxn ang="0">
                  <a:pos x="86" y="136"/>
                </a:cxn>
                <a:cxn ang="0">
                  <a:pos x="113" y="128"/>
                </a:cxn>
                <a:cxn ang="0">
                  <a:pos x="112" y="136"/>
                </a:cxn>
                <a:cxn ang="0">
                  <a:pos x="105" y="153"/>
                </a:cxn>
                <a:cxn ang="0">
                  <a:pos x="92" y="172"/>
                </a:cxn>
                <a:cxn ang="0">
                  <a:pos x="67" y="180"/>
                </a:cxn>
                <a:cxn ang="0">
                  <a:pos x="61" y="292"/>
                </a:cxn>
              </a:cxnLst>
              <a:rect l="0" t="0" r="r" b="b"/>
              <a:pathLst>
                <a:path w="128" h="292">
                  <a:moveTo>
                    <a:pt x="61" y="292"/>
                  </a:moveTo>
                  <a:lnTo>
                    <a:pt x="61" y="225"/>
                  </a:lnTo>
                  <a:lnTo>
                    <a:pt x="58" y="225"/>
                  </a:lnTo>
                  <a:lnTo>
                    <a:pt x="54" y="225"/>
                  </a:lnTo>
                  <a:lnTo>
                    <a:pt x="46" y="222"/>
                  </a:lnTo>
                  <a:lnTo>
                    <a:pt x="38" y="219"/>
                  </a:lnTo>
                  <a:lnTo>
                    <a:pt x="29" y="214"/>
                  </a:lnTo>
                  <a:lnTo>
                    <a:pt x="23" y="206"/>
                  </a:lnTo>
                  <a:lnTo>
                    <a:pt x="17" y="195"/>
                  </a:lnTo>
                  <a:lnTo>
                    <a:pt x="15" y="180"/>
                  </a:lnTo>
                  <a:lnTo>
                    <a:pt x="17" y="180"/>
                  </a:lnTo>
                  <a:lnTo>
                    <a:pt x="23" y="180"/>
                  </a:lnTo>
                  <a:lnTo>
                    <a:pt x="29" y="182"/>
                  </a:lnTo>
                  <a:lnTo>
                    <a:pt x="38" y="186"/>
                  </a:lnTo>
                  <a:lnTo>
                    <a:pt x="47" y="194"/>
                  </a:lnTo>
                  <a:lnTo>
                    <a:pt x="54" y="205"/>
                  </a:lnTo>
                  <a:lnTo>
                    <a:pt x="61" y="221"/>
                  </a:lnTo>
                  <a:lnTo>
                    <a:pt x="61" y="151"/>
                  </a:lnTo>
                  <a:lnTo>
                    <a:pt x="58" y="149"/>
                  </a:lnTo>
                  <a:lnTo>
                    <a:pt x="52" y="149"/>
                  </a:lnTo>
                  <a:lnTo>
                    <a:pt x="44" y="147"/>
                  </a:lnTo>
                  <a:lnTo>
                    <a:pt x="34" y="144"/>
                  </a:lnTo>
                  <a:lnTo>
                    <a:pt x="24" y="137"/>
                  </a:lnTo>
                  <a:lnTo>
                    <a:pt x="16" y="128"/>
                  </a:lnTo>
                  <a:lnTo>
                    <a:pt x="11" y="114"/>
                  </a:lnTo>
                  <a:lnTo>
                    <a:pt x="8" y="98"/>
                  </a:lnTo>
                  <a:lnTo>
                    <a:pt x="9" y="97"/>
                  </a:lnTo>
                  <a:lnTo>
                    <a:pt x="15" y="97"/>
                  </a:lnTo>
                  <a:lnTo>
                    <a:pt x="21" y="98"/>
                  </a:lnTo>
                  <a:lnTo>
                    <a:pt x="29" y="101"/>
                  </a:lnTo>
                  <a:lnTo>
                    <a:pt x="39" y="106"/>
                  </a:lnTo>
                  <a:lnTo>
                    <a:pt x="47" y="116"/>
                  </a:lnTo>
                  <a:lnTo>
                    <a:pt x="55" y="128"/>
                  </a:lnTo>
                  <a:lnTo>
                    <a:pt x="61" y="147"/>
                  </a:lnTo>
                  <a:lnTo>
                    <a:pt x="61" y="60"/>
                  </a:lnTo>
                  <a:lnTo>
                    <a:pt x="58" y="60"/>
                  </a:lnTo>
                  <a:lnTo>
                    <a:pt x="52" y="59"/>
                  </a:lnTo>
                  <a:lnTo>
                    <a:pt x="44" y="58"/>
                  </a:lnTo>
                  <a:lnTo>
                    <a:pt x="35" y="55"/>
                  </a:lnTo>
                  <a:lnTo>
                    <a:pt x="25" y="50"/>
                  </a:lnTo>
                  <a:lnTo>
                    <a:pt x="16" y="43"/>
                  </a:lnTo>
                  <a:lnTo>
                    <a:pt x="8" y="32"/>
                  </a:lnTo>
                  <a:lnTo>
                    <a:pt x="3" y="19"/>
                  </a:lnTo>
                  <a:lnTo>
                    <a:pt x="0" y="0"/>
                  </a:lnTo>
                  <a:lnTo>
                    <a:pt x="3" y="0"/>
                  </a:lnTo>
                  <a:lnTo>
                    <a:pt x="8" y="0"/>
                  </a:lnTo>
                  <a:lnTo>
                    <a:pt x="16" y="1"/>
                  </a:lnTo>
                  <a:lnTo>
                    <a:pt x="27" y="5"/>
                  </a:lnTo>
                  <a:lnTo>
                    <a:pt x="38" y="10"/>
                  </a:lnTo>
                  <a:lnTo>
                    <a:pt x="48" y="21"/>
                  </a:lnTo>
                  <a:lnTo>
                    <a:pt x="56" y="36"/>
                  </a:lnTo>
                  <a:lnTo>
                    <a:pt x="65" y="56"/>
                  </a:lnTo>
                  <a:lnTo>
                    <a:pt x="65" y="54"/>
                  </a:lnTo>
                  <a:lnTo>
                    <a:pt x="66" y="48"/>
                  </a:lnTo>
                  <a:lnTo>
                    <a:pt x="70" y="39"/>
                  </a:lnTo>
                  <a:lnTo>
                    <a:pt x="77" y="28"/>
                  </a:lnTo>
                  <a:lnTo>
                    <a:pt x="85" y="19"/>
                  </a:lnTo>
                  <a:lnTo>
                    <a:pt x="96" y="9"/>
                  </a:lnTo>
                  <a:lnTo>
                    <a:pt x="110" y="2"/>
                  </a:lnTo>
                  <a:lnTo>
                    <a:pt x="128" y="0"/>
                  </a:lnTo>
                  <a:lnTo>
                    <a:pt x="128" y="2"/>
                  </a:lnTo>
                  <a:lnTo>
                    <a:pt x="127" y="9"/>
                  </a:lnTo>
                  <a:lnTo>
                    <a:pt x="124" y="19"/>
                  </a:lnTo>
                  <a:lnTo>
                    <a:pt x="119" y="31"/>
                  </a:lnTo>
                  <a:lnTo>
                    <a:pt x="112" y="41"/>
                  </a:lnTo>
                  <a:lnTo>
                    <a:pt x="101" y="51"/>
                  </a:lnTo>
                  <a:lnTo>
                    <a:pt x="86" y="58"/>
                  </a:lnTo>
                  <a:lnTo>
                    <a:pt x="67" y="60"/>
                  </a:lnTo>
                  <a:lnTo>
                    <a:pt x="67" y="172"/>
                  </a:lnTo>
                  <a:lnTo>
                    <a:pt x="69" y="170"/>
                  </a:lnTo>
                  <a:lnTo>
                    <a:pt x="70" y="164"/>
                  </a:lnTo>
                  <a:lnTo>
                    <a:pt x="73" y="155"/>
                  </a:lnTo>
                  <a:lnTo>
                    <a:pt x="78" y="145"/>
                  </a:lnTo>
                  <a:lnTo>
                    <a:pt x="86" y="136"/>
                  </a:lnTo>
                  <a:lnTo>
                    <a:pt x="97" y="130"/>
                  </a:lnTo>
                  <a:lnTo>
                    <a:pt x="113" y="128"/>
                  </a:lnTo>
                  <a:lnTo>
                    <a:pt x="113" y="130"/>
                  </a:lnTo>
                  <a:lnTo>
                    <a:pt x="112" y="136"/>
                  </a:lnTo>
                  <a:lnTo>
                    <a:pt x="109" y="144"/>
                  </a:lnTo>
                  <a:lnTo>
                    <a:pt x="105" y="153"/>
                  </a:lnTo>
                  <a:lnTo>
                    <a:pt x="100" y="163"/>
                  </a:lnTo>
                  <a:lnTo>
                    <a:pt x="92" y="172"/>
                  </a:lnTo>
                  <a:lnTo>
                    <a:pt x="82" y="178"/>
                  </a:lnTo>
                  <a:lnTo>
                    <a:pt x="67" y="180"/>
                  </a:lnTo>
                  <a:lnTo>
                    <a:pt x="67" y="292"/>
                  </a:lnTo>
                  <a:lnTo>
                    <a:pt x="61" y="292"/>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1041" name="Freeform 17"/>
            <p:cNvSpPr>
              <a:spLocks/>
            </p:cNvSpPr>
            <p:nvPr/>
          </p:nvSpPr>
          <p:spPr bwMode="gray">
            <a:xfrm>
              <a:off x="2596" y="332"/>
              <a:ext cx="68" cy="257"/>
            </a:xfrm>
            <a:custGeom>
              <a:avLst/>
              <a:gdLst/>
              <a:ahLst/>
              <a:cxnLst>
                <a:cxn ang="0">
                  <a:pos x="31" y="164"/>
                </a:cxn>
                <a:cxn ang="0">
                  <a:pos x="23" y="163"/>
                </a:cxn>
                <a:cxn ang="0">
                  <a:pos x="8" y="155"/>
                </a:cxn>
                <a:cxn ang="0">
                  <a:pos x="0" y="132"/>
                </a:cxn>
                <a:cxn ang="0">
                  <a:pos x="7" y="132"/>
                </a:cxn>
                <a:cxn ang="0">
                  <a:pos x="22" y="139"/>
                </a:cxn>
                <a:cxn ang="0">
                  <a:pos x="31" y="160"/>
                </a:cxn>
                <a:cxn ang="0">
                  <a:pos x="29" y="101"/>
                </a:cxn>
                <a:cxn ang="0">
                  <a:pos x="16" y="97"/>
                </a:cxn>
                <a:cxn ang="0">
                  <a:pos x="3" y="83"/>
                </a:cxn>
                <a:cxn ang="0">
                  <a:pos x="3" y="70"/>
                </a:cxn>
                <a:cxn ang="0">
                  <a:pos x="15" y="74"/>
                </a:cxn>
                <a:cxn ang="0">
                  <a:pos x="27" y="86"/>
                </a:cxn>
                <a:cxn ang="0">
                  <a:pos x="31" y="31"/>
                </a:cxn>
                <a:cxn ang="0">
                  <a:pos x="33" y="23"/>
                </a:cxn>
                <a:cxn ang="0">
                  <a:pos x="41" y="8"/>
                </a:cxn>
                <a:cxn ang="0">
                  <a:pos x="62" y="0"/>
                </a:cxn>
                <a:cxn ang="0">
                  <a:pos x="61" y="8"/>
                </a:cxn>
                <a:cxn ang="0">
                  <a:pos x="53" y="23"/>
                </a:cxn>
                <a:cxn ang="0">
                  <a:pos x="35" y="31"/>
                </a:cxn>
                <a:cxn ang="0">
                  <a:pos x="35" y="75"/>
                </a:cxn>
                <a:cxn ang="0">
                  <a:pos x="39" y="62"/>
                </a:cxn>
                <a:cxn ang="0">
                  <a:pos x="54" y="48"/>
                </a:cxn>
                <a:cxn ang="0">
                  <a:pos x="68" y="48"/>
                </a:cxn>
                <a:cxn ang="0">
                  <a:pos x="66" y="59"/>
                </a:cxn>
                <a:cxn ang="0">
                  <a:pos x="58" y="72"/>
                </a:cxn>
                <a:cxn ang="0">
                  <a:pos x="35" y="82"/>
                </a:cxn>
                <a:cxn ang="0">
                  <a:pos x="35" y="143"/>
                </a:cxn>
                <a:cxn ang="0">
                  <a:pos x="38" y="132"/>
                </a:cxn>
                <a:cxn ang="0">
                  <a:pos x="49" y="122"/>
                </a:cxn>
                <a:cxn ang="0">
                  <a:pos x="60" y="122"/>
                </a:cxn>
                <a:cxn ang="0">
                  <a:pos x="58" y="133"/>
                </a:cxn>
                <a:cxn ang="0">
                  <a:pos x="47" y="144"/>
                </a:cxn>
                <a:cxn ang="0">
                  <a:pos x="35" y="257"/>
                </a:cxn>
              </a:cxnLst>
              <a:rect l="0" t="0" r="r" b="b"/>
              <a:pathLst>
                <a:path w="68" h="257">
                  <a:moveTo>
                    <a:pt x="31" y="257"/>
                  </a:moveTo>
                  <a:lnTo>
                    <a:pt x="31" y="164"/>
                  </a:lnTo>
                  <a:lnTo>
                    <a:pt x="29" y="163"/>
                  </a:lnTo>
                  <a:lnTo>
                    <a:pt x="23" y="163"/>
                  </a:lnTo>
                  <a:lnTo>
                    <a:pt x="16" y="160"/>
                  </a:lnTo>
                  <a:lnTo>
                    <a:pt x="8" y="155"/>
                  </a:lnTo>
                  <a:lnTo>
                    <a:pt x="3" y="145"/>
                  </a:lnTo>
                  <a:lnTo>
                    <a:pt x="0" y="132"/>
                  </a:lnTo>
                  <a:lnTo>
                    <a:pt x="3" y="132"/>
                  </a:lnTo>
                  <a:lnTo>
                    <a:pt x="7" y="132"/>
                  </a:lnTo>
                  <a:lnTo>
                    <a:pt x="15" y="135"/>
                  </a:lnTo>
                  <a:lnTo>
                    <a:pt x="22" y="139"/>
                  </a:lnTo>
                  <a:lnTo>
                    <a:pt x="27" y="147"/>
                  </a:lnTo>
                  <a:lnTo>
                    <a:pt x="31" y="160"/>
                  </a:lnTo>
                  <a:lnTo>
                    <a:pt x="31" y="101"/>
                  </a:lnTo>
                  <a:lnTo>
                    <a:pt x="29" y="101"/>
                  </a:lnTo>
                  <a:lnTo>
                    <a:pt x="23" y="99"/>
                  </a:lnTo>
                  <a:lnTo>
                    <a:pt x="16" y="97"/>
                  </a:lnTo>
                  <a:lnTo>
                    <a:pt x="8" y="91"/>
                  </a:lnTo>
                  <a:lnTo>
                    <a:pt x="3" y="83"/>
                  </a:lnTo>
                  <a:lnTo>
                    <a:pt x="0" y="70"/>
                  </a:lnTo>
                  <a:lnTo>
                    <a:pt x="3" y="70"/>
                  </a:lnTo>
                  <a:lnTo>
                    <a:pt x="7" y="71"/>
                  </a:lnTo>
                  <a:lnTo>
                    <a:pt x="15" y="74"/>
                  </a:lnTo>
                  <a:lnTo>
                    <a:pt x="22" y="78"/>
                  </a:lnTo>
                  <a:lnTo>
                    <a:pt x="27" y="86"/>
                  </a:lnTo>
                  <a:lnTo>
                    <a:pt x="31" y="97"/>
                  </a:lnTo>
                  <a:lnTo>
                    <a:pt x="31" y="31"/>
                  </a:lnTo>
                  <a:lnTo>
                    <a:pt x="31" y="28"/>
                  </a:lnTo>
                  <a:lnTo>
                    <a:pt x="33" y="23"/>
                  </a:lnTo>
                  <a:lnTo>
                    <a:pt x="35" y="15"/>
                  </a:lnTo>
                  <a:lnTo>
                    <a:pt x="41" y="8"/>
                  </a:lnTo>
                  <a:lnTo>
                    <a:pt x="50" y="2"/>
                  </a:lnTo>
                  <a:lnTo>
                    <a:pt x="62" y="0"/>
                  </a:lnTo>
                  <a:lnTo>
                    <a:pt x="62" y="2"/>
                  </a:lnTo>
                  <a:lnTo>
                    <a:pt x="61" y="8"/>
                  </a:lnTo>
                  <a:lnTo>
                    <a:pt x="58" y="15"/>
                  </a:lnTo>
                  <a:lnTo>
                    <a:pt x="53" y="23"/>
                  </a:lnTo>
                  <a:lnTo>
                    <a:pt x="46" y="28"/>
                  </a:lnTo>
                  <a:lnTo>
                    <a:pt x="35" y="31"/>
                  </a:lnTo>
                  <a:lnTo>
                    <a:pt x="35" y="78"/>
                  </a:lnTo>
                  <a:lnTo>
                    <a:pt x="35" y="75"/>
                  </a:lnTo>
                  <a:lnTo>
                    <a:pt x="37" y="70"/>
                  </a:lnTo>
                  <a:lnTo>
                    <a:pt x="39" y="62"/>
                  </a:lnTo>
                  <a:lnTo>
                    <a:pt x="45" y="55"/>
                  </a:lnTo>
                  <a:lnTo>
                    <a:pt x="54" y="48"/>
                  </a:lnTo>
                  <a:lnTo>
                    <a:pt x="66" y="47"/>
                  </a:lnTo>
                  <a:lnTo>
                    <a:pt x="68" y="48"/>
                  </a:lnTo>
                  <a:lnTo>
                    <a:pt x="68" y="52"/>
                  </a:lnTo>
                  <a:lnTo>
                    <a:pt x="66" y="59"/>
                  </a:lnTo>
                  <a:lnTo>
                    <a:pt x="64" y="66"/>
                  </a:lnTo>
                  <a:lnTo>
                    <a:pt x="58" y="72"/>
                  </a:lnTo>
                  <a:lnTo>
                    <a:pt x="50" y="78"/>
                  </a:lnTo>
                  <a:lnTo>
                    <a:pt x="35" y="82"/>
                  </a:lnTo>
                  <a:lnTo>
                    <a:pt x="35" y="144"/>
                  </a:lnTo>
                  <a:lnTo>
                    <a:pt x="35" y="143"/>
                  </a:lnTo>
                  <a:lnTo>
                    <a:pt x="37" y="139"/>
                  </a:lnTo>
                  <a:lnTo>
                    <a:pt x="38" y="132"/>
                  </a:lnTo>
                  <a:lnTo>
                    <a:pt x="42" y="126"/>
                  </a:lnTo>
                  <a:lnTo>
                    <a:pt x="49" y="122"/>
                  </a:lnTo>
                  <a:lnTo>
                    <a:pt x="58" y="121"/>
                  </a:lnTo>
                  <a:lnTo>
                    <a:pt x="60" y="122"/>
                  </a:lnTo>
                  <a:lnTo>
                    <a:pt x="60" y="126"/>
                  </a:lnTo>
                  <a:lnTo>
                    <a:pt x="58" y="133"/>
                  </a:lnTo>
                  <a:lnTo>
                    <a:pt x="56" y="139"/>
                  </a:lnTo>
                  <a:lnTo>
                    <a:pt x="47" y="144"/>
                  </a:lnTo>
                  <a:lnTo>
                    <a:pt x="35" y="148"/>
                  </a:lnTo>
                  <a:lnTo>
                    <a:pt x="35" y="257"/>
                  </a:lnTo>
                  <a:lnTo>
                    <a:pt x="31" y="257"/>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1042" name="Freeform 18"/>
            <p:cNvSpPr>
              <a:spLocks/>
            </p:cNvSpPr>
            <p:nvPr/>
          </p:nvSpPr>
          <p:spPr bwMode="gray">
            <a:xfrm>
              <a:off x="1672" y="164"/>
              <a:ext cx="111" cy="425"/>
            </a:xfrm>
            <a:custGeom>
              <a:avLst/>
              <a:gdLst/>
              <a:ahLst/>
              <a:cxnLst>
                <a:cxn ang="0">
                  <a:pos x="52" y="272"/>
                </a:cxn>
                <a:cxn ang="0">
                  <a:pos x="44" y="270"/>
                </a:cxn>
                <a:cxn ang="0">
                  <a:pos x="26" y="265"/>
                </a:cxn>
                <a:cxn ang="0">
                  <a:pos x="8" y="249"/>
                </a:cxn>
                <a:cxn ang="0">
                  <a:pos x="0" y="219"/>
                </a:cxn>
                <a:cxn ang="0">
                  <a:pos x="8" y="219"/>
                </a:cxn>
                <a:cxn ang="0">
                  <a:pos x="25" y="223"/>
                </a:cxn>
                <a:cxn ang="0">
                  <a:pos x="41" y="235"/>
                </a:cxn>
                <a:cxn ang="0">
                  <a:pos x="52" y="265"/>
                </a:cxn>
                <a:cxn ang="0">
                  <a:pos x="50" y="168"/>
                </a:cxn>
                <a:cxn ang="0">
                  <a:pos x="35" y="165"/>
                </a:cxn>
                <a:cxn ang="0">
                  <a:pos x="17" y="156"/>
                </a:cxn>
                <a:cxn ang="0">
                  <a:pos x="3" y="134"/>
                </a:cxn>
                <a:cxn ang="0">
                  <a:pos x="3" y="116"/>
                </a:cxn>
                <a:cxn ang="0">
                  <a:pos x="19" y="120"/>
                </a:cxn>
                <a:cxn ang="0">
                  <a:pos x="39" y="133"/>
                </a:cxn>
                <a:cxn ang="0">
                  <a:pos x="52" y="161"/>
                </a:cxn>
                <a:cxn ang="0">
                  <a:pos x="53" y="50"/>
                </a:cxn>
                <a:cxn ang="0">
                  <a:pos x="54" y="36"/>
                </a:cxn>
                <a:cxn ang="0">
                  <a:pos x="65" y="17"/>
                </a:cxn>
                <a:cxn ang="0">
                  <a:pos x="87" y="3"/>
                </a:cxn>
                <a:cxn ang="0">
                  <a:pos x="103" y="3"/>
                </a:cxn>
                <a:cxn ang="0">
                  <a:pos x="99" y="21"/>
                </a:cxn>
                <a:cxn ang="0">
                  <a:pos x="84" y="42"/>
                </a:cxn>
                <a:cxn ang="0">
                  <a:pos x="58" y="52"/>
                </a:cxn>
                <a:cxn ang="0">
                  <a:pos x="58" y="127"/>
                </a:cxn>
                <a:cxn ang="0">
                  <a:pos x="61" y="112"/>
                </a:cxn>
                <a:cxn ang="0">
                  <a:pos x="72" y="94"/>
                </a:cxn>
                <a:cxn ang="0">
                  <a:pos x="93" y="80"/>
                </a:cxn>
                <a:cxn ang="0">
                  <a:pos x="111" y="80"/>
                </a:cxn>
                <a:cxn ang="0">
                  <a:pos x="111" y="91"/>
                </a:cxn>
                <a:cxn ang="0">
                  <a:pos x="107" y="108"/>
                </a:cxn>
                <a:cxn ang="0">
                  <a:pos x="91" y="126"/>
                </a:cxn>
                <a:cxn ang="0">
                  <a:pos x="58" y="135"/>
                </a:cxn>
                <a:cxn ang="0">
                  <a:pos x="58" y="236"/>
                </a:cxn>
                <a:cxn ang="0">
                  <a:pos x="61" y="223"/>
                </a:cxn>
                <a:cxn ang="0">
                  <a:pos x="73" y="208"/>
                </a:cxn>
                <a:cxn ang="0">
                  <a:pos x="97" y="200"/>
                </a:cxn>
                <a:cxn ang="0">
                  <a:pos x="99" y="207"/>
                </a:cxn>
                <a:cxn ang="0">
                  <a:pos x="97" y="220"/>
                </a:cxn>
                <a:cxn ang="0">
                  <a:pos x="87" y="235"/>
                </a:cxn>
                <a:cxn ang="0">
                  <a:pos x="58" y="245"/>
                </a:cxn>
                <a:cxn ang="0">
                  <a:pos x="52" y="425"/>
                </a:cxn>
              </a:cxnLst>
              <a:rect l="0" t="0" r="r" b="b"/>
              <a:pathLst>
                <a:path w="111" h="425">
                  <a:moveTo>
                    <a:pt x="52" y="425"/>
                  </a:moveTo>
                  <a:lnTo>
                    <a:pt x="52" y="272"/>
                  </a:lnTo>
                  <a:lnTo>
                    <a:pt x="50" y="270"/>
                  </a:lnTo>
                  <a:lnTo>
                    <a:pt x="44" y="270"/>
                  </a:lnTo>
                  <a:lnTo>
                    <a:pt x="35" y="269"/>
                  </a:lnTo>
                  <a:lnTo>
                    <a:pt x="26" y="265"/>
                  </a:lnTo>
                  <a:lnTo>
                    <a:pt x="17" y="258"/>
                  </a:lnTo>
                  <a:lnTo>
                    <a:pt x="8" y="249"/>
                  </a:lnTo>
                  <a:lnTo>
                    <a:pt x="3" y="236"/>
                  </a:lnTo>
                  <a:lnTo>
                    <a:pt x="0" y="219"/>
                  </a:lnTo>
                  <a:lnTo>
                    <a:pt x="3" y="219"/>
                  </a:lnTo>
                  <a:lnTo>
                    <a:pt x="8" y="219"/>
                  </a:lnTo>
                  <a:lnTo>
                    <a:pt x="15" y="220"/>
                  </a:lnTo>
                  <a:lnTo>
                    <a:pt x="25" y="223"/>
                  </a:lnTo>
                  <a:lnTo>
                    <a:pt x="33" y="227"/>
                  </a:lnTo>
                  <a:lnTo>
                    <a:pt x="41" y="235"/>
                  </a:lnTo>
                  <a:lnTo>
                    <a:pt x="48" y="247"/>
                  </a:lnTo>
                  <a:lnTo>
                    <a:pt x="52" y="265"/>
                  </a:lnTo>
                  <a:lnTo>
                    <a:pt x="52" y="168"/>
                  </a:lnTo>
                  <a:lnTo>
                    <a:pt x="50" y="168"/>
                  </a:lnTo>
                  <a:lnTo>
                    <a:pt x="44" y="168"/>
                  </a:lnTo>
                  <a:lnTo>
                    <a:pt x="35" y="165"/>
                  </a:lnTo>
                  <a:lnTo>
                    <a:pt x="26" y="161"/>
                  </a:lnTo>
                  <a:lnTo>
                    <a:pt x="17" y="156"/>
                  </a:lnTo>
                  <a:lnTo>
                    <a:pt x="8" y="146"/>
                  </a:lnTo>
                  <a:lnTo>
                    <a:pt x="3" y="134"/>
                  </a:lnTo>
                  <a:lnTo>
                    <a:pt x="0" y="116"/>
                  </a:lnTo>
                  <a:lnTo>
                    <a:pt x="3" y="116"/>
                  </a:lnTo>
                  <a:lnTo>
                    <a:pt x="10" y="118"/>
                  </a:lnTo>
                  <a:lnTo>
                    <a:pt x="19" y="120"/>
                  </a:lnTo>
                  <a:lnTo>
                    <a:pt x="29" y="125"/>
                  </a:lnTo>
                  <a:lnTo>
                    <a:pt x="39" y="133"/>
                  </a:lnTo>
                  <a:lnTo>
                    <a:pt x="48" y="145"/>
                  </a:lnTo>
                  <a:lnTo>
                    <a:pt x="52" y="161"/>
                  </a:lnTo>
                  <a:lnTo>
                    <a:pt x="52" y="52"/>
                  </a:lnTo>
                  <a:lnTo>
                    <a:pt x="53" y="50"/>
                  </a:lnTo>
                  <a:lnTo>
                    <a:pt x="53" y="44"/>
                  </a:lnTo>
                  <a:lnTo>
                    <a:pt x="54" y="36"/>
                  </a:lnTo>
                  <a:lnTo>
                    <a:pt x="58" y="26"/>
                  </a:lnTo>
                  <a:lnTo>
                    <a:pt x="65" y="17"/>
                  </a:lnTo>
                  <a:lnTo>
                    <a:pt x="75" y="9"/>
                  </a:lnTo>
                  <a:lnTo>
                    <a:pt x="87" y="3"/>
                  </a:lnTo>
                  <a:lnTo>
                    <a:pt x="104" y="0"/>
                  </a:lnTo>
                  <a:lnTo>
                    <a:pt x="103" y="3"/>
                  </a:lnTo>
                  <a:lnTo>
                    <a:pt x="102" y="11"/>
                  </a:lnTo>
                  <a:lnTo>
                    <a:pt x="99" y="21"/>
                  </a:lnTo>
                  <a:lnTo>
                    <a:pt x="92" y="32"/>
                  </a:lnTo>
                  <a:lnTo>
                    <a:pt x="84" y="42"/>
                  </a:lnTo>
                  <a:lnTo>
                    <a:pt x="73" y="49"/>
                  </a:lnTo>
                  <a:lnTo>
                    <a:pt x="58" y="52"/>
                  </a:lnTo>
                  <a:lnTo>
                    <a:pt x="58" y="130"/>
                  </a:lnTo>
                  <a:lnTo>
                    <a:pt x="58" y="127"/>
                  </a:lnTo>
                  <a:lnTo>
                    <a:pt x="60" y="122"/>
                  </a:lnTo>
                  <a:lnTo>
                    <a:pt x="61" y="112"/>
                  </a:lnTo>
                  <a:lnTo>
                    <a:pt x="65" y="103"/>
                  </a:lnTo>
                  <a:lnTo>
                    <a:pt x="72" y="94"/>
                  </a:lnTo>
                  <a:lnTo>
                    <a:pt x="80" y="85"/>
                  </a:lnTo>
                  <a:lnTo>
                    <a:pt x="93" y="80"/>
                  </a:lnTo>
                  <a:lnTo>
                    <a:pt x="110" y="77"/>
                  </a:lnTo>
                  <a:lnTo>
                    <a:pt x="111" y="80"/>
                  </a:lnTo>
                  <a:lnTo>
                    <a:pt x="111" y="84"/>
                  </a:lnTo>
                  <a:lnTo>
                    <a:pt x="111" y="91"/>
                  </a:lnTo>
                  <a:lnTo>
                    <a:pt x="110" y="100"/>
                  </a:lnTo>
                  <a:lnTo>
                    <a:pt x="107" y="108"/>
                  </a:lnTo>
                  <a:lnTo>
                    <a:pt x="100" y="118"/>
                  </a:lnTo>
                  <a:lnTo>
                    <a:pt x="91" y="126"/>
                  </a:lnTo>
                  <a:lnTo>
                    <a:pt x="77" y="133"/>
                  </a:lnTo>
                  <a:lnTo>
                    <a:pt x="58" y="135"/>
                  </a:lnTo>
                  <a:lnTo>
                    <a:pt x="58" y="239"/>
                  </a:lnTo>
                  <a:lnTo>
                    <a:pt x="58" y="236"/>
                  </a:lnTo>
                  <a:lnTo>
                    <a:pt x="60" y="231"/>
                  </a:lnTo>
                  <a:lnTo>
                    <a:pt x="61" y="223"/>
                  </a:lnTo>
                  <a:lnTo>
                    <a:pt x="66" y="215"/>
                  </a:lnTo>
                  <a:lnTo>
                    <a:pt x="73" y="208"/>
                  </a:lnTo>
                  <a:lnTo>
                    <a:pt x="83" y="203"/>
                  </a:lnTo>
                  <a:lnTo>
                    <a:pt x="97" y="200"/>
                  </a:lnTo>
                  <a:lnTo>
                    <a:pt x="97" y="201"/>
                  </a:lnTo>
                  <a:lnTo>
                    <a:pt x="99" y="207"/>
                  </a:lnTo>
                  <a:lnTo>
                    <a:pt x="99" y="212"/>
                  </a:lnTo>
                  <a:lnTo>
                    <a:pt x="97" y="220"/>
                  </a:lnTo>
                  <a:lnTo>
                    <a:pt x="93" y="228"/>
                  </a:lnTo>
                  <a:lnTo>
                    <a:pt x="87" y="235"/>
                  </a:lnTo>
                  <a:lnTo>
                    <a:pt x="75" y="242"/>
                  </a:lnTo>
                  <a:lnTo>
                    <a:pt x="58" y="245"/>
                  </a:lnTo>
                  <a:lnTo>
                    <a:pt x="58" y="425"/>
                  </a:lnTo>
                  <a:lnTo>
                    <a:pt x="52" y="425"/>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1043" name="Freeform 19"/>
            <p:cNvSpPr>
              <a:spLocks/>
            </p:cNvSpPr>
            <p:nvPr/>
          </p:nvSpPr>
          <p:spPr bwMode="gray">
            <a:xfrm>
              <a:off x="2065" y="362"/>
              <a:ext cx="98" cy="227"/>
            </a:xfrm>
            <a:custGeom>
              <a:avLst/>
              <a:gdLst/>
              <a:ahLst/>
              <a:cxnLst>
                <a:cxn ang="0">
                  <a:pos x="52" y="176"/>
                </a:cxn>
                <a:cxn ang="0">
                  <a:pos x="59" y="176"/>
                </a:cxn>
                <a:cxn ang="0">
                  <a:pos x="74" y="169"/>
                </a:cxn>
                <a:cxn ang="0">
                  <a:pos x="86" y="154"/>
                </a:cxn>
                <a:cxn ang="0">
                  <a:pos x="86" y="141"/>
                </a:cxn>
                <a:cxn ang="0">
                  <a:pos x="74" y="143"/>
                </a:cxn>
                <a:cxn ang="0">
                  <a:pos x="58" y="158"/>
                </a:cxn>
                <a:cxn ang="0">
                  <a:pos x="52" y="118"/>
                </a:cxn>
                <a:cxn ang="0">
                  <a:pos x="61" y="116"/>
                </a:cxn>
                <a:cxn ang="0">
                  <a:pos x="78" y="110"/>
                </a:cxn>
                <a:cxn ang="0">
                  <a:pos x="92" y="92"/>
                </a:cxn>
                <a:cxn ang="0">
                  <a:pos x="92" y="77"/>
                </a:cxn>
                <a:cxn ang="0">
                  <a:pos x="81" y="79"/>
                </a:cxn>
                <a:cxn ang="0">
                  <a:pos x="65" y="88"/>
                </a:cxn>
                <a:cxn ang="0">
                  <a:pos x="52" y="115"/>
                </a:cxn>
                <a:cxn ang="0">
                  <a:pos x="55" y="48"/>
                </a:cxn>
                <a:cxn ang="0">
                  <a:pos x="67" y="45"/>
                </a:cxn>
                <a:cxn ang="0">
                  <a:pos x="85" y="37"/>
                </a:cxn>
                <a:cxn ang="0">
                  <a:pos x="97" y="17"/>
                </a:cxn>
                <a:cxn ang="0">
                  <a:pos x="97" y="0"/>
                </a:cxn>
                <a:cxn ang="0">
                  <a:pos x="83" y="3"/>
                </a:cxn>
                <a:cxn ang="0">
                  <a:pos x="65" y="14"/>
                </a:cxn>
                <a:cxn ang="0">
                  <a:pos x="50" y="45"/>
                </a:cxn>
                <a:cxn ang="0">
                  <a:pos x="47" y="35"/>
                </a:cxn>
                <a:cxn ang="0">
                  <a:pos x="38" y="18"/>
                </a:cxn>
                <a:cxn ang="0">
                  <a:pos x="16" y="3"/>
                </a:cxn>
                <a:cxn ang="0">
                  <a:pos x="1" y="3"/>
                </a:cxn>
                <a:cxn ang="0">
                  <a:pos x="5" y="19"/>
                </a:cxn>
                <a:cxn ang="0">
                  <a:pos x="19" y="38"/>
                </a:cxn>
                <a:cxn ang="0">
                  <a:pos x="47" y="48"/>
                </a:cxn>
                <a:cxn ang="0">
                  <a:pos x="47" y="132"/>
                </a:cxn>
                <a:cxn ang="0">
                  <a:pos x="42" y="118"/>
                </a:cxn>
                <a:cxn ang="0">
                  <a:pos x="25" y="103"/>
                </a:cxn>
                <a:cxn ang="0">
                  <a:pos x="12" y="103"/>
                </a:cxn>
                <a:cxn ang="0">
                  <a:pos x="16" y="116"/>
                </a:cxn>
                <a:cxn ang="0">
                  <a:pos x="25" y="132"/>
                </a:cxn>
                <a:cxn ang="0">
                  <a:pos x="47" y="141"/>
                </a:cxn>
                <a:cxn ang="0">
                  <a:pos x="52" y="228"/>
                </a:cxn>
              </a:cxnLst>
              <a:rect l="0" t="0" r="r" b="b"/>
              <a:pathLst>
                <a:path w="100" h="228">
                  <a:moveTo>
                    <a:pt x="52" y="228"/>
                  </a:moveTo>
                  <a:lnTo>
                    <a:pt x="52" y="176"/>
                  </a:lnTo>
                  <a:lnTo>
                    <a:pt x="55" y="176"/>
                  </a:lnTo>
                  <a:lnTo>
                    <a:pt x="59" y="176"/>
                  </a:lnTo>
                  <a:lnTo>
                    <a:pt x="67" y="173"/>
                  </a:lnTo>
                  <a:lnTo>
                    <a:pt x="74" y="169"/>
                  </a:lnTo>
                  <a:lnTo>
                    <a:pt x="81" y="163"/>
                  </a:lnTo>
                  <a:lnTo>
                    <a:pt x="86" y="154"/>
                  </a:lnTo>
                  <a:lnTo>
                    <a:pt x="88" y="141"/>
                  </a:lnTo>
                  <a:lnTo>
                    <a:pt x="86" y="141"/>
                  </a:lnTo>
                  <a:lnTo>
                    <a:pt x="81" y="142"/>
                  </a:lnTo>
                  <a:lnTo>
                    <a:pt x="74" y="143"/>
                  </a:lnTo>
                  <a:lnTo>
                    <a:pt x="66" y="149"/>
                  </a:lnTo>
                  <a:lnTo>
                    <a:pt x="58" y="158"/>
                  </a:lnTo>
                  <a:lnTo>
                    <a:pt x="52" y="173"/>
                  </a:lnTo>
                  <a:lnTo>
                    <a:pt x="52" y="118"/>
                  </a:lnTo>
                  <a:lnTo>
                    <a:pt x="55" y="118"/>
                  </a:lnTo>
                  <a:lnTo>
                    <a:pt x="61" y="116"/>
                  </a:lnTo>
                  <a:lnTo>
                    <a:pt x="69" y="115"/>
                  </a:lnTo>
                  <a:lnTo>
                    <a:pt x="78" y="110"/>
                  </a:lnTo>
                  <a:lnTo>
                    <a:pt x="86" y="103"/>
                  </a:lnTo>
                  <a:lnTo>
                    <a:pt x="92" y="92"/>
                  </a:lnTo>
                  <a:lnTo>
                    <a:pt x="94" y="77"/>
                  </a:lnTo>
                  <a:lnTo>
                    <a:pt x="92" y="77"/>
                  </a:lnTo>
                  <a:lnTo>
                    <a:pt x="88" y="77"/>
                  </a:lnTo>
                  <a:lnTo>
                    <a:pt x="81" y="79"/>
                  </a:lnTo>
                  <a:lnTo>
                    <a:pt x="73" y="81"/>
                  </a:lnTo>
                  <a:lnTo>
                    <a:pt x="65" y="88"/>
                  </a:lnTo>
                  <a:lnTo>
                    <a:pt x="58" y="99"/>
                  </a:lnTo>
                  <a:lnTo>
                    <a:pt x="52" y="115"/>
                  </a:lnTo>
                  <a:lnTo>
                    <a:pt x="52" y="48"/>
                  </a:lnTo>
                  <a:lnTo>
                    <a:pt x="55" y="48"/>
                  </a:lnTo>
                  <a:lnTo>
                    <a:pt x="61" y="48"/>
                  </a:lnTo>
                  <a:lnTo>
                    <a:pt x="67" y="45"/>
                  </a:lnTo>
                  <a:lnTo>
                    <a:pt x="77" y="42"/>
                  </a:lnTo>
                  <a:lnTo>
                    <a:pt x="85" y="37"/>
                  </a:lnTo>
                  <a:lnTo>
                    <a:pt x="92" y="27"/>
                  </a:lnTo>
                  <a:lnTo>
                    <a:pt x="97" y="17"/>
                  </a:lnTo>
                  <a:lnTo>
                    <a:pt x="100" y="0"/>
                  </a:lnTo>
                  <a:lnTo>
                    <a:pt x="97" y="0"/>
                  </a:lnTo>
                  <a:lnTo>
                    <a:pt x="92" y="0"/>
                  </a:lnTo>
                  <a:lnTo>
                    <a:pt x="83" y="3"/>
                  </a:lnTo>
                  <a:lnTo>
                    <a:pt x="74" y="7"/>
                  </a:lnTo>
                  <a:lnTo>
                    <a:pt x="65" y="14"/>
                  </a:lnTo>
                  <a:lnTo>
                    <a:pt x="56" y="27"/>
                  </a:lnTo>
                  <a:lnTo>
                    <a:pt x="50" y="45"/>
                  </a:lnTo>
                  <a:lnTo>
                    <a:pt x="50" y="42"/>
                  </a:lnTo>
                  <a:lnTo>
                    <a:pt x="47" y="35"/>
                  </a:lnTo>
                  <a:lnTo>
                    <a:pt x="43" y="27"/>
                  </a:lnTo>
                  <a:lnTo>
                    <a:pt x="38" y="18"/>
                  </a:lnTo>
                  <a:lnTo>
                    <a:pt x="28" y="10"/>
                  </a:lnTo>
                  <a:lnTo>
                    <a:pt x="16" y="3"/>
                  </a:lnTo>
                  <a:lnTo>
                    <a:pt x="0" y="0"/>
                  </a:lnTo>
                  <a:lnTo>
                    <a:pt x="1" y="3"/>
                  </a:lnTo>
                  <a:lnTo>
                    <a:pt x="3" y="10"/>
                  </a:lnTo>
                  <a:lnTo>
                    <a:pt x="5" y="19"/>
                  </a:lnTo>
                  <a:lnTo>
                    <a:pt x="11" y="29"/>
                  </a:lnTo>
                  <a:lnTo>
                    <a:pt x="19" y="38"/>
                  </a:lnTo>
                  <a:lnTo>
                    <a:pt x="31" y="45"/>
                  </a:lnTo>
                  <a:lnTo>
                    <a:pt x="47" y="48"/>
                  </a:lnTo>
                  <a:lnTo>
                    <a:pt x="47" y="135"/>
                  </a:lnTo>
                  <a:lnTo>
                    <a:pt x="47" y="132"/>
                  </a:lnTo>
                  <a:lnTo>
                    <a:pt x="46" y="126"/>
                  </a:lnTo>
                  <a:lnTo>
                    <a:pt x="42" y="118"/>
                  </a:lnTo>
                  <a:lnTo>
                    <a:pt x="35" y="110"/>
                  </a:lnTo>
                  <a:lnTo>
                    <a:pt x="25" y="103"/>
                  </a:lnTo>
                  <a:lnTo>
                    <a:pt x="12" y="100"/>
                  </a:lnTo>
                  <a:lnTo>
                    <a:pt x="12" y="103"/>
                  </a:lnTo>
                  <a:lnTo>
                    <a:pt x="13" y="108"/>
                  </a:lnTo>
                  <a:lnTo>
                    <a:pt x="16" y="116"/>
                  </a:lnTo>
                  <a:lnTo>
                    <a:pt x="20" y="124"/>
                  </a:lnTo>
                  <a:lnTo>
                    <a:pt x="25" y="132"/>
                  </a:lnTo>
                  <a:lnTo>
                    <a:pt x="35" y="139"/>
                  </a:lnTo>
                  <a:lnTo>
                    <a:pt x="47" y="141"/>
                  </a:lnTo>
                  <a:lnTo>
                    <a:pt x="47" y="228"/>
                  </a:lnTo>
                  <a:lnTo>
                    <a:pt x="52" y="228"/>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5" name="Freeform 20"/>
            <p:cNvSpPr>
              <a:spLocks/>
            </p:cNvSpPr>
            <p:nvPr/>
          </p:nvSpPr>
          <p:spPr bwMode="gray">
            <a:xfrm>
              <a:off x="2921" y="362"/>
              <a:ext cx="100" cy="227"/>
            </a:xfrm>
            <a:custGeom>
              <a:avLst/>
              <a:gdLst/>
              <a:ahLst/>
              <a:cxnLst>
                <a:cxn ang="0">
                  <a:pos x="53" y="176"/>
                </a:cxn>
                <a:cxn ang="0">
                  <a:pos x="60" y="176"/>
                </a:cxn>
                <a:cxn ang="0">
                  <a:pos x="74" y="169"/>
                </a:cxn>
                <a:cxn ang="0">
                  <a:pos x="87" y="154"/>
                </a:cxn>
                <a:cxn ang="0">
                  <a:pos x="87" y="141"/>
                </a:cxn>
                <a:cxn ang="0">
                  <a:pos x="74" y="143"/>
                </a:cxn>
                <a:cxn ang="0">
                  <a:pos x="60" y="158"/>
                </a:cxn>
                <a:cxn ang="0">
                  <a:pos x="53" y="118"/>
                </a:cxn>
                <a:cxn ang="0">
                  <a:pos x="61" y="116"/>
                </a:cxn>
                <a:cxn ang="0">
                  <a:pos x="78" y="110"/>
                </a:cxn>
                <a:cxn ang="0">
                  <a:pos x="92" y="92"/>
                </a:cxn>
                <a:cxn ang="0">
                  <a:pos x="92" y="77"/>
                </a:cxn>
                <a:cxn ang="0">
                  <a:pos x="81" y="79"/>
                </a:cxn>
                <a:cxn ang="0">
                  <a:pos x="65" y="88"/>
                </a:cxn>
                <a:cxn ang="0">
                  <a:pos x="53" y="115"/>
                </a:cxn>
                <a:cxn ang="0">
                  <a:pos x="56" y="48"/>
                </a:cxn>
                <a:cxn ang="0">
                  <a:pos x="68" y="45"/>
                </a:cxn>
                <a:cxn ang="0">
                  <a:pos x="85" y="37"/>
                </a:cxn>
                <a:cxn ang="0">
                  <a:pos x="97" y="17"/>
                </a:cxn>
                <a:cxn ang="0">
                  <a:pos x="97" y="0"/>
                </a:cxn>
                <a:cxn ang="0">
                  <a:pos x="84" y="3"/>
                </a:cxn>
                <a:cxn ang="0">
                  <a:pos x="65" y="14"/>
                </a:cxn>
                <a:cxn ang="0">
                  <a:pos x="50" y="45"/>
                </a:cxn>
                <a:cxn ang="0">
                  <a:pos x="47" y="35"/>
                </a:cxn>
                <a:cxn ang="0">
                  <a:pos x="38" y="18"/>
                </a:cxn>
                <a:cxn ang="0">
                  <a:pos x="16" y="3"/>
                </a:cxn>
                <a:cxn ang="0">
                  <a:pos x="2" y="3"/>
                </a:cxn>
                <a:cxn ang="0">
                  <a:pos x="6" y="19"/>
                </a:cxn>
                <a:cxn ang="0">
                  <a:pos x="19" y="38"/>
                </a:cxn>
                <a:cxn ang="0">
                  <a:pos x="47" y="48"/>
                </a:cxn>
                <a:cxn ang="0">
                  <a:pos x="47" y="132"/>
                </a:cxn>
                <a:cxn ang="0">
                  <a:pos x="42" y="118"/>
                </a:cxn>
                <a:cxn ang="0">
                  <a:pos x="26" y="103"/>
                </a:cxn>
                <a:cxn ang="0">
                  <a:pos x="12" y="103"/>
                </a:cxn>
                <a:cxn ang="0">
                  <a:pos x="16" y="116"/>
                </a:cxn>
                <a:cxn ang="0">
                  <a:pos x="26" y="132"/>
                </a:cxn>
                <a:cxn ang="0">
                  <a:pos x="47" y="141"/>
                </a:cxn>
                <a:cxn ang="0">
                  <a:pos x="53" y="228"/>
                </a:cxn>
              </a:cxnLst>
              <a:rect l="0" t="0" r="r" b="b"/>
              <a:pathLst>
                <a:path w="100" h="228">
                  <a:moveTo>
                    <a:pt x="53" y="228"/>
                  </a:moveTo>
                  <a:lnTo>
                    <a:pt x="53" y="176"/>
                  </a:lnTo>
                  <a:lnTo>
                    <a:pt x="56" y="176"/>
                  </a:lnTo>
                  <a:lnTo>
                    <a:pt x="60" y="176"/>
                  </a:lnTo>
                  <a:lnTo>
                    <a:pt x="68" y="173"/>
                  </a:lnTo>
                  <a:lnTo>
                    <a:pt x="74" y="169"/>
                  </a:lnTo>
                  <a:lnTo>
                    <a:pt x="81" y="163"/>
                  </a:lnTo>
                  <a:lnTo>
                    <a:pt x="87" y="154"/>
                  </a:lnTo>
                  <a:lnTo>
                    <a:pt x="88" y="141"/>
                  </a:lnTo>
                  <a:lnTo>
                    <a:pt x="87" y="141"/>
                  </a:lnTo>
                  <a:lnTo>
                    <a:pt x="81" y="142"/>
                  </a:lnTo>
                  <a:lnTo>
                    <a:pt x="74" y="143"/>
                  </a:lnTo>
                  <a:lnTo>
                    <a:pt x="66" y="149"/>
                  </a:lnTo>
                  <a:lnTo>
                    <a:pt x="60" y="158"/>
                  </a:lnTo>
                  <a:lnTo>
                    <a:pt x="53" y="173"/>
                  </a:lnTo>
                  <a:lnTo>
                    <a:pt x="53" y="118"/>
                  </a:lnTo>
                  <a:lnTo>
                    <a:pt x="56" y="118"/>
                  </a:lnTo>
                  <a:lnTo>
                    <a:pt x="61" y="116"/>
                  </a:lnTo>
                  <a:lnTo>
                    <a:pt x="69" y="115"/>
                  </a:lnTo>
                  <a:lnTo>
                    <a:pt x="78" y="110"/>
                  </a:lnTo>
                  <a:lnTo>
                    <a:pt x="87" y="103"/>
                  </a:lnTo>
                  <a:lnTo>
                    <a:pt x="92" y="92"/>
                  </a:lnTo>
                  <a:lnTo>
                    <a:pt x="95" y="77"/>
                  </a:lnTo>
                  <a:lnTo>
                    <a:pt x="92" y="77"/>
                  </a:lnTo>
                  <a:lnTo>
                    <a:pt x="88" y="77"/>
                  </a:lnTo>
                  <a:lnTo>
                    <a:pt x="81" y="79"/>
                  </a:lnTo>
                  <a:lnTo>
                    <a:pt x="73" y="81"/>
                  </a:lnTo>
                  <a:lnTo>
                    <a:pt x="65" y="88"/>
                  </a:lnTo>
                  <a:lnTo>
                    <a:pt x="58" y="99"/>
                  </a:lnTo>
                  <a:lnTo>
                    <a:pt x="53" y="115"/>
                  </a:lnTo>
                  <a:lnTo>
                    <a:pt x="53" y="48"/>
                  </a:lnTo>
                  <a:lnTo>
                    <a:pt x="56" y="48"/>
                  </a:lnTo>
                  <a:lnTo>
                    <a:pt x="61" y="48"/>
                  </a:lnTo>
                  <a:lnTo>
                    <a:pt x="68" y="45"/>
                  </a:lnTo>
                  <a:lnTo>
                    <a:pt x="77" y="42"/>
                  </a:lnTo>
                  <a:lnTo>
                    <a:pt x="85" y="37"/>
                  </a:lnTo>
                  <a:lnTo>
                    <a:pt x="93" y="27"/>
                  </a:lnTo>
                  <a:lnTo>
                    <a:pt x="97" y="17"/>
                  </a:lnTo>
                  <a:lnTo>
                    <a:pt x="100" y="0"/>
                  </a:lnTo>
                  <a:lnTo>
                    <a:pt x="97" y="0"/>
                  </a:lnTo>
                  <a:lnTo>
                    <a:pt x="92" y="0"/>
                  </a:lnTo>
                  <a:lnTo>
                    <a:pt x="84" y="3"/>
                  </a:lnTo>
                  <a:lnTo>
                    <a:pt x="74" y="7"/>
                  </a:lnTo>
                  <a:lnTo>
                    <a:pt x="65" y="14"/>
                  </a:lnTo>
                  <a:lnTo>
                    <a:pt x="57" y="27"/>
                  </a:lnTo>
                  <a:lnTo>
                    <a:pt x="50" y="45"/>
                  </a:lnTo>
                  <a:lnTo>
                    <a:pt x="50" y="42"/>
                  </a:lnTo>
                  <a:lnTo>
                    <a:pt x="47" y="35"/>
                  </a:lnTo>
                  <a:lnTo>
                    <a:pt x="43" y="27"/>
                  </a:lnTo>
                  <a:lnTo>
                    <a:pt x="38" y="18"/>
                  </a:lnTo>
                  <a:lnTo>
                    <a:pt x="29" y="10"/>
                  </a:lnTo>
                  <a:lnTo>
                    <a:pt x="16" y="3"/>
                  </a:lnTo>
                  <a:lnTo>
                    <a:pt x="0" y="0"/>
                  </a:lnTo>
                  <a:lnTo>
                    <a:pt x="2" y="3"/>
                  </a:lnTo>
                  <a:lnTo>
                    <a:pt x="3" y="10"/>
                  </a:lnTo>
                  <a:lnTo>
                    <a:pt x="6" y="19"/>
                  </a:lnTo>
                  <a:lnTo>
                    <a:pt x="11" y="29"/>
                  </a:lnTo>
                  <a:lnTo>
                    <a:pt x="19" y="38"/>
                  </a:lnTo>
                  <a:lnTo>
                    <a:pt x="31" y="45"/>
                  </a:lnTo>
                  <a:lnTo>
                    <a:pt x="47" y="48"/>
                  </a:lnTo>
                  <a:lnTo>
                    <a:pt x="47" y="135"/>
                  </a:lnTo>
                  <a:lnTo>
                    <a:pt x="47" y="132"/>
                  </a:lnTo>
                  <a:lnTo>
                    <a:pt x="46" y="126"/>
                  </a:lnTo>
                  <a:lnTo>
                    <a:pt x="42" y="118"/>
                  </a:lnTo>
                  <a:lnTo>
                    <a:pt x="35" y="110"/>
                  </a:lnTo>
                  <a:lnTo>
                    <a:pt x="26" y="103"/>
                  </a:lnTo>
                  <a:lnTo>
                    <a:pt x="12" y="100"/>
                  </a:lnTo>
                  <a:lnTo>
                    <a:pt x="12" y="103"/>
                  </a:lnTo>
                  <a:lnTo>
                    <a:pt x="14" y="108"/>
                  </a:lnTo>
                  <a:lnTo>
                    <a:pt x="16" y="116"/>
                  </a:lnTo>
                  <a:lnTo>
                    <a:pt x="20" y="124"/>
                  </a:lnTo>
                  <a:lnTo>
                    <a:pt x="26" y="132"/>
                  </a:lnTo>
                  <a:lnTo>
                    <a:pt x="35" y="139"/>
                  </a:lnTo>
                  <a:lnTo>
                    <a:pt x="47" y="141"/>
                  </a:lnTo>
                  <a:lnTo>
                    <a:pt x="47" y="228"/>
                  </a:lnTo>
                  <a:lnTo>
                    <a:pt x="53" y="228"/>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1045" name="Freeform 21"/>
            <p:cNvSpPr>
              <a:spLocks/>
            </p:cNvSpPr>
            <p:nvPr/>
          </p:nvSpPr>
          <p:spPr bwMode="gray">
            <a:xfrm>
              <a:off x="2273" y="187"/>
              <a:ext cx="178" cy="402"/>
            </a:xfrm>
            <a:custGeom>
              <a:avLst/>
              <a:gdLst/>
              <a:ahLst/>
              <a:cxnLst>
                <a:cxn ang="0">
                  <a:pos x="93" y="309"/>
                </a:cxn>
                <a:cxn ang="0">
                  <a:pos x="101" y="309"/>
                </a:cxn>
                <a:cxn ang="0">
                  <a:pos x="118" y="304"/>
                </a:cxn>
                <a:cxn ang="0">
                  <a:pos x="138" y="292"/>
                </a:cxn>
                <a:cxn ang="0">
                  <a:pos x="152" y="266"/>
                </a:cxn>
                <a:cxn ang="0">
                  <a:pos x="152" y="247"/>
                </a:cxn>
                <a:cxn ang="0">
                  <a:pos x="138" y="250"/>
                </a:cxn>
                <a:cxn ang="0">
                  <a:pos x="120" y="259"/>
                </a:cxn>
                <a:cxn ang="0">
                  <a:pos x="99" y="285"/>
                </a:cxn>
                <a:cxn ang="0">
                  <a:pos x="93" y="207"/>
                </a:cxn>
                <a:cxn ang="0">
                  <a:pos x="102" y="205"/>
                </a:cxn>
                <a:cxn ang="0">
                  <a:pos x="122" y="200"/>
                </a:cxn>
                <a:cxn ang="0">
                  <a:pos x="147" y="185"/>
                </a:cxn>
                <a:cxn ang="0">
                  <a:pos x="163" y="155"/>
                </a:cxn>
                <a:cxn ang="0">
                  <a:pos x="163" y="134"/>
                </a:cxn>
                <a:cxn ang="0">
                  <a:pos x="149" y="135"/>
                </a:cxn>
                <a:cxn ang="0">
                  <a:pos x="129" y="142"/>
                </a:cxn>
                <a:cxn ang="0">
                  <a:pos x="107" y="162"/>
                </a:cxn>
                <a:cxn ang="0">
                  <a:pos x="93" y="201"/>
                </a:cxn>
                <a:cxn ang="0">
                  <a:pos x="95" y="83"/>
                </a:cxn>
                <a:cxn ang="0">
                  <a:pos x="110" y="81"/>
                </a:cxn>
                <a:cxn ang="0">
                  <a:pos x="134" y="73"/>
                </a:cxn>
                <a:cxn ang="0">
                  <a:pos x="157" y="54"/>
                </a:cxn>
                <a:cxn ang="0">
                  <a:pos x="174" y="23"/>
                </a:cxn>
                <a:cxn ang="0">
                  <a:pos x="174" y="0"/>
                </a:cxn>
                <a:cxn ang="0">
                  <a:pos x="157" y="2"/>
                </a:cxn>
                <a:cxn ang="0">
                  <a:pos x="133" y="10"/>
                </a:cxn>
                <a:cxn ang="0">
                  <a:pos x="107" y="33"/>
                </a:cxn>
                <a:cxn ang="0">
                  <a:pos x="87" y="77"/>
                </a:cxn>
                <a:cxn ang="0">
                  <a:pos x="85" y="68"/>
                </a:cxn>
                <a:cxn ang="0">
                  <a:pos x="75" y="46"/>
                </a:cxn>
                <a:cxn ang="0">
                  <a:pos x="55" y="21"/>
                </a:cxn>
                <a:cxn ang="0">
                  <a:pos x="22" y="3"/>
                </a:cxn>
                <a:cxn ang="0">
                  <a:pos x="1" y="3"/>
                </a:cxn>
                <a:cxn ang="0">
                  <a:pos x="4" y="18"/>
                </a:cxn>
                <a:cxn ang="0">
                  <a:pos x="12" y="42"/>
                </a:cxn>
                <a:cxn ang="0">
                  <a:pos x="31" y="65"/>
                </a:cxn>
                <a:cxn ang="0">
                  <a:pos x="62" y="81"/>
                </a:cxn>
                <a:cxn ang="0">
                  <a:pos x="82" y="238"/>
                </a:cxn>
                <a:cxn ang="0">
                  <a:pos x="80" y="228"/>
                </a:cxn>
                <a:cxn ang="0">
                  <a:pos x="72" y="207"/>
                </a:cxn>
                <a:cxn ang="0">
                  <a:pos x="55" y="185"/>
                </a:cxn>
                <a:cxn ang="0">
                  <a:pos x="21" y="176"/>
                </a:cxn>
                <a:cxn ang="0">
                  <a:pos x="22" y="185"/>
                </a:cxn>
                <a:cxn ang="0">
                  <a:pos x="28" y="205"/>
                </a:cxn>
                <a:cxn ang="0">
                  <a:pos x="41" y="230"/>
                </a:cxn>
                <a:cxn ang="0">
                  <a:pos x="66" y="246"/>
                </a:cxn>
                <a:cxn ang="0">
                  <a:pos x="82" y="402"/>
                </a:cxn>
              </a:cxnLst>
              <a:rect l="0" t="0" r="r" b="b"/>
              <a:pathLst>
                <a:path w="175" h="402">
                  <a:moveTo>
                    <a:pt x="93" y="402"/>
                  </a:moveTo>
                  <a:lnTo>
                    <a:pt x="93" y="309"/>
                  </a:lnTo>
                  <a:lnTo>
                    <a:pt x="95" y="309"/>
                  </a:lnTo>
                  <a:lnTo>
                    <a:pt x="101" y="309"/>
                  </a:lnTo>
                  <a:lnTo>
                    <a:pt x="109" y="308"/>
                  </a:lnTo>
                  <a:lnTo>
                    <a:pt x="118" y="304"/>
                  </a:lnTo>
                  <a:lnTo>
                    <a:pt x="129" y="298"/>
                  </a:lnTo>
                  <a:lnTo>
                    <a:pt x="138" y="292"/>
                  </a:lnTo>
                  <a:lnTo>
                    <a:pt x="147" y="281"/>
                  </a:lnTo>
                  <a:lnTo>
                    <a:pt x="152" y="266"/>
                  </a:lnTo>
                  <a:lnTo>
                    <a:pt x="155" y="247"/>
                  </a:lnTo>
                  <a:lnTo>
                    <a:pt x="152" y="247"/>
                  </a:lnTo>
                  <a:lnTo>
                    <a:pt x="147" y="249"/>
                  </a:lnTo>
                  <a:lnTo>
                    <a:pt x="138" y="250"/>
                  </a:lnTo>
                  <a:lnTo>
                    <a:pt x="129" y="253"/>
                  </a:lnTo>
                  <a:lnTo>
                    <a:pt x="120" y="259"/>
                  </a:lnTo>
                  <a:lnTo>
                    <a:pt x="109" y="270"/>
                  </a:lnTo>
                  <a:lnTo>
                    <a:pt x="99" y="285"/>
                  </a:lnTo>
                  <a:lnTo>
                    <a:pt x="93" y="304"/>
                  </a:lnTo>
                  <a:lnTo>
                    <a:pt x="93" y="207"/>
                  </a:lnTo>
                  <a:lnTo>
                    <a:pt x="95" y="207"/>
                  </a:lnTo>
                  <a:lnTo>
                    <a:pt x="102" y="205"/>
                  </a:lnTo>
                  <a:lnTo>
                    <a:pt x="111" y="204"/>
                  </a:lnTo>
                  <a:lnTo>
                    <a:pt x="122" y="200"/>
                  </a:lnTo>
                  <a:lnTo>
                    <a:pt x="134" y="195"/>
                  </a:lnTo>
                  <a:lnTo>
                    <a:pt x="147" y="185"/>
                  </a:lnTo>
                  <a:lnTo>
                    <a:pt x="156" y="173"/>
                  </a:lnTo>
                  <a:lnTo>
                    <a:pt x="163" y="155"/>
                  </a:lnTo>
                  <a:lnTo>
                    <a:pt x="165" y="134"/>
                  </a:lnTo>
                  <a:lnTo>
                    <a:pt x="163" y="134"/>
                  </a:lnTo>
                  <a:lnTo>
                    <a:pt x="157" y="134"/>
                  </a:lnTo>
                  <a:lnTo>
                    <a:pt x="149" y="135"/>
                  </a:lnTo>
                  <a:lnTo>
                    <a:pt x="140" y="137"/>
                  </a:lnTo>
                  <a:lnTo>
                    <a:pt x="129" y="142"/>
                  </a:lnTo>
                  <a:lnTo>
                    <a:pt x="118" y="150"/>
                  </a:lnTo>
                  <a:lnTo>
                    <a:pt x="107" y="162"/>
                  </a:lnTo>
                  <a:lnTo>
                    <a:pt x="99" y="178"/>
                  </a:lnTo>
                  <a:lnTo>
                    <a:pt x="93" y="201"/>
                  </a:lnTo>
                  <a:lnTo>
                    <a:pt x="93" y="83"/>
                  </a:lnTo>
                  <a:lnTo>
                    <a:pt x="95" y="83"/>
                  </a:lnTo>
                  <a:lnTo>
                    <a:pt x="101" y="83"/>
                  </a:lnTo>
                  <a:lnTo>
                    <a:pt x="110" y="81"/>
                  </a:lnTo>
                  <a:lnTo>
                    <a:pt x="122" y="77"/>
                  </a:lnTo>
                  <a:lnTo>
                    <a:pt x="134" y="73"/>
                  </a:lnTo>
                  <a:lnTo>
                    <a:pt x="147" y="65"/>
                  </a:lnTo>
                  <a:lnTo>
                    <a:pt x="157" y="54"/>
                  </a:lnTo>
                  <a:lnTo>
                    <a:pt x="167" y="41"/>
                  </a:lnTo>
                  <a:lnTo>
                    <a:pt x="174" y="23"/>
                  </a:lnTo>
                  <a:lnTo>
                    <a:pt x="175" y="0"/>
                  </a:lnTo>
                  <a:lnTo>
                    <a:pt x="174" y="0"/>
                  </a:lnTo>
                  <a:lnTo>
                    <a:pt x="167" y="0"/>
                  </a:lnTo>
                  <a:lnTo>
                    <a:pt x="157" y="2"/>
                  </a:lnTo>
                  <a:lnTo>
                    <a:pt x="145" y="4"/>
                  </a:lnTo>
                  <a:lnTo>
                    <a:pt x="133" y="10"/>
                  </a:lnTo>
                  <a:lnTo>
                    <a:pt x="120" y="19"/>
                  </a:lnTo>
                  <a:lnTo>
                    <a:pt x="107" y="33"/>
                  </a:lnTo>
                  <a:lnTo>
                    <a:pt x="97" y="52"/>
                  </a:lnTo>
                  <a:lnTo>
                    <a:pt x="87" y="77"/>
                  </a:lnTo>
                  <a:lnTo>
                    <a:pt x="87" y="75"/>
                  </a:lnTo>
                  <a:lnTo>
                    <a:pt x="85" y="68"/>
                  </a:lnTo>
                  <a:lnTo>
                    <a:pt x="80" y="58"/>
                  </a:lnTo>
                  <a:lnTo>
                    <a:pt x="75" y="46"/>
                  </a:lnTo>
                  <a:lnTo>
                    <a:pt x="66" y="33"/>
                  </a:lnTo>
                  <a:lnTo>
                    <a:pt x="55" y="21"/>
                  </a:lnTo>
                  <a:lnTo>
                    <a:pt x="40" y="10"/>
                  </a:lnTo>
                  <a:lnTo>
                    <a:pt x="22" y="3"/>
                  </a:lnTo>
                  <a:lnTo>
                    <a:pt x="0" y="0"/>
                  </a:lnTo>
                  <a:lnTo>
                    <a:pt x="1" y="3"/>
                  </a:lnTo>
                  <a:lnTo>
                    <a:pt x="1" y="10"/>
                  </a:lnTo>
                  <a:lnTo>
                    <a:pt x="4" y="18"/>
                  </a:lnTo>
                  <a:lnTo>
                    <a:pt x="6" y="30"/>
                  </a:lnTo>
                  <a:lnTo>
                    <a:pt x="12" y="42"/>
                  </a:lnTo>
                  <a:lnTo>
                    <a:pt x="20" y="54"/>
                  </a:lnTo>
                  <a:lnTo>
                    <a:pt x="31" y="65"/>
                  </a:lnTo>
                  <a:lnTo>
                    <a:pt x="44" y="75"/>
                  </a:lnTo>
                  <a:lnTo>
                    <a:pt x="62" y="81"/>
                  </a:lnTo>
                  <a:lnTo>
                    <a:pt x="82" y="83"/>
                  </a:lnTo>
                  <a:lnTo>
                    <a:pt x="82" y="238"/>
                  </a:lnTo>
                  <a:lnTo>
                    <a:pt x="82" y="235"/>
                  </a:lnTo>
                  <a:lnTo>
                    <a:pt x="80" y="228"/>
                  </a:lnTo>
                  <a:lnTo>
                    <a:pt x="78" y="217"/>
                  </a:lnTo>
                  <a:lnTo>
                    <a:pt x="72" y="207"/>
                  </a:lnTo>
                  <a:lnTo>
                    <a:pt x="66" y="196"/>
                  </a:lnTo>
                  <a:lnTo>
                    <a:pt x="55" y="185"/>
                  </a:lnTo>
                  <a:lnTo>
                    <a:pt x="40" y="178"/>
                  </a:lnTo>
                  <a:lnTo>
                    <a:pt x="21" y="176"/>
                  </a:lnTo>
                  <a:lnTo>
                    <a:pt x="21" y="178"/>
                  </a:lnTo>
                  <a:lnTo>
                    <a:pt x="22" y="185"/>
                  </a:lnTo>
                  <a:lnTo>
                    <a:pt x="24" y="195"/>
                  </a:lnTo>
                  <a:lnTo>
                    <a:pt x="28" y="205"/>
                  </a:lnTo>
                  <a:lnTo>
                    <a:pt x="33" y="217"/>
                  </a:lnTo>
                  <a:lnTo>
                    <a:pt x="41" y="230"/>
                  </a:lnTo>
                  <a:lnTo>
                    <a:pt x="52" y="239"/>
                  </a:lnTo>
                  <a:lnTo>
                    <a:pt x="66" y="246"/>
                  </a:lnTo>
                  <a:lnTo>
                    <a:pt x="82" y="247"/>
                  </a:lnTo>
                  <a:lnTo>
                    <a:pt x="82" y="402"/>
                  </a:lnTo>
                  <a:lnTo>
                    <a:pt x="93" y="402"/>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1046" name="Freeform 22"/>
            <p:cNvSpPr>
              <a:spLocks/>
            </p:cNvSpPr>
            <p:nvPr/>
          </p:nvSpPr>
          <p:spPr bwMode="gray">
            <a:xfrm>
              <a:off x="2161" y="215"/>
              <a:ext cx="98" cy="374"/>
            </a:xfrm>
            <a:custGeom>
              <a:avLst/>
              <a:gdLst/>
              <a:ahLst/>
              <a:cxnLst>
                <a:cxn ang="0">
                  <a:pos x="52" y="237"/>
                </a:cxn>
                <a:cxn ang="0">
                  <a:pos x="59" y="237"/>
                </a:cxn>
                <a:cxn ang="0">
                  <a:pos x="74" y="232"/>
                </a:cxn>
                <a:cxn ang="0">
                  <a:pos x="90" y="218"/>
                </a:cxn>
                <a:cxn ang="0">
                  <a:pos x="97" y="193"/>
                </a:cxn>
                <a:cxn ang="0">
                  <a:pos x="89" y="193"/>
                </a:cxn>
                <a:cxn ang="0">
                  <a:pos x="71" y="197"/>
                </a:cxn>
                <a:cxn ang="0">
                  <a:pos x="56" y="215"/>
                </a:cxn>
                <a:cxn ang="0">
                  <a:pos x="52" y="147"/>
                </a:cxn>
                <a:cxn ang="0">
                  <a:pos x="59" y="147"/>
                </a:cxn>
                <a:cxn ang="0">
                  <a:pos x="74" y="141"/>
                </a:cxn>
                <a:cxn ang="0">
                  <a:pos x="90" y="128"/>
                </a:cxn>
                <a:cxn ang="0">
                  <a:pos x="97" y="102"/>
                </a:cxn>
                <a:cxn ang="0">
                  <a:pos x="89" y="102"/>
                </a:cxn>
                <a:cxn ang="0">
                  <a:pos x="71" y="109"/>
                </a:cxn>
                <a:cxn ang="0">
                  <a:pos x="56" y="126"/>
                </a:cxn>
                <a:cxn ang="0">
                  <a:pos x="52" y="46"/>
                </a:cxn>
                <a:cxn ang="0">
                  <a:pos x="51" y="37"/>
                </a:cxn>
                <a:cxn ang="0">
                  <a:pos x="45" y="23"/>
                </a:cxn>
                <a:cxn ang="0">
                  <a:pos x="32" y="6"/>
                </a:cxn>
                <a:cxn ang="0">
                  <a:pos x="6" y="0"/>
                </a:cxn>
                <a:cxn ang="0">
                  <a:pos x="8" y="9"/>
                </a:cxn>
                <a:cxn ang="0">
                  <a:pos x="16" y="27"/>
                </a:cxn>
                <a:cxn ang="0">
                  <a:pos x="33" y="43"/>
                </a:cxn>
                <a:cxn ang="0">
                  <a:pos x="45" y="113"/>
                </a:cxn>
                <a:cxn ang="0">
                  <a:pos x="45" y="106"/>
                </a:cxn>
                <a:cxn ang="0">
                  <a:pos x="40" y="90"/>
                </a:cxn>
                <a:cxn ang="0">
                  <a:pos x="27" y="75"/>
                </a:cxn>
                <a:cxn ang="0">
                  <a:pos x="1" y="67"/>
                </a:cxn>
                <a:cxn ang="0">
                  <a:pos x="0" y="75"/>
                </a:cxn>
                <a:cxn ang="0">
                  <a:pos x="2" y="91"/>
                </a:cxn>
                <a:cxn ang="0">
                  <a:pos x="14" y="109"/>
                </a:cxn>
                <a:cxn ang="0">
                  <a:pos x="45" y="118"/>
                </a:cxn>
                <a:cxn ang="0">
                  <a:pos x="45" y="207"/>
                </a:cxn>
                <a:cxn ang="0">
                  <a:pos x="43" y="195"/>
                </a:cxn>
                <a:cxn ang="0">
                  <a:pos x="33" y="182"/>
                </a:cxn>
                <a:cxn ang="0">
                  <a:pos x="12" y="175"/>
                </a:cxn>
                <a:cxn ang="0">
                  <a:pos x="10" y="182"/>
                </a:cxn>
                <a:cxn ang="0">
                  <a:pos x="13" y="197"/>
                </a:cxn>
                <a:cxn ang="0">
                  <a:pos x="29" y="211"/>
                </a:cxn>
                <a:cxn ang="0">
                  <a:pos x="45" y="373"/>
                </a:cxn>
              </a:cxnLst>
              <a:rect l="0" t="0" r="r" b="b"/>
              <a:pathLst>
                <a:path w="97" h="373">
                  <a:moveTo>
                    <a:pt x="52" y="373"/>
                  </a:moveTo>
                  <a:lnTo>
                    <a:pt x="52" y="237"/>
                  </a:lnTo>
                  <a:lnTo>
                    <a:pt x="54" y="237"/>
                  </a:lnTo>
                  <a:lnTo>
                    <a:pt x="59" y="237"/>
                  </a:lnTo>
                  <a:lnTo>
                    <a:pt x="66" y="236"/>
                  </a:lnTo>
                  <a:lnTo>
                    <a:pt x="74" y="232"/>
                  </a:lnTo>
                  <a:lnTo>
                    <a:pt x="82" y="226"/>
                  </a:lnTo>
                  <a:lnTo>
                    <a:pt x="90" y="218"/>
                  </a:lnTo>
                  <a:lnTo>
                    <a:pt x="95" y="207"/>
                  </a:lnTo>
                  <a:lnTo>
                    <a:pt x="97" y="193"/>
                  </a:lnTo>
                  <a:lnTo>
                    <a:pt x="94" y="193"/>
                  </a:lnTo>
                  <a:lnTo>
                    <a:pt x="89" y="193"/>
                  </a:lnTo>
                  <a:lnTo>
                    <a:pt x="81" y="194"/>
                  </a:lnTo>
                  <a:lnTo>
                    <a:pt x="71" y="197"/>
                  </a:lnTo>
                  <a:lnTo>
                    <a:pt x="63" y="205"/>
                  </a:lnTo>
                  <a:lnTo>
                    <a:pt x="56" y="215"/>
                  </a:lnTo>
                  <a:lnTo>
                    <a:pt x="52" y="232"/>
                  </a:lnTo>
                  <a:lnTo>
                    <a:pt x="52" y="147"/>
                  </a:lnTo>
                  <a:lnTo>
                    <a:pt x="54" y="147"/>
                  </a:lnTo>
                  <a:lnTo>
                    <a:pt x="59" y="147"/>
                  </a:lnTo>
                  <a:lnTo>
                    <a:pt x="66" y="144"/>
                  </a:lnTo>
                  <a:lnTo>
                    <a:pt x="74" y="141"/>
                  </a:lnTo>
                  <a:lnTo>
                    <a:pt x="82" y="136"/>
                  </a:lnTo>
                  <a:lnTo>
                    <a:pt x="90" y="128"/>
                  </a:lnTo>
                  <a:lnTo>
                    <a:pt x="95" y="117"/>
                  </a:lnTo>
                  <a:lnTo>
                    <a:pt x="97" y="102"/>
                  </a:lnTo>
                  <a:lnTo>
                    <a:pt x="94" y="102"/>
                  </a:lnTo>
                  <a:lnTo>
                    <a:pt x="89" y="102"/>
                  </a:lnTo>
                  <a:lnTo>
                    <a:pt x="81" y="105"/>
                  </a:lnTo>
                  <a:lnTo>
                    <a:pt x="71" y="109"/>
                  </a:lnTo>
                  <a:lnTo>
                    <a:pt x="63" y="116"/>
                  </a:lnTo>
                  <a:lnTo>
                    <a:pt x="56" y="126"/>
                  </a:lnTo>
                  <a:lnTo>
                    <a:pt x="52" y="141"/>
                  </a:lnTo>
                  <a:lnTo>
                    <a:pt x="52" y="46"/>
                  </a:lnTo>
                  <a:lnTo>
                    <a:pt x="51" y="43"/>
                  </a:lnTo>
                  <a:lnTo>
                    <a:pt x="51" y="37"/>
                  </a:lnTo>
                  <a:lnTo>
                    <a:pt x="49" y="31"/>
                  </a:lnTo>
                  <a:lnTo>
                    <a:pt x="45" y="23"/>
                  </a:lnTo>
                  <a:lnTo>
                    <a:pt x="40" y="15"/>
                  </a:lnTo>
                  <a:lnTo>
                    <a:pt x="32" y="6"/>
                  </a:lnTo>
                  <a:lnTo>
                    <a:pt x="21" y="2"/>
                  </a:lnTo>
                  <a:lnTo>
                    <a:pt x="6" y="0"/>
                  </a:lnTo>
                  <a:lnTo>
                    <a:pt x="6" y="2"/>
                  </a:lnTo>
                  <a:lnTo>
                    <a:pt x="8" y="9"/>
                  </a:lnTo>
                  <a:lnTo>
                    <a:pt x="12" y="17"/>
                  </a:lnTo>
                  <a:lnTo>
                    <a:pt x="16" y="27"/>
                  </a:lnTo>
                  <a:lnTo>
                    <a:pt x="23" y="36"/>
                  </a:lnTo>
                  <a:lnTo>
                    <a:pt x="33" y="43"/>
                  </a:lnTo>
                  <a:lnTo>
                    <a:pt x="45" y="46"/>
                  </a:lnTo>
                  <a:lnTo>
                    <a:pt x="45" y="113"/>
                  </a:lnTo>
                  <a:lnTo>
                    <a:pt x="45" y="112"/>
                  </a:lnTo>
                  <a:lnTo>
                    <a:pt x="45" y="106"/>
                  </a:lnTo>
                  <a:lnTo>
                    <a:pt x="44" y="98"/>
                  </a:lnTo>
                  <a:lnTo>
                    <a:pt x="40" y="90"/>
                  </a:lnTo>
                  <a:lnTo>
                    <a:pt x="35" y="82"/>
                  </a:lnTo>
                  <a:lnTo>
                    <a:pt x="27" y="75"/>
                  </a:lnTo>
                  <a:lnTo>
                    <a:pt x="16" y="70"/>
                  </a:lnTo>
                  <a:lnTo>
                    <a:pt x="1" y="67"/>
                  </a:lnTo>
                  <a:lnTo>
                    <a:pt x="0" y="70"/>
                  </a:lnTo>
                  <a:lnTo>
                    <a:pt x="0" y="75"/>
                  </a:lnTo>
                  <a:lnTo>
                    <a:pt x="0" y="82"/>
                  </a:lnTo>
                  <a:lnTo>
                    <a:pt x="2" y="91"/>
                  </a:lnTo>
                  <a:lnTo>
                    <a:pt x="6" y="100"/>
                  </a:lnTo>
                  <a:lnTo>
                    <a:pt x="14" y="109"/>
                  </a:lnTo>
                  <a:lnTo>
                    <a:pt x="28" y="114"/>
                  </a:lnTo>
                  <a:lnTo>
                    <a:pt x="45" y="118"/>
                  </a:lnTo>
                  <a:lnTo>
                    <a:pt x="45" y="209"/>
                  </a:lnTo>
                  <a:lnTo>
                    <a:pt x="45" y="207"/>
                  </a:lnTo>
                  <a:lnTo>
                    <a:pt x="45" y="202"/>
                  </a:lnTo>
                  <a:lnTo>
                    <a:pt x="43" y="195"/>
                  </a:lnTo>
                  <a:lnTo>
                    <a:pt x="40" y="188"/>
                  </a:lnTo>
                  <a:lnTo>
                    <a:pt x="33" y="182"/>
                  </a:lnTo>
                  <a:lnTo>
                    <a:pt x="24" y="178"/>
                  </a:lnTo>
                  <a:lnTo>
                    <a:pt x="12" y="175"/>
                  </a:lnTo>
                  <a:lnTo>
                    <a:pt x="12" y="178"/>
                  </a:lnTo>
                  <a:lnTo>
                    <a:pt x="10" y="182"/>
                  </a:lnTo>
                  <a:lnTo>
                    <a:pt x="10" y="188"/>
                  </a:lnTo>
                  <a:lnTo>
                    <a:pt x="13" y="197"/>
                  </a:lnTo>
                  <a:lnTo>
                    <a:pt x="20" y="205"/>
                  </a:lnTo>
                  <a:lnTo>
                    <a:pt x="29" y="211"/>
                  </a:lnTo>
                  <a:lnTo>
                    <a:pt x="45" y="215"/>
                  </a:lnTo>
                  <a:lnTo>
                    <a:pt x="45" y="373"/>
                  </a:lnTo>
                  <a:lnTo>
                    <a:pt x="52" y="373"/>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sp>
          <p:nvSpPr>
            <p:cNvPr id="1047" name="Freeform 23"/>
            <p:cNvSpPr>
              <a:spLocks/>
            </p:cNvSpPr>
            <p:nvPr/>
          </p:nvSpPr>
          <p:spPr bwMode="gray">
            <a:xfrm>
              <a:off x="2708" y="215"/>
              <a:ext cx="97" cy="374"/>
            </a:xfrm>
            <a:custGeom>
              <a:avLst/>
              <a:gdLst/>
              <a:ahLst/>
              <a:cxnLst>
                <a:cxn ang="0">
                  <a:pos x="51" y="237"/>
                </a:cxn>
                <a:cxn ang="0">
                  <a:pos x="60" y="237"/>
                </a:cxn>
                <a:cxn ang="0">
                  <a:pos x="74" y="232"/>
                </a:cxn>
                <a:cxn ang="0">
                  <a:pos x="91" y="218"/>
                </a:cxn>
                <a:cxn ang="0">
                  <a:pos x="97" y="193"/>
                </a:cxn>
                <a:cxn ang="0">
                  <a:pos x="89" y="193"/>
                </a:cxn>
                <a:cxn ang="0">
                  <a:pos x="72" y="197"/>
                </a:cxn>
                <a:cxn ang="0">
                  <a:pos x="55" y="215"/>
                </a:cxn>
                <a:cxn ang="0">
                  <a:pos x="51" y="147"/>
                </a:cxn>
                <a:cxn ang="0">
                  <a:pos x="60" y="147"/>
                </a:cxn>
                <a:cxn ang="0">
                  <a:pos x="74" y="141"/>
                </a:cxn>
                <a:cxn ang="0">
                  <a:pos x="91" y="128"/>
                </a:cxn>
                <a:cxn ang="0">
                  <a:pos x="97" y="102"/>
                </a:cxn>
                <a:cxn ang="0">
                  <a:pos x="89" y="102"/>
                </a:cxn>
                <a:cxn ang="0">
                  <a:pos x="72" y="109"/>
                </a:cxn>
                <a:cxn ang="0">
                  <a:pos x="55" y="126"/>
                </a:cxn>
                <a:cxn ang="0">
                  <a:pos x="51" y="46"/>
                </a:cxn>
                <a:cxn ang="0">
                  <a:pos x="51" y="37"/>
                </a:cxn>
                <a:cxn ang="0">
                  <a:pos x="46" y="23"/>
                </a:cxn>
                <a:cxn ang="0">
                  <a:pos x="33" y="6"/>
                </a:cxn>
                <a:cxn ang="0">
                  <a:pos x="7" y="0"/>
                </a:cxn>
                <a:cxn ang="0">
                  <a:pos x="8" y="9"/>
                </a:cxn>
                <a:cxn ang="0">
                  <a:pos x="16" y="27"/>
                </a:cxn>
                <a:cxn ang="0">
                  <a:pos x="34" y="43"/>
                </a:cxn>
                <a:cxn ang="0">
                  <a:pos x="46" y="113"/>
                </a:cxn>
                <a:cxn ang="0">
                  <a:pos x="46" y="106"/>
                </a:cxn>
                <a:cxn ang="0">
                  <a:pos x="41" y="90"/>
                </a:cxn>
                <a:cxn ang="0">
                  <a:pos x="27" y="75"/>
                </a:cxn>
                <a:cxn ang="0">
                  <a:pos x="0" y="67"/>
                </a:cxn>
                <a:cxn ang="0">
                  <a:pos x="0" y="75"/>
                </a:cxn>
                <a:cxn ang="0">
                  <a:pos x="3" y="91"/>
                </a:cxn>
                <a:cxn ang="0">
                  <a:pos x="15" y="109"/>
                </a:cxn>
                <a:cxn ang="0">
                  <a:pos x="46" y="118"/>
                </a:cxn>
                <a:cxn ang="0">
                  <a:pos x="46" y="207"/>
                </a:cxn>
                <a:cxn ang="0">
                  <a:pos x="43" y="195"/>
                </a:cxn>
                <a:cxn ang="0">
                  <a:pos x="34" y="182"/>
                </a:cxn>
                <a:cxn ang="0">
                  <a:pos x="12" y="175"/>
                </a:cxn>
                <a:cxn ang="0">
                  <a:pos x="11" y="182"/>
                </a:cxn>
                <a:cxn ang="0">
                  <a:pos x="14" y="197"/>
                </a:cxn>
                <a:cxn ang="0">
                  <a:pos x="30" y="211"/>
                </a:cxn>
                <a:cxn ang="0">
                  <a:pos x="46" y="373"/>
                </a:cxn>
              </a:cxnLst>
              <a:rect l="0" t="0" r="r" b="b"/>
              <a:pathLst>
                <a:path w="97" h="373">
                  <a:moveTo>
                    <a:pt x="51" y="373"/>
                  </a:moveTo>
                  <a:lnTo>
                    <a:pt x="51" y="237"/>
                  </a:lnTo>
                  <a:lnTo>
                    <a:pt x="54" y="237"/>
                  </a:lnTo>
                  <a:lnTo>
                    <a:pt x="60" y="237"/>
                  </a:lnTo>
                  <a:lnTo>
                    <a:pt x="66" y="236"/>
                  </a:lnTo>
                  <a:lnTo>
                    <a:pt x="74" y="232"/>
                  </a:lnTo>
                  <a:lnTo>
                    <a:pt x="82" y="226"/>
                  </a:lnTo>
                  <a:lnTo>
                    <a:pt x="91" y="218"/>
                  </a:lnTo>
                  <a:lnTo>
                    <a:pt x="95" y="207"/>
                  </a:lnTo>
                  <a:lnTo>
                    <a:pt x="97" y="193"/>
                  </a:lnTo>
                  <a:lnTo>
                    <a:pt x="95" y="193"/>
                  </a:lnTo>
                  <a:lnTo>
                    <a:pt x="89" y="193"/>
                  </a:lnTo>
                  <a:lnTo>
                    <a:pt x="81" y="194"/>
                  </a:lnTo>
                  <a:lnTo>
                    <a:pt x="72" y="197"/>
                  </a:lnTo>
                  <a:lnTo>
                    <a:pt x="64" y="205"/>
                  </a:lnTo>
                  <a:lnTo>
                    <a:pt x="55" y="215"/>
                  </a:lnTo>
                  <a:lnTo>
                    <a:pt x="51" y="232"/>
                  </a:lnTo>
                  <a:lnTo>
                    <a:pt x="51" y="147"/>
                  </a:lnTo>
                  <a:lnTo>
                    <a:pt x="54" y="147"/>
                  </a:lnTo>
                  <a:lnTo>
                    <a:pt x="60" y="147"/>
                  </a:lnTo>
                  <a:lnTo>
                    <a:pt x="66" y="144"/>
                  </a:lnTo>
                  <a:lnTo>
                    <a:pt x="74" y="141"/>
                  </a:lnTo>
                  <a:lnTo>
                    <a:pt x="82" y="136"/>
                  </a:lnTo>
                  <a:lnTo>
                    <a:pt x="91" y="128"/>
                  </a:lnTo>
                  <a:lnTo>
                    <a:pt x="95" y="117"/>
                  </a:lnTo>
                  <a:lnTo>
                    <a:pt x="97" y="102"/>
                  </a:lnTo>
                  <a:lnTo>
                    <a:pt x="95" y="102"/>
                  </a:lnTo>
                  <a:lnTo>
                    <a:pt x="89" y="102"/>
                  </a:lnTo>
                  <a:lnTo>
                    <a:pt x="81" y="105"/>
                  </a:lnTo>
                  <a:lnTo>
                    <a:pt x="72" y="109"/>
                  </a:lnTo>
                  <a:lnTo>
                    <a:pt x="64" y="116"/>
                  </a:lnTo>
                  <a:lnTo>
                    <a:pt x="55" y="126"/>
                  </a:lnTo>
                  <a:lnTo>
                    <a:pt x="51" y="141"/>
                  </a:lnTo>
                  <a:lnTo>
                    <a:pt x="51" y="46"/>
                  </a:lnTo>
                  <a:lnTo>
                    <a:pt x="51" y="43"/>
                  </a:lnTo>
                  <a:lnTo>
                    <a:pt x="51" y="37"/>
                  </a:lnTo>
                  <a:lnTo>
                    <a:pt x="49" y="31"/>
                  </a:lnTo>
                  <a:lnTo>
                    <a:pt x="46" y="23"/>
                  </a:lnTo>
                  <a:lnTo>
                    <a:pt x="41" y="15"/>
                  </a:lnTo>
                  <a:lnTo>
                    <a:pt x="33" y="6"/>
                  </a:lnTo>
                  <a:lnTo>
                    <a:pt x="22" y="2"/>
                  </a:lnTo>
                  <a:lnTo>
                    <a:pt x="7" y="0"/>
                  </a:lnTo>
                  <a:lnTo>
                    <a:pt x="7" y="2"/>
                  </a:lnTo>
                  <a:lnTo>
                    <a:pt x="8" y="9"/>
                  </a:lnTo>
                  <a:lnTo>
                    <a:pt x="11" y="17"/>
                  </a:lnTo>
                  <a:lnTo>
                    <a:pt x="16" y="27"/>
                  </a:lnTo>
                  <a:lnTo>
                    <a:pt x="23" y="36"/>
                  </a:lnTo>
                  <a:lnTo>
                    <a:pt x="34" y="43"/>
                  </a:lnTo>
                  <a:lnTo>
                    <a:pt x="46" y="46"/>
                  </a:lnTo>
                  <a:lnTo>
                    <a:pt x="46" y="113"/>
                  </a:lnTo>
                  <a:lnTo>
                    <a:pt x="46" y="112"/>
                  </a:lnTo>
                  <a:lnTo>
                    <a:pt x="46" y="106"/>
                  </a:lnTo>
                  <a:lnTo>
                    <a:pt x="43" y="98"/>
                  </a:lnTo>
                  <a:lnTo>
                    <a:pt x="41" y="90"/>
                  </a:lnTo>
                  <a:lnTo>
                    <a:pt x="35" y="82"/>
                  </a:lnTo>
                  <a:lnTo>
                    <a:pt x="27" y="75"/>
                  </a:lnTo>
                  <a:lnTo>
                    <a:pt x="16" y="70"/>
                  </a:lnTo>
                  <a:lnTo>
                    <a:pt x="0" y="67"/>
                  </a:lnTo>
                  <a:lnTo>
                    <a:pt x="0" y="70"/>
                  </a:lnTo>
                  <a:lnTo>
                    <a:pt x="0" y="75"/>
                  </a:lnTo>
                  <a:lnTo>
                    <a:pt x="0" y="82"/>
                  </a:lnTo>
                  <a:lnTo>
                    <a:pt x="3" y="91"/>
                  </a:lnTo>
                  <a:lnTo>
                    <a:pt x="7" y="100"/>
                  </a:lnTo>
                  <a:lnTo>
                    <a:pt x="15" y="109"/>
                  </a:lnTo>
                  <a:lnTo>
                    <a:pt x="28" y="114"/>
                  </a:lnTo>
                  <a:lnTo>
                    <a:pt x="46" y="118"/>
                  </a:lnTo>
                  <a:lnTo>
                    <a:pt x="46" y="209"/>
                  </a:lnTo>
                  <a:lnTo>
                    <a:pt x="46" y="207"/>
                  </a:lnTo>
                  <a:lnTo>
                    <a:pt x="45" y="202"/>
                  </a:lnTo>
                  <a:lnTo>
                    <a:pt x="43" y="195"/>
                  </a:lnTo>
                  <a:lnTo>
                    <a:pt x="39" y="188"/>
                  </a:lnTo>
                  <a:lnTo>
                    <a:pt x="34" y="182"/>
                  </a:lnTo>
                  <a:lnTo>
                    <a:pt x="24" y="178"/>
                  </a:lnTo>
                  <a:lnTo>
                    <a:pt x="12" y="175"/>
                  </a:lnTo>
                  <a:lnTo>
                    <a:pt x="12" y="178"/>
                  </a:lnTo>
                  <a:lnTo>
                    <a:pt x="11" y="182"/>
                  </a:lnTo>
                  <a:lnTo>
                    <a:pt x="11" y="188"/>
                  </a:lnTo>
                  <a:lnTo>
                    <a:pt x="14" y="197"/>
                  </a:lnTo>
                  <a:lnTo>
                    <a:pt x="19" y="205"/>
                  </a:lnTo>
                  <a:lnTo>
                    <a:pt x="30" y="211"/>
                  </a:lnTo>
                  <a:lnTo>
                    <a:pt x="46" y="215"/>
                  </a:lnTo>
                  <a:lnTo>
                    <a:pt x="46" y="373"/>
                  </a:lnTo>
                  <a:lnTo>
                    <a:pt x="51" y="373"/>
                  </a:lnTo>
                  <a:close/>
                </a:path>
              </a:pathLst>
            </a:custGeom>
            <a:solidFill>
              <a:srgbClr val="D7D7D7"/>
            </a:solidFill>
            <a:ln w="0">
              <a:solidFill>
                <a:srgbClr val="D7D7D7"/>
              </a:solidFill>
              <a:prstDash val="solid"/>
              <a:round/>
              <a:headEnd/>
              <a:tailEnd/>
            </a:ln>
          </p:spPr>
          <p:txBody>
            <a:bodyPr/>
            <a:lstStyle/>
            <a:p>
              <a:pPr fontAlgn="auto">
                <a:spcBef>
                  <a:spcPts val="0"/>
                </a:spcBef>
                <a:spcAft>
                  <a:spcPts val="0"/>
                </a:spcAft>
                <a:defRPr/>
              </a:pPr>
              <a:endParaRPr kumimoji="0" lang="zh-TW" altLang="en-US">
                <a:latin typeface="+mn-lt"/>
                <a:ea typeface="+mn-ea"/>
              </a:endParaRPr>
            </a:p>
          </p:txBody>
        </p:sp>
      </p:grpSp>
      <p:sp>
        <p:nvSpPr>
          <p:cNvPr id="1049" name="Freeform 25"/>
          <p:cNvSpPr>
            <a:spLocks/>
          </p:cNvSpPr>
          <p:nvPr/>
        </p:nvSpPr>
        <p:spPr bwMode="gray">
          <a:xfrm>
            <a:off x="95250" y="6446838"/>
            <a:ext cx="8970963" cy="314325"/>
          </a:xfrm>
          <a:custGeom>
            <a:avLst/>
            <a:gdLst/>
            <a:ahLst/>
            <a:cxnLst>
              <a:cxn ang="0">
                <a:pos x="4" y="198"/>
              </a:cxn>
              <a:cxn ang="0">
                <a:pos x="5651" y="198"/>
              </a:cxn>
              <a:cxn ang="0">
                <a:pos x="5646" y="94"/>
              </a:cxn>
              <a:cxn ang="0">
                <a:pos x="1491" y="94"/>
              </a:cxn>
              <a:cxn ang="0">
                <a:pos x="1343" y="2"/>
              </a:cxn>
              <a:cxn ang="0">
                <a:pos x="0" y="0"/>
              </a:cxn>
              <a:cxn ang="0">
                <a:pos x="4" y="198"/>
              </a:cxn>
            </a:cxnLst>
            <a:rect l="0" t="0" r="r" b="b"/>
            <a:pathLst>
              <a:path w="5651" h="198">
                <a:moveTo>
                  <a:pt x="4" y="198"/>
                </a:moveTo>
                <a:lnTo>
                  <a:pt x="5651" y="198"/>
                </a:lnTo>
                <a:lnTo>
                  <a:pt x="5646" y="94"/>
                </a:lnTo>
                <a:lnTo>
                  <a:pt x="1491" y="94"/>
                </a:lnTo>
                <a:lnTo>
                  <a:pt x="1343" y="2"/>
                </a:lnTo>
                <a:lnTo>
                  <a:pt x="0" y="0"/>
                </a:lnTo>
                <a:lnTo>
                  <a:pt x="4" y="198"/>
                </a:lnTo>
                <a:close/>
              </a:path>
            </a:pathLst>
          </a:custGeom>
          <a:solidFill>
            <a:schemeClr val="tx1"/>
          </a:solidFill>
          <a:ln w="9525">
            <a:noFill/>
            <a:round/>
            <a:headEnd/>
            <a:tailEnd/>
          </a:ln>
          <a:effectLst/>
        </p:spPr>
        <p:txBody>
          <a:bodyPr/>
          <a:lstStyle/>
          <a:p>
            <a:pPr fontAlgn="auto">
              <a:spcBef>
                <a:spcPts val="0"/>
              </a:spcBef>
              <a:spcAft>
                <a:spcPts val="0"/>
              </a:spcAft>
              <a:defRPr/>
            </a:pPr>
            <a:endParaRPr kumimoji="0" lang="zh-TW" altLang="en-US">
              <a:latin typeface="+mn-lt"/>
              <a:ea typeface="+mn-ea"/>
            </a:endParaRPr>
          </a:p>
        </p:txBody>
      </p:sp>
      <p:sp>
        <p:nvSpPr>
          <p:cNvPr id="1050" name="Freeform 26"/>
          <p:cNvSpPr>
            <a:spLocks/>
          </p:cNvSpPr>
          <p:nvPr/>
        </p:nvSpPr>
        <p:spPr bwMode="gray">
          <a:xfrm>
            <a:off x="95250" y="6491288"/>
            <a:ext cx="8975725" cy="279400"/>
          </a:xfrm>
          <a:custGeom>
            <a:avLst/>
            <a:gdLst/>
            <a:ahLst/>
            <a:cxnLst>
              <a:cxn ang="0">
                <a:pos x="0" y="176"/>
              </a:cxn>
              <a:cxn ang="0">
                <a:pos x="5650" y="169"/>
              </a:cxn>
              <a:cxn ang="0">
                <a:pos x="5646" y="95"/>
              </a:cxn>
              <a:cxn ang="0">
                <a:pos x="1478" y="95"/>
              </a:cxn>
              <a:cxn ang="0">
                <a:pos x="1317" y="3"/>
              </a:cxn>
              <a:cxn ang="0">
                <a:pos x="0" y="0"/>
              </a:cxn>
              <a:cxn ang="0">
                <a:pos x="0" y="176"/>
              </a:cxn>
            </a:cxnLst>
            <a:rect l="0" t="0" r="r" b="b"/>
            <a:pathLst>
              <a:path w="5650" h="176">
                <a:moveTo>
                  <a:pt x="0" y="176"/>
                </a:moveTo>
                <a:lnTo>
                  <a:pt x="5650" y="169"/>
                </a:lnTo>
                <a:lnTo>
                  <a:pt x="5646" y="95"/>
                </a:lnTo>
                <a:lnTo>
                  <a:pt x="1478" y="95"/>
                </a:lnTo>
                <a:lnTo>
                  <a:pt x="1317" y="3"/>
                </a:lnTo>
                <a:lnTo>
                  <a:pt x="0" y="0"/>
                </a:lnTo>
                <a:lnTo>
                  <a:pt x="0" y="176"/>
                </a:lnTo>
                <a:close/>
              </a:path>
            </a:pathLst>
          </a:custGeom>
          <a:solidFill>
            <a:schemeClr val="bg1"/>
          </a:solidFill>
          <a:ln w="9525">
            <a:noFill/>
            <a:round/>
            <a:headEnd/>
            <a:tailEnd/>
          </a:ln>
          <a:effectLst/>
        </p:spPr>
        <p:txBody>
          <a:bodyPr/>
          <a:lstStyle/>
          <a:p>
            <a:pPr fontAlgn="auto">
              <a:spcBef>
                <a:spcPts val="0"/>
              </a:spcBef>
              <a:spcAft>
                <a:spcPts val="0"/>
              </a:spcAft>
              <a:defRPr/>
            </a:pPr>
            <a:endParaRPr kumimoji="0" lang="zh-TW" altLang="en-US">
              <a:latin typeface="+mn-lt"/>
              <a:ea typeface="+mn-ea"/>
            </a:endParaRPr>
          </a:p>
        </p:txBody>
      </p:sp>
      <p:sp>
        <p:nvSpPr>
          <p:cNvPr id="1051" name="Freeform 27" descr="Dark upward diagonal"/>
          <p:cNvSpPr>
            <a:spLocks/>
          </p:cNvSpPr>
          <p:nvPr/>
        </p:nvSpPr>
        <p:spPr bwMode="gray">
          <a:xfrm>
            <a:off x="92075" y="98425"/>
            <a:ext cx="8956675" cy="179388"/>
          </a:xfrm>
          <a:custGeom>
            <a:avLst/>
            <a:gdLst/>
            <a:ahLst/>
            <a:cxnLst>
              <a:cxn ang="0">
                <a:pos x="0" y="0"/>
              </a:cxn>
              <a:cxn ang="0">
                <a:pos x="5582" y="0"/>
              </a:cxn>
              <a:cxn ang="0">
                <a:pos x="5639" y="45"/>
              </a:cxn>
              <a:cxn ang="0">
                <a:pos x="5636" y="113"/>
              </a:cxn>
              <a:cxn ang="0">
                <a:pos x="0" y="113"/>
              </a:cxn>
              <a:cxn ang="0">
                <a:pos x="0" y="0"/>
              </a:cxn>
            </a:cxnLst>
            <a:rect l="0" t="0" r="r" b="b"/>
            <a:pathLst>
              <a:path w="5639" h="113">
                <a:moveTo>
                  <a:pt x="0" y="0"/>
                </a:moveTo>
                <a:lnTo>
                  <a:pt x="5582" y="0"/>
                </a:lnTo>
                <a:cubicBezTo>
                  <a:pt x="5630" y="3"/>
                  <a:pt x="5639" y="45"/>
                  <a:pt x="5639" y="45"/>
                </a:cubicBezTo>
                <a:lnTo>
                  <a:pt x="5636" y="113"/>
                </a:lnTo>
                <a:lnTo>
                  <a:pt x="0" y="113"/>
                </a:lnTo>
                <a:lnTo>
                  <a:pt x="0" y="0"/>
                </a:lnTo>
                <a:close/>
              </a:path>
            </a:pathLst>
          </a:custGeom>
          <a:pattFill prst="dkUpDiag">
            <a:fgClr>
              <a:schemeClr val="accent1"/>
            </a:fgClr>
            <a:bgClr>
              <a:schemeClr val="bg1"/>
            </a:bgClr>
          </a:pattFill>
          <a:ln w="9525">
            <a:noFill/>
            <a:round/>
            <a:headEnd/>
            <a:tailEnd/>
          </a:ln>
          <a:effectLst/>
        </p:spPr>
        <p:txBody>
          <a:bodyPr/>
          <a:lstStyle/>
          <a:p>
            <a:pPr fontAlgn="auto">
              <a:spcBef>
                <a:spcPts val="0"/>
              </a:spcBef>
              <a:spcAft>
                <a:spcPts val="0"/>
              </a:spcAft>
              <a:defRPr/>
            </a:pPr>
            <a:endParaRPr kumimoji="0" lang="zh-TW" altLang="en-US">
              <a:latin typeface="+mn-lt"/>
              <a:ea typeface="+mn-ea"/>
            </a:endParaRPr>
          </a:p>
        </p:txBody>
      </p:sp>
      <p:sp>
        <p:nvSpPr>
          <p:cNvPr id="1052" name="Freeform 28"/>
          <p:cNvSpPr>
            <a:spLocks/>
          </p:cNvSpPr>
          <p:nvPr/>
        </p:nvSpPr>
        <p:spPr bwMode="gray">
          <a:xfrm>
            <a:off x="92075" y="307975"/>
            <a:ext cx="8955088" cy="938213"/>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solidFill>
            <a:schemeClr val="tx1"/>
          </a:solidFill>
          <a:ln w="9525">
            <a:noFill/>
            <a:round/>
            <a:headEnd/>
            <a:tailEnd/>
          </a:ln>
          <a:effectLst/>
        </p:spPr>
        <p:txBody>
          <a:bodyPr/>
          <a:lstStyle/>
          <a:p>
            <a:pPr fontAlgn="auto">
              <a:spcBef>
                <a:spcPts val="0"/>
              </a:spcBef>
              <a:spcAft>
                <a:spcPts val="0"/>
              </a:spcAft>
              <a:defRPr/>
            </a:pPr>
            <a:endParaRPr kumimoji="0" lang="zh-TW" altLang="en-US">
              <a:latin typeface="+mn-lt"/>
              <a:ea typeface="+mn-ea"/>
            </a:endParaRPr>
          </a:p>
        </p:txBody>
      </p:sp>
      <p:sp>
        <p:nvSpPr>
          <p:cNvPr id="1053" name="Freeform 29"/>
          <p:cNvSpPr>
            <a:spLocks/>
          </p:cNvSpPr>
          <p:nvPr/>
        </p:nvSpPr>
        <p:spPr bwMode="gray">
          <a:xfrm>
            <a:off x="92075" y="306388"/>
            <a:ext cx="8955088" cy="836612"/>
          </a:xfrm>
          <a:custGeom>
            <a:avLst/>
            <a:gdLst/>
            <a:ahLst/>
            <a:cxnLst>
              <a:cxn ang="0">
                <a:pos x="5446" y="0"/>
              </a:cxn>
              <a:cxn ang="0">
                <a:pos x="0" y="0"/>
              </a:cxn>
              <a:cxn ang="0">
                <a:pos x="2" y="470"/>
              </a:cxn>
              <a:cxn ang="0">
                <a:pos x="4078" y="474"/>
              </a:cxn>
              <a:cxn ang="0">
                <a:pos x="4178" y="527"/>
              </a:cxn>
              <a:cxn ang="0">
                <a:pos x="5446" y="531"/>
              </a:cxn>
              <a:cxn ang="0">
                <a:pos x="5446" y="0"/>
              </a:cxn>
            </a:cxnLst>
            <a:rect l="0" t="0" r="r" b="b"/>
            <a:pathLst>
              <a:path w="5446" h="531">
                <a:moveTo>
                  <a:pt x="5446" y="0"/>
                </a:moveTo>
                <a:lnTo>
                  <a:pt x="0" y="0"/>
                </a:lnTo>
                <a:lnTo>
                  <a:pt x="2" y="470"/>
                </a:lnTo>
                <a:lnTo>
                  <a:pt x="4078" y="474"/>
                </a:lnTo>
                <a:lnTo>
                  <a:pt x="4178" y="527"/>
                </a:lnTo>
                <a:lnTo>
                  <a:pt x="5446" y="531"/>
                </a:lnTo>
                <a:lnTo>
                  <a:pt x="5446" y="0"/>
                </a:lnTo>
                <a:close/>
              </a:path>
            </a:pathLst>
          </a:custGeom>
          <a:gradFill rotWithShape="0">
            <a:gsLst>
              <a:gs pos="0">
                <a:schemeClr val="bg1"/>
              </a:gs>
              <a:gs pos="100000">
                <a:schemeClr val="bg1">
                  <a:gamma/>
                  <a:tint val="66667"/>
                  <a:invGamma/>
                </a:schemeClr>
              </a:gs>
            </a:gsLst>
            <a:lin ang="0" scaled="1"/>
          </a:gradFill>
          <a:ln w="9525">
            <a:noFill/>
            <a:round/>
            <a:headEnd/>
            <a:tailEnd/>
          </a:ln>
          <a:effectLst/>
        </p:spPr>
        <p:txBody>
          <a:bodyPr/>
          <a:lstStyle/>
          <a:p>
            <a:pPr fontAlgn="auto">
              <a:spcBef>
                <a:spcPts val="0"/>
              </a:spcBef>
              <a:spcAft>
                <a:spcPts val="0"/>
              </a:spcAft>
              <a:defRPr/>
            </a:pPr>
            <a:endParaRPr kumimoji="0" lang="zh-TW" altLang="en-US">
              <a:latin typeface="+mn-lt"/>
              <a:ea typeface="+mn-ea"/>
            </a:endParaRPr>
          </a:p>
        </p:txBody>
      </p:sp>
      <p:sp>
        <p:nvSpPr>
          <p:cNvPr id="1056" name="Rectangle 32"/>
          <p:cNvSpPr>
            <a:spLocks noChangeArrowheads="1"/>
          </p:cNvSpPr>
          <p:nvPr/>
        </p:nvSpPr>
        <p:spPr bwMode="gray">
          <a:xfrm flipV="1">
            <a:off x="95250" y="6723063"/>
            <a:ext cx="8977313" cy="55562"/>
          </a:xfrm>
          <a:prstGeom prst="rect">
            <a:avLst/>
          </a:prstGeom>
          <a:solidFill>
            <a:schemeClr val="accent1"/>
          </a:solidFill>
          <a:ln w="9525">
            <a:noFill/>
            <a:miter lim="800000"/>
            <a:headEnd/>
            <a:tailEnd/>
          </a:ln>
          <a:effectLst/>
        </p:spPr>
        <p:txBody>
          <a:bodyPr wrap="none" anchor="ctr"/>
          <a:lstStyle/>
          <a:p>
            <a:pPr fontAlgn="auto">
              <a:spcBef>
                <a:spcPts val="0"/>
              </a:spcBef>
              <a:spcAft>
                <a:spcPts val="0"/>
              </a:spcAft>
              <a:defRPr/>
            </a:pPr>
            <a:endParaRPr kumimoji="0" lang="zh-TW" altLang="en-US">
              <a:latin typeface="+mn-lt"/>
              <a:ea typeface="+mn-ea"/>
            </a:endParaRPr>
          </a:p>
        </p:txBody>
      </p:sp>
      <p:sp>
        <p:nvSpPr>
          <p:cNvPr id="1059" name="Freeform 35"/>
          <p:cNvSpPr>
            <a:spLocks/>
          </p:cNvSpPr>
          <p:nvPr/>
        </p:nvSpPr>
        <p:spPr bwMode="gray">
          <a:xfrm>
            <a:off x="6896100" y="1047750"/>
            <a:ext cx="2155825" cy="52388"/>
          </a:xfrm>
          <a:custGeom>
            <a:avLst/>
            <a:gdLst/>
            <a:ahLst/>
            <a:cxnLst>
              <a:cxn ang="0">
                <a:pos x="0" y="2"/>
              </a:cxn>
              <a:cxn ang="0">
                <a:pos x="1358" y="0"/>
              </a:cxn>
              <a:cxn ang="0">
                <a:pos x="1356" y="32"/>
              </a:cxn>
              <a:cxn ang="0">
                <a:pos x="60" y="33"/>
              </a:cxn>
              <a:cxn ang="0">
                <a:pos x="0" y="2"/>
              </a:cxn>
            </a:cxnLst>
            <a:rect l="0" t="0" r="r" b="b"/>
            <a:pathLst>
              <a:path w="1358" h="33">
                <a:moveTo>
                  <a:pt x="0" y="2"/>
                </a:moveTo>
                <a:lnTo>
                  <a:pt x="1358" y="0"/>
                </a:lnTo>
                <a:lnTo>
                  <a:pt x="1356" y="32"/>
                </a:lnTo>
                <a:lnTo>
                  <a:pt x="60" y="33"/>
                </a:lnTo>
                <a:lnTo>
                  <a:pt x="0" y="2"/>
                </a:lnTo>
                <a:close/>
              </a:path>
            </a:pathLst>
          </a:custGeom>
          <a:solidFill>
            <a:srgbClr val="FFFFFF">
              <a:alpha val="30000"/>
            </a:srgbClr>
          </a:solidFill>
          <a:ln w="9525">
            <a:noFill/>
            <a:round/>
            <a:headEnd/>
            <a:tailEnd/>
          </a:ln>
          <a:effectLst/>
        </p:spPr>
        <p:txBody>
          <a:bodyPr/>
          <a:lstStyle/>
          <a:p>
            <a:pPr fontAlgn="auto">
              <a:spcBef>
                <a:spcPts val="0"/>
              </a:spcBef>
              <a:spcAft>
                <a:spcPts val="0"/>
              </a:spcAft>
              <a:defRPr/>
            </a:pPr>
            <a:endParaRPr kumimoji="0" lang="zh-TW" altLang="en-US">
              <a:latin typeface="+mn-lt"/>
              <a:ea typeface="+mn-ea"/>
            </a:endParaRPr>
          </a:p>
        </p:txBody>
      </p:sp>
      <p:sp>
        <p:nvSpPr>
          <p:cNvPr id="1026" name="Rectangle 2"/>
          <p:cNvSpPr>
            <a:spLocks noGrp="1" noChangeArrowheads="1"/>
          </p:cNvSpPr>
          <p:nvPr>
            <p:ph type="title"/>
          </p:nvPr>
        </p:nvSpPr>
        <p:spPr bwMode="gray">
          <a:xfrm>
            <a:off x="66675" y="238125"/>
            <a:ext cx="6934200" cy="8683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endParaRPr lang="en-US" altLang="zh-TW" smtClean="0"/>
          </a:p>
        </p:txBody>
      </p:sp>
      <p:sp>
        <p:nvSpPr>
          <p:cNvPr id="6155" name="Rectangle 3"/>
          <p:cNvSpPr>
            <a:spLocks noGrp="1" noChangeArrowheads="1"/>
          </p:cNvSpPr>
          <p:nvPr>
            <p:ph type="body" idx="1"/>
          </p:nvPr>
        </p:nvSpPr>
        <p:spPr bwMode="gray">
          <a:xfrm>
            <a:off x="457200" y="1438275"/>
            <a:ext cx="8229600" cy="47339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en-US" altLang="zh-TW" smtClean="0"/>
          </a:p>
        </p:txBody>
      </p:sp>
      <p:sp>
        <p:nvSpPr>
          <p:cNvPr id="1028" name="Rectangle 4"/>
          <p:cNvSpPr>
            <a:spLocks noGrp="1" noChangeArrowheads="1"/>
          </p:cNvSpPr>
          <p:nvPr>
            <p:ph type="dt" sz="half" idx="2"/>
          </p:nvPr>
        </p:nvSpPr>
        <p:spPr bwMode="gray">
          <a:xfrm>
            <a:off x="3048000" y="6311900"/>
            <a:ext cx="1712913" cy="2905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ts val="0"/>
              </a:spcBef>
              <a:spcAft>
                <a:spcPts val="0"/>
              </a:spcAft>
              <a:defRPr kumimoji="0" sz="1000">
                <a:solidFill>
                  <a:srgbClr val="000000"/>
                </a:solidFill>
                <a:latin typeface="+mn-lt"/>
                <a:ea typeface="新細明體" pitchFamily="18" charset="-120"/>
              </a:defRPr>
            </a:lvl1pPr>
          </a:lstStyle>
          <a:p>
            <a:pPr>
              <a:defRPr/>
            </a:pPr>
            <a:fld id="{205FE5D9-1F74-4D66-A269-243CC8B1B34B}" type="datetimeFigureOut">
              <a:rPr lang="zh-TW" altLang="en-US"/>
              <a:pPr>
                <a:defRPr/>
              </a:pPr>
              <a:t>2023/1/5</a:t>
            </a:fld>
            <a:endParaRPr lang="zh-TW" altLang="en-US"/>
          </a:p>
        </p:txBody>
      </p:sp>
      <p:sp>
        <p:nvSpPr>
          <p:cNvPr id="1029" name="Rectangle 5"/>
          <p:cNvSpPr>
            <a:spLocks noGrp="1" noChangeArrowheads="1"/>
          </p:cNvSpPr>
          <p:nvPr>
            <p:ph type="ftr" sz="quarter" idx="3"/>
          </p:nvPr>
        </p:nvSpPr>
        <p:spPr bwMode="gray">
          <a:xfrm>
            <a:off x="4830763" y="6323013"/>
            <a:ext cx="2311400"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ts val="0"/>
              </a:spcBef>
              <a:spcAft>
                <a:spcPts val="0"/>
              </a:spcAft>
              <a:defRPr kumimoji="0" sz="1000">
                <a:solidFill>
                  <a:srgbClr val="000000"/>
                </a:solidFill>
                <a:latin typeface="+mn-lt"/>
                <a:ea typeface="新細明體" pitchFamily="18" charset="-120"/>
              </a:defRPr>
            </a:lvl1pPr>
          </a:lstStyle>
          <a:p>
            <a:pPr>
              <a:defRPr/>
            </a:pPr>
            <a:endParaRPr lang="zh-TW" altLang="en-US"/>
          </a:p>
        </p:txBody>
      </p:sp>
      <p:sp>
        <p:nvSpPr>
          <p:cNvPr id="1030" name="Rectangle 6"/>
          <p:cNvSpPr>
            <a:spLocks noGrp="1" noChangeArrowheads="1"/>
          </p:cNvSpPr>
          <p:nvPr>
            <p:ph type="sldNum" sz="quarter" idx="4"/>
          </p:nvPr>
        </p:nvSpPr>
        <p:spPr bwMode="gray">
          <a:xfrm>
            <a:off x="7116763" y="6323013"/>
            <a:ext cx="1616075" cy="2905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ts val="0"/>
              </a:spcBef>
              <a:spcAft>
                <a:spcPts val="0"/>
              </a:spcAft>
              <a:defRPr kumimoji="0" sz="1000">
                <a:solidFill>
                  <a:srgbClr val="000000"/>
                </a:solidFill>
                <a:latin typeface="+mn-lt"/>
                <a:ea typeface="新細明體" pitchFamily="18" charset="-120"/>
              </a:defRPr>
            </a:lvl1pPr>
          </a:lstStyle>
          <a:p>
            <a:pPr>
              <a:defRPr/>
            </a:pPr>
            <a:fld id="{DE957E49-533E-463E-9D87-FCBC0E3A1F18}" type="slidenum">
              <a:rPr lang="zh-TW" altLang="en-US"/>
              <a:pPr>
                <a:defRPr/>
              </a:pPr>
              <a:t>‹#›</a:t>
            </a:fld>
            <a:endParaRPr lang="zh-TW" altLang="en-US"/>
          </a:p>
        </p:txBody>
      </p:sp>
      <p:sp>
        <p:nvSpPr>
          <p:cNvPr id="1061" name="Text Box 37"/>
          <p:cNvSpPr txBox="1">
            <a:spLocks noChangeArrowheads="1"/>
          </p:cNvSpPr>
          <p:nvPr/>
        </p:nvSpPr>
        <p:spPr bwMode="gray">
          <a:xfrm>
            <a:off x="144463" y="6454775"/>
            <a:ext cx="2117725" cy="261938"/>
          </a:xfrm>
          <a:prstGeom prst="rect">
            <a:avLst/>
          </a:prstGeom>
          <a:noFill/>
          <a:ln w="9525">
            <a:noFill/>
            <a:miter lim="800000"/>
            <a:headEnd/>
            <a:tailEnd/>
          </a:ln>
          <a:effectLst/>
        </p:spPr>
        <p:txBody>
          <a:bodyPr wrap="none">
            <a:spAutoFit/>
          </a:bodyPr>
          <a:lstStyle/>
          <a:p>
            <a:pPr fontAlgn="auto">
              <a:spcBef>
                <a:spcPts val="0"/>
              </a:spcBef>
              <a:spcAft>
                <a:spcPts val="0"/>
              </a:spcAft>
              <a:defRPr/>
            </a:pPr>
            <a:r>
              <a:rPr kumimoji="0" lang="en-US" altLang="zh-TW" sz="1100" i="1" dirty="0">
                <a:solidFill>
                  <a:srgbClr val="FFFFFF"/>
                </a:solidFill>
                <a:latin typeface="Times New Roman" pitchFamily="18" charset="0"/>
              </a:rPr>
              <a:t>Adaptive Reading Comprehension</a:t>
            </a:r>
          </a:p>
        </p:txBody>
      </p:sp>
      <p:pic>
        <p:nvPicPr>
          <p:cNvPr id="1064" name="Picture 40" descr="1) Custom SSL (Secure Socket Layer) support for a SOAP application"/>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7764463" y="404813"/>
            <a:ext cx="595312" cy="576262"/>
          </a:xfrm>
          <a:prstGeom prst="rect">
            <a:avLst/>
          </a:prstGeom>
          <a:noFill/>
          <a:ln w="3175">
            <a:solidFill>
              <a:schemeClr val="accent1">
                <a:lumMod val="75000"/>
              </a:schemeClr>
            </a:solidFill>
          </a:ln>
        </p:spPr>
      </p:pic>
      <p:pic>
        <p:nvPicPr>
          <p:cNvPr id="1066" name="Picture 42" descr="How to Market an eBook Online"/>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8418513" y="407988"/>
            <a:ext cx="563562" cy="573087"/>
          </a:xfrm>
          <a:prstGeom prst="rect">
            <a:avLst/>
          </a:prstGeom>
          <a:noFill/>
          <a:ln w="3175">
            <a:solidFill>
              <a:schemeClr val="accent1">
                <a:lumMod val="75000"/>
              </a:schemeClr>
            </a:solidFill>
          </a:ln>
        </p:spPr>
      </p:pic>
      <p:grpSp>
        <p:nvGrpSpPr>
          <p:cNvPr id="3" name="群組 41"/>
          <p:cNvGrpSpPr>
            <a:grpSpLocks/>
          </p:cNvGrpSpPr>
          <p:nvPr/>
        </p:nvGrpSpPr>
        <p:grpSpPr bwMode="auto">
          <a:xfrm>
            <a:off x="7024688" y="388938"/>
            <a:ext cx="679450" cy="655637"/>
            <a:chOff x="7025276" y="388857"/>
            <a:chExt cx="678564" cy="655350"/>
          </a:xfrm>
        </p:grpSpPr>
        <p:sp>
          <p:nvSpPr>
            <p:cNvPr id="1060" name="Rectangle 36"/>
            <p:cNvSpPr>
              <a:spLocks noChangeArrowheads="1"/>
            </p:cNvSpPr>
            <p:nvPr userDrawn="1"/>
          </p:nvSpPr>
          <p:spPr bwMode="gray">
            <a:xfrm>
              <a:off x="7061740" y="388857"/>
              <a:ext cx="626245" cy="587118"/>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wrap="none" anchor="ctr"/>
            <a:lstStyle/>
            <a:p>
              <a:pPr fontAlgn="auto">
                <a:spcBef>
                  <a:spcPts val="0"/>
                </a:spcBef>
                <a:spcAft>
                  <a:spcPts val="0"/>
                </a:spcAft>
                <a:defRPr/>
              </a:pPr>
              <a:endParaRPr kumimoji="0" lang="zh-TW" altLang="en-US"/>
            </a:p>
          </p:txBody>
        </p:sp>
        <p:pic>
          <p:nvPicPr>
            <p:cNvPr id="6164" name="Picture 8" descr="http://niu.donews.com/wp-content/gallery/299053001264641777/2010-01-27-ipad-accessories-3.png"/>
            <p:cNvPicPr>
              <a:picLocks noChangeAspect="1" noChangeArrowheads="1"/>
            </p:cNvPicPr>
            <p:nvPr userDrawn="1"/>
          </p:nvPicPr>
          <p:blipFill>
            <a:blip r:embed="rId20" cstate="screen">
              <a:extLst>
                <a:ext uri="{28A0092B-C50C-407E-A947-70E740481C1C}">
                  <a14:useLocalDpi xmlns:a14="http://schemas.microsoft.com/office/drawing/2010/main"/>
                </a:ext>
              </a:extLst>
            </a:blip>
            <a:srcRect/>
            <a:stretch>
              <a:fillRect/>
            </a:stretch>
          </p:blipFill>
          <p:spPr bwMode="auto">
            <a:xfrm>
              <a:off x="7025276" y="428604"/>
              <a:ext cx="678564" cy="615603"/>
            </a:xfrm>
            <a:prstGeom prst="rect">
              <a:avLst/>
            </a:prstGeom>
            <a:noFill/>
            <a:ln w="9525">
              <a:noFill/>
              <a:miter lim="800000"/>
              <a:headEnd/>
              <a:tailEnd/>
            </a:ln>
          </p:spPr>
        </p:pic>
      </p:grpSp>
    </p:spTree>
  </p:cSld>
  <p:clrMap bg1="dk2" tx1="lt1" bg2="dk1" tx2="lt2" accent1="accent1" accent2="accent2" accent3="accent3" accent4="accent4" accent5="accent5" accent6="accent6" hlink="hlink" folHlink="folHlink"/>
  <p:sldLayoutIdLst>
    <p:sldLayoutId id="2147483730" r:id="rId1"/>
    <p:sldLayoutId id="2147483731"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026"/>
                                        </p:tgtEl>
                                        <p:attrNameLst>
                                          <p:attrName>style.visibility</p:attrName>
                                        </p:attrNameLst>
                                      </p:cBhvr>
                                      <p:to>
                                        <p:strVal val="visible"/>
                                      </p:to>
                                    </p:set>
                                    <p:anim calcmode="discrete" valueType="clr">
                                      <p:cBhvr override="childStyle">
                                        <p:cTn id="7" dur="80"/>
                                        <p:tgtEl>
                                          <p:spTgt spid="102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26"/>
                                        </p:tgtEl>
                                        <p:attrNameLst>
                                          <p:attrName>fillcolor</p:attrName>
                                        </p:attrNameLst>
                                      </p:cBhvr>
                                      <p:tavLst>
                                        <p:tav tm="0">
                                          <p:val>
                                            <p:clrVal>
                                              <a:schemeClr val="accent2"/>
                                            </p:clrVal>
                                          </p:val>
                                        </p:tav>
                                        <p:tav tm="50000">
                                          <p:val>
                                            <p:clrVal>
                                              <a:schemeClr val="hlink"/>
                                            </p:clrVal>
                                          </p:val>
                                        </p:tav>
                                      </p:tavLst>
                                    </p:anim>
                                    <p:set>
                                      <p:cBhvr>
                                        <p:cTn id="9" dur="80"/>
                                        <p:tgtEl>
                                          <p:spTgt spid="1026"/>
                                        </p:tgtEl>
                                        <p:attrNameLst>
                                          <p:attrName>fill.type</p:attrName>
                                        </p:attrNameLst>
                                      </p:cBhvr>
                                      <p:to>
                                        <p:strVal val="solid"/>
                                      </p:to>
                                    </p:set>
                                  </p:childTnLst>
                                </p:cTn>
                              </p:par>
                            </p:childTnLst>
                          </p:cTn>
                        </p:par>
                        <p:par>
                          <p:cTn id="10" fill="hold">
                            <p:stCondLst>
                              <p:cond delay="520"/>
                            </p:stCondLst>
                            <p:childTnLst>
                              <p:par>
                                <p:cTn id="11" presetID="10" presetClass="entr" presetSubtype="0" fill="hold" nodeType="afterEffect">
                                  <p:stCondLst>
                                    <p:cond delay="0"/>
                                  </p:stCondLst>
                                  <p:childTnLst>
                                    <p:set>
                                      <p:cBhvr>
                                        <p:cTn id="12" dur="1" fill="hold">
                                          <p:stCondLst>
                                            <p:cond delay="0"/>
                                          </p:stCondLst>
                                        </p:cTn>
                                        <p:tgtEl>
                                          <p:spTgt spid="1064"/>
                                        </p:tgtEl>
                                        <p:attrNameLst>
                                          <p:attrName>style.visibility</p:attrName>
                                        </p:attrNameLst>
                                      </p:cBhvr>
                                      <p:to>
                                        <p:strVal val="visible"/>
                                      </p:to>
                                    </p:set>
                                    <p:animEffect transition="in" filter="fade">
                                      <p:cBhvr>
                                        <p:cTn id="13" dur="500"/>
                                        <p:tgtEl>
                                          <p:spTgt spid="1064"/>
                                        </p:tgtEl>
                                      </p:cBhvr>
                                    </p:animEffect>
                                  </p:childTnLst>
                                </p:cTn>
                              </p:par>
                            </p:childTnLst>
                          </p:cTn>
                        </p:par>
                        <p:par>
                          <p:cTn id="14" fill="hold">
                            <p:stCondLst>
                              <p:cond delay="1020"/>
                            </p:stCondLst>
                            <p:childTnLst>
                              <p:par>
                                <p:cTn id="15" presetID="10" presetClass="entr" presetSubtype="0" fill="hold" nodeType="afterEffect">
                                  <p:stCondLst>
                                    <p:cond delay="0"/>
                                  </p:stCondLst>
                                  <p:childTnLst>
                                    <p:set>
                                      <p:cBhvr>
                                        <p:cTn id="16" dur="1" fill="hold">
                                          <p:stCondLst>
                                            <p:cond delay="0"/>
                                          </p:stCondLst>
                                        </p:cTn>
                                        <p:tgtEl>
                                          <p:spTgt spid="1066"/>
                                        </p:tgtEl>
                                        <p:attrNameLst>
                                          <p:attrName>style.visibility</p:attrName>
                                        </p:attrNameLst>
                                      </p:cBhvr>
                                      <p:to>
                                        <p:strVal val="visible"/>
                                      </p:to>
                                    </p:set>
                                    <p:animEffect transition="in" filter="fade">
                                      <p:cBhvr>
                                        <p:cTn id="17" dur="500"/>
                                        <p:tgtEl>
                                          <p:spTgt spid="1066"/>
                                        </p:tgtEl>
                                      </p:cBhvr>
                                    </p:animEffect>
                                  </p:childTnLst>
                                </p:cTn>
                              </p:par>
                            </p:childTnLst>
                          </p:cTn>
                        </p:par>
                        <p:par>
                          <p:cTn id="18" fill="hold">
                            <p:stCondLst>
                              <p:cond delay="152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par>
                          <p:cTn id="22" fill="hold">
                            <p:stCondLst>
                              <p:cond delay="2020"/>
                            </p:stCondLst>
                            <p:childTnLst>
                              <p:par>
                                <p:cTn id="23" presetID="22" presetClass="entr" presetSubtype="4"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Lst>
  </p:timing>
  <p:txStyles>
    <p:titleStyle>
      <a:lvl1pPr algn="l" rtl="0" eaLnBrk="0" fontAlgn="base" hangingPunct="0">
        <a:spcBef>
          <a:spcPct val="0"/>
        </a:spcBef>
        <a:spcAft>
          <a:spcPct val="0"/>
        </a:spcAft>
        <a:defRPr sz="4000" b="1">
          <a:solidFill>
            <a:srgbClr val="FFFFFF"/>
          </a:solidFill>
          <a:latin typeface="+mj-lt"/>
          <a:ea typeface="微軟正黑體" pitchFamily="34" charset="-120"/>
          <a:cs typeface="+mj-cs"/>
        </a:defRPr>
      </a:lvl1pPr>
      <a:lvl2pPr algn="l" rtl="0" eaLnBrk="0" fontAlgn="base" hangingPunct="0">
        <a:spcBef>
          <a:spcPct val="0"/>
        </a:spcBef>
        <a:spcAft>
          <a:spcPct val="0"/>
        </a:spcAft>
        <a:defRPr sz="4000" b="1">
          <a:solidFill>
            <a:srgbClr val="FFFFFF"/>
          </a:solidFill>
          <a:latin typeface="Arial" pitchFamily="34" charset="0"/>
          <a:ea typeface="微軟正黑體" pitchFamily="34" charset="-120"/>
        </a:defRPr>
      </a:lvl2pPr>
      <a:lvl3pPr algn="l" rtl="0" eaLnBrk="0" fontAlgn="base" hangingPunct="0">
        <a:spcBef>
          <a:spcPct val="0"/>
        </a:spcBef>
        <a:spcAft>
          <a:spcPct val="0"/>
        </a:spcAft>
        <a:defRPr sz="4000" b="1">
          <a:solidFill>
            <a:srgbClr val="FFFFFF"/>
          </a:solidFill>
          <a:latin typeface="Arial" pitchFamily="34" charset="0"/>
          <a:ea typeface="微軟正黑體" pitchFamily="34" charset="-120"/>
        </a:defRPr>
      </a:lvl3pPr>
      <a:lvl4pPr algn="l" rtl="0" eaLnBrk="0" fontAlgn="base" hangingPunct="0">
        <a:spcBef>
          <a:spcPct val="0"/>
        </a:spcBef>
        <a:spcAft>
          <a:spcPct val="0"/>
        </a:spcAft>
        <a:defRPr sz="4000" b="1">
          <a:solidFill>
            <a:srgbClr val="FFFFFF"/>
          </a:solidFill>
          <a:latin typeface="Arial" pitchFamily="34" charset="0"/>
          <a:ea typeface="微軟正黑體" pitchFamily="34" charset="-120"/>
        </a:defRPr>
      </a:lvl4pPr>
      <a:lvl5pPr algn="l" rtl="0" eaLnBrk="0" fontAlgn="base" hangingPunct="0">
        <a:spcBef>
          <a:spcPct val="0"/>
        </a:spcBef>
        <a:spcAft>
          <a:spcPct val="0"/>
        </a:spcAft>
        <a:defRPr sz="4000" b="1">
          <a:solidFill>
            <a:srgbClr val="FFFFFF"/>
          </a:solidFill>
          <a:latin typeface="Arial" pitchFamily="34" charset="0"/>
          <a:ea typeface="微軟正黑體" pitchFamily="34" charset="-120"/>
        </a:defRPr>
      </a:lvl5pPr>
      <a:lvl6pPr marL="457200" algn="l" rtl="0" eaLnBrk="1" fontAlgn="base" hangingPunct="1">
        <a:spcBef>
          <a:spcPct val="0"/>
        </a:spcBef>
        <a:spcAft>
          <a:spcPct val="0"/>
        </a:spcAft>
        <a:defRPr sz="4400" b="1">
          <a:solidFill>
            <a:srgbClr val="FFFFFF"/>
          </a:solidFill>
          <a:latin typeface="Arial" pitchFamily="34" charset="0"/>
        </a:defRPr>
      </a:lvl6pPr>
      <a:lvl7pPr marL="914400" algn="l" rtl="0" eaLnBrk="1" fontAlgn="base" hangingPunct="1">
        <a:spcBef>
          <a:spcPct val="0"/>
        </a:spcBef>
        <a:spcAft>
          <a:spcPct val="0"/>
        </a:spcAft>
        <a:defRPr sz="4400" b="1">
          <a:solidFill>
            <a:srgbClr val="FFFFFF"/>
          </a:solidFill>
          <a:latin typeface="Arial" pitchFamily="34" charset="0"/>
        </a:defRPr>
      </a:lvl7pPr>
      <a:lvl8pPr marL="1371600" algn="l" rtl="0" eaLnBrk="1" fontAlgn="base" hangingPunct="1">
        <a:spcBef>
          <a:spcPct val="0"/>
        </a:spcBef>
        <a:spcAft>
          <a:spcPct val="0"/>
        </a:spcAft>
        <a:defRPr sz="4400" b="1">
          <a:solidFill>
            <a:srgbClr val="FFFFFF"/>
          </a:solidFill>
          <a:latin typeface="Arial" pitchFamily="34" charset="0"/>
        </a:defRPr>
      </a:lvl8pPr>
      <a:lvl9pPr marL="1828800" algn="l" rtl="0" eaLnBrk="1" fontAlgn="base" hangingPunct="1">
        <a:spcBef>
          <a:spcPct val="0"/>
        </a:spcBef>
        <a:spcAft>
          <a:spcPct val="0"/>
        </a:spcAft>
        <a:defRPr sz="4400" b="1">
          <a:solidFill>
            <a:srgbClr val="FFFFFF"/>
          </a:solidFill>
          <a:latin typeface="Arial" pitchFamily="34" charset="0"/>
        </a:defRPr>
      </a:lvl9pPr>
    </p:titleStyle>
    <p:bodyStyle>
      <a:lvl1pPr marL="342900" indent="-342900" algn="l" rtl="0" eaLnBrk="0" fontAlgn="base" hangingPunct="0">
        <a:spcBef>
          <a:spcPct val="20000"/>
        </a:spcBef>
        <a:spcAft>
          <a:spcPct val="0"/>
        </a:spcAft>
        <a:buChar char="•"/>
        <a:defRPr sz="3200">
          <a:solidFill>
            <a:srgbClr val="000000"/>
          </a:solidFill>
          <a:latin typeface="+mn-lt"/>
          <a:ea typeface="+mn-ea"/>
          <a:cs typeface="+mn-cs"/>
        </a:defRPr>
      </a:lvl1pPr>
      <a:lvl2pPr marL="742950" indent="-285750" algn="l" rtl="0" eaLnBrk="0" fontAlgn="base" hangingPunct="0">
        <a:spcBef>
          <a:spcPct val="20000"/>
        </a:spcBef>
        <a:spcAft>
          <a:spcPct val="0"/>
        </a:spcAft>
        <a:buChar char="–"/>
        <a:defRPr sz="2800">
          <a:solidFill>
            <a:srgbClr val="000000"/>
          </a:solidFill>
          <a:latin typeface="+mn-lt"/>
        </a:defRPr>
      </a:lvl2pPr>
      <a:lvl3pPr marL="1143000" indent="-228600" algn="l" rtl="0" eaLnBrk="0" fontAlgn="base" hangingPunct="0">
        <a:spcBef>
          <a:spcPct val="20000"/>
        </a:spcBef>
        <a:spcAft>
          <a:spcPct val="0"/>
        </a:spcAft>
        <a:buChar char="•"/>
        <a:defRPr sz="2400">
          <a:solidFill>
            <a:srgbClr val="000000"/>
          </a:solidFill>
          <a:latin typeface="+mn-lt"/>
        </a:defRPr>
      </a:lvl3pPr>
      <a:lvl4pPr marL="1600200" indent="-228600" algn="l" rtl="0" eaLnBrk="0" fontAlgn="base" hangingPunct="0">
        <a:spcBef>
          <a:spcPct val="20000"/>
        </a:spcBef>
        <a:spcAft>
          <a:spcPct val="0"/>
        </a:spcAft>
        <a:buChar char="–"/>
        <a:defRPr sz="2000">
          <a:solidFill>
            <a:srgbClr val="000000"/>
          </a:solidFill>
          <a:latin typeface="+mn-lt"/>
        </a:defRPr>
      </a:lvl4pPr>
      <a:lvl5pPr marL="2057400" indent="-228600" algn="l" rtl="0" eaLnBrk="0" fontAlgn="base" hangingPunct="0">
        <a:spcBef>
          <a:spcPct val="20000"/>
        </a:spcBef>
        <a:spcAft>
          <a:spcPct val="0"/>
        </a:spcAft>
        <a:buChar char="»"/>
        <a:defRPr sz="2000">
          <a:solidFill>
            <a:srgbClr val="000000"/>
          </a:solidFill>
          <a:latin typeface="+mn-lt"/>
        </a:defRPr>
      </a:lvl5pPr>
      <a:lvl6pPr marL="2514600" indent="-228600" algn="l" rtl="0" eaLnBrk="1" fontAlgn="base" hangingPunct="1">
        <a:spcBef>
          <a:spcPct val="20000"/>
        </a:spcBef>
        <a:spcAft>
          <a:spcPct val="0"/>
        </a:spcAft>
        <a:buChar char="»"/>
        <a:defRPr sz="2000">
          <a:solidFill>
            <a:srgbClr val="000000"/>
          </a:solidFill>
          <a:latin typeface="+mn-lt"/>
        </a:defRPr>
      </a:lvl6pPr>
      <a:lvl7pPr marL="2971800" indent="-228600" algn="l" rtl="0" eaLnBrk="1" fontAlgn="base" hangingPunct="1">
        <a:spcBef>
          <a:spcPct val="20000"/>
        </a:spcBef>
        <a:spcAft>
          <a:spcPct val="0"/>
        </a:spcAft>
        <a:buChar char="»"/>
        <a:defRPr sz="2000">
          <a:solidFill>
            <a:srgbClr val="000000"/>
          </a:solidFill>
          <a:latin typeface="+mn-lt"/>
        </a:defRPr>
      </a:lvl7pPr>
      <a:lvl8pPr marL="3429000" indent="-228600" algn="l" rtl="0" eaLnBrk="1" fontAlgn="base" hangingPunct="1">
        <a:spcBef>
          <a:spcPct val="20000"/>
        </a:spcBef>
        <a:spcAft>
          <a:spcPct val="0"/>
        </a:spcAft>
        <a:buChar char="»"/>
        <a:defRPr sz="2000">
          <a:solidFill>
            <a:srgbClr val="000000"/>
          </a:solidFill>
          <a:latin typeface="+mn-lt"/>
        </a:defRPr>
      </a:lvl8pPr>
      <a:lvl9pPr marL="3886200" indent="-228600" algn="l" rtl="0" eaLnBrk="1" fontAlgn="base" hangingPunct="1">
        <a:spcBef>
          <a:spcPct val="20000"/>
        </a:spcBef>
        <a:spcAft>
          <a:spcPct val="0"/>
        </a:spcAft>
        <a:buChar char="»"/>
        <a:defRPr sz="2000">
          <a:solidFill>
            <a:srgbClr val="000000"/>
          </a:solidFill>
          <a:latin typeface="+mn-lt"/>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9.emf"/></Relationships>
</file>

<file path=ppt/slides/_rels/slide19.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43.emf"/><Relationship Id="rId5" Type="http://schemas.openxmlformats.org/officeDocument/2006/relationships/image" Target="../media/image42.emf"/><Relationship Id="rId4" Type="http://schemas.openxmlformats.org/officeDocument/2006/relationships/image" Target="../media/image41.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5.emf"/></Relationships>
</file>

<file path=ppt/slides/_rels/slide23.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7.emf"/></Relationships>
</file>

<file path=ppt/slides/_rels/slide24.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9.e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50.emf"/><Relationship Id="rId4" Type="http://schemas.openxmlformats.org/officeDocument/2006/relationships/oleObject" Target="../embeddings/oleObject1.bin"/></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51.emf"/><Relationship Id="rId4" Type="http://schemas.openxmlformats.org/officeDocument/2006/relationships/oleObject" Target="../embeddings/oleObject2.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52.emf"/><Relationship Id="rId4" Type="http://schemas.openxmlformats.org/officeDocument/2006/relationships/oleObject" Target="../embeddings/oleObject3.bin"/></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53.wmf"/><Relationship Id="rId1" Type="http://schemas.openxmlformats.org/officeDocument/2006/relationships/slideLayout" Target="../slideLayouts/slideLayout3.xml"/><Relationship Id="rId4" Type="http://schemas.openxmlformats.org/officeDocument/2006/relationships/image" Target="../media/image55.wmf"/></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57.jpe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4.wmf"/><Relationship Id="rId4" Type="http://schemas.openxmlformats.org/officeDocument/2006/relationships/image" Target="../media/image59.png"/><Relationship Id="rId9" Type="http://schemas.openxmlformats.org/officeDocument/2006/relationships/image" Target="../media/image63.png"/></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3" Type="http://schemas.openxmlformats.org/officeDocument/2006/relationships/image" Target="../media/image54.wmf"/><Relationship Id="rId2" Type="http://schemas.openxmlformats.org/officeDocument/2006/relationships/image" Target="../media/image69.png"/><Relationship Id="rId1" Type="http://schemas.openxmlformats.org/officeDocument/2006/relationships/slideLayout" Target="../slideLayouts/slideLayout3.xml"/><Relationship Id="rId5" Type="http://schemas.openxmlformats.org/officeDocument/2006/relationships/image" Target="../media/image71.jpeg"/><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3.xml"/><Relationship Id="rId5" Type="http://schemas.openxmlformats.org/officeDocument/2006/relationships/image" Target="../media/image68.png"/><Relationship Id="rId4" Type="http://schemas.openxmlformats.org/officeDocument/2006/relationships/image" Target="../media/image74.jpeg"/></Relationships>
</file>

<file path=ppt/slides/_rels/slide3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55.wmf"/><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image" Target="../media/image75.png"/><Relationship Id="rId1" Type="http://schemas.openxmlformats.org/officeDocument/2006/relationships/slideLayout" Target="../slideLayouts/slideLayout3.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58.png"/><Relationship Id="rId9"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hadoop.apache.org/" TargetMode="External"/><Relationship Id="rId1" Type="http://schemas.openxmlformats.org/officeDocument/2006/relationships/slideLayout" Target="../slideLayouts/slideLayout3.xml"/><Relationship Id="rId4" Type="http://schemas.openxmlformats.org/officeDocument/2006/relationships/image" Target="../media/image85.jpeg"/></Relationships>
</file>

<file path=ppt/slides/_rels/slide4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hyperlink" Target="FC_Video.mpg" TargetMode="Externa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89.wmf"/><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notesSlide" Target="../notesSlides/notesSlide28.xml"/></Relationships>
</file>

<file path=ppt/slides/_rels/slide4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93.wmf"/><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6.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0.pn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12.png"/><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131840" y="2060575"/>
            <a:ext cx="6012160" cy="2736850"/>
          </a:xfrm>
        </p:spPr>
        <p:txBody>
          <a:bodyPr anchor="t"/>
          <a:lstStyle/>
          <a:p>
            <a:pPr eaLnBrk="1" hangingPunct="1">
              <a:lnSpc>
                <a:spcPct val="120000"/>
              </a:lnSpc>
              <a:defRPr/>
            </a:pPr>
            <a:r>
              <a:rPr lang="en-US" altLang="zh-TW" sz="3600" b="0" dirty="0">
                <a:effectLst>
                  <a:outerShdw blurRad="38100" dist="38100" dir="2700000" algn="tl">
                    <a:srgbClr val="C0C0C0"/>
                  </a:outerShdw>
                </a:effectLst>
              </a:rPr>
              <a:t>Innovative Technology in Education</a:t>
            </a:r>
            <a:r>
              <a:rPr lang="en-US" altLang="zh-TW" sz="3600" b="0" dirty="0" smtClean="0">
                <a:effectLst>
                  <a:outerShdw blurRad="38100" dist="38100" dir="2700000" algn="tl">
                    <a:srgbClr val="C0C0C0"/>
                  </a:outerShdw>
                </a:effectLst>
              </a:rPr>
              <a:t>:</a:t>
            </a:r>
            <a:r>
              <a:rPr lang="en-US" altLang="zh-TW" sz="3600" b="0" dirty="0">
                <a:effectLst>
                  <a:outerShdw blurRad="38100" dist="38100" dir="2700000" algn="tl">
                    <a:srgbClr val="C0C0C0"/>
                  </a:outerShdw>
                </a:effectLst>
              </a:rPr>
              <a:t/>
            </a:r>
            <a:br>
              <a:rPr lang="en-US" altLang="zh-TW" sz="3600" b="0" dirty="0">
                <a:effectLst>
                  <a:outerShdw blurRad="38100" dist="38100" dir="2700000" algn="tl">
                    <a:srgbClr val="C0C0C0"/>
                  </a:outerShdw>
                </a:effectLst>
              </a:rPr>
            </a:br>
            <a:r>
              <a:rPr lang="en-US" altLang="zh-TW" sz="2800" b="0" dirty="0" smtClean="0">
                <a:effectLst>
                  <a:outerShdw blurRad="38100" dist="38100" dir="2700000" algn="tl">
                    <a:srgbClr val="C0C0C0"/>
                  </a:outerShdw>
                </a:effectLst>
              </a:rPr>
              <a:t>E-book, </a:t>
            </a:r>
            <a:r>
              <a:rPr lang="en-US" altLang="zh-TW" sz="2800" b="0" dirty="0">
                <a:effectLst>
                  <a:outerShdw blurRad="38100" dist="38100" dir="2700000" algn="tl">
                    <a:srgbClr val="C0C0C0"/>
                  </a:outerShdw>
                </a:effectLst>
              </a:rPr>
              <a:t>Sensor, </a:t>
            </a:r>
            <a:r>
              <a:rPr lang="en-US" altLang="zh-TW" sz="2800" b="0" dirty="0" smtClean="0">
                <a:effectLst>
                  <a:outerShdw blurRad="38100" dist="38100" dir="2700000" algn="tl">
                    <a:srgbClr val="C0C0C0"/>
                  </a:outerShdw>
                </a:effectLst>
              </a:rPr>
              <a:t>&amp;</a:t>
            </a:r>
            <a:r>
              <a:rPr lang="zh-TW" altLang="en-US" sz="2800" b="0" dirty="0" smtClean="0">
                <a:effectLst>
                  <a:outerShdw blurRad="38100" dist="38100" dir="2700000" algn="tl">
                    <a:srgbClr val="C0C0C0"/>
                  </a:outerShdw>
                </a:effectLst>
              </a:rPr>
              <a:t> </a:t>
            </a:r>
            <a:r>
              <a:rPr lang="en-US" altLang="zh-TW" sz="2800" b="0" dirty="0" smtClean="0">
                <a:effectLst>
                  <a:outerShdw blurRad="38100" dist="38100" dir="2700000" algn="tl">
                    <a:srgbClr val="C0C0C0"/>
                  </a:outerShdw>
                </a:effectLst>
              </a:rPr>
              <a:t/>
            </a:r>
            <a:br>
              <a:rPr lang="en-US" altLang="zh-TW" sz="2800" b="0" dirty="0" smtClean="0">
                <a:effectLst>
                  <a:outerShdw blurRad="38100" dist="38100" dir="2700000" algn="tl">
                    <a:srgbClr val="C0C0C0"/>
                  </a:outerShdw>
                </a:effectLst>
              </a:rPr>
            </a:br>
            <a:r>
              <a:rPr lang="en-US" altLang="zh-TW" sz="2800" b="0" dirty="0" smtClean="0">
                <a:effectLst>
                  <a:outerShdw blurRad="38100" dist="38100" dir="2700000" algn="tl">
                    <a:srgbClr val="C0C0C0"/>
                  </a:outerShdw>
                </a:effectLst>
              </a:rPr>
              <a:t>Electronic-aware </a:t>
            </a:r>
            <a:r>
              <a:rPr lang="en-US" altLang="zh-TW" sz="2800" b="0" dirty="0">
                <a:effectLst>
                  <a:outerShdw blurRad="38100" dist="38100" dir="2700000" algn="tl">
                    <a:srgbClr val="C0C0C0"/>
                  </a:outerShdw>
                </a:effectLst>
              </a:rPr>
              <a:t>Glove</a:t>
            </a:r>
            <a:endParaRPr lang="en-US" altLang="zh-TW" sz="2000" b="0" dirty="0" smtClean="0">
              <a:effectLst>
                <a:outerShdw blurRad="38100" dist="38100" dir="2700000" algn="tl">
                  <a:srgbClr val="C0C0C0"/>
                </a:outerShdw>
              </a:effectLst>
            </a:endParaRPr>
          </a:p>
        </p:txBody>
      </p:sp>
      <p:sp>
        <p:nvSpPr>
          <p:cNvPr id="9219" name="Rectangle 3"/>
          <p:cNvSpPr>
            <a:spLocks noGrp="1" noChangeArrowheads="1"/>
          </p:cNvSpPr>
          <p:nvPr>
            <p:ph type="subTitle" idx="1"/>
          </p:nvPr>
        </p:nvSpPr>
        <p:spPr>
          <a:xfrm>
            <a:off x="4211638" y="4993381"/>
            <a:ext cx="4932362" cy="1964011"/>
          </a:xfrm>
        </p:spPr>
        <p:txBody>
          <a:bodyPr/>
          <a:lstStyle/>
          <a:p>
            <a:pPr marL="342900" indent="-342900" algn="ctr" eaLnBrk="1" hangingPunct="1"/>
            <a:r>
              <a:rPr lang="en-US" altLang="zh-TW" sz="1800" b="1" dirty="0" err="1">
                <a:solidFill>
                  <a:schemeClr val="tx2"/>
                </a:solidFill>
                <a:ea typeface="新細明體" pitchFamily="18" charset="-120"/>
              </a:rPr>
              <a:t>Yueh</a:t>
            </a:r>
            <a:r>
              <a:rPr lang="en-US" altLang="zh-TW" sz="1800" b="1" dirty="0">
                <a:solidFill>
                  <a:schemeClr val="tx2"/>
                </a:solidFill>
                <a:ea typeface="新細明體" pitchFamily="18" charset="-120"/>
              </a:rPr>
              <a:t>-Min Huang</a:t>
            </a:r>
          </a:p>
          <a:p>
            <a:pPr marL="342900" indent="-342900" algn="ctr" eaLnBrk="1" hangingPunct="1"/>
            <a:r>
              <a:rPr lang="en-US" altLang="zh-TW" sz="1800" b="1" dirty="0" smtClean="0">
                <a:solidFill>
                  <a:schemeClr val="tx2"/>
                </a:solidFill>
                <a:ea typeface="新細明體" pitchFamily="18" charset="-120"/>
              </a:rPr>
              <a:t>Department of Engineering Science, </a:t>
            </a:r>
          </a:p>
          <a:p>
            <a:pPr marL="342900" indent="-342900" algn="ctr" eaLnBrk="1" hangingPunct="1"/>
            <a:r>
              <a:rPr lang="en-US" altLang="zh-TW" sz="1800" b="1" dirty="0" smtClean="0">
                <a:solidFill>
                  <a:schemeClr val="tx2"/>
                </a:solidFill>
                <a:ea typeface="新細明體" pitchFamily="18" charset="-120"/>
              </a:rPr>
              <a:t>National Cheng Kung University, Tainan, Taiwan</a:t>
            </a:r>
            <a:br>
              <a:rPr lang="en-US" altLang="zh-TW" sz="1800" b="1" dirty="0" smtClean="0">
                <a:solidFill>
                  <a:schemeClr val="tx2"/>
                </a:solidFill>
                <a:ea typeface="新細明體" pitchFamily="18" charset="-120"/>
              </a:rPr>
            </a:br>
            <a:r>
              <a:rPr lang="en-US" altLang="zh-TW" sz="1800" b="1" dirty="0" smtClean="0">
                <a:solidFill>
                  <a:schemeClr val="tx2"/>
                </a:solidFill>
                <a:ea typeface="新細明體" pitchFamily="18" charset="-120"/>
              </a:rPr>
              <a:t/>
            </a:r>
            <a:br>
              <a:rPr lang="en-US" altLang="zh-TW" sz="1800" b="1" dirty="0" smtClean="0">
                <a:solidFill>
                  <a:schemeClr val="tx2"/>
                </a:solidFill>
                <a:ea typeface="新細明體" pitchFamily="18" charset="-120"/>
              </a:rPr>
            </a:br>
            <a:r>
              <a:rPr lang="en-US" altLang="zh-TW" sz="1800" dirty="0" smtClean="0">
                <a:ea typeface="新細明體" pitchFamily="18" charset="-120"/>
              </a:rPr>
              <a:t>huang@mail.ncku.edu.tw</a:t>
            </a:r>
            <a:endParaRPr lang="en-US" altLang="zh-TW" sz="1800" dirty="0">
              <a:ea typeface="新細明體" pitchFamily="18" charset="-12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2400" dirty="0" smtClean="0"/>
              <a:t>The experiments in the evaluation procedure</a:t>
            </a:r>
            <a:endParaRPr lang="zh-TW" altLang="en-US" sz="2400" dirty="0"/>
          </a:p>
        </p:txBody>
      </p:sp>
      <p:pic>
        <p:nvPicPr>
          <p:cNvPr id="12" name="內容版面配置區 11"/>
          <p:cNvPicPr>
            <a:picLocks noGrp="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323528" y="1196753"/>
            <a:ext cx="8460432" cy="566124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格 6"/>
          <p:cNvGraphicFramePr>
            <a:graphicFrameLocks noGrp="1"/>
          </p:cNvGraphicFramePr>
          <p:nvPr/>
        </p:nvGraphicFramePr>
        <p:xfrm>
          <a:off x="144013" y="2204864"/>
          <a:ext cx="8820475" cy="3960437"/>
        </p:xfrm>
        <a:graphic>
          <a:graphicData uri="http://schemas.openxmlformats.org/drawingml/2006/table">
            <a:tbl>
              <a:tblPr/>
              <a:tblGrid>
                <a:gridCol w="1152132">
                  <a:extLst>
                    <a:ext uri="{9D8B030D-6E8A-4147-A177-3AD203B41FA5}">
                      <a16:colId xmlns:a16="http://schemas.microsoft.com/office/drawing/2014/main" val="20000"/>
                    </a:ext>
                  </a:extLst>
                </a:gridCol>
                <a:gridCol w="548457">
                  <a:extLst>
                    <a:ext uri="{9D8B030D-6E8A-4147-A177-3AD203B41FA5}">
                      <a16:colId xmlns:a16="http://schemas.microsoft.com/office/drawing/2014/main" val="20001"/>
                    </a:ext>
                  </a:extLst>
                </a:gridCol>
                <a:gridCol w="467485">
                  <a:extLst>
                    <a:ext uri="{9D8B030D-6E8A-4147-A177-3AD203B41FA5}">
                      <a16:colId xmlns:a16="http://schemas.microsoft.com/office/drawing/2014/main" val="20002"/>
                    </a:ext>
                  </a:extLst>
                </a:gridCol>
                <a:gridCol w="467485">
                  <a:extLst>
                    <a:ext uri="{9D8B030D-6E8A-4147-A177-3AD203B41FA5}">
                      <a16:colId xmlns:a16="http://schemas.microsoft.com/office/drawing/2014/main" val="20003"/>
                    </a:ext>
                  </a:extLst>
                </a:gridCol>
                <a:gridCol w="467485">
                  <a:extLst>
                    <a:ext uri="{9D8B030D-6E8A-4147-A177-3AD203B41FA5}">
                      <a16:colId xmlns:a16="http://schemas.microsoft.com/office/drawing/2014/main" val="20004"/>
                    </a:ext>
                  </a:extLst>
                </a:gridCol>
                <a:gridCol w="467485">
                  <a:extLst>
                    <a:ext uri="{9D8B030D-6E8A-4147-A177-3AD203B41FA5}">
                      <a16:colId xmlns:a16="http://schemas.microsoft.com/office/drawing/2014/main" val="20005"/>
                    </a:ext>
                  </a:extLst>
                </a:gridCol>
                <a:gridCol w="467485">
                  <a:extLst>
                    <a:ext uri="{9D8B030D-6E8A-4147-A177-3AD203B41FA5}">
                      <a16:colId xmlns:a16="http://schemas.microsoft.com/office/drawing/2014/main" val="20006"/>
                    </a:ext>
                  </a:extLst>
                </a:gridCol>
                <a:gridCol w="467485">
                  <a:extLst>
                    <a:ext uri="{9D8B030D-6E8A-4147-A177-3AD203B41FA5}">
                      <a16:colId xmlns:a16="http://schemas.microsoft.com/office/drawing/2014/main" val="20007"/>
                    </a:ext>
                  </a:extLst>
                </a:gridCol>
                <a:gridCol w="467485">
                  <a:extLst>
                    <a:ext uri="{9D8B030D-6E8A-4147-A177-3AD203B41FA5}">
                      <a16:colId xmlns:a16="http://schemas.microsoft.com/office/drawing/2014/main" val="20008"/>
                    </a:ext>
                  </a:extLst>
                </a:gridCol>
                <a:gridCol w="467485">
                  <a:extLst>
                    <a:ext uri="{9D8B030D-6E8A-4147-A177-3AD203B41FA5}">
                      <a16:colId xmlns:a16="http://schemas.microsoft.com/office/drawing/2014/main" val="20009"/>
                    </a:ext>
                  </a:extLst>
                </a:gridCol>
                <a:gridCol w="467485">
                  <a:extLst>
                    <a:ext uri="{9D8B030D-6E8A-4147-A177-3AD203B41FA5}">
                      <a16:colId xmlns:a16="http://schemas.microsoft.com/office/drawing/2014/main" val="20010"/>
                    </a:ext>
                  </a:extLst>
                </a:gridCol>
                <a:gridCol w="467485">
                  <a:extLst>
                    <a:ext uri="{9D8B030D-6E8A-4147-A177-3AD203B41FA5}">
                      <a16:colId xmlns:a16="http://schemas.microsoft.com/office/drawing/2014/main" val="20011"/>
                    </a:ext>
                  </a:extLst>
                </a:gridCol>
                <a:gridCol w="467485">
                  <a:extLst>
                    <a:ext uri="{9D8B030D-6E8A-4147-A177-3AD203B41FA5}">
                      <a16:colId xmlns:a16="http://schemas.microsoft.com/office/drawing/2014/main" val="20012"/>
                    </a:ext>
                  </a:extLst>
                </a:gridCol>
                <a:gridCol w="467485">
                  <a:extLst>
                    <a:ext uri="{9D8B030D-6E8A-4147-A177-3AD203B41FA5}">
                      <a16:colId xmlns:a16="http://schemas.microsoft.com/office/drawing/2014/main" val="20013"/>
                    </a:ext>
                  </a:extLst>
                </a:gridCol>
                <a:gridCol w="501954">
                  <a:extLst>
                    <a:ext uri="{9D8B030D-6E8A-4147-A177-3AD203B41FA5}">
                      <a16:colId xmlns:a16="http://schemas.microsoft.com/office/drawing/2014/main" val="20014"/>
                    </a:ext>
                  </a:extLst>
                </a:gridCol>
                <a:gridCol w="540569">
                  <a:extLst>
                    <a:ext uri="{9D8B030D-6E8A-4147-A177-3AD203B41FA5}">
                      <a16:colId xmlns:a16="http://schemas.microsoft.com/office/drawing/2014/main" val="20015"/>
                    </a:ext>
                  </a:extLst>
                </a:gridCol>
                <a:gridCol w="467543">
                  <a:extLst>
                    <a:ext uri="{9D8B030D-6E8A-4147-A177-3AD203B41FA5}">
                      <a16:colId xmlns:a16="http://schemas.microsoft.com/office/drawing/2014/main" val="20016"/>
                    </a:ext>
                  </a:extLst>
                </a:gridCol>
              </a:tblGrid>
              <a:tr h="231454">
                <a:tc rowSpan="3">
                  <a:txBody>
                    <a:bodyPr/>
                    <a:lstStyle/>
                    <a:p>
                      <a:pPr algn="ctr">
                        <a:spcAft>
                          <a:spcPts val="0"/>
                        </a:spcAft>
                      </a:pPr>
                      <a:r>
                        <a:rPr lang="en-US" sz="1400" kern="0">
                          <a:solidFill>
                            <a:srgbClr val="000000"/>
                          </a:solidFill>
                          <a:latin typeface="Times New Roman"/>
                          <a:ea typeface="新細明體"/>
                          <a:cs typeface="Times New Roman"/>
                        </a:rPr>
                        <a:t>Dimensions</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US" sz="1400" kern="0">
                          <a:solidFill>
                            <a:srgbClr val="000000"/>
                          </a:solidFill>
                          <a:latin typeface="Times New Roman"/>
                          <a:ea typeface="新細明體"/>
                          <a:cs typeface="Times New Roman"/>
                        </a:rPr>
                        <a:t>Grade 1</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tc gridSpan="2">
                  <a:txBody>
                    <a:bodyPr/>
                    <a:lstStyle/>
                    <a:p>
                      <a:pPr algn="ctr">
                        <a:spcAft>
                          <a:spcPts val="0"/>
                        </a:spcAft>
                      </a:pPr>
                      <a:r>
                        <a:rPr lang="en-US" sz="1400" kern="0">
                          <a:solidFill>
                            <a:srgbClr val="000000"/>
                          </a:solidFill>
                          <a:latin typeface="Times New Roman"/>
                          <a:ea typeface="新細明體"/>
                          <a:cs typeface="Times New Roman"/>
                        </a:rPr>
                        <a:t>Grade 2</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tc gridSpan="2">
                  <a:txBody>
                    <a:bodyPr/>
                    <a:lstStyle/>
                    <a:p>
                      <a:pPr algn="ctr">
                        <a:spcAft>
                          <a:spcPts val="0"/>
                        </a:spcAft>
                      </a:pPr>
                      <a:r>
                        <a:rPr lang="en-US" sz="1400" kern="0">
                          <a:solidFill>
                            <a:srgbClr val="000000"/>
                          </a:solidFill>
                          <a:latin typeface="Times New Roman"/>
                          <a:ea typeface="新細明體"/>
                          <a:cs typeface="Times New Roman"/>
                        </a:rPr>
                        <a:t>Grade 3</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tc gridSpan="2">
                  <a:txBody>
                    <a:bodyPr/>
                    <a:lstStyle/>
                    <a:p>
                      <a:pPr algn="ctr">
                        <a:spcAft>
                          <a:spcPts val="0"/>
                        </a:spcAft>
                      </a:pPr>
                      <a:r>
                        <a:rPr lang="en-US" sz="1400" kern="0">
                          <a:solidFill>
                            <a:srgbClr val="000000"/>
                          </a:solidFill>
                          <a:latin typeface="Times New Roman"/>
                          <a:ea typeface="新細明體"/>
                          <a:cs typeface="Times New Roman"/>
                        </a:rPr>
                        <a:t>Grade 4</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tc gridSpan="2">
                  <a:txBody>
                    <a:bodyPr/>
                    <a:lstStyle/>
                    <a:p>
                      <a:pPr algn="ctr">
                        <a:spcAft>
                          <a:spcPts val="0"/>
                        </a:spcAft>
                      </a:pPr>
                      <a:r>
                        <a:rPr lang="en-US" sz="1400" kern="0">
                          <a:solidFill>
                            <a:srgbClr val="000000"/>
                          </a:solidFill>
                          <a:latin typeface="Times New Roman"/>
                          <a:ea typeface="新細明體"/>
                          <a:cs typeface="Times New Roman"/>
                        </a:rPr>
                        <a:t>Grade 5</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tc gridSpan="2">
                  <a:txBody>
                    <a:bodyPr/>
                    <a:lstStyle/>
                    <a:p>
                      <a:pPr algn="ctr">
                        <a:spcAft>
                          <a:spcPts val="0"/>
                        </a:spcAft>
                      </a:pPr>
                      <a:r>
                        <a:rPr lang="en-US" sz="1400" kern="0">
                          <a:solidFill>
                            <a:srgbClr val="000000"/>
                          </a:solidFill>
                          <a:latin typeface="Times New Roman"/>
                          <a:ea typeface="新細明體"/>
                          <a:cs typeface="Times New Roman"/>
                        </a:rPr>
                        <a:t>Grade 6</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tc gridSpan="2">
                  <a:txBody>
                    <a:bodyPr/>
                    <a:lstStyle/>
                    <a:p>
                      <a:pPr algn="ctr">
                        <a:spcAft>
                          <a:spcPts val="0"/>
                        </a:spcAft>
                      </a:pPr>
                      <a:r>
                        <a:rPr lang="en-US" sz="1400" kern="0">
                          <a:solidFill>
                            <a:srgbClr val="000000"/>
                          </a:solidFill>
                          <a:latin typeface="Times New Roman"/>
                          <a:ea typeface="新細明體"/>
                          <a:cs typeface="Times New Roman"/>
                        </a:rPr>
                        <a:t>Total</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tc rowSpan="2" gridSpan="2">
                  <a:txBody>
                    <a:bodyPr/>
                    <a:lstStyle/>
                    <a:p>
                      <a:pPr algn="ctr">
                        <a:spcAft>
                          <a:spcPts val="0"/>
                        </a:spcAft>
                      </a:pPr>
                      <a:r>
                        <a:rPr lang="en-US" sz="1400" kern="0">
                          <a:solidFill>
                            <a:srgbClr val="000000"/>
                          </a:solidFill>
                          <a:latin typeface="Times New Roman"/>
                          <a:ea typeface="新細明體"/>
                          <a:cs typeface="Times New Roman"/>
                        </a:rPr>
                        <a:t>ANOVA</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rowSpan="2" hMerge="1">
                  <a:txBody>
                    <a:bodyPr/>
                    <a:lstStyle/>
                    <a:p>
                      <a:endParaRPr lang="zh-TW" altLang="en-US"/>
                    </a:p>
                  </a:txBody>
                  <a:tcPr/>
                </a:tc>
                <a:extLst>
                  <a:ext uri="{0D108BD9-81ED-4DB2-BD59-A6C34878D82A}">
                    <a16:rowId xmlns:a16="http://schemas.microsoft.com/office/drawing/2014/main" val="10000"/>
                  </a:ext>
                </a:extLst>
              </a:tr>
              <a:tr h="231454">
                <a:tc vMerge="1">
                  <a:txBody>
                    <a:bodyPr/>
                    <a:lstStyle/>
                    <a:p>
                      <a:endParaRPr lang="zh-TW" altLang="en-US"/>
                    </a:p>
                  </a:txBody>
                  <a:tcPr/>
                </a:tc>
                <a:tc gridSpan="2">
                  <a:txBody>
                    <a:bodyPr/>
                    <a:lstStyle/>
                    <a:p>
                      <a:pPr algn="ctr">
                        <a:spcAft>
                          <a:spcPts val="0"/>
                        </a:spcAft>
                      </a:pPr>
                      <a:r>
                        <a:rPr lang="en-US" sz="1400" kern="0">
                          <a:solidFill>
                            <a:srgbClr val="000000"/>
                          </a:solidFill>
                          <a:latin typeface="Times New Roman"/>
                          <a:ea typeface="新細明體"/>
                          <a:cs typeface="Times New Roman"/>
                        </a:rPr>
                        <a:t>(n=25)</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hMerge="1">
                  <a:txBody>
                    <a:bodyPr/>
                    <a:lstStyle/>
                    <a:p>
                      <a:endParaRPr lang="zh-TW" altLang="en-US"/>
                    </a:p>
                  </a:txBody>
                  <a:tcPr/>
                </a:tc>
                <a:tc gridSpan="2">
                  <a:txBody>
                    <a:bodyPr/>
                    <a:lstStyle/>
                    <a:p>
                      <a:pPr algn="ctr">
                        <a:spcAft>
                          <a:spcPts val="0"/>
                        </a:spcAft>
                      </a:pPr>
                      <a:r>
                        <a:rPr lang="en-US" sz="1400" kern="0">
                          <a:solidFill>
                            <a:srgbClr val="000000"/>
                          </a:solidFill>
                          <a:latin typeface="Times New Roman"/>
                          <a:ea typeface="新細明體"/>
                          <a:cs typeface="Times New Roman"/>
                        </a:rPr>
                        <a:t>(n=27)</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hMerge="1">
                  <a:txBody>
                    <a:bodyPr/>
                    <a:lstStyle/>
                    <a:p>
                      <a:endParaRPr lang="zh-TW" altLang="en-US"/>
                    </a:p>
                  </a:txBody>
                  <a:tcPr/>
                </a:tc>
                <a:tc gridSpan="2">
                  <a:txBody>
                    <a:bodyPr/>
                    <a:lstStyle/>
                    <a:p>
                      <a:pPr algn="ctr">
                        <a:spcAft>
                          <a:spcPts val="0"/>
                        </a:spcAft>
                      </a:pPr>
                      <a:r>
                        <a:rPr lang="en-US" sz="1400" kern="0">
                          <a:solidFill>
                            <a:srgbClr val="000000"/>
                          </a:solidFill>
                          <a:latin typeface="Times New Roman"/>
                          <a:ea typeface="新細明體"/>
                          <a:cs typeface="Times New Roman"/>
                        </a:rPr>
                        <a:t>(n=25)</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hMerge="1">
                  <a:txBody>
                    <a:bodyPr/>
                    <a:lstStyle/>
                    <a:p>
                      <a:endParaRPr lang="zh-TW" altLang="en-US"/>
                    </a:p>
                  </a:txBody>
                  <a:tcPr/>
                </a:tc>
                <a:tc gridSpan="2">
                  <a:txBody>
                    <a:bodyPr/>
                    <a:lstStyle/>
                    <a:p>
                      <a:pPr algn="ctr">
                        <a:spcAft>
                          <a:spcPts val="0"/>
                        </a:spcAft>
                      </a:pPr>
                      <a:r>
                        <a:rPr lang="en-US" sz="1400" kern="0">
                          <a:solidFill>
                            <a:srgbClr val="000000"/>
                          </a:solidFill>
                          <a:latin typeface="Times New Roman"/>
                          <a:ea typeface="新細明體"/>
                          <a:cs typeface="Times New Roman"/>
                        </a:rPr>
                        <a:t>(n=30)</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hMerge="1">
                  <a:txBody>
                    <a:bodyPr/>
                    <a:lstStyle/>
                    <a:p>
                      <a:endParaRPr lang="zh-TW" altLang="en-US"/>
                    </a:p>
                  </a:txBody>
                  <a:tcPr/>
                </a:tc>
                <a:tc gridSpan="2">
                  <a:txBody>
                    <a:bodyPr/>
                    <a:lstStyle/>
                    <a:p>
                      <a:pPr algn="ctr">
                        <a:spcAft>
                          <a:spcPts val="0"/>
                        </a:spcAft>
                      </a:pPr>
                      <a:r>
                        <a:rPr lang="en-US" sz="1400" kern="0">
                          <a:solidFill>
                            <a:srgbClr val="000000"/>
                          </a:solidFill>
                          <a:latin typeface="Times New Roman"/>
                          <a:ea typeface="新細明體"/>
                          <a:cs typeface="Times New Roman"/>
                        </a:rPr>
                        <a:t>(n=31)</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hMerge="1">
                  <a:txBody>
                    <a:bodyPr/>
                    <a:lstStyle/>
                    <a:p>
                      <a:endParaRPr lang="zh-TW" altLang="en-US"/>
                    </a:p>
                  </a:txBody>
                  <a:tcPr/>
                </a:tc>
                <a:tc gridSpan="2">
                  <a:txBody>
                    <a:bodyPr/>
                    <a:lstStyle/>
                    <a:p>
                      <a:pPr algn="ctr">
                        <a:spcAft>
                          <a:spcPts val="0"/>
                        </a:spcAft>
                      </a:pPr>
                      <a:r>
                        <a:rPr lang="en-US" sz="1400" kern="0">
                          <a:solidFill>
                            <a:srgbClr val="000000"/>
                          </a:solidFill>
                          <a:latin typeface="Times New Roman"/>
                          <a:ea typeface="新細明體"/>
                          <a:cs typeface="Times New Roman"/>
                        </a:rPr>
                        <a:t>(n=28)</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hMerge="1">
                  <a:txBody>
                    <a:bodyPr/>
                    <a:lstStyle/>
                    <a:p>
                      <a:endParaRPr lang="zh-TW" altLang="en-US"/>
                    </a:p>
                  </a:txBody>
                  <a:tcPr/>
                </a:tc>
                <a:tc gridSpan="2">
                  <a:txBody>
                    <a:bodyPr/>
                    <a:lstStyle/>
                    <a:p>
                      <a:pPr algn="ctr">
                        <a:spcAft>
                          <a:spcPts val="0"/>
                        </a:spcAft>
                      </a:pPr>
                      <a:r>
                        <a:rPr lang="en-US" sz="1400" kern="0">
                          <a:solidFill>
                            <a:srgbClr val="000000"/>
                          </a:solidFill>
                          <a:latin typeface="Times New Roman"/>
                          <a:ea typeface="新細明體"/>
                          <a:cs typeface="Times New Roman"/>
                        </a:rPr>
                        <a:t>(n=166)</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hMerge="1">
                  <a:txBody>
                    <a:bodyPr/>
                    <a:lstStyle/>
                    <a:p>
                      <a:endParaRPr lang="zh-TW" altLang="en-US"/>
                    </a:p>
                  </a:txBody>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01"/>
                  </a:ext>
                </a:extLst>
              </a:tr>
              <a:tr h="411474">
                <a:tc vMerge="1">
                  <a:txBody>
                    <a:bodyPr/>
                    <a:lstStyle/>
                    <a:p>
                      <a:endParaRPr lang="zh-TW" altLang="en-US"/>
                    </a:p>
                  </a:txBody>
                  <a:tcPr/>
                </a:tc>
                <a:tc>
                  <a:txBody>
                    <a:bodyPr/>
                    <a:lstStyle/>
                    <a:p>
                      <a:pPr algn="ctr">
                        <a:spcAft>
                          <a:spcPts val="0"/>
                        </a:spcAft>
                      </a:pPr>
                      <a:r>
                        <a:rPr lang="en-US" sz="1400" kern="0">
                          <a:solidFill>
                            <a:srgbClr val="000000"/>
                          </a:solidFill>
                          <a:latin typeface="Times New Roman"/>
                          <a:ea typeface="新細明體"/>
                          <a:cs typeface="Times New Roman"/>
                        </a:rPr>
                        <a:t>M</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SD</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M</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SD</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M</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SD</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M</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SD</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M</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SD</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M</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SD</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M</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SD</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F</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η</a:t>
                      </a:r>
                      <a:r>
                        <a:rPr lang="en-US" sz="1400" kern="0" baseline="30000">
                          <a:solidFill>
                            <a:srgbClr val="000000"/>
                          </a:solidFill>
                          <a:latin typeface="Times New Roman"/>
                          <a:ea typeface="新細明體"/>
                          <a:cs typeface="Times New Roman"/>
                        </a:rPr>
                        <a:t>2</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17211">
                <a:tc>
                  <a:txBody>
                    <a:bodyPr/>
                    <a:lstStyle/>
                    <a:p>
                      <a:pPr algn="ctr">
                        <a:spcAft>
                          <a:spcPts val="0"/>
                        </a:spcAft>
                      </a:pPr>
                      <a:r>
                        <a:rPr lang="en-US" sz="1400" kern="0">
                          <a:solidFill>
                            <a:srgbClr val="000000"/>
                          </a:solidFill>
                          <a:latin typeface="Times New Roman"/>
                          <a:ea typeface="新細明體"/>
                          <a:cs typeface="Times New Roman"/>
                        </a:rPr>
                        <a:t>Usefulness</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a:solidFill>
                            <a:srgbClr val="000000"/>
                          </a:solidFill>
                          <a:latin typeface="Times New Roman"/>
                          <a:ea typeface="新細明體"/>
                          <a:cs typeface="Times New Roman"/>
                        </a:rPr>
                        <a:t>4.60</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a:solidFill>
                            <a:srgbClr val="000000"/>
                          </a:solidFill>
                          <a:latin typeface="Times New Roman"/>
                          <a:ea typeface="新細明體"/>
                          <a:cs typeface="Times New Roman"/>
                        </a:rPr>
                        <a:t>0.47</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a:solidFill>
                            <a:srgbClr val="000000"/>
                          </a:solidFill>
                          <a:latin typeface="Times New Roman"/>
                          <a:ea typeface="新細明體"/>
                          <a:cs typeface="Times New Roman"/>
                        </a:rPr>
                        <a:t>4.56</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a:solidFill>
                            <a:srgbClr val="000000"/>
                          </a:solidFill>
                          <a:latin typeface="Times New Roman"/>
                          <a:ea typeface="新細明體"/>
                          <a:cs typeface="Times New Roman"/>
                        </a:rPr>
                        <a:t>0.46</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a:solidFill>
                            <a:srgbClr val="000000"/>
                          </a:solidFill>
                          <a:latin typeface="Times New Roman"/>
                          <a:ea typeface="新細明體"/>
                          <a:cs typeface="Times New Roman"/>
                        </a:rPr>
                        <a:t>4.00</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a:solidFill>
                            <a:srgbClr val="000000"/>
                          </a:solidFill>
                          <a:latin typeface="Times New Roman"/>
                          <a:ea typeface="新細明體"/>
                          <a:cs typeface="Times New Roman"/>
                        </a:rPr>
                        <a:t>0.80</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a:solidFill>
                            <a:srgbClr val="000000"/>
                          </a:solidFill>
                          <a:latin typeface="Times New Roman"/>
                          <a:ea typeface="新細明體"/>
                          <a:cs typeface="Times New Roman"/>
                        </a:rPr>
                        <a:t>4.05</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a:solidFill>
                            <a:srgbClr val="000000"/>
                          </a:solidFill>
                          <a:latin typeface="Times New Roman"/>
                          <a:ea typeface="新細明體"/>
                          <a:cs typeface="Times New Roman"/>
                        </a:rPr>
                        <a:t>0.60</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a:solidFill>
                            <a:srgbClr val="000000"/>
                          </a:solidFill>
                          <a:latin typeface="Times New Roman"/>
                          <a:ea typeface="新細明體"/>
                          <a:cs typeface="Times New Roman"/>
                        </a:rPr>
                        <a:t>3.95</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a:solidFill>
                            <a:srgbClr val="000000"/>
                          </a:solidFill>
                          <a:latin typeface="Times New Roman"/>
                          <a:ea typeface="新細明體"/>
                          <a:cs typeface="Times New Roman"/>
                        </a:rPr>
                        <a:t>0.86</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a:solidFill>
                            <a:srgbClr val="000000"/>
                          </a:solidFill>
                          <a:latin typeface="Times New Roman"/>
                          <a:ea typeface="新細明體"/>
                          <a:cs typeface="Times New Roman"/>
                        </a:rPr>
                        <a:t>4.13</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a:solidFill>
                            <a:srgbClr val="000000"/>
                          </a:solidFill>
                          <a:latin typeface="Times New Roman"/>
                          <a:ea typeface="新細明體"/>
                          <a:cs typeface="Times New Roman"/>
                        </a:rPr>
                        <a:t>1.02</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a:solidFill>
                            <a:srgbClr val="000000"/>
                          </a:solidFill>
                          <a:latin typeface="Times New Roman"/>
                          <a:ea typeface="新細明體"/>
                          <a:cs typeface="Times New Roman"/>
                        </a:rPr>
                        <a:t>4.20</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a:solidFill>
                            <a:srgbClr val="000000"/>
                          </a:solidFill>
                          <a:latin typeface="Times New Roman"/>
                          <a:ea typeface="新細明體"/>
                          <a:cs typeface="Times New Roman"/>
                        </a:rPr>
                        <a:t>0.77</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63500">
                        <a:spcAft>
                          <a:spcPts val="0"/>
                        </a:spcAft>
                      </a:pPr>
                      <a:r>
                        <a:rPr lang="en-US" sz="1400" kern="0">
                          <a:solidFill>
                            <a:srgbClr val="000000"/>
                          </a:solidFill>
                          <a:latin typeface="Times New Roman"/>
                          <a:ea typeface="新細明體"/>
                          <a:cs typeface="Times New Roman"/>
                        </a:rPr>
                        <a:t>4.14</a:t>
                      </a:r>
                      <a:r>
                        <a:rPr lang="en-US" sz="1400" kern="0" baseline="30000">
                          <a:solidFill>
                            <a:srgbClr val="000000"/>
                          </a:solidFill>
                          <a:latin typeface="Times New Roman"/>
                          <a:ea typeface="新細明體"/>
                          <a:cs typeface="Times New Roman"/>
                        </a:rPr>
                        <a:t>**</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400" kern="0">
                          <a:solidFill>
                            <a:srgbClr val="000000"/>
                          </a:solidFill>
                          <a:latin typeface="Times New Roman"/>
                          <a:ea typeface="新細明體"/>
                          <a:cs typeface="Times New Roman"/>
                        </a:rPr>
                        <a:t>0.11</a:t>
                      </a:r>
                      <a:endParaRPr lang="zh-TW" sz="20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617211">
                <a:tc>
                  <a:txBody>
                    <a:bodyPr/>
                    <a:lstStyle/>
                    <a:p>
                      <a:pPr algn="ctr">
                        <a:spcAft>
                          <a:spcPts val="0"/>
                        </a:spcAft>
                      </a:pPr>
                      <a:r>
                        <a:rPr lang="en-US" sz="1400" kern="0">
                          <a:solidFill>
                            <a:srgbClr val="000000"/>
                          </a:solidFill>
                          <a:latin typeface="Times New Roman"/>
                          <a:ea typeface="新細明體"/>
                          <a:cs typeface="Times New Roman"/>
                        </a:rPr>
                        <a:t>Ease of use</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4.25</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0.65</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4.45</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0.52</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3.87</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0.87</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3.77</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0.67</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4.05</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0.72</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4.08</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0.84</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4.07</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0.75</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indent="63500">
                        <a:spcAft>
                          <a:spcPts val="0"/>
                        </a:spcAft>
                      </a:pPr>
                      <a:r>
                        <a:rPr lang="en-US" sz="1400" kern="0">
                          <a:solidFill>
                            <a:srgbClr val="000000"/>
                          </a:solidFill>
                          <a:latin typeface="Times New Roman"/>
                          <a:ea typeface="新細明體"/>
                          <a:cs typeface="Times New Roman"/>
                        </a:rPr>
                        <a:t>3.31</a:t>
                      </a:r>
                      <a:r>
                        <a:rPr lang="en-US" sz="1400" kern="0" baseline="30000">
                          <a:solidFill>
                            <a:srgbClr val="000000"/>
                          </a:solidFill>
                          <a:latin typeface="Times New Roman"/>
                          <a:ea typeface="新細明體"/>
                          <a:cs typeface="Times New Roman"/>
                        </a:rPr>
                        <a:t>**</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0.09</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extLst>
                  <a:ext uri="{0D108BD9-81ED-4DB2-BD59-A6C34878D82A}">
                    <a16:rowId xmlns:a16="http://schemas.microsoft.com/office/drawing/2014/main" val="10004"/>
                  </a:ext>
                </a:extLst>
              </a:tr>
              <a:tr h="617211">
                <a:tc>
                  <a:txBody>
                    <a:bodyPr/>
                    <a:lstStyle/>
                    <a:p>
                      <a:pPr algn="ctr">
                        <a:spcAft>
                          <a:spcPts val="0"/>
                        </a:spcAft>
                      </a:pPr>
                      <a:r>
                        <a:rPr lang="en-US" sz="1400" kern="0">
                          <a:solidFill>
                            <a:srgbClr val="000000"/>
                          </a:solidFill>
                          <a:latin typeface="Times New Roman"/>
                          <a:ea typeface="新細明體"/>
                          <a:cs typeface="Times New Roman"/>
                        </a:rPr>
                        <a:t>Ease of learning</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4.31</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0.86</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4.44</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0.57</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3.78</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1.34</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4.01</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0.96</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4.37</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0.78</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4.25</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0.97</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4.20</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0.95</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indent="63500">
                        <a:spcAft>
                          <a:spcPts val="0"/>
                        </a:spcAft>
                      </a:pPr>
                      <a:r>
                        <a:rPr lang="en-US" sz="1400" kern="0">
                          <a:solidFill>
                            <a:srgbClr val="000000"/>
                          </a:solidFill>
                          <a:latin typeface="Times New Roman"/>
                          <a:ea typeface="新細明體"/>
                          <a:cs typeface="Times New Roman"/>
                        </a:rPr>
                        <a:t>1.88</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0.06</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extLst>
                  <a:ext uri="{0D108BD9-81ED-4DB2-BD59-A6C34878D82A}">
                    <a16:rowId xmlns:a16="http://schemas.microsoft.com/office/drawing/2014/main" val="10005"/>
                  </a:ext>
                </a:extLst>
              </a:tr>
              <a:tr h="617211">
                <a:tc>
                  <a:txBody>
                    <a:bodyPr/>
                    <a:lstStyle/>
                    <a:p>
                      <a:pPr algn="ctr">
                        <a:spcAft>
                          <a:spcPts val="0"/>
                        </a:spcAft>
                      </a:pPr>
                      <a:r>
                        <a:rPr lang="en-US" sz="1400" kern="0">
                          <a:solidFill>
                            <a:srgbClr val="000000"/>
                          </a:solidFill>
                          <a:latin typeface="Times New Roman"/>
                          <a:ea typeface="新細明體"/>
                          <a:cs typeface="Times New Roman"/>
                        </a:rPr>
                        <a:t>Satisfaction</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4.69</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0.55</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4.54</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0.50</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4.22</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0.78</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4.30</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0.54</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4.11</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0.80</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4.22</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0.92</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4.34</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0.72</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indent="63500">
                        <a:spcAft>
                          <a:spcPts val="0"/>
                        </a:spcAft>
                      </a:pPr>
                      <a:r>
                        <a:rPr lang="en-US" sz="1400" kern="0">
                          <a:solidFill>
                            <a:srgbClr val="000000"/>
                          </a:solidFill>
                          <a:latin typeface="Times New Roman"/>
                          <a:ea typeface="新細明體"/>
                          <a:cs typeface="Times New Roman"/>
                        </a:rPr>
                        <a:t>2.68</a:t>
                      </a:r>
                      <a:r>
                        <a:rPr lang="en-US" sz="1400" kern="0" baseline="30000">
                          <a:solidFill>
                            <a:srgbClr val="000000"/>
                          </a:solidFill>
                          <a:latin typeface="Times New Roman"/>
                          <a:ea typeface="新細明體"/>
                          <a:cs typeface="Times New Roman"/>
                        </a:rPr>
                        <a:t>*</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400" kern="0">
                          <a:solidFill>
                            <a:srgbClr val="000000"/>
                          </a:solidFill>
                          <a:latin typeface="Times New Roman"/>
                          <a:ea typeface="新細明體"/>
                          <a:cs typeface="Times New Roman"/>
                        </a:rPr>
                        <a:t>0.08</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extLst>
                  <a:ext uri="{0D108BD9-81ED-4DB2-BD59-A6C34878D82A}">
                    <a16:rowId xmlns:a16="http://schemas.microsoft.com/office/drawing/2014/main" val="10006"/>
                  </a:ext>
                </a:extLst>
              </a:tr>
              <a:tr h="617211">
                <a:tc>
                  <a:txBody>
                    <a:bodyPr/>
                    <a:lstStyle/>
                    <a:p>
                      <a:pPr algn="ctr">
                        <a:spcAft>
                          <a:spcPts val="0"/>
                        </a:spcAft>
                      </a:pPr>
                      <a:r>
                        <a:rPr lang="en-US" sz="1400" kern="0">
                          <a:solidFill>
                            <a:srgbClr val="000000"/>
                          </a:solidFill>
                          <a:latin typeface="Times New Roman"/>
                          <a:ea typeface="新細明體"/>
                          <a:cs typeface="Times New Roman"/>
                        </a:rPr>
                        <a:t>Functionality</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4.50</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0.65</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4.60</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0.49</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4.12</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0.84</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4.22</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0.68</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4.14</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0.55</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4.25</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0.89</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latin typeface="Times New Roman"/>
                          <a:ea typeface="新細明體"/>
                          <a:cs typeface="Times New Roman"/>
                        </a:rPr>
                        <a:t>4.30</a:t>
                      </a:r>
                      <a:endParaRPr lang="zh-TW" sz="2000" kern="100" dirty="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a:solidFill>
                            <a:srgbClr val="000000"/>
                          </a:solidFill>
                          <a:latin typeface="Times New Roman"/>
                          <a:ea typeface="新細明體"/>
                          <a:cs typeface="Times New Roman"/>
                        </a:rPr>
                        <a:t>0.71</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63500">
                        <a:spcAft>
                          <a:spcPts val="0"/>
                        </a:spcAft>
                      </a:pPr>
                      <a:r>
                        <a:rPr lang="en-US" sz="1400" kern="0">
                          <a:solidFill>
                            <a:srgbClr val="000000"/>
                          </a:solidFill>
                          <a:latin typeface="Times New Roman"/>
                          <a:ea typeface="新細明體"/>
                          <a:cs typeface="Times New Roman"/>
                        </a:rPr>
                        <a:t>2.26</a:t>
                      </a:r>
                      <a:endParaRPr lang="zh-TW" sz="20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kern="0" dirty="0">
                          <a:solidFill>
                            <a:srgbClr val="000000"/>
                          </a:solidFill>
                          <a:latin typeface="Times New Roman"/>
                          <a:ea typeface="新細明體"/>
                          <a:cs typeface="Times New Roman"/>
                        </a:rPr>
                        <a:t>0.07</a:t>
                      </a:r>
                      <a:endParaRPr lang="zh-TW" sz="2000" kern="100" dirty="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7410" name="標題 1"/>
          <p:cNvSpPr>
            <a:spLocks noGrp="1"/>
          </p:cNvSpPr>
          <p:nvPr>
            <p:ph type="title"/>
          </p:nvPr>
        </p:nvSpPr>
        <p:spPr>
          <a:xfrm>
            <a:off x="66675" y="238125"/>
            <a:ext cx="6934200" cy="868363"/>
          </a:xfrm>
        </p:spPr>
        <p:txBody>
          <a:bodyPr/>
          <a:lstStyle/>
          <a:p>
            <a:pPr eaLnBrk="1" hangingPunct="1"/>
            <a:r>
              <a:rPr lang="en-US" altLang="zh-TW" sz="2800" dirty="0" smtClean="0"/>
              <a:t>Experiment 1: perceptions in six grades</a:t>
            </a:r>
            <a:endParaRPr lang="zh-TW" altLang="en-US" sz="2800" dirty="0" smtClean="0"/>
          </a:p>
        </p:txBody>
      </p:sp>
      <p:sp>
        <p:nvSpPr>
          <p:cNvPr id="17411" name="Rectangle 2"/>
          <p:cNvSpPr>
            <a:spLocks noChangeArrowheads="1"/>
          </p:cNvSpPr>
          <p:nvPr/>
        </p:nvSpPr>
        <p:spPr bwMode="auto">
          <a:xfrm>
            <a:off x="467544" y="1628800"/>
            <a:ext cx="8064500" cy="369888"/>
          </a:xfrm>
          <a:prstGeom prst="rect">
            <a:avLst/>
          </a:prstGeom>
          <a:noFill/>
          <a:ln w="9525">
            <a:noFill/>
            <a:miter lim="800000"/>
            <a:headEnd/>
            <a:tailEnd/>
          </a:ln>
        </p:spPr>
        <p:txBody>
          <a:bodyPr anchor="ctr">
            <a:spAutoFit/>
          </a:bodyPr>
          <a:lstStyle/>
          <a:p>
            <a:pPr indent="304800"/>
            <a:r>
              <a:rPr lang="en-US" altLang="zh-TW" b="1" dirty="0">
                <a:solidFill>
                  <a:schemeClr val="tx2"/>
                </a:solidFill>
                <a:latin typeface="Times New Roman" pitchFamily="18" charset="0"/>
                <a:ea typeface="標楷體" pitchFamily="65" charset="-120"/>
                <a:cs typeface="Times New Roman" pitchFamily="18" charset="0"/>
              </a:rPr>
              <a:t>Mean amount of student</a:t>
            </a:r>
            <a:r>
              <a:rPr lang="en-US" altLang="zh-TW" b="1" dirty="0">
                <a:solidFill>
                  <a:schemeClr val="tx2"/>
                </a:solidFill>
                <a:ea typeface="標楷體" pitchFamily="65" charset="-120"/>
                <a:cs typeface="Times New Roman" pitchFamily="18" charset="0"/>
              </a:rPr>
              <a:t>’</a:t>
            </a:r>
            <a:r>
              <a:rPr lang="en-US" altLang="zh-TW" b="1" dirty="0">
                <a:solidFill>
                  <a:schemeClr val="tx2"/>
                </a:solidFill>
                <a:latin typeface="Times New Roman" pitchFamily="18" charset="0"/>
                <a:ea typeface="標楷體" pitchFamily="65" charset="-120"/>
                <a:cs typeface="Times New Roman" pitchFamily="18" charset="0"/>
              </a:rPr>
              <a:t>s perspectives by five dimensions in six grades.</a:t>
            </a:r>
            <a:endParaRPr lang="en-US" altLang="zh-TW" sz="2800" dirty="0">
              <a:solidFill>
                <a:schemeClr val="tx2"/>
              </a:solidFill>
              <a:ea typeface="標楷體" pitchFamily="65" charset="-120"/>
              <a:cs typeface="Times New Roman" pitchFamily="18" charset="0"/>
            </a:endParaRPr>
          </a:p>
        </p:txBody>
      </p:sp>
      <p:sp>
        <p:nvSpPr>
          <p:cNvPr id="5" name="矩形 4"/>
          <p:cNvSpPr/>
          <p:nvPr/>
        </p:nvSpPr>
        <p:spPr bwMode="auto">
          <a:xfrm>
            <a:off x="6948264" y="3212976"/>
            <a:ext cx="504056" cy="2808312"/>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zh-TW" altLang="en-US" sz="1800" b="0" i="0" u="none" strike="noStrike" cap="none" normalizeH="0" baseline="0" smtClean="0">
              <a:ln>
                <a:noFill/>
              </a:ln>
              <a:solidFill>
                <a:schemeClr val="tx1"/>
              </a:solidFill>
              <a:effectLst/>
              <a:latin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標題 1"/>
          <p:cNvSpPr>
            <a:spLocks noGrp="1"/>
          </p:cNvSpPr>
          <p:nvPr>
            <p:ph type="title" idx="4294967295"/>
          </p:nvPr>
        </p:nvSpPr>
        <p:spPr/>
        <p:txBody>
          <a:bodyPr/>
          <a:lstStyle/>
          <a:p>
            <a:pPr eaLnBrk="1" hangingPunct="1"/>
            <a:r>
              <a:rPr lang="en-US" altLang="zh-TW" sz="2800" dirty="0" smtClean="0">
                <a:latin typeface="微軟正黑體" pitchFamily="34" charset="-120"/>
              </a:rPr>
              <a:t>Experiment 1: perceptions in gender</a:t>
            </a:r>
            <a:endParaRPr lang="zh-TW" altLang="en-US" sz="2800" dirty="0" smtClean="0">
              <a:latin typeface="微軟正黑體" pitchFamily="34" charset="-120"/>
            </a:endParaRPr>
          </a:p>
        </p:txBody>
      </p:sp>
      <p:sp>
        <p:nvSpPr>
          <p:cNvPr id="18435" name="Rectangle 2"/>
          <p:cNvSpPr>
            <a:spLocks noChangeArrowheads="1"/>
          </p:cNvSpPr>
          <p:nvPr/>
        </p:nvSpPr>
        <p:spPr bwMode="auto">
          <a:xfrm>
            <a:off x="468313" y="1406525"/>
            <a:ext cx="8064500" cy="366713"/>
          </a:xfrm>
          <a:prstGeom prst="rect">
            <a:avLst/>
          </a:prstGeom>
          <a:noFill/>
          <a:ln w="9525">
            <a:noFill/>
            <a:miter lim="800000"/>
            <a:headEnd/>
            <a:tailEnd/>
          </a:ln>
        </p:spPr>
        <p:txBody>
          <a:bodyPr anchor="ctr">
            <a:spAutoFit/>
          </a:bodyPr>
          <a:lstStyle/>
          <a:p>
            <a:pPr indent="304800"/>
            <a:r>
              <a:rPr lang="en-US" altLang="zh-TW" b="1">
                <a:solidFill>
                  <a:schemeClr val="tx2"/>
                </a:solidFill>
                <a:latin typeface="Times New Roman" pitchFamily="18" charset="0"/>
                <a:ea typeface="標楷體" pitchFamily="65" charset="-120"/>
                <a:cs typeface="Times New Roman" pitchFamily="18" charset="0"/>
              </a:rPr>
              <a:t>Mean amount of student’s perspectives by five dimensions in gender </a:t>
            </a:r>
          </a:p>
        </p:txBody>
      </p:sp>
      <p:graphicFrame>
        <p:nvGraphicFramePr>
          <p:cNvPr id="5" name="表格 4"/>
          <p:cNvGraphicFramePr>
            <a:graphicFrameLocks noGrp="1"/>
          </p:cNvGraphicFramePr>
          <p:nvPr/>
        </p:nvGraphicFramePr>
        <p:xfrm>
          <a:off x="323528" y="1916832"/>
          <a:ext cx="8496950" cy="4120353"/>
        </p:xfrm>
        <a:graphic>
          <a:graphicData uri="http://schemas.openxmlformats.org/drawingml/2006/table">
            <a:tbl>
              <a:tblPr/>
              <a:tblGrid>
                <a:gridCol w="1578733">
                  <a:extLst>
                    <a:ext uri="{9D8B030D-6E8A-4147-A177-3AD203B41FA5}">
                      <a16:colId xmlns:a16="http://schemas.microsoft.com/office/drawing/2014/main" val="20000"/>
                    </a:ext>
                  </a:extLst>
                </a:gridCol>
                <a:gridCol w="1072315">
                  <a:extLst>
                    <a:ext uri="{9D8B030D-6E8A-4147-A177-3AD203B41FA5}">
                      <a16:colId xmlns:a16="http://schemas.microsoft.com/office/drawing/2014/main" val="20001"/>
                    </a:ext>
                  </a:extLst>
                </a:gridCol>
                <a:gridCol w="1072315">
                  <a:extLst>
                    <a:ext uri="{9D8B030D-6E8A-4147-A177-3AD203B41FA5}">
                      <a16:colId xmlns:a16="http://schemas.microsoft.com/office/drawing/2014/main" val="20002"/>
                    </a:ext>
                  </a:extLst>
                </a:gridCol>
                <a:gridCol w="1072315">
                  <a:extLst>
                    <a:ext uri="{9D8B030D-6E8A-4147-A177-3AD203B41FA5}">
                      <a16:colId xmlns:a16="http://schemas.microsoft.com/office/drawing/2014/main" val="20003"/>
                    </a:ext>
                  </a:extLst>
                </a:gridCol>
                <a:gridCol w="1648408">
                  <a:extLst>
                    <a:ext uri="{9D8B030D-6E8A-4147-A177-3AD203B41FA5}">
                      <a16:colId xmlns:a16="http://schemas.microsoft.com/office/drawing/2014/main" val="20004"/>
                    </a:ext>
                  </a:extLst>
                </a:gridCol>
                <a:gridCol w="1648408">
                  <a:extLst>
                    <a:ext uri="{9D8B030D-6E8A-4147-A177-3AD203B41FA5}">
                      <a16:colId xmlns:a16="http://schemas.microsoft.com/office/drawing/2014/main" val="20005"/>
                    </a:ext>
                  </a:extLst>
                </a:gridCol>
                <a:gridCol w="404456">
                  <a:extLst>
                    <a:ext uri="{9D8B030D-6E8A-4147-A177-3AD203B41FA5}">
                      <a16:colId xmlns:a16="http://schemas.microsoft.com/office/drawing/2014/main" val="20006"/>
                    </a:ext>
                  </a:extLst>
                </a:gridCol>
              </a:tblGrid>
              <a:tr h="459051">
                <a:tc rowSpan="3">
                  <a:txBody>
                    <a:bodyPr/>
                    <a:lstStyle/>
                    <a:p>
                      <a:pPr algn="ctr">
                        <a:spcAft>
                          <a:spcPts val="0"/>
                        </a:spcAft>
                      </a:pPr>
                      <a:r>
                        <a:rPr lang="en-US" sz="1800" kern="0" dirty="0">
                          <a:solidFill>
                            <a:srgbClr val="000000"/>
                          </a:solidFill>
                          <a:latin typeface="Times New Roman"/>
                          <a:ea typeface="新細明體"/>
                          <a:cs typeface="Times New Roman"/>
                        </a:rPr>
                        <a:t>Dimensions</a:t>
                      </a:r>
                      <a:endParaRPr lang="zh-TW" sz="2800" kern="100" dirty="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US" sz="1800" kern="0">
                          <a:solidFill>
                            <a:srgbClr val="000000"/>
                          </a:solidFill>
                          <a:latin typeface="Times New Roman"/>
                          <a:ea typeface="新細明體"/>
                          <a:cs typeface="Times New Roman"/>
                        </a:rPr>
                        <a:t>Male</a:t>
                      </a:r>
                      <a:endParaRPr lang="zh-TW" sz="28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tc gridSpan="2">
                  <a:txBody>
                    <a:bodyPr/>
                    <a:lstStyle/>
                    <a:p>
                      <a:pPr algn="ctr">
                        <a:spcAft>
                          <a:spcPts val="0"/>
                        </a:spcAft>
                      </a:pPr>
                      <a:r>
                        <a:rPr lang="en-US" sz="1800" kern="0">
                          <a:solidFill>
                            <a:srgbClr val="000000"/>
                          </a:solidFill>
                          <a:latin typeface="Times New Roman"/>
                          <a:ea typeface="新細明體"/>
                          <a:cs typeface="Times New Roman"/>
                        </a:rPr>
                        <a:t>Female</a:t>
                      </a:r>
                      <a:endParaRPr lang="zh-TW" sz="28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tc rowSpan="2" gridSpan="2">
                  <a:txBody>
                    <a:bodyPr/>
                    <a:lstStyle/>
                    <a:p>
                      <a:pPr algn="ctr">
                        <a:spcAft>
                          <a:spcPts val="0"/>
                        </a:spcAft>
                      </a:pPr>
                      <a:r>
                        <a:rPr lang="en-US" sz="1800" kern="0">
                          <a:solidFill>
                            <a:srgbClr val="000000"/>
                          </a:solidFill>
                          <a:latin typeface="Times New Roman"/>
                          <a:ea typeface="新細明體"/>
                          <a:cs typeface="Times New Roman"/>
                        </a:rPr>
                        <a:t>ANOVA</a:t>
                      </a:r>
                      <a:endParaRPr lang="zh-TW" sz="28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rowSpan="2" hMerge="1">
                  <a:txBody>
                    <a:bodyPr/>
                    <a:lstStyle/>
                    <a:p>
                      <a:endParaRPr lang="zh-TW" altLang="en-US"/>
                    </a:p>
                  </a:txBody>
                  <a:tcPr/>
                </a:tc>
                <a:extLst>
                  <a:ext uri="{0D108BD9-81ED-4DB2-BD59-A6C34878D82A}">
                    <a16:rowId xmlns:a16="http://schemas.microsoft.com/office/drawing/2014/main" val="10000"/>
                  </a:ext>
                </a:extLst>
              </a:tr>
              <a:tr h="459051">
                <a:tc vMerge="1">
                  <a:txBody>
                    <a:bodyPr/>
                    <a:lstStyle/>
                    <a:p>
                      <a:endParaRPr lang="zh-TW" altLang="en-US"/>
                    </a:p>
                  </a:txBody>
                  <a:tcPr/>
                </a:tc>
                <a:tc gridSpan="2">
                  <a:txBody>
                    <a:bodyPr/>
                    <a:lstStyle/>
                    <a:p>
                      <a:pPr algn="ctr">
                        <a:spcAft>
                          <a:spcPts val="0"/>
                        </a:spcAft>
                      </a:pPr>
                      <a:r>
                        <a:rPr lang="en-US" sz="1800" kern="0" dirty="0">
                          <a:solidFill>
                            <a:srgbClr val="000000"/>
                          </a:solidFill>
                          <a:latin typeface="Times New Roman"/>
                          <a:ea typeface="新細明體"/>
                          <a:cs typeface="Times New Roman"/>
                        </a:rPr>
                        <a:t>(n=85)</a:t>
                      </a:r>
                      <a:endParaRPr lang="zh-TW" sz="2800" kern="100" dirty="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hMerge="1">
                  <a:txBody>
                    <a:bodyPr/>
                    <a:lstStyle/>
                    <a:p>
                      <a:endParaRPr lang="zh-TW" altLang="en-US"/>
                    </a:p>
                  </a:txBody>
                  <a:tcPr/>
                </a:tc>
                <a:tc gridSpan="2">
                  <a:txBody>
                    <a:bodyPr/>
                    <a:lstStyle/>
                    <a:p>
                      <a:pPr algn="ctr">
                        <a:spcAft>
                          <a:spcPts val="0"/>
                        </a:spcAft>
                      </a:pPr>
                      <a:r>
                        <a:rPr lang="en-US" sz="1800" kern="0">
                          <a:solidFill>
                            <a:srgbClr val="000000"/>
                          </a:solidFill>
                          <a:latin typeface="Times New Roman"/>
                          <a:ea typeface="新細明體"/>
                          <a:cs typeface="Times New Roman"/>
                        </a:rPr>
                        <a:t>(n=81)</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hMerge="1">
                  <a:txBody>
                    <a:bodyPr/>
                    <a:lstStyle/>
                    <a:p>
                      <a:endParaRPr lang="zh-TW" altLang="en-US"/>
                    </a:p>
                  </a:txBody>
                  <a:tcPr/>
                </a:tc>
                <a:tc gridSpan="2" vMerge="1">
                  <a:txBody>
                    <a:bodyPr/>
                    <a:lstStyle/>
                    <a:p>
                      <a:endParaRPr lang="zh-TW" altLang="en-US"/>
                    </a:p>
                  </a:txBody>
                  <a:tcPr/>
                </a:tc>
                <a:tc hMerge="1" vMerge="1">
                  <a:txBody>
                    <a:bodyPr/>
                    <a:lstStyle/>
                    <a:p>
                      <a:endParaRPr lang="zh-TW" altLang="en-US"/>
                    </a:p>
                  </a:txBody>
                  <a:tcPr/>
                </a:tc>
                <a:extLst>
                  <a:ext uri="{0D108BD9-81ED-4DB2-BD59-A6C34878D82A}">
                    <a16:rowId xmlns:a16="http://schemas.microsoft.com/office/drawing/2014/main" val="10001"/>
                  </a:ext>
                </a:extLst>
              </a:tr>
              <a:tr h="459051">
                <a:tc vMerge="1">
                  <a:txBody>
                    <a:bodyPr/>
                    <a:lstStyle/>
                    <a:p>
                      <a:endParaRPr lang="zh-TW" altLang="en-US"/>
                    </a:p>
                  </a:txBody>
                  <a:tcPr/>
                </a:tc>
                <a:tc>
                  <a:txBody>
                    <a:bodyPr/>
                    <a:lstStyle/>
                    <a:p>
                      <a:pPr algn="ctr">
                        <a:spcAft>
                          <a:spcPts val="0"/>
                        </a:spcAft>
                      </a:pPr>
                      <a:r>
                        <a:rPr lang="en-US" sz="1800" kern="0">
                          <a:solidFill>
                            <a:srgbClr val="000000"/>
                          </a:solidFill>
                          <a:latin typeface="Times New Roman"/>
                          <a:ea typeface="新細明體"/>
                          <a:cs typeface="Times New Roman"/>
                        </a:rPr>
                        <a:t>M</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0">
                          <a:solidFill>
                            <a:srgbClr val="000000"/>
                          </a:solidFill>
                          <a:latin typeface="Times New Roman"/>
                          <a:ea typeface="新細明體"/>
                          <a:cs typeface="Times New Roman"/>
                        </a:rPr>
                        <a:t>SD</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0">
                          <a:solidFill>
                            <a:srgbClr val="000000"/>
                          </a:solidFill>
                          <a:latin typeface="Times New Roman"/>
                          <a:ea typeface="新細明體"/>
                          <a:cs typeface="Times New Roman"/>
                        </a:rPr>
                        <a:t>M</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0">
                          <a:solidFill>
                            <a:srgbClr val="000000"/>
                          </a:solidFill>
                          <a:latin typeface="Times New Roman"/>
                          <a:ea typeface="新細明體"/>
                          <a:cs typeface="Times New Roman"/>
                        </a:rPr>
                        <a:t>SD</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0">
                          <a:solidFill>
                            <a:srgbClr val="000000"/>
                          </a:solidFill>
                          <a:latin typeface="Times New Roman"/>
                          <a:ea typeface="新細明體"/>
                          <a:cs typeface="Times New Roman"/>
                        </a:rPr>
                        <a:t>F</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0">
                          <a:solidFill>
                            <a:srgbClr val="000000"/>
                          </a:solidFill>
                          <a:latin typeface="Times New Roman"/>
                          <a:ea typeface="新細明體"/>
                          <a:cs typeface="Times New Roman"/>
                        </a:rPr>
                        <a:t>η</a:t>
                      </a:r>
                      <a:r>
                        <a:rPr lang="en-US" sz="1800" kern="0" baseline="30000">
                          <a:solidFill>
                            <a:srgbClr val="000000"/>
                          </a:solidFill>
                          <a:latin typeface="Times New Roman"/>
                          <a:ea typeface="新細明體"/>
                          <a:cs typeface="Times New Roman"/>
                        </a:rPr>
                        <a:t>2</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59051">
                <a:tc>
                  <a:txBody>
                    <a:bodyPr/>
                    <a:lstStyle/>
                    <a:p>
                      <a:pPr algn="ctr">
                        <a:spcAft>
                          <a:spcPts val="0"/>
                        </a:spcAft>
                      </a:pPr>
                      <a:r>
                        <a:rPr lang="en-US" sz="1800" kern="0">
                          <a:solidFill>
                            <a:srgbClr val="000000"/>
                          </a:solidFill>
                          <a:latin typeface="Times New Roman"/>
                          <a:ea typeface="新細明體"/>
                          <a:cs typeface="Times New Roman"/>
                        </a:rPr>
                        <a:t>Usefulness</a:t>
                      </a:r>
                      <a:endParaRPr lang="zh-TW" sz="28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800" kern="0">
                          <a:solidFill>
                            <a:srgbClr val="000000"/>
                          </a:solidFill>
                          <a:latin typeface="Times New Roman"/>
                          <a:ea typeface="新細明體"/>
                          <a:cs typeface="Times New Roman"/>
                        </a:rPr>
                        <a:t>4.18</a:t>
                      </a:r>
                      <a:endParaRPr lang="zh-TW" sz="28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800" kern="0">
                          <a:solidFill>
                            <a:srgbClr val="000000"/>
                          </a:solidFill>
                          <a:latin typeface="Times New Roman"/>
                          <a:ea typeface="新細明體"/>
                          <a:cs typeface="Times New Roman"/>
                        </a:rPr>
                        <a:t>0.79</a:t>
                      </a:r>
                      <a:endParaRPr lang="zh-TW" sz="28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800" kern="0">
                          <a:solidFill>
                            <a:srgbClr val="000000"/>
                          </a:solidFill>
                          <a:latin typeface="Times New Roman"/>
                          <a:ea typeface="新細明體"/>
                          <a:cs typeface="Times New Roman"/>
                        </a:rPr>
                        <a:t>4.23</a:t>
                      </a:r>
                      <a:endParaRPr lang="zh-TW" sz="28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800" kern="0">
                          <a:solidFill>
                            <a:srgbClr val="000000"/>
                          </a:solidFill>
                          <a:latin typeface="Times New Roman"/>
                          <a:ea typeface="新細明體"/>
                          <a:cs typeface="Times New Roman"/>
                        </a:rPr>
                        <a:t>0.75</a:t>
                      </a:r>
                      <a:endParaRPr lang="zh-TW" sz="28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488950">
                        <a:spcAft>
                          <a:spcPts val="0"/>
                        </a:spcAft>
                      </a:pPr>
                      <a:r>
                        <a:rPr lang="en-US" sz="1800" kern="0">
                          <a:solidFill>
                            <a:srgbClr val="000000"/>
                          </a:solidFill>
                          <a:latin typeface="Times New Roman"/>
                          <a:ea typeface="新細明體"/>
                          <a:cs typeface="Times New Roman"/>
                        </a:rPr>
                        <a:t>0.16</a:t>
                      </a:r>
                      <a:endParaRPr lang="zh-TW" sz="28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800" kern="0">
                          <a:solidFill>
                            <a:srgbClr val="000000"/>
                          </a:solidFill>
                          <a:latin typeface="Times New Roman"/>
                          <a:ea typeface="新細明體"/>
                          <a:cs typeface="Times New Roman"/>
                        </a:rPr>
                        <a:t>0.00</a:t>
                      </a:r>
                      <a:endParaRPr lang="zh-TW" sz="28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459051">
                <a:tc>
                  <a:txBody>
                    <a:bodyPr/>
                    <a:lstStyle/>
                    <a:p>
                      <a:pPr algn="ctr">
                        <a:spcAft>
                          <a:spcPts val="0"/>
                        </a:spcAft>
                      </a:pPr>
                      <a:r>
                        <a:rPr lang="en-US" sz="1800" kern="0">
                          <a:solidFill>
                            <a:srgbClr val="000000"/>
                          </a:solidFill>
                          <a:latin typeface="Times New Roman"/>
                          <a:ea typeface="新細明體"/>
                          <a:cs typeface="Times New Roman"/>
                        </a:rPr>
                        <a:t>Ease of use</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800" kern="0">
                          <a:solidFill>
                            <a:srgbClr val="000000"/>
                          </a:solidFill>
                          <a:latin typeface="Times New Roman"/>
                          <a:ea typeface="新細明體"/>
                          <a:cs typeface="Times New Roman"/>
                        </a:rPr>
                        <a:t>3.98</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800" kern="0">
                          <a:solidFill>
                            <a:srgbClr val="000000"/>
                          </a:solidFill>
                          <a:latin typeface="Times New Roman"/>
                          <a:ea typeface="新細明體"/>
                          <a:cs typeface="Times New Roman"/>
                        </a:rPr>
                        <a:t>0.77</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800" kern="0">
                          <a:solidFill>
                            <a:srgbClr val="000000"/>
                          </a:solidFill>
                          <a:latin typeface="Times New Roman"/>
                          <a:ea typeface="新細明體"/>
                          <a:cs typeface="Times New Roman"/>
                        </a:rPr>
                        <a:t>4.17</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800" kern="0">
                          <a:solidFill>
                            <a:srgbClr val="000000"/>
                          </a:solidFill>
                          <a:latin typeface="Times New Roman"/>
                          <a:ea typeface="新細明體"/>
                          <a:cs typeface="Times New Roman"/>
                        </a:rPr>
                        <a:t>0.71</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indent="488950">
                        <a:spcAft>
                          <a:spcPts val="0"/>
                        </a:spcAft>
                      </a:pPr>
                      <a:r>
                        <a:rPr lang="en-US" sz="1800" kern="0">
                          <a:solidFill>
                            <a:srgbClr val="000000"/>
                          </a:solidFill>
                          <a:latin typeface="Times New Roman"/>
                          <a:ea typeface="新細明體"/>
                          <a:cs typeface="Times New Roman"/>
                        </a:rPr>
                        <a:t>2.58</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800" kern="0">
                          <a:solidFill>
                            <a:srgbClr val="000000"/>
                          </a:solidFill>
                          <a:latin typeface="Times New Roman"/>
                          <a:ea typeface="新細明體"/>
                          <a:cs typeface="Times New Roman"/>
                        </a:rPr>
                        <a:t>0.02</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extLst>
                  <a:ext uri="{0D108BD9-81ED-4DB2-BD59-A6C34878D82A}">
                    <a16:rowId xmlns:a16="http://schemas.microsoft.com/office/drawing/2014/main" val="10004"/>
                  </a:ext>
                </a:extLst>
              </a:tr>
              <a:tr h="459051">
                <a:tc>
                  <a:txBody>
                    <a:bodyPr/>
                    <a:lstStyle/>
                    <a:p>
                      <a:pPr algn="ctr">
                        <a:spcAft>
                          <a:spcPts val="0"/>
                        </a:spcAft>
                      </a:pPr>
                      <a:r>
                        <a:rPr lang="en-US" sz="1800" kern="0">
                          <a:solidFill>
                            <a:srgbClr val="000000"/>
                          </a:solidFill>
                          <a:latin typeface="Times New Roman"/>
                          <a:ea typeface="新細明體"/>
                          <a:cs typeface="Times New Roman"/>
                        </a:rPr>
                        <a:t>Ease of learning</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800" kern="0">
                          <a:solidFill>
                            <a:srgbClr val="000000"/>
                          </a:solidFill>
                          <a:latin typeface="Times New Roman"/>
                          <a:ea typeface="新細明體"/>
                          <a:cs typeface="Times New Roman"/>
                        </a:rPr>
                        <a:t>4.19</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800" kern="0">
                          <a:solidFill>
                            <a:srgbClr val="000000"/>
                          </a:solidFill>
                          <a:latin typeface="Times New Roman"/>
                          <a:ea typeface="新細明體"/>
                          <a:cs typeface="Times New Roman"/>
                        </a:rPr>
                        <a:t>0.87</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800" kern="0">
                          <a:solidFill>
                            <a:srgbClr val="000000"/>
                          </a:solidFill>
                          <a:latin typeface="Times New Roman"/>
                          <a:ea typeface="新細明體"/>
                          <a:cs typeface="Times New Roman"/>
                        </a:rPr>
                        <a:t>4.21</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800" kern="0">
                          <a:solidFill>
                            <a:srgbClr val="000000"/>
                          </a:solidFill>
                          <a:latin typeface="Times New Roman"/>
                          <a:ea typeface="新細明體"/>
                          <a:cs typeface="Times New Roman"/>
                        </a:rPr>
                        <a:t>1.03</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indent="488950">
                        <a:spcAft>
                          <a:spcPts val="0"/>
                        </a:spcAft>
                      </a:pPr>
                      <a:r>
                        <a:rPr lang="en-US" sz="1800" kern="0">
                          <a:solidFill>
                            <a:srgbClr val="000000"/>
                          </a:solidFill>
                          <a:latin typeface="Times New Roman"/>
                          <a:ea typeface="新細明體"/>
                          <a:cs typeface="Times New Roman"/>
                        </a:rPr>
                        <a:t>0.03</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800" kern="0">
                          <a:solidFill>
                            <a:srgbClr val="000000"/>
                          </a:solidFill>
                          <a:latin typeface="Times New Roman"/>
                          <a:ea typeface="新細明體"/>
                          <a:cs typeface="Times New Roman"/>
                        </a:rPr>
                        <a:t>0.00</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extLst>
                  <a:ext uri="{0D108BD9-81ED-4DB2-BD59-A6C34878D82A}">
                    <a16:rowId xmlns:a16="http://schemas.microsoft.com/office/drawing/2014/main" val="10005"/>
                  </a:ext>
                </a:extLst>
              </a:tr>
              <a:tr h="459051">
                <a:tc>
                  <a:txBody>
                    <a:bodyPr/>
                    <a:lstStyle/>
                    <a:p>
                      <a:pPr algn="ctr">
                        <a:spcAft>
                          <a:spcPts val="0"/>
                        </a:spcAft>
                      </a:pPr>
                      <a:r>
                        <a:rPr lang="en-US" sz="1800" kern="0">
                          <a:solidFill>
                            <a:srgbClr val="000000"/>
                          </a:solidFill>
                          <a:latin typeface="Times New Roman"/>
                          <a:ea typeface="新細明體"/>
                          <a:cs typeface="Times New Roman"/>
                        </a:rPr>
                        <a:t>Satisfaction</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800" kern="0">
                          <a:solidFill>
                            <a:srgbClr val="000000"/>
                          </a:solidFill>
                          <a:latin typeface="Times New Roman"/>
                          <a:ea typeface="新細明體"/>
                          <a:cs typeface="Times New Roman"/>
                        </a:rPr>
                        <a:t>4.20</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800" kern="0">
                          <a:solidFill>
                            <a:srgbClr val="000000"/>
                          </a:solidFill>
                          <a:latin typeface="Times New Roman"/>
                          <a:ea typeface="新細明體"/>
                          <a:cs typeface="Times New Roman"/>
                        </a:rPr>
                        <a:t>0.75</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800" kern="0">
                          <a:solidFill>
                            <a:srgbClr val="000000"/>
                          </a:solidFill>
                          <a:latin typeface="Times New Roman"/>
                          <a:ea typeface="新細明體"/>
                          <a:cs typeface="Times New Roman"/>
                        </a:rPr>
                        <a:t>4.48</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800" kern="0">
                          <a:solidFill>
                            <a:srgbClr val="000000"/>
                          </a:solidFill>
                          <a:latin typeface="Times New Roman"/>
                          <a:ea typeface="新細明體"/>
                          <a:cs typeface="Times New Roman"/>
                        </a:rPr>
                        <a:t>0.66</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indent="488950">
                        <a:spcAft>
                          <a:spcPts val="0"/>
                        </a:spcAft>
                      </a:pPr>
                      <a:r>
                        <a:rPr lang="en-US" sz="1800" kern="0">
                          <a:solidFill>
                            <a:srgbClr val="000000"/>
                          </a:solidFill>
                          <a:latin typeface="Times New Roman"/>
                          <a:ea typeface="新細明體"/>
                          <a:cs typeface="Times New Roman"/>
                        </a:rPr>
                        <a:t>6.56</a:t>
                      </a:r>
                      <a:r>
                        <a:rPr lang="en-US" sz="1800" kern="0" baseline="30000">
                          <a:solidFill>
                            <a:srgbClr val="000000"/>
                          </a:solidFill>
                          <a:latin typeface="Times New Roman"/>
                          <a:ea typeface="新細明體"/>
                          <a:cs typeface="Times New Roman"/>
                        </a:rPr>
                        <a:t>*</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tc>
                  <a:txBody>
                    <a:bodyPr/>
                    <a:lstStyle/>
                    <a:p>
                      <a:pPr algn="ctr">
                        <a:spcAft>
                          <a:spcPts val="0"/>
                        </a:spcAft>
                      </a:pPr>
                      <a:r>
                        <a:rPr lang="en-US" sz="1800" kern="0">
                          <a:solidFill>
                            <a:srgbClr val="000000"/>
                          </a:solidFill>
                          <a:latin typeface="Times New Roman"/>
                          <a:ea typeface="新細明體"/>
                          <a:cs typeface="Times New Roman"/>
                        </a:rPr>
                        <a:t>0.04</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a:noFill/>
                    </a:lnB>
                  </a:tcPr>
                </a:tc>
                <a:extLst>
                  <a:ext uri="{0D108BD9-81ED-4DB2-BD59-A6C34878D82A}">
                    <a16:rowId xmlns:a16="http://schemas.microsoft.com/office/drawing/2014/main" val="10006"/>
                  </a:ext>
                </a:extLst>
              </a:tr>
              <a:tr h="459051">
                <a:tc>
                  <a:txBody>
                    <a:bodyPr/>
                    <a:lstStyle/>
                    <a:p>
                      <a:pPr algn="ctr">
                        <a:spcAft>
                          <a:spcPts val="0"/>
                        </a:spcAft>
                      </a:pPr>
                      <a:r>
                        <a:rPr lang="en-US" sz="1800" kern="0">
                          <a:solidFill>
                            <a:srgbClr val="000000"/>
                          </a:solidFill>
                          <a:latin typeface="Times New Roman"/>
                          <a:ea typeface="新細明體"/>
                          <a:cs typeface="Times New Roman"/>
                        </a:rPr>
                        <a:t>Functionality</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0">
                          <a:solidFill>
                            <a:srgbClr val="000000"/>
                          </a:solidFill>
                          <a:latin typeface="Times New Roman"/>
                          <a:ea typeface="新細明體"/>
                          <a:cs typeface="Times New Roman"/>
                        </a:rPr>
                        <a:t>4.20</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0">
                          <a:solidFill>
                            <a:srgbClr val="000000"/>
                          </a:solidFill>
                          <a:latin typeface="Times New Roman"/>
                          <a:ea typeface="新細明體"/>
                          <a:cs typeface="Times New Roman"/>
                        </a:rPr>
                        <a:t>0.72</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0">
                          <a:solidFill>
                            <a:srgbClr val="000000"/>
                          </a:solidFill>
                          <a:latin typeface="Times New Roman"/>
                          <a:ea typeface="新細明體"/>
                          <a:cs typeface="Times New Roman"/>
                        </a:rPr>
                        <a:t>4.41</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0">
                          <a:solidFill>
                            <a:srgbClr val="000000"/>
                          </a:solidFill>
                          <a:latin typeface="Times New Roman"/>
                          <a:ea typeface="新細明體"/>
                          <a:cs typeface="Times New Roman"/>
                        </a:rPr>
                        <a:t>0.68</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488950">
                        <a:spcAft>
                          <a:spcPts val="0"/>
                        </a:spcAft>
                      </a:pPr>
                      <a:r>
                        <a:rPr lang="en-US" sz="1800" kern="0">
                          <a:solidFill>
                            <a:srgbClr val="000000"/>
                          </a:solidFill>
                          <a:latin typeface="Times New Roman"/>
                          <a:ea typeface="新細明體"/>
                          <a:cs typeface="Times New Roman"/>
                        </a:rPr>
                        <a:t>3.83</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0" dirty="0">
                          <a:solidFill>
                            <a:srgbClr val="000000"/>
                          </a:solidFill>
                          <a:latin typeface="Times New Roman"/>
                          <a:ea typeface="新細明體"/>
                          <a:cs typeface="Times New Roman"/>
                        </a:rPr>
                        <a:t>0.02</a:t>
                      </a:r>
                      <a:endParaRPr lang="zh-TW" sz="2800" kern="100" dirty="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8434"/>
                                        </p:tgtEl>
                                        <p:attrNameLst>
                                          <p:attrName>style.visibility</p:attrName>
                                        </p:attrNameLst>
                                      </p:cBhvr>
                                      <p:to>
                                        <p:strVal val="visible"/>
                                      </p:to>
                                    </p:set>
                                    <p:anim calcmode="discrete" valueType="clr">
                                      <p:cBhvr override="childStyle">
                                        <p:cTn id="7" dur="80"/>
                                        <p:tgtEl>
                                          <p:spTgt spid="1843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8434"/>
                                        </p:tgtEl>
                                        <p:attrNameLst>
                                          <p:attrName>fillcolor</p:attrName>
                                        </p:attrNameLst>
                                      </p:cBhvr>
                                      <p:tavLst>
                                        <p:tav tm="0">
                                          <p:val>
                                            <p:clrVal>
                                              <a:schemeClr val="accent2"/>
                                            </p:clrVal>
                                          </p:val>
                                        </p:tav>
                                        <p:tav tm="50000">
                                          <p:val>
                                            <p:clrVal>
                                              <a:schemeClr val="hlink"/>
                                            </p:clrVal>
                                          </p:val>
                                        </p:tav>
                                      </p:tavLst>
                                    </p:anim>
                                    <p:set>
                                      <p:cBhvr>
                                        <p:cTn id="9" dur="80"/>
                                        <p:tgtEl>
                                          <p:spTgt spid="1843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200" dirty="0" smtClean="0"/>
              <a:t>Experiment 2: reading accuracy</a:t>
            </a:r>
            <a:endParaRPr lang="zh-TW" altLang="en-US" sz="3200" dirty="0"/>
          </a:p>
        </p:txBody>
      </p:sp>
      <p:graphicFrame>
        <p:nvGraphicFramePr>
          <p:cNvPr id="4" name="內容版面配置區 3"/>
          <p:cNvGraphicFramePr>
            <a:graphicFrameLocks noGrp="1"/>
          </p:cNvGraphicFramePr>
          <p:nvPr>
            <p:ph idx="1"/>
          </p:nvPr>
        </p:nvGraphicFramePr>
        <p:xfrm>
          <a:off x="179512" y="2708920"/>
          <a:ext cx="8712970" cy="2985173"/>
        </p:xfrm>
        <a:graphic>
          <a:graphicData uri="http://schemas.openxmlformats.org/drawingml/2006/table">
            <a:tbl>
              <a:tblPr/>
              <a:tblGrid>
                <a:gridCol w="2439941">
                  <a:extLst>
                    <a:ext uri="{9D8B030D-6E8A-4147-A177-3AD203B41FA5}">
                      <a16:colId xmlns:a16="http://schemas.microsoft.com/office/drawing/2014/main" val="20000"/>
                    </a:ext>
                  </a:extLst>
                </a:gridCol>
                <a:gridCol w="895871">
                  <a:extLst>
                    <a:ext uri="{9D8B030D-6E8A-4147-A177-3AD203B41FA5}">
                      <a16:colId xmlns:a16="http://schemas.microsoft.com/office/drawing/2014/main" val="20001"/>
                    </a:ext>
                  </a:extLst>
                </a:gridCol>
                <a:gridCol w="896837">
                  <a:extLst>
                    <a:ext uri="{9D8B030D-6E8A-4147-A177-3AD203B41FA5}">
                      <a16:colId xmlns:a16="http://schemas.microsoft.com/office/drawing/2014/main" val="20002"/>
                    </a:ext>
                  </a:extLst>
                </a:gridCol>
                <a:gridCol w="447871">
                  <a:extLst>
                    <a:ext uri="{9D8B030D-6E8A-4147-A177-3AD203B41FA5}">
                      <a16:colId xmlns:a16="http://schemas.microsoft.com/office/drawing/2014/main" val="20003"/>
                    </a:ext>
                  </a:extLst>
                </a:gridCol>
                <a:gridCol w="1224136">
                  <a:extLst>
                    <a:ext uri="{9D8B030D-6E8A-4147-A177-3AD203B41FA5}">
                      <a16:colId xmlns:a16="http://schemas.microsoft.com/office/drawing/2014/main" val="20004"/>
                    </a:ext>
                  </a:extLst>
                </a:gridCol>
                <a:gridCol w="936104">
                  <a:extLst>
                    <a:ext uri="{9D8B030D-6E8A-4147-A177-3AD203B41FA5}">
                      <a16:colId xmlns:a16="http://schemas.microsoft.com/office/drawing/2014/main" val="20005"/>
                    </a:ext>
                  </a:extLst>
                </a:gridCol>
                <a:gridCol w="976339">
                  <a:extLst>
                    <a:ext uri="{9D8B030D-6E8A-4147-A177-3AD203B41FA5}">
                      <a16:colId xmlns:a16="http://schemas.microsoft.com/office/drawing/2014/main" val="20006"/>
                    </a:ext>
                  </a:extLst>
                </a:gridCol>
                <a:gridCol w="895871">
                  <a:extLst>
                    <a:ext uri="{9D8B030D-6E8A-4147-A177-3AD203B41FA5}">
                      <a16:colId xmlns:a16="http://schemas.microsoft.com/office/drawing/2014/main" val="20007"/>
                    </a:ext>
                  </a:extLst>
                </a:gridCol>
              </a:tblGrid>
              <a:tr h="805785">
                <a:tc rowSpan="2">
                  <a:txBody>
                    <a:bodyPr/>
                    <a:lstStyle/>
                    <a:p>
                      <a:pPr algn="ctr">
                        <a:spcAft>
                          <a:spcPts val="0"/>
                        </a:spcAft>
                      </a:pPr>
                      <a:r>
                        <a:rPr lang="en-US" sz="1800" kern="0" dirty="0">
                          <a:solidFill>
                            <a:srgbClr val="000000"/>
                          </a:solidFill>
                          <a:latin typeface="Times New Roman"/>
                          <a:ea typeface="新細明體"/>
                          <a:cs typeface="Times New Roman"/>
                        </a:rPr>
                        <a:t>Measure</a:t>
                      </a:r>
                      <a:endParaRPr lang="zh-TW" sz="2800" kern="100" dirty="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US" sz="1800" kern="0">
                          <a:solidFill>
                            <a:srgbClr val="000000"/>
                          </a:solidFill>
                          <a:latin typeface="Times New Roman"/>
                          <a:ea typeface="新細明體"/>
                          <a:cs typeface="Times New Roman"/>
                        </a:rPr>
                        <a:t>Printed book</a:t>
                      </a:r>
                      <a:endParaRPr lang="zh-TW" sz="2800" kern="100">
                        <a:solidFill>
                          <a:srgbClr val="000000"/>
                        </a:solidFill>
                        <a:latin typeface="Times New Roman"/>
                        <a:ea typeface="新細明體"/>
                        <a:cs typeface="Times New Roman"/>
                      </a:endParaRPr>
                    </a:p>
                    <a:p>
                      <a:pPr algn="ctr">
                        <a:spcAft>
                          <a:spcPts val="0"/>
                        </a:spcAft>
                      </a:pPr>
                      <a:r>
                        <a:rPr lang="en-US" sz="1800" kern="0">
                          <a:solidFill>
                            <a:srgbClr val="000000"/>
                          </a:solidFill>
                          <a:latin typeface="Times New Roman"/>
                          <a:ea typeface="新細明體"/>
                          <a:cs typeface="Times New Roman"/>
                        </a:rPr>
                        <a:t>(n=12)</a:t>
                      </a:r>
                      <a:endParaRPr lang="zh-TW" sz="28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tc>
                  <a:txBody>
                    <a:bodyPr/>
                    <a:lstStyle/>
                    <a:p>
                      <a:pPr algn="r">
                        <a:spcAft>
                          <a:spcPts val="0"/>
                        </a:spcAft>
                      </a:pPr>
                      <a:endParaRPr lang="en-US" sz="1800" kern="0" dirty="0">
                        <a:solidFill>
                          <a:srgbClr val="000000"/>
                        </a:solidFill>
                        <a:latin typeface="Times New Roman"/>
                        <a:ea typeface="新細明體"/>
                        <a:cs typeface="Times New Roman"/>
                      </a:endParaRPr>
                    </a:p>
                  </a:txBody>
                  <a:tcPr marL="17780" marR="17780" marT="0" marB="0">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algn="ctr">
                        <a:spcAft>
                          <a:spcPts val="0"/>
                        </a:spcAft>
                      </a:pPr>
                      <a:r>
                        <a:rPr lang="en-US" sz="1800" kern="0">
                          <a:solidFill>
                            <a:srgbClr val="000000"/>
                          </a:solidFill>
                          <a:latin typeface="Times New Roman"/>
                          <a:ea typeface="新細明體"/>
                          <a:cs typeface="Times New Roman"/>
                        </a:rPr>
                        <a:t>E-book</a:t>
                      </a:r>
                      <a:endParaRPr lang="zh-TW" sz="2800" kern="100">
                        <a:solidFill>
                          <a:srgbClr val="000000"/>
                        </a:solidFill>
                        <a:latin typeface="Times New Roman"/>
                        <a:ea typeface="新細明體"/>
                        <a:cs typeface="Times New Roman"/>
                      </a:endParaRPr>
                    </a:p>
                    <a:p>
                      <a:pPr algn="ctr">
                        <a:spcAft>
                          <a:spcPts val="0"/>
                        </a:spcAft>
                      </a:pPr>
                      <a:r>
                        <a:rPr lang="en-US" sz="1800" kern="0">
                          <a:solidFill>
                            <a:srgbClr val="000000"/>
                          </a:solidFill>
                          <a:latin typeface="Times New Roman"/>
                          <a:ea typeface="新細明體"/>
                          <a:cs typeface="Times New Roman"/>
                        </a:rPr>
                        <a:t>(n=12)</a:t>
                      </a:r>
                      <a:endParaRPr lang="zh-TW" sz="28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tc>
                  <a:txBody>
                    <a:bodyPr/>
                    <a:lstStyle/>
                    <a:p>
                      <a:endParaRPr lang="zh-TW" sz="2800" kern="100">
                        <a:solidFill>
                          <a:srgbClr val="000000"/>
                        </a:solidFill>
                        <a:latin typeface="Calibri"/>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2800" kern="100">
                        <a:solidFill>
                          <a:srgbClr val="000000"/>
                        </a:solidFill>
                        <a:latin typeface="Calibri"/>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0"/>
                  </a:ext>
                </a:extLst>
              </a:tr>
              <a:tr h="589024">
                <a:tc vMerge="1">
                  <a:txBody>
                    <a:bodyPr/>
                    <a:lstStyle/>
                    <a:p>
                      <a:endParaRPr lang="zh-TW" altLang="en-US"/>
                    </a:p>
                  </a:txBody>
                  <a:tcPr/>
                </a:tc>
                <a:tc>
                  <a:txBody>
                    <a:bodyPr/>
                    <a:lstStyle/>
                    <a:p>
                      <a:pPr algn="ctr">
                        <a:spcAft>
                          <a:spcPts val="0"/>
                        </a:spcAft>
                      </a:pPr>
                      <a:r>
                        <a:rPr lang="en-US" sz="1800" kern="0" dirty="0">
                          <a:solidFill>
                            <a:srgbClr val="000000"/>
                          </a:solidFill>
                          <a:latin typeface="Times New Roman"/>
                          <a:ea typeface="新細明體"/>
                          <a:cs typeface="Times New Roman"/>
                        </a:rPr>
                        <a:t>M</a:t>
                      </a:r>
                      <a:endParaRPr lang="zh-TW" sz="2800" kern="100" dirty="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0" dirty="0">
                          <a:solidFill>
                            <a:srgbClr val="000000"/>
                          </a:solidFill>
                          <a:latin typeface="Times New Roman"/>
                          <a:ea typeface="新細明體"/>
                          <a:cs typeface="Times New Roman"/>
                        </a:rPr>
                        <a:t>SD</a:t>
                      </a:r>
                      <a:endParaRPr lang="zh-TW" sz="2800" kern="100" dirty="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800" kern="0" dirty="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0" dirty="0">
                          <a:solidFill>
                            <a:srgbClr val="000000"/>
                          </a:solidFill>
                          <a:latin typeface="Times New Roman"/>
                          <a:ea typeface="新細明體"/>
                          <a:cs typeface="Times New Roman"/>
                        </a:rPr>
                        <a:t>M</a:t>
                      </a:r>
                      <a:endParaRPr lang="zh-TW" sz="2800" kern="100" dirty="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0" dirty="0">
                          <a:solidFill>
                            <a:srgbClr val="000000"/>
                          </a:solidFill>
                          <a:latin typeface="Times New Roman"/>
                          <a:ea typeface="新細明體"/>
                          <a:cs typeface="Times New Roman"/>
                        </a:rPr>
                        <a:t>SD</a:t>
                      </a:r>
                      <a:endParaRPr lang="zh-TW" sz="2800" kern="100" dirty="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0" dirty="0" err="1">
                          <a:solidFill>
                            <a:srgbClr val="000000"/>
                          </a:solidFill>
                          <a:latin typeface="Times New Roman"/>
                          <a:ea typeface="新細明體"/>
                          <a:cs typeface="Times New Roman"/>
                        </a:rPr>
                        <a:t>df</a:t>
                      </a:r>
                      <a:endParaRPr lang="zh-TW" sz="2800" kern="100" dirty="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0" dirty="0">
                          <a:solidFill>
                            <a:srgbClr val="000000"/>
                          </a:solidFill>
                          <a:latin typeface="Times New Roman"/>
                          <a:ea typeface="新細明體"/>
                          <a:cs typeface="Times New Roman"/>
                        </a:rPr>
                        <a:t>t</a:t>
                      </a:r>
                      <a:endParaRPr lang="zh-TW" sz="2800" kern="100" dirty="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795182">
                <a:tc>
                  <a:txBody>
                    <a:bodyPr/>
                    <a:lstStyle/>
                    <a:p>
                      <a:pPr algn="ctr">
                        <a:spcAft>
                          <a:spcPts val="0"/>
                        </a:spcAft>
                      </a:pPr>
                      <a:r>
                        <a:rPr lang="en-US" sz="1800" kern="0">
                          <a:solidFill>
                            <a:srgbClr val="000000"/>
                          </a:solidFill>
                          <a:latin typeface="Times New Roman"/>
                          <a:ea typeface="新細明體"/>
                          <a:cs typeface="Times New Roman"/>
                        </a:rPr>
                        <a:t>Oral Reading (words)</a:t>
                      </a:r>
                      <a:endParaRPr lang="zh-TW" sz="28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800" kern="0" dirty="0">
                          <a:solidFill>
                            <a:srgbClr val="000000"/>
                          </a:solidFill>
                          <a:latin typeface="Times New Roman"/>
                          <a:ea typeface="新細明體"/>
                          <a:cs typeface="Times New Roman"/>
                        </a:rPr>
                        <a:t>2,471.83</a:t>
                      </a:r>
                      <a:endParaRPr lang="zh-TW" sz="2800" kern="100" dirty="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800" kern="0">
                          <a:solidFill>
                            <a:srgbClr val="000000"/>
                          </a:solidFill>
                          <a:latin typeface="Times New Roman"/>
                          <a:ea typeface="新細明體"/>
                          <a:cs typeface="Times New Roman"/>
                        </a:rPr>
                        <a:t>433.62</a:t>
                      </a:r>
                      <a:endParaRPr lang="zh-TW" sz="28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endParaRPr lang="en-US" sz="1800" kern="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800" kern="0">
                          <a:solidFill>
                            <a:srgbClr val="000000"/>
                          </a:solidFill>
                          <a:latin typeface="Times New Roman"/>
                          <a:ea typeface="新細明體"/>
                          <a:cs typeface="Times New Roman"/>
                        </a:rPr>
                        <a:t>2,335.08</a:t>
                      </a:r>
                      <a:endParaRPr lang="zh-TW" sz="28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800" kern="0">
                          <a:solidFill>
                            <a:srgbClr val="000000"/>
                          </a:solidFill>
                          <a:latin typeface="Times New Roman"/>
                          <a:ea typeface="新細明體"/>
                          <a:cs typeface="Times New Roman"/>
                        </a:rPr>
                        <a:t>294.00</a:t>
                      </a:r>
                      <a:endParaRPr lang="zh-TW" sz="28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800" kern="0">
                          <a:solidFill>
                            <a:srgbClr val="000000"/>
                          </a:solidFill>
                          <a:latin typeface="Times New Roman"/>
                          <a:ea typeface="新細明體"/>
                          <a:cs typeface="Times New Roman"/>
                        </a:rPr>
                        <a:t>22</a:t>
                      </a:r>
                      <a:endParaRPr lang="zh-TW" sz="28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n-US" sz="1800" kern="0">
                          <a:solidFill>
                            <a:srgbClr val="000000"/>
                          </a:solidFill>
                          <a:latin typeface="Times New Roman"/>
                          <a:ea typeface="新細明體"/>
                          <a:cs typeface="Times New Roman"/>
                        </a:rPr>
                        <a:t>.904</a:t>
                      </a:r>
                      <a:endParaRPr lang="zh-TW" sz="2800" kern="100">
                        <a:solidFill>
                          <a:srgbClr val="000000"/>
                        </a:solidFill>
                        <a:latin typeface="Times New Roman"/>
                        <a:ea typeface="新細明體"/>
                        <a:cs typeface="Times New Roman"/>
                      </a:endParaRPr>
                    </a:p>
                  </a:txBody>
                  <a:tcPr marL="17780" marR="177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795182">
                <a:tc>
                  <a:txBody>
                    <a:bodyPr/>
                    <a:lstStyle/>
                    <a:p>
                      <a:pPr algn="ctr">
                        <a:spcAft>
                          <a:spcPts val="0"/>
                        </a:spcAft>
                      </a:pPr>
                      <a:r>
                        <a:rPr lang="en-US" sz="1800" kern="0">
                          <a:solidFill>
                            <a:srgbClr val="000000"/>
                          </a:solidFill>
                          <a:latin typeface="Times New Roman"/>
                          <a:ea typeface="新細明體"/>
                          <a:cs typeface="Times New Roman"/>
                        </a:rPr>
                        <a:t>Accuracy rate (%)</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0">
                          <a:solidFill>
                            <a:srgbClr val="000000"/>
                          </a:solidFill>
                          <a:latin typeface="Times New Roman"/>
                          <a:ea typeface="新細明體"/>
                          <a:cs typeface="Times New Roman"/>
                        </a:rPr>
                        <a:t>97.86</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0">
                          <a:solidFill>
                            <a:srgbClr val="000000"/>
                          </a:solidFill>
                          <a:latin typeface="Times New Roman"/>
                          <a:ea typeface="新細明體"/>
                          <a:cs typeface="Times New Roman"/>
                        </a:rPr>
                        <a:t>1.00</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800" kern="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0">
                          <a:solidFill>
                            <a:srgbClr val="000000"/>
                          </a:solidFill>
                          <a:latin typeface="Times New Roman"/>
                          <a:ea typeface="新細明體"/>
                          <a:cs typeface="Times New Roman"/>
                        </a:rPr>
                        <a:t>98.12</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0">
                          <a:solidFill>
                            <a:srgbClr val="000000"/>
                          </a:solidFill>
                          <a:latin typeface="Times New Roman"/>
                          <a:ea typeface="新細明體"/>
                          <a:cs typeface="Times New Roman"/>
                        </a:rPr>
                        <a:t>.86</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0">
                          <a:solidFill>
                            <a:srgbClr val="000000"/>
                          </a:solidFill>
                          <a:latin typeface="Times New Roman"/>
                          <a:ea typeface="新細明體"/>
                          <a:cs typeface="Times New Roman"/>
                        </a:rPr>
                        <a:t>22</a:t>
                      </a:r>
                      <a:endParaRPr lang="zh-TW" sz="2800" kern="10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800" kern="0" dirty="0">
                          <a:solidFill>
                            <a:srgbClr val="000000"/>
                          </a:solidFill>
                          <a:latin typeface="Times New Roman"/>
                          <a:ea typeface="新細明體"/>
                          <a:cs typeface="Times New Roman"/>
                        </a:rPr>
                        <a:t>-.687</a:t>
                      </a:r>
                      <a:endParaRPr lang="zh-TW" sz="2800" kern="100" dirty="0">
                        <a:solidFill>
                          <a:srgbClr val="000000"/>
                        </a:solidFill>
                        <a:latin typeface="Times New Roman"/>
                        <a:ea typeface="新細明體"/>
                        <a:cs typeface="Times New Roman"/>
                      </a:endParaRPr>
                    </a:p>
                  </a:txBody>
                  <a:tcPr marL="17780" marR="177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矩形 4"/>
          <p:cNvSpPr/>
          <p:nvPr/>
        </p:nvSpPr>
        <p:spPr>
          <a:xfrm>
            <a:off x="251520" y="1556792"/>
            <a:ext cx="8496944" cy="646331"/>
          </a:xfrm>
          <a:prstGeom prst="rect">
            <a:avLst/>
          </a:prstGeom>
        </p:spPr>
        <p:txBody>
          <a:bodyPr wrap="square">
            <a:spAutoFit/>
          </a:bodyPr>
          <a:lstStyle/>
          <a:p>
            <a:pPr algn="ctr"/>
            <a:r>
              <a:rPr lang="en-US" altLang="zh-TW" b="1" dirty="0" smtClean="0">
                <a:solidFill>
                  <a:srgbClr val="000000"/>
                </a:solidFill>
              </a:rPr>
              <a:t>Oral reading and accuracy rate differences between students who read a printed book and an e-book</a:t>
            </a:r>
            <a:endParaRPr lang="zh-TW" altLang="en-US" dirty="0">
              <a:solidFill>
                <a:srgbClr val="00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接點 5"/>
          <p:cNvCxnSpPr/>
          <p:nvPr/>
        </p:nvCxnSpPr>
        <p:spPr bwMode="auto">
          <a:xfrm>
            <a:off x="1619672" y="3501008"/>
            <a:ext cx="5688632" cy="0"/>
          </a:xfrm>
          <a:prstGeom prst="line">
            <a:avLst/>
          </a:prstGeom>
          <a:ln>
            <a:solidFill>
              <a:srgbClr val="FF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7" name="直線接點 6"/>
          <p:cNvCxnSpPr/>
          <p:nvPr/>
        </p:nvCxnSpPr>
        <p:spPr bwMode="auto">
          <a:xfrm>
            <a:off x="1619672" y="3068960"/>
            <a:ext cx="5688632" cy="0"/>
          </a:xfrm>
          <a:prstGeom prst="line">
            <a:avLst/>
          </a:prstGeom>
          <a:ln>
            <a:solidFill>
              <a:srgbClr val="00000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aphicFrame>
        <p:nvGraphicFramePr>
          <p:cNvPr id="4" name="內容版面配置區 3"/>
          <p:cNvGraphicFramePr>
            <a:graphicFrameLocks noGrp="1"/>
          </p:cNvGraphicFramePr>
          <p:nvPr>
            <p:ph idx="1"/>
          </p:nvPr>
        </p:nvGraphicFramePr>
        <p:xfrm>
          <a:off x="457200" y="1438275"/>
          <a:ext cx="8229600" cy="4733925"/>
        </p:xfrm>
        <a:graphic>
          <a:graphicData uri="http://schemas.openxmlformats.org/drawingml/2006/chart">
            <c:chart xmlns:c="http://schemas.openxmlformats.org/drawingml/2006/chart" xmlns:r="http://schemas.openxmlformats.org/officeDocument/2006/relationships" r:id="rId3"/>
          </a:graphicData>
        </a:graphic>
      </p:graphicFrame>
      <p:sp>
        <p:nvSpPr>
          <p:cNvPr id="2" name="標題 1"/>
          <p:cNvSpPr>
            <a:spLocks noGrp="1"/>
          </p:cNvSpPr>
          <p:nvPr>
            <p:ph type="title"/>
          </p:nvPr>
        </p:nvSpPr>
        <p:spPr/>
        <p:txBody>
          <a:bodyPr/>
          <a:lstStyle/>
          <a:p>
            <a:r>
              <a:rPr lang="en-US" altLang="zh-TW" sz="2400" dirty="0" smtClean="0"/>
              <a:t>The reading rate transformations in the reading process</a:t>
            </a:r>
            <a:endParaRPr lang="zh-TW" altLang="en-US" sz="2400" dirty="0"/>
          </a:p>
        </p:txBody>
      </p:sp>
      <p:sp>
        <p:nvSpPr>
          <p:cNvPr id="5" name="文字方塊 4"/>
          <p:cNvSpPr txBox="1"/>
          <p:nvPr/>
        </p:nvSpPr>
        <p:spPr>
          <a:xfrm>
            <a:off x="3059832" y="1916832"/>
            <a:ext cx="4248472" cy="369332"/>
          </a:xfrm>
          <a:prstGeom prst="rect">
            <a:avLst/>
          </a:prstGeom>
          <a:noFill/>
        </p:spPr>
        <p:txBody>
          <a:bodyPr wrap="square" rtlCol="0">
            <a:spAutoFit/>
          </a:bodyPr>
          <a:lstStyle/>
          <a:p>
            <a:r>
              <a:rPr lang="en-US" altLang="zh-TW" dirty="0" smtClean="0">
                <a:solidFill>
                  <a:srgbClr val="000000"/>
                </a:solidFill>
              </a:rPr>
              <a:t>Average reading rate = 149.64 wpm</a:t>
            </a:r>
            <a:endParaRPr lang="zh-TW" altLang="en-US" dirty="0">
              <a:solidFill>
                <a:srgbClr val="000000"/>
              </a:solidFill>
            </a:endParaRPr>
          </a:p>
        </p:txBody>
      </p:sp>
      <p:sp>
        <p:nvSpPr>
          <p:cNvPr id="8" name="文字方塊 7"/>
          <p:cNvSpPr txBox="1"/>
          <p:nvPr/>
        </p:nvSpPr>
        <p:spPr>
          <a:xfrm>
            <a:off x="3059832" y="3789040"/>
            <a:ext cx="4248472" cy="369332"/>
          </a:xfrm>
          <a:prstGeom prst="rect">
            <a:avLst/>
          </a:prstGeom>
          <a:noFill/>
        </p:spPr>
        <p:txBody>
          <a:bodyPr wrap="square" rtlCol="0">
            <a:spAutoFit/>
          </a:bodyPr>
          <a:lstStyle/>
          <a:p>
            <a:r>
              <a:rPr lang="en-US" altLang="zh-TW" dirty="0" smtClean="0">
                <a:solidFill>
                  <a:srgbClr val="FF0000"/>
                </a:solidFill>
              </a:rPr>
              <a:t>Requested reading rate = 120 wpm</a:t>
            </a:r>
            <a:endParaRPr lang="zh-TW" altLang="en-US" dirty="0">
              <a:solidFill>
                <a:srgbClr val="FF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文字版面配置區 2"/>
          <p:cNvSpPr>
            <a:spLocks noGrp="1"/>
          </p:cNvSpPr>
          <p:nvPr>
            <p:ph type="subTitle" idx="1"/>
          </p:nvPr>
        </p:nvSpPr>
        <p:spPr>
          <a:xfrm>
            <a:off x="117475" y="6215063"/>
            <a:ext cx="4811713" cy="403225"/>
          </a:xfrm>
        </p:spPr>
        <p:txBody>
          <a:bodyPr/>
          <a:lstStyle/>
          <a:p>
            <a:pPr eaLnBrk="1" hangingPunct="1"/>
            <a:r>
              <a:rPr lang="en-US" altLang="zh-TW" smtClean="0">
                <a:ea typeface="新細明體" pitchFamily="18" charset="-120"/>
              </a:rPr>
              <a:t>What’s new?</a:t>
            </a:r>
            <a:endParaRPr lang="zh-TW" altLang="en-US" smtClean="0">
              <a:ea typeface="新細明體" pitchFamily="18" charset="-120"/>
            </a:endParaRPr>
          </a:p>
        </p:txBody>
      </p:sp>
      <p:sp>
        <p:nvSpPr>
          <p:cNvPr id="26627" name="標題 1"/>
          <p:cNvSpPr>
            <a:spLocks noGrp="1"/>
          </p:cNvSpPr>
          <p:nvPr>
            <p:ph type="ctrTitle"/>
          </p:nvPr>
        </p:nvSpPr>
        <p:spPr>
          <a:xfrm>
            <a:off x="250824" y="2636838"/>
            <a:ext cx="5833343" cy="1214437"/>
          </a:xfrm>
        </p:spPr>
        <p:txBody>
          <a:bodyPr/>
          <a:lstStyle/>
          <a:p>
            <a:pPr lvl="1" algn="ctr" eaLnBrk="1" hangingPunct="1"/>
            <a:r>
              <a:rPr lang="en-US" altLang="zh-TW" dirty="0" smtClean="0">
                <a:solidFill>
                  <a:srgbClr val="000000"/>
                </a:solidFill>
              </a:rPr>
              <a:t>Current study 1: </a:t>
            </a:r>
            <a:br>
              <a:rPr lang="en-US" altLang="zh-TW" dirty="0" smtClean="0">
                <a:solidFill>
                  <a:srgbClr val="000000"/>
                </a:solidFill>
              </a:rPr>
            </a:br>
            <a:r>
              <a:rPr lang="en-US" altLang="zh-TW" sz="2400" dirty="0" smtClean="0">
                <a:solidFill>
                  <a:srgbClr val="000000"/>
                </a:solidFill>
                <a:ea typeface="新細明體" pitchFamily="18" charset="-120"/>
              </a:rPr>
              <a:t>Formative analysis with reading rate</a:t>
            </a:r>
            <a:br>
              <a:rPr lang="en-US" altLang="zh-TW" sz="2400" dirty="0" smtClean="0">
                <a:solidFill>
                  <a:srgbClr val="000000"/>
                </a:solidFill>
                <a:ea typeface="新細明體" pitchFamily="18" charset="-120"/>
              </a:rPr>
            </a:br>
            <a:endParaRPr lang="zh-TW" altLang="en-US" dirty="0" smtClean="0">
              <a:solidFill>
                <a:srgbClr val="00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en-US" altLang="zh-TW" sz="2800" dirty="0" smtClean="0"/>
              <a:t>The list of reading statuses associated with reading behaviors</a:t>
            </a:r>
            <a:endParaRPr lang="zh-TW" altLang="en-US" sz="2800" dirty="0"/>
          </a:p>
        </p:txBody>
      </p:sp>
      <p:graphicFrame>
        <p:nvGraphicFramePr>
          <p:cNvPr id="6" name="內容版面配置區 5"/>
          <p:cNvGraphicFramePr>
            <a:graphicFrameLocks noGrp="1"/>
          </p:cNvGraphicFramePr>
          <p:nvPr>
            <p:ph idx="1"/>
          </p:nvPr>
        </p:nvGraphicFramePr>
        <p:xfrm>
          <a:off x="395536" y="1340768"/>
          <a:ext cx="8352928" cy="4942205"/>
        </p:xfrm>
        <a:graphic>
          <a:graphicData uri="http://schemas.openxmlformats.org/drawingml/2006/table">
            <a:tbl>
              <a:tblPr/>
              <a:tblGrid>
                <a:gridCol w="1004529">
                  <a:extLst>
                    <a:ext uri="{9D8B030D-6E8A-4147-A177-3AD203B41FA5}">
                      <a16:colId xmlns:a16="http://schemas.microsoft.com/office/drawing/2014/main" val="20000"/>
                    </a:ext>
                  </a:extLst>
                </a:gridCol>
                <a:gridCol w="1463821">
                  <a:extLst>
                    <a:ext uri="{9D8B030D-6E8A-4147-A177-3AD203B41FA5}">
                      <a16:colId xmlns:a16="http://schemas.microsoft.com/office/drawing/2014/main" val="20001"/>
                    </a:ext>
                  </a:extLst>
                </a:gridCol>
                <a:gridCol w="2073521">
                  <a:extLst>
                    <a:ext uri="{9D8B030D-6E8A-4147-A177-3AD203B41FA5}">
                      <a16:colId xmlns:a16="http://schemas.microsoft.com/office/drawing/2014/main" val="20002"/>
                    </a:ext>
                  </a:extLst>
                </a:gridCol>
                <a:gridCol w="3754901">
                  <a:extLst>
                    <a:ext uri="{9D8B030D-6E8A-4147-A177-3AD203B41FA5}">
                      <a16:colId xmlns:a16="http://schemas.microsoft.com/office/drawing/2014/main" val="20003"/>
                    </a:ext>
                  </a:extLst>
                </a:gridCol>
                <a:gridCol w="56156">
                  <a:extLst>
                    <a:ext uri="{9D8B030D-6E8A-4147-A177-3AD203B41FA5}">
                      <a16:colId xmlns:a16="http://schemas.microsoft.com/office/drawing/2014/main" val="20004"/>
                    </a:ext>
                  </a:extLst>
                </a:gridCol>
              </a:tblGrid>
              <a:tr h="215265">
                <a:tc gridSpan="2">
                  <a:txBody>
                    <a:bodyPr/>
                    <a:lstStyle/>
                    <a:p>
                      <a:pPr algn="ctr">
                        <a:spcAft>
                          <a:spcPts val="0"/>
                        </a:spcAft>
                      </a:pPr>
                      <a:r>
                        <a:rPr lang="en-US" sz="1400" b="1" kern="100" dirty="0">
                          <a:solidFill>
                            <a:srgbClr val="000000"/>
                          </a:solidFill>
                          <a:latin typeface="Times New Roman"/>
                          <a:ea typeface="標楷體"/>
                          <a:cs typeface="Times New Roman"/>
                        </a:rPr>
                        <a:t>Reading status</a:t>
                      </a:r>
                      <a:endParaRPr lang="zh-TW" sz="2000" kern="100" dirty="0">
                        <a:solidFill>
                          <a:srgbClr val="000000"/>
                        </a:solidFill>
                        <a:latin typeface="Times New Roman"/>
                        <a:ea typeface="新細明體"/>
                        <a:cs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en-US" sz="1400" b="1" kern="100" dirty="0">
                          <a:solidFill>
                            <a:srgbClr val="000000"/>
                          </a:solidFill>
                          <a:latin typeface="Times New Roman"/>
                          <a:ea typeface="標楷體"/>
                          <a:cs typeface="Times New Roman"/>
                        </a:rPr>
                        <a:t>Reading rate</a:t>
                      </a:r>
                      <a:endParaRPr lang="zh-TW" sz="2000" kern="100" dirty="0">
                        <a:solidFill>
                          <a:srgbClr val="000000"/>
                        </a:solidFill>
                        <a:latin typeface="Times New Roman"/>
                        <a:ea typeface="新細明體"/>
                        <a:cs typeface="Times New Roman"/>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400" b="1" kern="100" dirty="0">
                          <a:solidFill>
                            <a:srgbClr val="000000"/>
                          </a:solidFill>
                          <a:latin typeface="Times New Roman"/>
                          <a:ea typeface="標楷體"/>
                          <a:cs typeface="Times New Roman"/>
                        </a:rPr>
                        <a:t>Reading behavior</a:t>
                      </a:r>
                      <a:endParaRPr lang="zh-TW" sz="2000" kern="100" dirty="0">
                        <a:solidFill>
                          <a:srgbClr val="000000"/>
                        </a:solidFill>
                        <a:latin typeface="Times New Roman"/>
                        <a:ea typeface="新細明體"/>
                        <a:cs typeface="Times New Roman"/>
                      </a:endParaRPr>
                    </a:p>
                  </a:txBody>
                  <a:tcPr marL="26670" marR="26670" marT="889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endParaRPr lang="zh-TW" sz="2000" kern="100" dirty="0">
                        <a:solidFill>
                          <a:srgbClr val="000000"/>
                        </a:solidFill>
                        <a:latin typeface="Times New Roman"/>
                        <a:ea typeface="新細明體"/>
                        <a:cs typeface="Times New Roman"/>
                      </a:endParaRPr>
                    </a:p>
                  </a:txBody>
                  <a:tcPr marL="0" marR="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0975">
                <a:tc gridSpan="2">
                  <a:txBody>
                    <a:bodyPr/>
                    <a:lstStyle/>
                    <a:p>
                      <a:pPr indent="180340">
                        <a:spcAft>
                          <a:spcPts val="0"/>
                        </a:spcAft>
                      </a:pPr>
                      <a:r>
                        <a:rPr lang="en-US" sz="1400" kern="100">
                          <a:solidFill>
                            <a:srgbClr val="000000"/>
                          </a:solidFill>
                          <a:latin typeface="Times New Roman"/>
                          <a:ea typeface="標楷體"/>
                          <a:cs typeface="Times New Roman"/>
                        </a:rPr>
                        <a:t>On-reading</a:t>
                      </a:r>
                      <a:endParaRPr lang="zh-TW" sz="2000" kern="100">
                        <a:solidFill>
                          <a:srgbClr val="000000"/>
                        </a:solidFill>
                        <a:latin typeface="Times New Roman"/>
                        <a:ea typeface="新細明體"/>
                        <a:cs typeface="Times New Roman"/>
                      </a:endParaRPr>
                    </a:p>
                  </a:txBody>
                  <a:tcPr marL="0" marR="0" marT="0" marB="0">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zh-TW" altLang="en-US"/>
                    </a:p>
                  </a:txBody>
                  <a:tcPr/>
                </a:tc>
                <a:tc>
                  <a:txBody>
                    <a:bodyPr/>
                    <a:lstStyle/>
                    <a:p>
                      <a:pPr algn="ctr">
                        <a:spcAft>
                          <a:spcPts val="0"/>
                        </a:spcAft>
                      </a:pPr>
                      <a:r>
                        <a:rPr lang="en-US" sz="1400" kern="100" dirty="0">
                          <a:solidFill>
                            <a:srgbClr val="000000"/>
                          </a:solidFill>
                          <a:latin typeface="Times New Roman"/>
                          <a:ea typeface="標楷體"/>
                          <a:cs typeface="Times New Roman"/>
                        </a:rPr>
                        <a:t>0-1,000 wpm</a:t>
                      </a:r>
                      <a:endParaRPr lang="zh-TW" sz="2000" kern="100" dirty="0">
                        <a:solidFill>
                          <a:srgbClr val="000000"/>
                        </a:solidFill>
                        <a:latin typeface="Times New Roman"/>
                        <a:ea typeface="新細明體"/>
                        <a:cs typeface="Times New Roman"/>
                      </a:endParaRPr>
                    </a:p>
                  </a:txBody>
                  <a:tcPr marL="0" marR="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endParaRPr lang="zh-TW" sz="2000" kern="100">
                        <a:solidFill>
                          <a:srgbClr val="000000"/>
                        </a:solidFill>
                        <a:latin typeface="Calibri"/>
                        <a:ea typeface="新細明體"/>
                        <a:cs typeface="Times New Roman"/>
                      </a:endParaRPr>
                    </a:p>
                  </a:txBody>
                  <a:tcPr marL="26670" marR="26670" marT="8890" marB="0">
                    <a:lnL>
                      <a:noFill/>
                    </a:lnL>
                    <a:lnR>
                      <a:noFill/>
                    </a:lnR>
                    <a:lnT w="12700" cap="flat" cmpd="sng" algn="ctr">
                      <a:solidFill>
                        <a:srgbClr val="000000"/>
                      </a:solidFill>
                      <a:prstDash val="solid"/>
                      <a:round/>
                      <a:headEnd type="none" w="med" len="med"/>
                      <a:tailEnd type="none" w="med" len="med"/>
                    </a:lnT>
                    <a:lnB>
                      <a:noFill/>
                    </a:lnB>
                  </a:tcPr>
                </a:tc>
                <a:tc>
                  <a:txBody>
                    <a:bodyPr/>
                    <a:lstStyle/>
                    <a:p>
                      <a:pPr>
                        <a:spcAft>
                          <a:spcPts val="0"/>
                        </a:spcAft>
                      </a:pPr>
                      <a:endParaRPr lang="en-US" sz="1400" kern="100">
                        <a:solidFill>
                          <a:srgbClr val="000000"/>
                        </a:solidFill>
                        <a:latin typeface="Times New Roman"/>
                        <a:ea typeface="標楷體"/>
                        <a:cs typeface="Times New Roman"/>
                      </a:endParaRPr>
                    </a:p>
                  </a:txBody>
                  <a:tcPr marL="0" marR="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646430">
                <a:tc>
                  <a:txBody>
                    <a:bodyPr/>
                    <a:lstStyle/>
                    <a:p>
                      <a:pPr>
                        <a:spcAft>
                          <a:spcPts val="0"/>
                        </a:spcAft>
                      </a:pPr>
                      <a:endParaRPr lang="en-US" sz="1400" kern="100">
                        <a:solidFill>
                          <a:srgbClr val="000000"/>
                        </a:solidFill>
                        <a:latin typeface="Times New Roman"/>
                        <a:ea typeface="標楷體"/>
                        <a:cs typeface="Times New Roman"/>
                      </a:endParaRPr>
                    </a:p>
                  </a:txBody>
                  <a:tcPr marL="0" marR="0" marT="0" marB="0">
                    <a:lnL>
                      <a:noFill/>
                    </a:lnL>
                    <a:lnR>
                      <a:noFill/>
                    </a:lnR>
                    <a:lnT>
                      <a:noFill/>
                    </a:lnT>
                    <a:lnB>
                      <a:noFill/>
                    </a:lnB>
                  </a:tcPr>
                </a:tc>
                <a:tc>
                  <a:txBody>
                    <a:bodyPr/>
                    <a:lstStyle/>
                    <a:p>
                      <a:pPr>
                        <a:spcAft>
                          <a:spcPts val="0"/>
                        </a:spcAft>
                      </a:pPr>
                      <a:r>
                        <a:rPr lang="en-US" sz="1400" i="1" kern="100">
                          <a:solidFill>
                            <a:srgbClr val="000000"/>
                          </a:solidFill>
                          <a:latin typeface="Times New Roman"/>
                          <a:ea typeface="標楷體"/>
                          <a:cs typeface="Times New Roman"/>
                        </a:rPr>
                        <a:t>Slowing</a:t>
                      </a:r>
                      <a:endParaRPr lang="zh-TW" sz="2000" kern="100">
                        <a:solidFill>
                          <a:srgbClr val="000000"/>
                        </a:solidFill>
                        <a:latin typeface="Times New Roman"/>
                        <a:ea typeface="新細明體"/>
                        <a:cs typeface="Times New Roman"/>
                      </a:endParaRPr>
                    </a:p>
                  </a:txBody>
                  <a:tcPr marL="26670" marR="26670" marT="8890" marB="0">
                    <a:lnL>
                      <a:noFill/>
                    </a:lnL>
                    <a:lnR>
                      <a:noFill/>
                    </a:lnR>
                    <a:lnT>
                      <a:noFill/>
                    </a:lnT>
                    <a:lnB>
                      <a:noFill/>
                    </a:lnB>
                  </a:tcPr>
                </a:tc>
                <a:tc>
                  <a:txBody>
                    <a:bodyPr/>
                    <a:lstStyle/>
                    <a:p>
                      <a:pPr algn="ctr">
                        <a:spcAft>
                          <a:spcPts val="0"/>
                        </a:spcAft>
                      </a:pPr>
                      <a:endParaRPr lang="en-US" sz="1400" kern="100" dirty="0">
                        <a:solidFill>
                          <a:srgbClr val="000000"/>
                        </a:solidFill>
                        <a:latin typeface="Times New Roman"/>
                        <a:ea typeface="標楷體"/>
                        <a:cs typeface="Times New Roman"/>
                      </a:endParaRPr>
                    </a:p>
                  </a:txBody>
                  <a:tcPr marL="0" marR="0" marT="0" marB="0">
                    <a:lnL>
                      <a:noFill/>
                    </a:lnL>
                    <a:lnR>
                      <a:noFill/>
                    </a:lnR>
                    <a:lnT>
                      <a:noFill/>
                    </a:lnT>
                    <a:lnB>
                      <a:noFill/>
                    </a:lnB>
                  </a:tcPr>
                </a:tc>
                <a:tc>
                  <a:txBody>
                    <a:bodyPr/>
                    <a:lstStyle/>
                    <a:p>
                      <a:pPr>
                        <a:spcAft>
                          <a:spcPts val="0"/>
                        </a:spcAft>
                      </a:pPr>
                      <a:r>
                        <a:rPr lang="en-US" sz="1400" kern="100" dirty="0">
                          <a:solidFill>
                            <a:srgbClr val="000000"/>
                          </a:solidFill>
                          <a:latin typeface="Times New Roman"/>
                          <a:ea typeface="標楷體"/>
                          <a:cs typeface="Times New Roman"/>
                        </a:rPr>
                        <a:t>Excessively slow</a:t>
                      </a:r>
                      <a:endParaRPr lang="zh-TW" sz="2000" kern="100" dirty="0">
                        <a:solidFill>
                          <a:srgbClr val="000000"/>
                        </a:solidFill>
                        <a:latin typeface="Times New Roman"/>
                        <a:ea typeface="新細明體"/>
                        <a:cs typeface="Times New Roman"/>
                      </a:endParaRPr>
                    </a:p>
                    <a:p>
                      <a:pPr>
                        <a:spcAft>
                          <a:spcPts val="0"/>
                        </a:spcAft>
                      </a:pPr>
                      <a:r>
                        <a:rPr lang="en-US" sz="1400" kern="100" dirty="0">
                          <a:solidFill>
                            <a:srgbClr val="000000"/>
                          </a:solidFill>
                          <a:latin typeface="Times New Roman"/>
                          <a:ea typeface="標楷體"/>
                          <a:cs typeface="Times New Roman"/>
                        </a:rPr>
                        <a:t>Inefficient reading </a:t>
                      </a:r>
                      <a:endParaRPr lang="zh-TW" sz="2000" kern="100" dirty="0">
                        <a:solidFill>
                          <a:srgbClr val="000000"/>
                        </a:solidFill>
                        <a:latin typeface="Times New Roman"/>
                        <a:ea typeface="新細明體"/>
                        <a:cs typeface="Times New Roman"/>
                      </a:endParaRPr>
                    </a:p>
                    <a:p>
                      <a:pPr>
                        <a:spcAft>
                          <a:spcPts val="0"/>
                        </a:spcAft>
                      </a:pPr>
                      <a:r>
                        <a:rPr lang="en-US" sz="1400" kern="100" dirty="0" err="1">
                          <a:solidFill>
                            <a:srgbClr val="000000"/>
                          </a:solidFill>
                          <a:latin typeface="Times New Roman"/>
                          <a:ea typeface="標楷體"/>
                          <a:cs typeface="Times New Roman"/>
                        </a:rPr>
                        <a:t>Disfluent</a:t>
                      </a:r>
                      <a:endParaRPr lang="zh-TW" sz="2000" kern="100" dirty="0">
                        <a:solidFill>
                          <a:srgbClr val="000000"/>
                        </a:solidFill>
                        <a:latin typeface="Times New Roman"/>
                        <a:ea typeface="新細明體"/>
                        <a:cs typeface="Times New Roman"/>
                      </a:endParaRPr>
                    </a:p>
                    <a:p>
                      <a:pPr>
                        <a:spcAft>
                          <a:spcPts val="0"/>
                        </a:spcAft>
                      </a:pPr>
                      <a:r>
                        <a:rPr lang="en-US" sz="1400" kern="100" dirty="0">
                          <a:solidFill>
                            <a:srgbClr val="000000"/>
                          </a:solidFill>
                          <a:latin typeface="Times New Roman"/>
                          <a:ea typeface="標楷體"/>
                          <a:cs typeface="Times New Roman"/>
                        </a:rPr>
                        <a:t>Labored</a:t>
                      </a:r>
                      <a:endParaRPr lang="zh-TW" sz="2000" kern="100" dirty="0">
                        <a:solidFill>
                          <a:srgbClr val="000000"/>
                        </a:solidFill>
                        <a:latin typeface="Times New Roman"/>
                        <a:ea typeface="新細明體"/>
                        <a:cs typeface="Times New Roman"/>
                      </a:endParaRPr>
                    </a:p>
                    <a:p>
                      <a:pPr>
                        <a:spcAft>
                          <a:spcPts val="0"/>
                        </a:spcAft>
                      </a:pPr>
                      <a:r>
                        <a:rPr lang="en-US" sz="1400" kern="100" dirty="0">
                          <a:solidFill>
                            <a:srgbClr val="000000"/>
                          </a:solidFill>
                          <a:latin typeface="Times New Roman"/>
                          <a:ea typeface="標楷體"/>
                          <a:cs typeface="Times New Roman"/>
                        </a:rPr>
                        <a:t>Inexpressive</a:t>
                      </a:r>
                      <a:endParaRPr lang="zh-TW" sz="2000" kern="100" dirty="0">
                        <a:solidFill>
                          <a:srgbClr val="000000"/>
                        </a:solidFill>
                        <a:latin typeface="Times New Roman"/>
                        <a:ea typeface="新細明體"/>
                        <a:cs typeface="Times New Roman"/>
                      </a:endParaRPr>
                    </a:p>
                    <a:p>
                      <a:pPr>
                        <a:spcAft>
                          <a:spcPts val="0"/>
                        </a:spcAft>
                      </a:pPr>
                      <a:r>
                        <a:rPr lang="en-US" sz="1400" kern="100" dirty="0">
                          <a:solidFill>
                            <a:srgbClr val="000000"/>
                          </a:solidFill>
                          <a:latin typeface="Times New Roman"/>
                          <a:ea typeface="標楷體"/>
                          <a:cs typeface="Times New Roman"/>
                        </a:rPr>
                        <a:t>Unenthusiastic rendering</a:t>
                      </a:r>
                      <a:endParaRPr lang="zh-TW" sz="2000" kern="100" dirty="0">
                        <a:solidFill>
                          <a:srgbClr val="000000"/>
                        </a:solidFill>
                        <a:latin typeface="Times New Roman"/>
                        <a:ea typeface="新細明體"/>
                        <a:cs typeface="Times New Roman"/>
                      </a:endParaRPr>
                    </a:p>
                  </a:txBody>
                  <a:tcPr marL="26670" marR="26670" marT="8890" marB="0">
                    <a:lnL>
                      <a:noFill/>
                    </a:lnL>
                    <a:lnR>
                      <a:noFill/>
                    </a:lnR>
                    <a:lnT>
                      <a:noFill/>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400" kern="100">
                        <a:solidFill>
                          <a:srgbClr val="000000"/>
                        </a:solidFill>
                        <a:latin typeface="Times New Roman"/>
                        <a:ea typeface="標楷體"/>
                        <a:cs typeface="Times New Roman"/>
                      </a:endParaRPr>
                    </a:p>
                  </a:txBody>
                  <a:tcPr marL="0" marR="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43510">
                <a:tc>
                  <a:txBody>
                    <a:bodyPr/>
                    <a:lstStyle/>
                    <a:p>
                      <a:pPr>
                        <a:spcAft>
                          <a:spcPts val="0"/>
                        </a:spcAft>
                      </a:pPr>
                      <a:endParaRPr lang="en-US" sz="1400" kern="100">
                        <a:solidFill>
                          <a:srgbClr val="000000"/>
                        </a:solidFill>
                        <a:latin typeface="Times New Roman"/>
                        <a:ea typeface="標楷體"/>
                        <a:cs typeface="Times New Roman"/>
                      </a:endParaRPr>
                    </a:p>
                  </a:txBody>
                  <a:tcPr marL="0" marR="0" marT="0" marB="0">
                    <a:lnL>
                      <a:noFill/>
                    </a:lnL>
                    <a:lnR>
                      <a:noFill/>
                    </a:lnR>
                    <a:lnT>
                      <a:noFill/>
                    </a:lnT>
                    <a:lnB>
                      <a:noFill/>
                    </a:lnB>
                  </a:tcPr>
                </a:tc>
                <a:tc>
                  <a:txBody>
                    <a:bodyPr/>
                    <a:lstStyle/>
                    <a:p>
                      <a:pPr>
                        <a:spcAft>
                          <a:spcPts val="0"/>
                        </a:spcAft>
                      </a:pPr>
                      <a:r>
                        <a:rPr lang="en-US" sz="1400" i="1" kern="100">
                          <a:solidFill>
                            <a:srgbClr val="000000"/>
                          </a:solidFill>
                          <a:latin typeface="Times New Roman"/>
                          <a:ea typeface="標楷體"/>
                          <a:cs typeface="Times New Roman"/>
                        </a:rPr>
                        <a:t>Memorizing</a:t>
                      </a:r>
                      <a:endParaRPr lang="zh-TW" sz="2000" kern="100">
                        <a:solidFill>
                          <a:srgbClr val="000000"/>
                        </a:solidFill>
                        <a:latin typeface="Times New Roman"/>
                        <a:ea typeface="新細明體"/>
                        <a:cs typeface="Times New Roman"/>
                      </a:endParaRPr>
                    </a:p>
                  </a:txBody>
                  <a:tcPr marL="26670" marR="26670" marT="8890" marB="0">
                    <a:lnL>
                      <a:noFill/>
                    </a:lnL>
                    <a:lnR>
                      <a:noFill/>
                    </a:lnR>
                    <a:lnT>
                      <a:noFill/>
                    </a:lnT>
                    <a:lnB>
                      <a:noFill/>
                    </a:lnB>
                  </a:tcPr>
                </a:tc>
                <a:tc>
                  <a:txBody>
                    <a:bodyPr/>
                    <a:lstStyle/>
                    <a:p>
                      <a:pPr algn="ctr">
                        <a:spcAft>
                          <a:spcPts val="0"/>
                        </a:spcAft>
                      </a:pPr>
                      <a:endParaRPr lang="en-US" sz="1400" kern="100">
                        <a:solidFill>
                          <a:srgbClr val="000000"/>
                        </a:solidFill>
                        <a:latin typeface="Times New Roman"/>
                        <a:ea typeface="標楷體"/>
                        <a:cs typeface="Times New Roman"/>
                      </a:endParaRPr>
                    </a:p>
                  </a:txBody>
                  <a:tcPr marL="0" marR="0" marT="0" marB="0">
                    <a:lnL>
                      <a:noFill/>
                    </a:lnL>
                    <a:lnR>
                      <a:noFill/>
                    </a:lnR>
                    <a:lnT>
                      <a:noFill/>
                    </a:lnT>
                    <a:lnB>
                      <a:noFill/>
                    </a:lnB>
                  </a:tcPr>
                </a:tc>
                <a:tc rowSpan="2">
                  <a:txBody>
                    <a:bodyPr/>
                    <a:lstStyle/>
                    <a:p>
                      <a:pPr>
                        <a:spcAft>
                          <a:spcPts val="0"/>
                        </a:spcAft>
                      </a:pPr>
                      <a:r>
                        <a:rPr lang="en-US" sz="1400" kern="100">
                          <a:solidFill>
                            <a:srgbClr val="000000"/>
                          </a:solidFill>
                          <a:latin typeface="Times New Roman"/>
                          <a:ea typeface="標楷體"/>
                          <a:cs typeface="Times New Roman"/>
                        </a:rPr>
                        <a:t>Sustained attention</a:t>
                      </a:r>
                      <a:endParaRPr lang="zh-TW" sz="2000" kern="100">
                        <a:solidFill>
                          <a:srgbClr val="000000"/>
                        </a:solidFill>
                        <a:latin typeface="Times New Roman"/>
                        <a:ea typeface="新細明體"/>
                        <a:cs typeface="Times New Roman"/>
                      </a:endParaRPr>
                    </a:p>
                    <a:p>
                      <a:pPr>
                        <a:spcAft>
                          <a:spcPts val="0"/>
                        </a:spcAft>
                      </a:pPr>
                      <a:r>
                        <a:rPr lang="en-US" sz="1400" kern="100">
                          <a:solidFill>
                            <a:srgbClr val="000000"/>
                          </a:solidFill>
                          <a:latin typeface="Times New Roman"/>
                          <a:ea typeface="標楷體"/>
                          <a:cs typeface="Times New Roman"/>
                        </a:rPr>
                        <a:t>In-depth reading</a:t>
                      </a:r>
                      <a:endParaRPr lang="zh-TW" sz="2000" kern="100">
                        <a:solidFill>
                          <a:srgbClr val="000000"/>
                        </a:solidFill>
                        <a:latin typeface="Times New Roman"/>
                        <a:ea typeface="新細明體"/>
                        <a:cs typeface="Times New Roman"/>
                      </a:endParaRPr>
                    </a:p>
                    <a:p>
                      <a:pPr>
                        <a:spcAft>
                          <a:spcPts val="0"/>
                        </a:spcAft>
                      </a:pPr>
                      <a:r>
                        <a:rPr lang="en-US" sz="1400" kern="100">
                          <a:solidFill>
                            <a:srgbClr val="000000"/>
                          </a:solidFill>
                          <a:latin typeface="Times New Roman"/>
                          <a:ea typeface="標楷體"/>
                          <a:cs typeface="Times New Roman"/>
                        </a:rPr>
                        <a:t>Oral reading</a:t>
                      </a:r>
                      <a:endParaRPr lang="zh-TW" sz="2000" kern="100">
                        <a:solidFill>
                          <a:srgbClr val="000000"/>
                        </a:solidFill>
                        <a:latin typeface="Times New Roman"/>
                        <a:ea typeface="新細明體"/>
                        <a:cs typeface="Times New Roman"/>
                      </a:endParaRPr>
                    </a:p>
                    <a:p>
                      <a:pPr>
                        <a:spcAft>
                          <a:spcPts val="0"/>
                        </a:spcAft>
                      </a:pPr>
                      <a:r>
                        <a:rPr lang="en-US" sz="1400" kern="100">
                          <a:solidFill>
                            <a:srgbClr val="000000"/>
                          </a:solidFill>
                          <a:latin typeface="Times New Roman"/>
                          <a:ea typeface="標楷體"/>
                          <a:cs typeface="Times New Roman"/>
                        </a:rPr>
                        <a:t>Concentrated reading</a:t>
                      </a:r>
                      <a:endParaRPr lang="zh-TW" sz="2000" kern="100">
                        <a:solidFill>
                          <a:srgbClr val="000000"/>
                        </a:solidFill>
                        <a:latin typeface="Times New Roman"/>
                        <a:ea typeface="新細明體"/>
                        <a:cs typeface="Times New Roman"/>
                      </a:endParaRPr>
                    </a:p>
                    <a:p>
                      <a:pPr>
                        <a:spcAft>
                          <a:spcPts val="0"/>
                        </a:spcAft>
                      </a:pPr>
                      <a:r>
                        <a:rPr lang="en-US" sz="1400" kern="100">
                          <a:solidFill>
                            <a:srgbClr val="000000"/>
                          </a:solidFill>
                          <a:latin typeface="Times New Roman"/>
                          <a:ea typeface="標楷體"/>
                          <a:cs typeface="Times New Roman"/>
                        </a:rPr>
                        <a:t>Annotation (highlighting)</a:t>
                      </a:r>
                      <a:endParaRPr lang="zh-TW" sz="2000" kern="100">
                        <a:solidFill>
                          <a:srgbClr val="000000"/>
                        </a:solidFill>
                        <a:latin typeface="Times New Roman"/>
                        <a:ea typeface="新細明體"/>
                        <a:cs typeface="Times New Roman"/>
                      </a:endParaRPr>
                    </a:p>
                  </a:txBody>
                  <a:tcPr marL="26670" marR="26670" marT="8890" marB="0">
                    <a:lnL>
                      <a:noFill/>
                    </a:lnL>
                    <a:lnR>
                      <a:noFill/>
                    </a:lnR>
                    <a:lnT w="12700" cap="flat" cmpd="sng" algn="ctr">
                      <a:solidFill>
                        <a:srgbClr val="000000"/>
                      </a:solidFill>
                      <a:prstDash val="solid"/>
                      <a:round/>
                      <a:headEnd type="none" w="med" len="med"/>
                      <a:tailEnd type="none" w="med" len="med"/>
                    </a:lnT>
                    <a:lnB>
                      <a:noFill/>
                    </a:lnB>
                  </a:tcPr>
                </a:tc>
                <a:tc>
                  <a:txBody>
                    <a:bodyPr/>
                    <a:lstStyle/>
                    <a:p>
                      <a:pPr>
                        <a:spcAft>
                          <a:spcPts val="0"/>
                        </a:spcAft>
                      </a:pPr>
                      <a:endParaRPr lang="en-US" sz="1400" kern="100">
                        <a:solidFill>
                          <a:srgbClr val="000000"/>
                        </a:solidFill>
                        <a:latin typeface="Times New Roman"/>
                        <a:ea typeface="標楷體"/>
                        <a:cs typeface="Times New Roman"/>
                      </a:endParaRPr>
                    </a:p>
                  </a:txBody>
                  <a:tcPr marL="0" marR="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3"/>
                  </a:ext>
                </a:extLst>
              </a:tr>
              <a:tr h="875030">
                <a:tc>
                  <a:txBody>
                    <a:bodyPr/>
                    <a:lstStyle/>
                    <a:p>
                      <a:pPr>
                        <a:spcAft>
                          <a:spcPts val="0"/>
                        </a:spcAft>
                      </a:pPr>
                      <a:endParaRPr lang="en-US" sz="1400" kern="100">
                        <a:solidFill>
                          <a:srgbClr val="000000"/>
                        </a:solidFill>
                        <a:latin typeface="Times New Roman"/>
                        <a:ea typeface="標楷體"/>
                        <a:cs typeface="Times New Roman"/>
                      </a:endParaRPr>
                    </a:p>
                  </a:txBody>
                  <a:tcPr marL="0" marR="0" marT="0" marB="0">
                    <a:lnL>
                      <a:noFill/>
                    </a:lnL>
                    <a:lnR>
                      <a:noFill/>
                    </a:lnR>
                    <a:lnT>
                      <a:noFill/>
                    </a:lnT>
                    <a:lnB>
                      <a:noFill/>
                    </a:lnB>
                  </a:tcPr>
                </a:tc>
                <a:tc>
                  <a:txBody>
                    <a:bodyPr/>
                    <a:lstStyle/>
                    <a:p>
                      <a:pPr>
                        <a:spcAft>
                          <a:spcPts val="0"/>
                        </a:spcAft>
                      </a:pPr>
                      <a:r>
                        <a:rPr lang="en-US" sz="1400" i="1" kern="100">
                          <a:solidFill>
                            <a:srgbClr val="000000"/>
                          </a:solidFill>
                          <a:latin typeface="Times New Roman"/>
                          <a:ea typeface="標楷體"/>
                          <a:cs typeface="Times New Roman"/>
                        </a:rPr>
                        <a:t>Learning</a:t>
                      </a:r>
                      <a:endParaRPr lang="zh-TW" sz="2000" kern="100">
                        <a:solidFill>
                          <a:srgbClr val="000000"/>
                        </a:solidFill>
                        <a:latin typeface="Times New Roman"/>
                        <a:ea typeface="新細明體"/>
                        <a:cs typeface="Times New Roman"/>
                      </a:endParaRPr>
                    </a:p>
                  </a:txBody>
                  <a:tcPr marL="26670" marR="26670" marT="8890" marB="0">
                    <a:lnL>
                      <a:noFill/>
                    </a:lnL>
                    <a:lnR>
                      <a:noFill/>
                    </a:lnR>
                    <a:lnT>
                      <a:noFill/>
                    </a:lnT>
                    <a:lnB>
                      <a:noFill/>
                    </a:lnB>
                  </a:tcPr>
                </a:tc>
                <a:tc>
                  <a:txBody>
                    <a:bodyPr/>
                    <a:lstStyle/>
                    <a:p>
                      <a:pPr algn="ctr">
                        <a:spcAft>
                          <a:spcPts val="0"/>
                        </a:spcAft>
                      </a:pPr>
                      <a:endParaRPr lang="en-US" sz="1400" kern="100">
                        <a:solidFill>
                          <a:srgbClr val="000000"/>
                        </a:solidFill>
                        <a:latin typeface="Times New Roman"/>
                        <a:ea typeface="標楷體"/>
                        <a:cs typeface="Times New Roman"/>
                      </a:endParaRPr>
                    </a:p>
                  </a:txBody>
                  <a:tcPr marL="0" marR="0" marT="0" marB="0">
                    <a:lnL>
                      <a:noFill/>
                    </a:lnL>
                    <a:lnR>
                      <a:noFill/>
                    </a:lnR>
                    <a:lnT>
                      <a:noFill/>
                    </a:lnT>
                    <a:lnB>
                      <a:noFill/>
                    </a:lnB>
                  </a:tcPr>
                </a:tc>
                <a:tc vMerge="1">
                  <a:txBody>
                    <a:bodyPr/>
                    <a:lstStyle/>
                    <a:p>
                      <a:endParaRPr lang="zh-TW" altLang="en-US"/>
                    </a:p>
                  </a:txBody>
                  <a:tcPr/>
                </a:tc>
                <a:tc>
                  <a:txBody>
                    <a:bodyPr/>
                    <a:lstStyle/>
                    <a:p>
                      <a:pPr>
                        <a:spcAft>
                          <a:spcPts val="0"/>
                        </a:spcAft>
                      </a:pPr>
                      <a:endParaRPr lang="en-US" sz="1400" kern="100">
                        <a:solidFill>
                          <a:srgbClr val="000000"/>
                        </a:solidFill>
                        <a:latin typeface="Times New Roman"/>
                        <a:ea typeface="標楷體"/>
                        <a:cs typeface="Times New Roman"/>
                      </a:endParaRPr>
                    </a:p>
                  </a:txBody>
                  <a:tcPr marL="0" marR="0" marT="0" marB="0">
                    <a:lnL>
                      <a:noFill/>
                    </a:lnL>
                    <a:lnR>
                      <a:noFill/>
                    </a:lnR>
                    <a:lnT>
                      <a:noFill/>
                    </a:lnT>
                    <a:lnB>
                      <a:noFill/>
                    </a:lnB>
                  </a:tcPr>
                </a:tc>
                <a:extLst>
                  <a:ext uri="{0D108BD9-81ED-4DB2-BD59-A6C34878D82A}">
                    <a16:rowId xmlns:a16="http://schemas.microsoft.com/office/drawing/2014/main" val="10004"/>
                  </a:ext>
                </a:extLst>
              </a:tr>
              <a:tr h="260985">
                <a:tc>
                  <a:txBody>
                    <a:bodyPr/>
                    <a:lstStyle/>
                    <a:p>
                      <a:pPr>
                        <a:spcAft>
                          <a:spcPts val="0"/>
                        </a:spcAft>
                      </a:pPr>
                      <a:endParaRPr lang="en-US" sz="1400" kern="100">
                        <a:solidFill>
                          <a:srgbClr val="000000"/>
                        </a:solidFill>
                        <a:latin typeface="Times New Roman"/>
                        <a:ea typeface="標楷體"/>
                        <a:cs typeface="Times New Roman"/>
                      </a:endParaRPr>
                    </a:p>
                  </a:txBody>
                  <a:tcPr marL="0" marR="0" marT="0" marB="0">
                    <a:lnL>
                      <a:noFill/>
                    </a:lnL>
                    <a:lnR>
                      <a:noFill/>
                    </a:lnR>
                    <a:lnT>
                      <a:noFill/>
                    </a:lnT>
                    <a:lnB>
                      <a:noFill/>
                    </a:lnB>
                  </a:tcPr>
                </a:tc>
                <a:tc>
                  <a:txBody>
                    <a:bodyPr/>
                    <a:lstStyle/>
                    <a:p>
                      <a:pPr>
                        <a:spcAft>
                          <a:spcPts val="0"/>
                        </a:spcAft>
                      </a:pPr>
                      <a:r>
                        <a:rPr lang="en-US" sz="1400" i="1" kern="100">
                          <a:solidFill>
                            <a:srgbClr val="000000"/>
                          </a:solidFill>
                          <a:latin typeface="Times New Roman"/>
                          <a:ea typeface="標楷體"/>
                          <a:cs typeface="Times New Roman"/>
                        </a:rPr>
                        <a:t>Rauding</a:t>
                      </a:r>
                      <a:endParaRPr lang="zh-TW" sz="2000" kern="100">
                        <a:solidFill>
                          <a:srgbClr val="000000"/>
                        </a:solidFill>
                        <a:latin typeface="Times New Roman"/>
                        <a:ea typeface="新細明體"/>
                        <a:cs typeface="Times New Roman"/>
                      </a:endParaRPr>
                    </a:p>
                  </a:txBody>
                  <a:tcPr marL="26670" marR="26670" marT="8890" marB="0">
                    <a:lnL>
                      <a:noFill/>
                    </a:lnL>
                    <a:lnR>
                      <a:noFill/>
                    </a:lnR>
                    <a:lnT>
                      <a:noFill/>
                    </a:lnT>
                    <a:lnB>
                      <a:noFill/>
                    </a:lnB>
                  </a:tcPr>
                </a:tc>
                <a:tc>
                  <a:txBody>
                    <a:bodyPr/>
                    <a:lstStyle/>
                    <a:p>
                      <a:pPr algn="ctr">
                        <a:spcAft>
                          <a:spcPts val="0"/>
                        </a:spcAft>
                      </a:pPr>
                      <a:endParaRPr lang="en-US" sz="1400" kern="100">
                        <a:solidFill>
                          <a:srgbClr val="000000"/>
                        </a:solidFill>
                        <a:latin typeface="Times New Roman"/>
                        <a:ea typeface="標楷體"/>
                        <a:cs typeface="Times New Roman"/>
                      </a:endParaRPr>
                    </a:p>
                  </a:txBody>
                  <a:tcPr marL="0" marR="0" marT="0" marB="0">
                    <a:lnL>
                      <a:noFill/>
                    </a:lnL>
                    <a:lnR>
                      <a:noFill/>
                    </a:lnR>
                    <a:lnT>
                      <a:noFill/>
                    </a:lnT>
                    <a:lnB>
                      <a:noFill/>
                    </a:lnB>
                  </a:tcPr>
                </a:tc>
                <a:tc rowSpan="3">
                  <a:txBody>
                    <a:bodyPr/>
                    <a:lstStyle/>
                    <a:p>
                      <a:pPr>
                        <a:spcAft>
                          <a:spcPts val="0"/>
                        </a:spcAft>
                      </a:pPr>
                      <a:r>
                        <a:rPr lang="en-US" sz="1400" kern="100">
                          <a:solidFill>
                            <a:srgbClr val="000000"/>
                          </a:solidFill>
                          <a:latin typeface="Times New Roman"/>
                          <a:ea typeface="標楷體"/>
                          <a:cs typeface="Times New Roman"/>
                        </a:rPr>
                        <a:t>Keyword spotting</a:t>
                      </a:r>
                      <a:endParaRPr lang="zh-TW" sz="2000" kern="100">
                        <a:solidFill>
                          <a:srgbClr val="000000"/>
                        </a:solidFill>
                        <a:latin typeface="Times New Roman"/>
                        <a:ea typeface="新細明體"/>
                        <a:cs typeface="Times New Roman"/>
                      </a:endParaRPr>
                    </a:p>
                    <a:p>
                      <a:pPr>
                        <a:spcAft>
                          <a:spcPts val="0"/>
                        </a:spcAft>
                      </a:pPr>
                      <a:r>
                        <a:rPr lang="en-US" sz="1400" kern="100">
                          <a:solidFill>
                            <a:srgbClr val="000000"/>
                          </a:solidFill>
                          <a:latin typeface="Times New Roman"/>
                          <a:ea typeface="標楷體"/>
                          <a:cs typeface="Times New Roman"/>
                        </a:rPr>
                        <a:t>Silent reading</a:t>
                      </a:r>
                      <a:endParaRPr lang="zh-TW" sz="2000" kern="100">
                        <a:solidFill>
                          <a:srgbClr val="000000"/>
                        </a:solidFill>
                        <a:latin typeface="Times New Roman"/>
                        <a:ea typeface="新細明體"/>
                        <a:cs typeface="Times New Roman"/>
                      </a:endParaRPr>
                    </a:p>
                    <a:p>
                      <a:pPr>
                        <a:spcAft>
                          <a:spcPts val="0"/>
                        </a:spcAft>
                      </a:pPr>
                      <a:r>
                        <a:rPr lang="en-US" sz="1400" kern="100">
                          <a:solidFill>
                            <a:srgbClr val="000000"/>
                          </a:solidFill>
                          <a:latin typeface="Times New Roman"/>
                          <a:ea typeface="標楷體"/>
                          <a:cs typeface="Times New Roman"/>
                        </a:rPr>
                        <a:t>One-time reading</a:t>
                      </a:r>
                      <a:endParaRPr lang="zh-TW" sz="2000" kern="100">
                        <a:solidFill>
                          <a:srgbClr val="000000"/>
                        </a:solidFill>
                        <a:latin typeface="Times New Roman"/>
                        <a:ea typeface="新細明體"/>
                        <a:cs typeface="Times New Roman"/>
                      </a:endParaRPr>
                    </a:p>
                    <a:p>
                      <a:pPr>
                        <a:spcAft>
                          <a:spcPts val="0"/>
                        </a:spcAft>
                      </a:pPr>
                      <a:r>
                        <a:rPr lang="en-US" sz="1400" kern="100">
                          <a:solidFill>
                            <a:srgbClr val="000000"/>
                          </a:solidFill>
                          <a:latin typeface="Times New Roman"/>
                          <a:ea typeface="標楷體"/>
                          <a:cs typeface="Times New Roman"/>
                        </a:rPr>
                        <a:t>Reading selectively</a:t>
                      </a:r>
                      <a:endParaRPr lang="zh-TW" sz="2000" kern="100">
                        <a:solidFill>
                          <a:srgbClr val="000000"/>
                        </a:solidFill>
                        <a:latin typeface="Times New Roman"/>
                        <a:ea typeface="新細明體"/>
                        <a:cs typeface="Times New Roman"/>
                      </a:endParaRPr>
                    </a:p>
                    <a:p>
                      <a:pPr>
                        <a:spcAft>
                          <a:spcPts val="0"/>
                        </a:spcAft>
                      </a:pPr>
                      <a:r>
                        <a:rPr lang="en-US" sz="1400" kern="100">
                          <a:solidFill>
                            <a:srgbClr val="000000"/>
                          </a:solidFill>
                          <a:latin typeface="Times New Roman"/>
                          <a:ea typeface="標楷體"/>
                          <a:cs typeface="Times New Roman"/>
                        </a:rPr>
                        <a:t>Browsing and scanning</a:t>
                      </a:r>
                      <a:endParaRPr lang="zh-TW" sz="2000" kern="100">
                        <a:solidFill>
                          <a:srgbClr val="000000"/>
                        </a:solidFill>
                        <a:latin typeface="Times New Roman"/>
                        <a:ea typeface="新細明體"/>
                        <a:cs typeface="Times New Roman"/>
                      </a:endParaRPr>
                    </a:p>
                    <a:p>
                      <a:pPr>
                        <a:spcAft>
                          <a:spcPts val="0"/>
                        </a:spcAft>
                      </a:pPr>
                      <a:r>
                        <a:rPr lang="en-US" sz="1400" kern="100">
                          <a:solidFill>
                            <a:srgbClr val="000000"/>
                          </a:solidFill>
                          <a:latin typeface="Times New Roman"/>
                          <a:ea typeface="標楷體"/>
                          <a:cs typeface="Times New Roman"/>
                        </a:rPr>
                        <a:t>Non-linear reading</a:t>
                      </a:r>
                      <a:endParaRPr lang="zh-TW" sz="2000" kern="100">
                        <a:solidFill>
                          <a:srgbClr val="000000"/>
                        </a:solidFill>
                        <a:latin typeface="Times New Roman"/>
                        <a:ea typeface="新細明體"/>
                        <a:cs typeface="Times New Roman"/>
                      </a:endParaRPr>
                    </a:p>
                  </a:txBody>
                  <a:tcPr marL="26670" marR="26670" marT="8890" marB="0">
                    <a:lnL>
                      <a:noFill/>
                    </a:lnL>
                    <a:lnR>
                      <a:noFill/>
                    </a:lnR>
                    <a:lnT>
                      <a:noFill/>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400" kern="100">
                        <a:solidFill>
                          <a:srgbClr val="000000"/>
                        </a:solidFill>
                        <a:latin typeface="Times New Roman"/>
                        <a:ea typeface="標楷體"/>
                        <a:cs typeface="Times New Roman"/>
                      </a:endParaRPr>
                    </a:p>
                  </a:txBody>
                  <a:tcPr marL="0" marR="0" marT="0" marB="0">
                    <a:lnL>
                      <a:noFill/>
                    </a:lnL>
                    <a:lnR>
                      <a:noFill/>
                    </a:lnR>
                    <a:lnT>
                      <a:noFill/>
                    </a:lnT>
                    <a:lnB>
                      <a:noFill/>
                    </a:lnB>
                  </a:tcPr>
                </a:tc>
                <a:extLst>
                  <a:ext uri="{0D108BD9-81ED-4DB2-BD59-A6C34878D82A}">
                    <a16:rowId xmlns:a16="http://schemas.microsoft.com/office/drawing/2014/main" val="10005"/>
                  </a:ext>
                </a:extLst>
              </a:tr>
              <a:tr h="431165">
                <a:tc>
                  <a:txBody>
                    <a:bodyPr/>
                    <a:lstStyle/>
                    <a:p>
                      <a:pPr>
                        <a:spcAft>
                          <a:spcPts val="0"/>
                        </a:spcAft>
                      </a:pPr>
                      <a:endParaRPr lang="en-US" sz="1400" kern="100">
                        <a:solidFill>
                          <a:srgbClr val="000000"/>
                        </a:solidFill>
                        <a:latin typeface="Times New Roman"/>
                        <a:ea typeface="標楷體"/>
                        <a:cs typeface="Times New Roman"/>
                      </a:endParaRPr>
                    </a:p>
                  </a:txBody>
                  <a:tcPr marL="0" marR="0" marT="0" marB="0">
                    <a:lnL>
                      <a:noFill/>
                    </a:lnL>
                    <a:lnR>
                      <a:noFill/>
                    </a:lnR>
                    <a:lnT>
                      <a:noFill/>
                    </a:lnT>
                    <a:lnB>
                      <a:noFill/>
                    </a:lnB>
                  </a:tcPr>
                </a:tc>
                <a:tc>
                  <a:txBody>
                    <a:bodyPr/>
                    <a:lstStyle/>
                    <a:p>
                      <a:pPr>
                        <a:spcAft>
                          <a:spcPts val="0"/>
                        </a:spcAft>
                      </a:pPr>
                      <a:r>
                        <a:rPr lang="en-US" sz="1400" i="1" kern="100">
                          <a:solidFill>
                            <a:srgbClr val="000000"/>
                          </a:solidFill>
                          <a:latin typeface="Times New Roman"/>
                          <a:ea typeface="標楷體"/>
                          <a:cs typeface="Times New Roman"/>
                        </a:rPr>
                        <a:t>Skimming</a:t>
                      </a:r>
                      <a:endParaRPr lang="zh-TW" sz="2000" kern="100">
                        <a:solidFill>
                          <a:srgbClr val="000000"/>
                        </a:solidFill>
                        <a:latin typeface="Times New Roman"/>
                        <a:ea typeface="新細明體"/>
                        <a:cs typeface="Times New Roman"/>
                      </a:endParaRPr>
                    </a:p>
                  </a:txBody>
                  <a:tcPr marL="26670" marR="26670" marT="8890" marB="0">
                    <a:lnL>
                      <a:noFill/>
                    </a:lnL>
                    <a:lnR>
                      <a:noFill/>
                    </a:lnR>
                    <a:lnT>
                      <a:noFill/>
                    </a:lnT>
                    <a:lnB>
                      <a:noFill/>
                    </a:lnB>
                  </a:tcPr>
                </a:tc>
                <a:tc>
                  <a:txBody>
                    <a:bodyPr/>
                    <a:lstStyle/>
                    <a:p>
                      <a:pPr algn="ctr">
                        <a:spcAft>
                          <a:spcPts val="0"/>
                        </a:spcAft>
                      </a:pPr>
                      <a:endParaRPr lang="en-US" sz="1400" kern="100">
                        <a:solidFill>
                          <a:srgbClr val="000000"/>
                        </a:solidFill>
                        <a:latin typeface="Times New Roman"/>
                        <a:ea typeface="標楷體"/>
                        <a:cs typeface="Times New Roman"/>
                      </a:endParaRPr>
                    </a:p>
                  </a:txBody>
                  <a:tcPr marL="0" marR="0" marT="0" marB="0">
                    <a:lnL>
                      <a:noFill/>
                    </a:lnL>
                    <a:lnR>
                      <a:noFill/>
                    </a:lnR>
                    <a:lnT>
                      <a:noFill/>
                    </a:lnT>
                    <a:lnB>
                      <a:noFill/>
                    </a:lnB>
                  </a:tcPr>
                </a:tc>
                <a:tc vMerge="1">
                  <a:txBody>
                    <a:bodyPr/>
                    <a:lstStyle/>
                    <a:p>
                      <a:endParaRPr lang="zh-TW" altLang="en-US"/>
                    </a:p>
                  </a:txBody>
                  <a:tcPr/>
                </a:tc>
                <a:tc>
                  <a:txBody>
                    <a:bodyPr/>
                    <a:lstStyle/>
                    <a:p>
                      <a:pPr>
                        <a:spcAft>
                          <a:spcPts val="0"/>
                        </a:spcAft>
                      </a:pPr>
                      <a:endParaRPr lang="en-US" sz="1400" kern="100">
                        <a:solidFill>
                          <a:srgbClr val="000000"/>
                        </a:solidFill>
                        <a:latin typeface="Times New Roman"/>
                        <a:ea typeface="標楷體"/>
                        <a:cs typeface="Times New Roman"/>
                      </a:endParaRPr>
                    </a:p>
                  </a:txBody>
                  <a:tcPr marL="0" marR="0" marT="0" marB="0">
                    <a:lnL>
                      <a:noFill/>
                    </a:lnL>
                    <a:lnR>
                      <a:noFill/>
                    </a:lnR>
                    <a:lnT>
                      <a:noFill/>
                    </a:lnT>
                    <a:lnB>
                      <a:noFill/>
                    </a:lnB>
                  </a:tcPr>
                </a:tc>
                <a:extLst>
                  <a:ext uri="{0D108BD9-81ED-4DB2-BD59-A6C34878D82A}">
                    <a16:rowId xmlns:a16="http://schemas.microsoft.com/office/drawing/2014/main" val="10006"/>
                  </a:ext>
                </a:extLst>
              </a:tr>
              <a:tr h="221615">
                <a:tc>
                  <a:txBody>
                    <a:bodyPr/>
                    <a:lstStyle/>
                    <a:p>
                      <a:pPr>
                        <a:spcAft>
                          <a:spcPts val="0"/>
                        </a:spcAft>
                      </a:pPr>
                      <a:endParaRPr lang="en-US" sz="1400" kern="100">
                        <a:solidFill>
                          <a:srgbClr val="000000"/>
                        </a:solidFill>
                        <a:latin typeface="Times New Roman"/>
                        <a:ea typeface="標楷體"/>
                        <a:cs typeface="Times New Roman"/>
                      </a:endParaRPr>
                    </a:p>
                  </a:txBody>
                  <a:tcPr marL="0" marR="0" marT="0" marB="0">
                    <a:lnL>
                      <a:noFill/>
                    </a:lnL>
                    <a:lnR>
                      <a:noFill/>
                    </a:lnR>
                    <a:lnT>
                      <a:noFill/>
                    </a:lnT>
                    <a:lnB>
                      <a:noFill/>
                    </a:lnB>
                  </a:tcPr>
                </a:tc>
                <a:tc>
                  <a:txBody>
                    <a:bodyPr/>
                    <a:lstStyle/>
                    <a:p>
                      <a:pPr>
                        <a:spcAft>
                          <a:spcPts val="0"/>
                        </a:spcAft>
                      </a:pPr>
                      <a:r>
                        <a:rPr lang="en-US" sz="1400" i="1" kern="100">
                          <a:solidFill>
                            <a:srgbClr val="000000"/>
                          </a:solidFill>
                          <a:latin typeface="Times New Roman"/>
                          <a:ea typeface="標楷體"/>
                          <a:cs typeface="Times New Roman"/>
                        </a:rPr>
                        <a:t>Scanning</a:t>
                      </a:r>
                      <a:endParaRPr lang="zh-TW" sz="2000" kern="100">
                        <a:solidFill>
                          <a:srgbClr val="000000"/>
                        </a:solidFill>
                        <a:latin typeface="Times New Roman"/>
                        <a:ea typeface="新細明體"/>
                        <a:cs typeface="Times New Roman"/>
                      </a:endParaRPr>
                    </a:p>
                  </a:txBody>
                  <a:tcPr marL="26670" marR="26670" marT="8890" marB="0">
                    <a:lnL>
                      <a:noFill/>
                    </a:lnL>
                    <a:lnR>
                      <a:noFill/>
                    </a:lnR>
                    <a:lnT>
                      <a:noFill/>
                    </a:lnT>
                    <a:lnB>
                      <a:noFill/>
                    </a:lnB>
                  </a:tcPr>
                </a:tc>
                <a:tc>
                  <a:txBody>
                    <a:bodyPr/>
                    <a:lstStyle/>
                    <a:p>
                      <a:pPr algn="ctr">
                        <a:spcAft>
                          <a:spcPts val="0"/>
                        </a:spcAft>
                      </a:pPr>
                      <a:endParaRPr lang="en-US" sz="1400" kern="100">
                        <a:solidFill>
                          <a:srgbClr val="000000"/>
                        </a:solidFill>
                        <a:latin typeface="Times New Roman"/>
                        <a:ea typeface="標楷體"/>
                        <a:cs typeface="Times New Roman"/>
                      </a:endParaRPr>
                    </a:p>
                  </a:txBody>
                  <a:tcPr marL="0" marR="0" marT="0" marB="0">
                    <a:lnL>
                      <a:noFill/>
                    </a:lnL>
                    <a:lnR>
                      <a:noFill/>
                    </a:lnR>
                    <a:lnT>
                      <a:noFill/>
                    </a:lnT>
                    <a:lnB>
                      <a:noFill/>
                    </a:lnB>
                  </a:tcPr>
                </a:tc>
                <a:tc vMerge="1">
                  <a:txBody>
                    <a:bodyPr/>
                    <a:lstStyle/>
                    <a:p>
                      <a:endParaRPr lang="zh-TW" altLang="en-US"/>
                    </a:p>
                  </a:txBody>
                  <a:tcPr/>
                </a:tc>
                <a:tc>
                  <a:txBody>
                    <a:bodyPr/>
                    <a:lstStyle/>
                    <a:p>
                      <a:pPr>
                        <a:spcAft>
                          <a:spcPts val="0"/>
                        </a:spcAft>
                      </a:pPr>
                      <a:endParaRPr lang="en-US" sz="1400" kern="100">
                        <a:solidFill>
                          <a:srgbClr val="000000"/>
                        </a:solidFill>
                        <a:latin typeface="Times New Roman"/>
                        <a:ea typeface="標楷體"/>
                        <a:cs typeface="Times New Roman"/>
                      </a:endParaRPr>
                    </a:p>
                  </a:txBody>
                  <a:tcPr marL="0" marR="0" marT="0" marB="0">
                    <a:lnL>
                      <a:noFill/>
                    </a:lnL>
                    <a:lnR>
                      <a:noFill/>
                    </a:lnR>
                    <a:lnT>
                      <a:noFill/>
                    </a:lnT>
                    <a:lnB>
                      <a:noFill/>
                    </a:lnB>
                  </a:tcPr>
                </a:tc>
                <a:extLst>
                  <a:ext uri="{0D108BD9-81ED-4DB2-BD59-A6C34878D82A}">
                    <a16:rowId xmlns:a16="http://schemas.microsoft.com/office/drawing/2014/main" val="10007"/>
                  </a:ext>
                </a:extLst>
              </a:tr>
              <a:tr h="221615">
                <a:tc gridSpan="2">
                  <a:txBody>
                    <a:bodyPr/>
                    <a:lstStyle/>
                    <a:p>
                      <a:pPr indent="180340">
                        <a:spcAft>
                          <a:spcPts val="0"/>
                        </a:spcAft>
                      </a:pPr>
                      <a:r>
                        <a:rPr lang="en-US" sz="1400" kern="100">
                          <a:solidFill>
                            <a:srgbClr val="000000"/>
                          </a:solidFill>
                          <a:latin typeface="Times New Roman"/>
                          <a:ea typeface="標楷體"/>
                          <a:cs typeface="Times New Roman"/>
                        </a:rPr>
                        <a:t>Off-reading</a:t>
                      </a:r>
                      <a:endParaRPr lang="zh-TW" sz="2000" kern="100">
                        <a:solidFill>
                          <a:srgbClr val="000000"/>
                        </a:solidFill>
                        <a:latin typeface="Times New Roman"/>
                        <a:ea typeface="新細明體"/>
                        <a:cs typeface="Times New Roman"/>
                      </a:endParaRPr>
                    </a:p>
                  </a:txBody>
                  <a:tcPr marL="0" marR="0" marT="0" marB="0">
                    <a:lnL>
                      <a:noFill/>
                    </a:lnL>
                    <a:lnR>
                      <a:noFill/>
                    </a:lnR>
                    <a:lnT>
                      <a:noFill/>
                    </a:lnT>
                    <a:lnB>
                      <a:noFill/>
                    </a:lnB>
                  </a:tcPr>
                </a:tc>
                <a:tc hMerge="1">
                  <a:txBody>
                    <a:bodyPr/>
                    <a:lstStyle/>
                    <a:p>
                      <a:endParaRPr lang="zh-TW" altLang="en-US"/>
                    </a:p>
                  </a:txBody>
                  <a:tcPr/>
                </a:tc>
                <a:tc>
                  <a:txBody>
                    <a:bodyPr/>
                    <a:lstStyle/>
                    <a:p>
                      <a:pPr algn="ctr">
                        <a:spcAft>
                          <a:spcPts val="0"/>
                        </a:spcAft>
                      </a:pPr>
                      <a:r>
                        <a:rPr lang="en-US" sz="1400" kern="0">
                          <a:solidFill>
                            <a:srgbClr val="000000"/>
                          </a:solidFill>
                          <a:latin typeface="新細明體"/>
                          <a:ea typeface="新細明體"/>
                          <a:cs typeface="Times New Roman"/>
                        </a:rPr>
                        <a:t>≧</a:t>
                      </a:r>
                      <a:r>
                        <a:rPr lang="en-US" sz="1400" kern="0">
                          <a:solidFill>
                            <a:srgbClr val="000000"/>
                          </a:solidFill>
                          <a:latin typeface="Times New Roman"/>
                          <a:ea typeface="新細明體"/>
                          <a:cs typeface="Times New Roman"/>
                        </a:rPr>
                        <a:t>1,000 wpm</a:t>
                      </a:r>
                      <a:endParaRPr lang="zh-TW" sz="2000" kern="100">
                        <a:solidFill>
                          <a:srgbClr val="000000"/>
                        </a:solidFill>
                        <a:latin typeface="Times New Roman"/>
                        <a:ea typeface="新細明體"/>
                        <a:cs typeface="Times New Roman"/>
                      </a:endParaRPr>
                    </a:p>
                  </a:txBody>
                  <a:tcPr marL="0" marR="0" marT="0" marB="0">
                    <a:lnL>
                      <a:noFill/>
                    </a:lnL>
                    <a:lnR>
                      <a:noFill/>
                    </a:lnR>
                    <a:lnT>
                      <a:noFill/>
                    </a:lnT>
                    <a:lnB>
                      <a:noFill/>
                    </a:lnB>
                  </a:tcPr>
                </a:tc>
                <a:tc>
                  <a:txBody>
                    <a:bodyPr/>
                    <a:lstStyle/>
                    <a:p>
                      <a:pPr>
                        <a:spcAft>
                          <a:spcPts val="0"/>
                        </a:spcAft>
                      </a:pPr>
                      <a:endParaRPr lang="en-US" sz="1400" kern="100">
                        <a:solidFill>
                          <a:srgbClr val="000000"/>
                        </a:solidFill>
                        <a:latin typeface="Times New Roman"/>
                        <a:ea typeface="標楷體"/>
                        <a:cs typeface="Times New Roman"/>
                      </a:endParaRPr>
                    </a:p>
                  </a:txBody>
                  <a:tcPr marL="0" marR="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spcAft>
                          <a:spcPts val="0"/>
                        </a:spcAft>
                      </a:pPr>
                      <a:endParaRPr lang="en-US" sz="1400" kern="100">
                        <a:solidFill>
                          <a:srgbClr val="000000"/>
                        </a:solidFill>
                        <a:latin typeface="Times New Roman"/>
                        <a:ea typeface="標楷體"/>
                        <a:cs typeface="Times New Roman"/>
                      </a:endParaRPr>
                    </a:p>
                  </a:txBody>
                  <a:tcPr marL="0" marR="0" marT="0" marB="0">
                    <a:lnL>
                      <a:noFill/>
                    </a:lnL>
                    <a:lnR>
                      <a:noFill/>
                    </a:lnR>
                    <a:lnT>
                      <a:noFill/>
                    </a:lnT>
                    <a:lnB>
                      <a:noFill/>
                    </a:lnB>
                  </a:tcPr>
                </a:tc>
                <a:extLst>
                  <a:ext uri="{0D108BD9-81ED-4DB2-BD59-A6C34878D82A}">
                    <a16:rowId xmlns:a16="http://schemas.microsoft.com/office/drawing/2014/main" val="10008"/>
                  </a:ext>
                </a:extLst>
              </a:tr>
              <a:tr h="221615">
                <a:tc>
                  <a:txBody>
                    <a:bodyPr/>
                    <a:lstStyle/>
                    <a:p>
                      <a:pPr>
                        <a:spcAft>
                          <a:spcPts val="0"/>
                        </a:spcAft>
                      </a:pPr>
                      <a:endParaRPr lang="en-US" sz="1400" kern="100">
                        <a:solidFill>
                          <a:srgbClr val="000000"/>
                        </a:solidFill>
                        <a:latin typeface="Times New Roman"/>
                        <a:ea typeface="標楷體"/>
                        <a:cs typeface="Times New Roman"/>
                      </a:endParaRPr>
                    </a:p>
                  </a:txBody>
                  <a:tcPr marL="0" marR="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i="1" kern="100">
                          <a:solidFill>
                            <a:srgbClr val="000000"/>
                          </a:solidFill>
                          <a:latin typeface="Times New Roman"/>
                          <a:ea typeface="標楷體"/>
                          <a:cs typeface="Times New Roman"/>
                        </a:rPr>
                        <a:t>Flipping</a:t>
                      </a:r>
                      <a:endParaRPr lang="zh-TW" sz="2000" kern="100">
                        <a:solidFill>
                          <a:srgbClr val="000000"/>
                        </a:solidFill>
                        <a:latin typeface="Times New Roman"/>
                        <a:ea typeface="新細明體"/>
                        <a:cs typeface="Times New Roman"/>
                      </a:endParaRPr>
                    </a:p>
                  </a:txBody>
                  <a:tcPr marL="26670" marR="26670" marT="889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en-US" sz="1400" kern="100">
                        <a:solidFill>
                          <a:srgbClr val="000000"/>
                        </a:solidFill>
                        <a:latin typeface="Times New Roman"/>
                        <a:ea typeface="標楷體"/>
                        <a:cs typeface="Times New Roman"/>
                      </a:endParaRPr>
                    </a:p>
                  </a:txBody>
                  <a:tcPr marL="0" marR="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spcAft>
                          <a:spcPts val="0"/>
                        </a:spcAft>
                      </a:pPr>
                      <a:r>
                        <a:rPr lang="en-US" sz="1400" kern="100">
                          <a:solidFill>
                            <a:srgbClr val="000000"/>
                          </a:solidFill>
                          <a:latin typeface="Times New Roman"/>
                          <a:ea typeface="標楷體"/>
                          <a:cs typeface="Times New Roman"/>
                        </a:rPr>
                        <a:t>Flip page</a:t>
                      </a:r>
                      <a:endParaRPr lang="zh-TW" sz="2000" kern="100">
                        <a:solidFill>
                          <a:srgbClr val="000000"/>
                        </a:solidFill>
                        <a:latin typeface="Times New Roman"/>
                        <a:ea typeface="新細明體"/>
                        <a:cs typeface="Times New Roman"/>
                      </a:endParaRPr>
                    </a:p>
                    <a:p>
                      <a:pPr>
                        <a:spcAft>
                          <a:spcPts val="0"/>
                        </a:spcAft>
                      </a:pPr>
                      <a:r>
                        <a:rPr lang="en-US" sz="1400" kern="100">
                          <a:solidFill>
                            <a:srgbClr val="000000"/>
                          </a:solidFill>
                          <a:latin typeface="Times New Roman"/>
                          <a:ea typeface="標楷體"/>
                          <a:cs typeface="Times New Roman"/>
                        </a:rPr>
                        <a:t>Glance and glimpse</a:t>
                      </a:r>
                      <a:endParaRPr lang="zh-TW" sz="2000" kern="100">
                        <a:solidFill>
                          <a:srgbClr val="000000"/>
                        </a:solidFill>
                        <a:latin typeface="Times New Roman"/>
                        <a:ea typeface="新細明體"/>
                        <a:cs typeface="Times New Roman"/>
                      </a:endParaRPr>
                    </a:p>
                  </a:txBody>
                  <a:tcPr marL="0" marR="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spcAft>
                          <a:spcPts val="0"/>
                        </a:spcAft>
                      </a:pPr>
                      <a:endParaRPr lang="en-US" sz="1400" kern="100" dirty="0">
                        <a:solidFill>
                          <a:srgbClr val="000000"/>
                        </a:solidFill>
                        <a:latin typeface="Times New Roman"/>
                        <a:ea typeface="標楷體"/>
                        <a:cs typeface="Times New Roman"/>
                      </a:endParaRPr>
                    </a:p>
                  </a:txBody>
                  <a:tcPr marL="0" marR="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2800" dirty="0" smtClean="0"/>
              <a:t>Reading Process Tracking Technique</a:t>
            </a:r>
            <a:endParaRPr lang="zh-TW" altLang="en-US" sz="2800" dirty="0"/>
          </a:p>
        </p:txBody>
      </p:sp>
      <p:pic>
        <p:nvPicPr>
          <p:cNvPr id="4" name="圖片 3"/>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528" y="1268760"/>
            <a:ext cx="8424936" cy="4896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smtClean="0"/>
              <a:t>Research procedure</a:t>
            </a:r>
            <a:endParaRPr lang="zh-TW" altLang="en-US" dirty="0"/>
          </a:p>
        </p:txBody>
      </p:sp>
      <p:pic>
        <p:nvPicPr>
          <p:cNvPr id="4" name="內容版面配置區 3"/>
          <p:cNvPicPr>
            <a:picLocks noGrp="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0" y="764704"/>
            <a:ext cx="9144000" cy="3744416"/>
          </a:xfrm>
          <a:prstGeom prst="rect">
            <a:avLst/>
          </a:prstGeom>
          <a:noFill/>
          <a:ln w="9525">
            <a:noFill/>
            <a:miter lim="800000"/>
            <a:headEnd/>
            <a:tailEnd/>
          </a:ln>
        </p:spPr>
      </p:pic>
      <p:pic>
        <p:nvPicPr>
          <p:cNvPr id="6758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03648" y="4293096"/>
            <a:ext cx="6120680" cy="22549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046" y="995927"/>
            <a:ext cx="6120130" cy="1496969"/>
          </a:xfrm>
          <a:prstGeom prst="rect">
            <a:avLst/>
          </a:prstGeom>
          <a:noFill/>
          <a:ln w="9525">
            <a:noFill/>
            <a:miter lim="800000"/>
            <a:headEnd/>
            <a:tailEnd/>
          </a:ln>
        </p:spPr>
      </p:pic>
      <p:sp>
        <p:nvSpPr>
          <p:cNvPr id="2" name="標題 1"/>
          <p:cNvSpPr>
            <a:spLocks noGrp="1"/>
          </p:cNvSpPr>
          <p:nvPr>
            <p:ph type="title"/>
          </p:nvPr>
        </p:nvSpPr>
        <p:spPr/>
        <p:txBody>
          <a:bodyPr/>
          <a:lstStyle/>
          <a:p>
            <a:r>
              <a:rPr lang="en-US" altLang="zh-TW" dirty="0" smtClean="0"/>
              <a:t>Reading rate distributions</a:t>
            </a:r>
            <a:endParaRPr lang="zh-TW" altLang="en-US" dirty="0"/>
          </a:p>
        </p:txBody>
      </p:sp>
      <p:pic>
        <p:nvPicPr>
          <p:cNvPr id="7" name="圖片 6"/>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046" y="1932072"/>
            <a:ext cx="6120130" cy="1471135"/>
          </a:xfrm>
          <a:prstGeom prst="rect">
            <a:avLst/>
          </a:prstGeom>
          <a:solidFill>
            <a:srgbClr val="FFFFFF"/>
          </a:solidFill>
          <a:ln w="9525">
            <a:noFill/>
            <a:miter lim="800000"/>
            <a:headEnd/>
            <a:tailEnd/>
          </a:ln>
        </p:spPr>
      </p:pic>
      <p:pic>
        <p:nvPicPr>
          <p:cNvPr id="10" name="圖片 9"/>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046" y="2852936"/>
            <a:ext cx="6120130" cy="1993510"/>
          </a:xfrm>
          <a:prstGeom prst="rect">
            <a:avLst/>
          </a:prstGeom>
          <a:noFill/>
          <a:ln w="9525">
            <a:noFill/>
            <a:miter lim="800000"/>
            <a:headEnd/>
            <a:tailEnd/>
          </a:ln>
        </p:spPr>
      </p:pic>
      <p:pic>
        <p:nvPicPr>
          <p:cNvPr id="11" name="圖片 10"/>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4293096"/>
            <a:ext cx="6120130" cy="2575006"/>
          </a:xfrm>
          <a:prstGeom prst="rect">
            <a:avLst/>
          </a:prstGeom>
          <a:solidFill>
            <a:srgbClr val="FFFFFF"/>
          </a:solidFill>
          <a:ln w="9525">
            <a:noFill/>
            <a:miter lim="800000"/>
            <a:headEnd/>
            <a:tailEnd/>
          </a:ln>
        </p:spPr>
      </p:pic>
      <p:sp>
        <p:nvSpPr>
          <p:cNvPr id="12" name="文字方塊 11"/>
          <p:cNvSpPr txBox="1"/>
          <p:nvPr/>
        </p:nvSpPr>
        <p:spPr>
          <a:xfrm>
            <a:off x="6012161" y="1340768"/>
            <a:ext cx="3131840" cy="369332"/>
          </a:xfrm>
          <a:prstGeom prst="rect">
            <a:avLst/>
          </a:prstGeom>
          <a:noFill/>
        </p:spPr>
        <p:txBody>
          <a:bodyPr wrap="square" rtlCol="0">
            <a:spAutoFit/>
          </a:bodyPr>
          <a:lstStyle/>
          <a:p>
            <a:r>
              <a:rPr lang="en-US" altLang="zh-TW" dirty="0" smtClean="0">
                <a:solidFill>
                  <a:srgbClr val="000000"/>
                </a:solidFill>
              </a:rPr>
              <a:t>Oral reading (15 minutes)</a:t>
            </a:r>
            <a:endParaRPr lang="zh-TW" altLang="en-US" dirty="0">
              <a:solidFill>
                <a:srgbClr val="000000"/>
              </a:solidFill>
            </a:endParaRPr>
          </a:p>
        </p:txBody>
      </p:sp>
      <p:sp>
        <p:nvSpPr>
          <p:cNvPr id="13" name="文字方塊 12"/>
          <p:cNvSpPr txBox="1"/>
          <p:nvPr/>
        </p:nvSpPr>
        <p:spPr>
          <a:xfrm>
            <a:off x="6012161" y="2276872"/>
            <a:ext cx="3131840" cy="369332"/>
          </a:xfrm>
          <a:prstGeom prst="rect">
            <a:avLst/>
          </a:prstGeom>
          <a:noFill/>
        </p:spPr>
        <p:txBody>
          <a:bodyPr wrap="square" rtlCol="0">
            <a:spAutoFit/>
          </a:bodyPr>
          <a:lstStyle/>
          <a:p>
            <a:r>
              <a:rPr lang="en-US" altLang="zh-TW" dirty="0" smtClean="0">
                <a:solidFill>
                  <a:srgbClr val="000000"/>
                </a:solidFill>
              </a:rPr>
              <a:t>Silent reading (15 minutes)</a:t>
            </a:r>
            <a:endParaRPr lang="zh-TW" altLang="en-US" dirty="0">
              <a:solidFill>
                <a:srgbClr val="000000"/>
              </a:solidFill>
            </a:endParaRPr>
          </a:p>
        </p:txBody>
      </p:sp>
      <p:sp>
        <p:nvSpPr>
          <p:cNvPr id="14" name="文字方塊 13"/>
          <p:cNvSpPr txBox="1"/>
          <p:nvPr/>
        </p:nvSpPr>
        <p:spPr>
          <a:xfrm>
            <a:off x="6012160" y="3429000"/>
            <a:ext cx="3131840" cy="369332"/>
          </a:xfrm>
          <a:prstGeom prst="rect">
            <a:avLst/>
          </a:prstGeom>
          <a:noFill/>
        </p:spPr>
        <p:txBody>
          <a:bodyPr wrap="square" rtlCol="0">
            <a:spAutoFit/>
          </a:bodyPr>
          <a:lstStyle/>
          <a:p>
            <a:r>
              <a:rPr lang="en-US" altLang="zh-TW" dirty="0" smtClean="0">
                <a:solidFill>
                  <a:srgbClr val="000000"/>
                </a:solidFill>
              </a:rPr>
              <a:t>Silent reading (30 minutes)</a:t>
            </a:r>
            <a:endParaRPr lang="zh-TW" altLang="en-US" dirty="0">
              <a:solidFill>
                <a:srgbClr val="000000"/>
              </a:solidFill>
            </a:endParaRPr>
          </a:p>
        </p:txBody>
      </p:sp>
      <p:sp>
        <p:nvSpPr>
          <p:cNvPr id="15" name="文字方塊 14"/>
          <p:cNvSpPr txBox="1"/>
          <p:nvPr/>
        </p:nvSpPr>
        <p:spPr>
          <a:xfrm>
            <a:off x="6012160" y="5157192"/>
            <a:ext cx="3131840" cy="369332"/>
          </a:xfrm>
          <a:prstGeom prst="rect">
            <a:avLst/>
          </a:prstGeom>
          <a:noFill/>
        </p:spPr>
        <p:txBody>
          <a:bodyPr wrap="square" rtlCol="0">
            <a:spAutoFit/>
          </a:bodyPr>
          <a:lstStyle/>
          <a:p>
            <a:r>
              <a:rPr lang="en-US" altLang="zh-TW" dirty="0" smtClean="0">
                <a:solidFill>
                  <a:srgbClr val="000000"/>
                </a:solidFill>
              </a:rPr>
              <a:t>Silent reading (45 minutes)</a:t>
            </a:r>
            <a:endParaRPr lang="zh-TW" altLang="en-US" dirty="0">
              <a:solidFill>
                <a:srgbClr val="0000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標題 3"/>
          <p:cNvSpPr>
            <a:spLocks noGrp="1"/>
          </p:cNvSpPr>
          <p:nvPr>
            <p:ph type="title"/>
          </p:nvPr>
        </p:nvSpPr>
        <p:spPr>
          <a:xfrm>
            <a:off x="66675" y="238125"/>
            <a:ext cx="6934200" cy="868363"/>
          </a:xfrm>
        </p:spPr>
        <p:txBody>
          <a:bodyPr/>
          <a:lstStyle/>
          <a:p>
            <a:pPr eaLnBrk="1" hangingPunct="1"/>
            <a:r>
              <a:rPr lang="en-US" altLang="zh-TW" dirty="0" smtClean="0"/>
              <a:t>Outlines</a:t>
            </a:r>
            <a:endParaRPr lang="zh-TW" altLang="en-US" dirty="0" smtClean="0"/>
          </a:p>
        </p:txBody>
      </p:sp>
      <p:sp>
        <p:nvSpPr>
          <p:cNvPr id="10243" name="內容版面配置區 4"/>
          <p:cNvSpPr>
            <a:spLocks noGrp="1"/>
          </p:cNvSpPr>
          <p:nvPr>
            <p:ph idx="1"/>
          </p:nvPr>
        </p:nvSpPr>
        <p:spPr/>
        <p:txBody>
          <a:bodyPr/>
          <a:lstStyle/>
          <a:p>
            <a:pPr eaLnBrk="1" hangingPunct="1"/>
            <a:r>
              <a:rPr lang="en-US" altLang="zh-TW" sz="2800" dirty="0" smtClean="0">
                <a:ea typeface="新細明體" pitchFamily="18" charset="-120"/>
              </a:rPr>
              <a:t>E-book</a:t>
            </a:r>
          </a:p>
          <a:p>
            <a:pPr lvl="1" eaLnBrk="1" hangingPunct="1"/>
            <a:r>
              <a:rPr lang="en-US" altLang="zh-TW" sz="2400" dirty="0" smtClean="0">
                <a:ea typeface="新細明體" pitchFamily="18" charset="-120"/>
              </a:rPr>
              <a:t>New design: Interactive e-book learning system</a:t>
            </a:r>
          </a:p>
          <a:p>
            <a:pPr lvl="1" eaLnBrk="1" hangingPunct="1"/>
            <a:r>
              <a:rPr lang="en-US" altLang="zh-TW" sz="2400" dirty="0" smtClean="0">
                <a:ea typeface="新細明體" pitchFamily="18" charset="-120"/>
              </a:rPr>
              <a:t>Current studies:</a:t>
            </a:r>
          </a:p>
          <a:p>
            <a:pPr lvl="2" eaLnBrk="1" hangingPunct="1"/>
            <a:r>
              <a:rPr lang="en-US" altLang="zh-TW" sz="2000" dirty="0" smtClean="0">
                <a:ea typeface="新細明體" pitchFamily="18" charset="-120"/>
              </a:rPr>
              <a:t>Formative analysis with reading rate</a:t>
            </a:r>
          </a:p>
          <a:p>
            <a:pPr lvl="2" eaLnBrk="1" hangingPunct="1"/>
            <a:r>
              <a:rPr lang="en-US" altLang="zh-TW" sz="2000" dirty="0" smtClean="0">
                <a:ea typeface="新細明體" pitchFamily="18" charset="-120"/>
              </a:rPr>
              <a:t>Gender differences in reading e-books</a:t>
            </a:r>
          </a:p>
          <a:p>
            <a:pPr lvl="2" eaLnBrk="1" hangingPunct="1"/>
            <a:r>
              <a:rPr lang="en-US" altLang="zh-TW" sz="2000" dirty="0" smtClean="0">
                <a:ea typeface="新細明體" pitchFamily="18" charset="-120"/>
              </a:rPr>
              <a:t>Learning diagnosis &amp; reading pattern</a:t>
            </a:r>
          </a:p>
          <a:p>
            <a:pPr lvl="1" eaLnBrk="1" hangingPunct="1"/>
            <a:r>
              <a:rPr lang="en-US" altLang="zh-TW" sz="2000" dirty="0" smtClean="0">
                <a:ea typeface="新細明體" pitchFamily="18" charset="-120"/>
              </a:rPr>
              <a:t>Future studies:</a:t>
            </a:r>
          </a:p>
          <a:p>
            <a:pPr lvl="2" eaLnBrk="1" hangingPunct="1"/>
            <a:r>
              <a:rPr lang="en-US" altLang="zh-TW" sz="2000" dirty="0" smtClean="0">
                <a:ea typeface="新細明體" pitchFamily="18" charset="-120"/>
              </a:rPr>
              <a:t>Context aware with sensor technology</a:t>
            </a:r>
          </a:p>
          <a:p>
            <a:pPr eaLnBrk="1" hangingPunct="1"/>
            <a:r>
              <a:rPr lang="en-US" altLang="zh-TW" dirty="0" smtClean="0">
                <a:ea typeface="新細明體" pitchFamily="18" charset="-120"/>
              </a:rPr>
              <a:t>Sensor technology</a:t>
            </a:r>
          </a:p>
          <a:p>
            <a:pPr eaLnBrk="1" hangingPunct="1"/>
            <a:r>
              <a:rPr lang="en-US" altLang="zh-TW" dirty="0" smtClean="0">
                <a:ea typeface="新細明體" pitchFamily="18" charset="-120"/>
              </a:rPr>
              <a:t>Electronic-aware </a:t>
            </a:r>
            <a:r>
              <a:rPr lang="en-US" altLang="zh-TW" dirty="0">
                <a:ea typeface="新細明體" pitchFamily="18" charset="-120"/>
              </a:rPr>
              <a:t>glove</a:t>
            </a:r>
          </a:p>
          <a:p>
            <a:pPr lvl="1" eaLnBrk="1" hangingPunct="1"/>
            <a:endParaRPr lang="en-US" altLang="zh-TW" sz="2400" dirty="0" smtClean="0">
              <a:ea typeface="新細明體" pitchFamily="18" charset="-120"/>
            </a:endParaRPr>
          </a:p>
          <a:p>
            <a:pPr eaLnBrk="1" hangingPunct="1"/>
            <a:endParaRPr lang="en-US" altLang="zh-TW" sz="2800" dirty="0" smtClean="0">
              <a:ea typeface="新細明體" pitchFamily="18" charset="-120"/>
            </a:endParaRPr>
          </a:p>
          <a:p>
            <a:pPr eaLnBrk="1" hangingPunct="1"/>
            <a:endParaRPr lang="zh-TW" altLang="en-US" sz="2800" dirty="0" smtClean="0">
              <a:ea typeface="新細明體" pitchFamily="18"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3600" dirty="0" smtClean="0"/>
              <a:t>Reading rate changes</a:t>
            </a:r>
            <a:endParaRPr lang="zh-TW" altLang="en-US" sz="3600" dirty="0"/>
          </a:p>
        </p:txBody>
      </p:sp>
      <p:graphicFrame>
        <p:nvGraphicFramePr>
          <p:cNvPr id="4" name="內容版面配置區 3"/>
          <p:cNvGraphicFramePr>
            <a:graphicFrameLocks noGrp="1"/>
          </p:cNvGraphicFramePr>
          <p:nvPr>
            <p:ph idx="1"/>
          </p:nvPr>
        </p:nvGraphicFramePr>
        <p:xfrm>
          <a:off x="457200" y="1438275"/>
          <a:ext cx="8229600" cy="4733925"/>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文字版面配置區 2"/>
          <p:cNvSpPr>
            <a:spLocks noGrp="1"/>
          </p:cNvSpPr>
          <p:nvPr>
            <p:ph type="subTitle" idx="1"/>
          </p:nvPr>
        </p:nvSpPr>
        <p:spPr>
          <a:xfrm>
            <a:off x="117475" y="6215063"/>
            <a:ext cx="4811713" cy="403225"/>
          </a:xfrm>
        </p:spPr>
        <p:txBody>
          <a:bodyPr/>
          <a:lstStyle/>
          <a:p>
            <a:pPr eaLnBrk="1" hangingPunct="1"/>
            <a:r>
              <a:rPr lang="en-US" altLang="zh-TW" smtClean="0">
                <a:ea typeface="新細明體" pitchFamily="18" charset="-120"/>
              </a:rPr>
              <a:t>What’s new?</a:t>
            </a:r>
            <a:endParaRPr lang="zh-TW" altLang="en-US" smtClean="0">
              <a:ea typeface="新細明體" pitchFamily="18" charset="-120"/>
            </a:endParaRPr>
          </a:p>
        </p:txBody>
      </p:sp>
      <p:sp>
        <p:nvSpPr>
          <p:cNvPr id="26627" name="標題 1"/>
          <p:cNvSpPr>
            <a:spLocks noGrp="1"/>
          </p:cNvSpPr>
          <p:nvPr>
            <p:ph type="ctrTitle"/>
          </p:nvPr>
        </p:nvSpPr>
        <p:spPr>
          <a:xfrm>
            <a:off x="250824" y="2636838"/>
            <a:ext cx="5833343" cy="1214437"/>
          </a:xfrm>
        </p:spPr>
        <p:txBody>
          <a:bodyPr/>
          <a:lstStyle/>
          <a:p>
            <a:pPr lvl="1" algn="ctr" eaLnBrk="1" hangingPunct="1"/>
            <a:r>
              <a:rPr lang="en-US" altLang="zh-TW" dirty="0" smtClean="0">
                <a:solidFill>
                  <a:srgbClr val="000000"/>
                </a:solidFill>
              </a:rPr>
              <a:t>Current study 2: </a:t>
            </a:r>
            <a:br>
              <a:rPr lang="en-US" altLang="zh-TW" dirty="0" smtClean="0">
                <a:solidFill>
                  <a:srgbClr val="000000"/>
                </a:solidFill>
              </a:rPr>
            </a:br>
            <a:r>
              <a:rPr lang="en-US" altLang="zh-TW" sz="2400" dirty="0" smtClean="0">
                <a:solidFill>
                  <a:srgbClr val="000000"/>
                </a:solidFill>
                <a:ea typeface="新細明體" pitchFamily="18" charset="-120"/>
              </a:rPr>
              <a:t>Gender differences in reading e-books</a:t>
            </a:r>
            <a:br>
              <a:rPr lang="en-US" altLang="zh-TW" sz="2400" dirty="0" smtClean="0">
                <a:solidFill>
                  <a:srgbClr val="000000"/>
                </a:solidFill>
                <a:ea typeface="新細明體" pitchFamily="18" charset="-120"/>
              </a:rPr>
            </a:br>
            <a:endParaRPr lang="zh-TW" altLang="en-US" dirty="0" smtClean="0">
              <a:solidFill>
                <a:srgbClr val="00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2800" dirty="0" smtClean="0"/>
              <a:t>Reading rate distributions between genders (1/3)</a:t>
            </a:r>
            <a:endParaRPr lang="zh-TW" altLang="en-US" sz="2800" dirty="0"/>
          </a:p>
        </p:txBody>
      </p:sp>
      <p:sp>
        <p:nvSpPr>
          <p:cNvPr id="13" name="文字方塊 12"/>
          <p:cNvSpPr txBox="1"/>
          <p:nvPr/>
        </p:nvSpPr>
        <p:spPr>
          <a:xfrm>
            <a:off x="899592" y="1268760"/>
            <a:ext cx="3131840" cy="369332"/>
          </a:xfrm>
          <a:prstGeom prst="rect">
            <a:avLst/>
          </a:prstGeom>
          <a:noFill/>
        </p:spPr>
        <p:txBody>
          <a:bodyPr wrap="square" rtlCol="0">
            <a:spAutoFit/>
          </a:bodyPr>
          <a:lstStyle/>
          <a:p>
            <a:r>
              <a:rPr lang="en-US" altLang="zh-TW" dirty="0" smtClean="0">
                <a:solidFill>
                  <a:srgbClr val="000000"/>
                </a:solidFill>
              </a:rPr>
              <a:t>Silent reading (15 minutes)</a:t>
            </a:r>
            <a:endParaRPr lang="zh-TW" altLang="en-US" dirty="0">
              <a:solidFill>
                <a:srgbClr val="000000"/>
              </a:solidFill>
            </a:endParaRPr>
          </a:p>
        </p:txBody>
      </p:sp>
      <p:sp>
        <p:nvSpPr>
          <p:cNvPr id="14" name="文字方塊 13"/>
          <p:cNvSpPr txBox="1"/>
          <p:nvPr/>
        </p:nvSpPr>
        <p:spPr>
          <a:xfrm>
            <a:off x="7092280" y="2204864"/>
            <a:ext cx="2051720" cy="369332"/>
          </a:xfrm>
          <a:prstGeom prst="rect">
            <a:avLst/>
          </a:prstGeom>
          <a:noFill/>
        </p:spPr>
        <p:txBody>
          <a:bodyPr wrap="square" rtlCol="0">
            <a:spAutoFit/>
          </a:bodyPr>
          <a:lstStyle/>
          <a:p>
            <a:r>
              <a:rPr lang="en-US" altLang="zh-TW" dirty="0" smtClean="0">
                <a:solidFill>
                  <a:srgbClr val="000000"/>
                </a:solidFill>
              </a:rPr>
              <a:t>Male students</a:t>
            </a:r>
            <a:endParaRPr lang="zh-TW" altLang="en-US" dirty="0">
              <a:solidFill>
                <a:srgbClr val="000000"/>
              </a:solidFill>
            </a:endParaRPr>
          </a:p>
        </p:txBody>
      </p:sp>
      <p:sp>
        <p:nvSpPr>
          <p:cNvPr id="15" name="文字方塊 14"/>
          <p:cNvSpPr txBox="1"/>
          <p:nvPr/>
        </p:nvSpPr>
        <p:spPr>
          <a:xfrm>
            <a:off x="7092280" y="4797152"/>
            <a:ext cx="2051720" cy="369332"/>
          </a:xfrm>
          <a:prstGeom prst="rect">
            <a:avLst/>
          </a:prstGeom>
          <a:noFill/>
        </p:spPr>
        <p:txBody>
          <a:bodyPr wrap="square" rtlCol="0">
            <a:spAutoFit/>
          </a:bodyPr>
          <a:lstStyle/>
          <a:p>
            <a:r>
              <a:rPr lang="en-US" altLang="zh-TW" dirty="0" smtClean="0">
                <a:solidFill>
                  <a:srgbClr val="000000"/>
                </a:solidFill>
              </a:rPr>
              <a:t>Female students</a:t>
            </a:r>
            <a:endParaRPr lang="zh-TW" altLang="en-US" dirty="0">
              <a:solidFill>
                <a:srgbClr val="000000"/>
              </a:solidFill>
            </a:endParaRPr>
          </a:p>
        </p:txBody>
      </p:sp>
      <p:pic>
        <p:nvPicPr>
          <p:cNvPr id="17" name="圖片 16"/>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72816"/>
            <a:ext cx="7092280" cy="1667835"/>
          </a:xfrm>
          <a:prstGeom prst="rect">
            <a:avLst/>
          </a:prstGeom>
          <a:noFill/>
          <a:ln w="9525">
            <a:noFill/>
            <a:miter lim="800000"/>
            <a:headEnd/>
            <a:tailEnd/>
          </a:ln>
        </p:spPr>
      </p:pic>
      <p:pic>
        <p:nvPicPr>
          <p:cNvPr id="19" name="圖片 18"/>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4365104"/>
            <a:ext cx="7045463" cy="16561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2800" dirty="0" smtClean="0"/>
              <a:t>Reading rate distributions between genders (2/3)</a:t>
            </a:r>
            <a:endParaRPr lang="zh-TW" altLang="en-US" sz="2800" dirty="0"/>
          </a:p>
        </p:txBody>
      </p:sp>
      <p:sp>
        <p:nvSpPr>
          <p:cNvPr id="13" name="文字方塊 12"/>
          <p:cNvSpPr txBox="1"/>
          <p:nvPr/>
        </p:nvSpPr>
        <p:spPr>
          <a:xfrm>
            <a:off x="899592" y="1268760"/>
            <a:ext cx="3131840" cy="369332"/>
          </a:xfrm>
          <a:prstGeom prst="rect">
            <a:avLst/>
          </a:prstGeom>
          <a:noFill/>
        </p:spPr>
        <p:txBody>
          <a:bodyPr wrap="square" rtlCol="0">
            <a:spAutoFit/>
          </a:bodyPr>
          <a:lstStyle/>
          <a:p>
            <a:r>
              <a:rPr lang="en-US" altLang="zh-TW" dirty="0" smtClean="0">
                <a:solidFill>
                  <a:srgbClr val="000000"/>
                </a:solidFill>
              </a:rPr>
              <a:t>Silent reading (30 minutes)</a:t>
            </a:r>
            <a:endParaRPr lang="zh-TW" altLang="en-US" dirty="0">
              <a:solidFill>
                <a:srgbClr val="000000"/>
              </a:solidFill>
            </a:endParaRPr>
          </a:p>
        </p:txBody>
      </p:sp>
      <p:sp>
        <p:nvSpPr>
          <p:cNvPr id="14" name="文字方塊 13"/>
          <p:cNvSpPr txBox="1"/>
          <p:nvPr/>
        </p:nvSpPr>
        <p:spPr>
          <a:xfrm>
            <a:off x="7092280" y="2204864"/>
            <a:ext cx="2051720" cy="369332"/>
          </a:xfrm>
          <a:prstGeom prst="rect">
            <a:avLst/>
          </a:prstGeom>
          <a:noFill/>
        </p:spPr>
        <p:txBody>
          <a:bodyPr wrap="square" rtlCol="0">
            <a:spAutoFit/>
          </a:bodyPr>
          <a:lstStyle/>
          <a:p>
            <a:r>
              <a:rPr lang="en-US" altLang="zh-TW" dirty="0" smtClean="0">
                <a:solidFill>
                  <a:srgbClr val="000000"/>
                </a:solidFill>
              </a:rPr>
              <a:t>Male students</a:t>
            </a:r>
            <a:endParaRPr lang="zh-TW" altLang="en-US" dirty="0">
              <a:solidFill>
                <a:srgbClr val="000000"/>
              </a:solidFill>
            </a:endParaRPr>
          </a:p>
        </p:txBody>
      </p:sp>
      <p:sp>
        <p:nvSpPr>
          <p:cNvPr id="15" name="文字方塊 14"/>
          <p:cNvSpPr txBox="1"/>
          <p:nvPr/>
        </p:nvSpPr>
        <p:spPr>
          <a:xfrm>
            <a:off x="7092280" y="4797152"/>
            <a:ext cx="2051720" cy="369332"/>
          </a:xfrm>
          <a:prstGeom prst="rect">
            <a:avLst/>
          </a:prstGeom>
          <a:noFill/>
        </p:spPr>
        <p:txBody>
          <a:bodyPr wrap="square" rtlCol="0">
            <a:spAutoFit/>
          </a:bodyPr>
          <a:lstStyle/>
          <a:p>
            <a:r>
              <a:rPr lang="en-US" altLang="zh-TW" dirty="0" smtClean="0">
                <a:solidFill>
                  <a:srgbClr val="000000"/>
                </a:solidFill>
              </a:rPr>
              <a:t>Female students</a:t>
            </a:r>
            <a:endParaRPr lang="zh-TW" altLang="en-US" dirty="0">
              <a:solidFill>
                <a:srgbClr val="000000"/>
              </a:solidFill>
            </a:endParaRPr>
          </a:p>
        </p:txBody>
      </p:sp>
      <p:pic>
        <p:nvPicPr>
          <p:cNvPr id="8" name="圖片 7"/>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700808"/>
            <a:ext cx="6850035" cy="2232248"/>
          </a:xfrm>
          <a:prstGeom prst="rect">
            <a:avLst/>
          </a:prstGeom>
          <a:noFill/>
          <a:ln w="9525">
            <a:noFill/>
            <a:miter lim="800000"/>
            <a:headEnd/>
            <a:tailEnd/>
          </a:ln>
        </p:spPr>
      </p:pic>
      <p:pic>
        <p:nvPicPr>
          <p:cNvPr id="9" name="圖片 8"/>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4005064"/>
            <a:ext cx="6783037" cy="22104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sz="2800" dirty="0" smtClean="0"/>
              <a:t>Reading rate distributions between genders (3/3)</a:t>
            </a:r>
            <a:endParaRPr lang="zh-TW" altLang="en-US" sz="2800" dirty="0"/>
          </a:p>
        </p:txBody>
      </p:sp>
      <p:sp>
        <p:nvSpPr>
          <p:cNvPr id="13" name="文字方塊 12"/>
          <p:cNvSpPr txBox="1"/>
          <p:nvPr/>
        </p:nvSpPr>
        <p:spPr>
          <a:xfrm>
            <a:off x="899592" y="1187460"/>
            <a:ext cx="3131840" cy="369332"/>
          </a:xfrm>
          <a:prstGeom prst="rect">
            <a:avLst/>
          </a:prstGeom>
          <a:noFill/>
        </p:spPr>
        <p:txBody>
          <a:bodyPr wrap="square" rtlCol="0">
            <a:spAutoFit/>
          </a:bodyPr>
          <a:lstStyle/>
          <a:p>
            <a:r>
              <a:rPr lang="en-US" altLang="zh-TW" dirty="0" smtClean="0">
                <a:solidFill>
                  <a:srgbClr val="000000"/>
                </a:solidFill>
              </a:rPr>
              <a:t>Silent reading (45 minutes)</a:t>
            </a:r>
            <a:endParaRPr lang="zh-TW" altLang="en-US" dirty="0">
              <a:solidFill>
                <a:srgbClr val="000000"/>
              </a:solidFill>
            </a:endParaRPr>
          </a:p>
        </p:txBody>
      </p:sp>
      <p:sp>
        <p:nvSpPr>
          <p:cNvPr id="14" name="文字方塊 13"/>
          <p:cNvSpPr txBox="1"/>
          <p:nvPr/>
        </p:nvSpPr>
        <p:spPr>
          <a:xfrm>
            <a:off x="7092280" y="2483604"/>
            <a:ext cx="2051720" cy="369332"/>
          </a:xfrm>
          <a:prstGeom prst="rect">
            <a:avLst/>
          </a:prstGeom>
          <a:noFill/>
        </p:spPr>
        <p:txBody>
          <a:bodyPr wrap="square" rtlCol="0">
            <a:spAutoFit/>
          </a:bodyPr>
          <a:lstStyle/>
          <a:p>
            <a:r>
              <a:rPr lang="en-US" altLang="zh-TW" dirty="0" smtClean="0">
                <a:solidFill>
                  <a:srgbClr val="000000"/>
                </a:solidFill>
              </a:rPr>
              <a:t>Male students</a:t>
            </a:r>
            <a:endParaRPr lang="zh-TW" altLang="en-US" dirty="0">
              <a:solidFill>
                <a:srgbClr val="000000"/>
              </a:solidFill>
            </a:endParaRPr>
          </a:p>
        </p:txBody>
      </p:sp>
      <p:sp>
        <p:nvSpPr>
          <p:cNvPr id="15" name="文字方塊 14"/>
          <p:cNvSpPr txBox="1"/>
          <p:nvPr/>
        </p:nvSpPr>
        <p:spPr>
          <a:xfrm>
            <a:off x="7092280" y="4725144"/>
            <a:ext cx="2051720" cy="369332"/>
          </a:xfrm>
          <a:prstGeom prst="rect">
            <a:avLst/>
          </a:prstGeom>
          <a:noFill/>
        </p:spPr>
        <p:txBody>
          <a:bodyPr wrap="square" rtlCol="0">
            <a:spAutoFit/>
          </a:bodyPr>
          <a:lstStyle/>
          <a:p>
            <a:r>
              <a:rPr lang="en-US" altLang="zh-TW" dirty="0" smtClean="0">
                <a:solidFill>
                  <a:srgbClr val="000000"/>
                </a:solidFill>
              </a:rPr>
              <a:t>Female students</a:t>
            </a:r>
            <a:endParaRPr lang="zh-TW" altLang="en-US" dirty="0">
              <a:solidFill>
                <a:srgbClr val="000000"/>
              </a:solidFill>
            </a:endParaRPr>
          </a:p>
        </p:txBody>
      </p:sp>
      <p:pic>
        <p:nvPicPr>
          <p:cNvPr id="8" name="圖片 7"/>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84784"/>
            <a:ext cx="6821504" cy="2801376"/>
          </a:xfrm>
          <a:prstGeom prst="rect">
            <a:avLst/>
          </a:prstGeom>
          <a:noFill/>
          <a:ln w="9525">
            <a:noFill/>
            <a:miter lim="800000"/>
            <a:headEnd/>
            <a:tailEnd/>
          </a:ln>
        </p:spPr>
      </p:pic>
      <p:pic>
        <p:nvPicPr>
          <p:cNvPr id="9" name="圖片 8"/>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3717032"/>
            <a:ext cx="6820903" cy="2803530"/>
          </a:xfrm>
          <a:prstGeom prst="rect">
            <a:avLst/>
          </a:prstGeom>
          <a:solidFill>
            <a:srgbClr val="FFFFFF"/>
          </a:solid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副標題 1"/>
          <p:cNvSpPr>
            <a:spLocks noGrp="1"/>
          </p:cNvSpPr>
          <p:nvPr>
            <p:ph type="subTitle" idx="1"/>
          </p:nvPr>
        </p:nvSpPr>
        <p:spPr/>
        <p:txBody>
          <a:bodyPr/>
          <a:lstStyle/>
          <a:p>
            <a:endParaRPr lang="zh-TW" altLang="en-US"/>
          </a:p>
        </p:txBody>
      </p:sp>
      <p:sp>
        <p:nvSpPr>
          <p:cNvPr id="3" name="標題 2"/>
          <p:cNvSpPr>
            <a:spLocks noGrp="1"/>
          </p:cNvSpPr>
          <p:nvPr>
            <p:ph type="ctrTitle"/>
          </p:nvPr>
        </p:nvSpPr>
        <p:spPr>
          <a:xfrm>
            <a:off x="179512" y="2564904"/>
            <a:ext cx="4643470" cy="2149409"/>
          </a:xfrm>
        </p:spPr>
        <p:txBody>
          <a:bodyPr/>
          <a:lstStyle/>
          <a:p>
            <a:pPr lvl="1" algn="ctr"/>
            <a:r>
              <a:rPr lang="en-US" altLang="zh-TW" dirty="0" smtClean="0">
                <a:solidFill>
                  <a:srgbClr val="000000"/>
                </a:solidFill>
              </a:rPr>
              <a:t>Future Studies</a:t>
            </a:r>
            <a:br>
              <a:rPr lang="en-US" altLang="zh-TW" dirty="0" smtClean="0">
                <a:solidFill>
                  <a:srgbClr val="000000"/>
                </a:solidFill>
              </a:rPr>
            </a:br>
            <a:r>
              <a:rPr lang="en-US" altLang="zh-TW" sz="2400" dirty="0" smtClean="0">
                <a:solidFill>
                  <a:srgbClr val="000000"/>
                </a:solidFill>
                <a:ea typeface="新細明體" pitchFamily="18" charset="-120"/>
              </a:rPr>
              <a:t>Context aware with sensor technology</a:t>
            </a:r>
            <a:br>
              <a:rPr lang="en-US" altLang="zh-TW" sz="2400" dirty="0" smtClean="0">
                <a:solidFill>
                  <a:srgbClr val="000000"/>
                </a:solidFill>
                <a:ea typeface="新細明體" pitchFamily="18" charset="-120"/>
              </a:rPr>
            </a:br>
            <a:endParaRPr lang="zh-TW" altLang="en-US" dirty="0">
              <a:solidFill>
                <a:srgbClr val="0000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標題 3"/>
          <p:cNvSpPr>
            <a:spLocks noGrp="1"/>
          </p:cNvSpPr>
          <p:nvPr>
            <p:ph type="title"/>
          </p:nvPr>
        </p:nvSpPr>
        <p:spPr>
          <a:xfrm>
            <a:off x="66675" y="238125"/>
            <a:ext cx="6934200" cy="868363"/>
          </a:xfrm>
        </p:spPr>
        <p:txBody>
          <a:bodyPr/>
          <a:lstStyle/>
          <a:p>
            <a:pPr eaLnBrk="1" hangingPunct="1"/>
            <a:r>
              <a:rPr lang="en-US" altLang="zh-TW" sz="2800" dirty="0" smtClean="0"/>
              <a:t>Learning process research framework</a:t>
            </a:r>
            <a:endParaRPr lang="zh-TW" altLang="en-US" sz="2800" dirty="0" smtClean="0"/>
          </a:p>
        </p:txBody>
      </p:sp>
      <p:sp>
        <p:nvSpPr>
          <p:cNvPr id="76802" name="Rectangle 2"/>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zh-TW" altLang="en-US">
              <a:latin typeface="Arial" pitchFamily="34" charset="0"/>
            </a:endParaRPr>
          </a:p>
        </p:txBody>
      </p:sp>
      <p:graphicFrame>
        <p:nvGraphicFramePr>
          <p:cNvPr id="2050" name="Object 1"/>
          <p:cNvGraphicFramePr>
            <a:graphicFrameLocks noChangeAspect="1"/>
          </p:cNvGraphicFramePr>
          <p:nvPr/>
        </p:nvGraphicFramePr>
        <p:xfrm>
          <a:off x="246063" y="1916113"/>
          <a:ext cx="8897937" cy="3673475"/>
        </p:xfrm>
        <a:graphic>
          <a:graphicData uri="http://schemas.openxmlformats.org/presentationml/2006/ole">
            <mc:AlternateContent xmlns:mc="http://schemas.openxmlformats.org/markup-compatibility/2006">
              <mc:Choice xmlns:v="urn:schemas-microsoft-com:vml" Requires="v">
                <p:oleObj spid="_x0000_s2103" name="Visio" r:id="rId4" imgW="5518768" imgH="2253791" progId="Visio.Drawing.11">
                  <p:embed/>
                </p:oleObj>
              </mc:Choice>
              <mc:Fallback>
                <p:oleObj name="Visio" r:id="rId4" imgW="5518768" imgH="2253791"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6063" y="1916113"/>
                        <a:ext cx="8897937" cy="3673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標題 1"/>
          <p:cNvSpPr>
            <a:spLocks noGrp="1"/>
          </p:cNvSpPr>
          <p:nvPr>
            <p:ph type="title"/>
          </p:nvPr>
        </p:nvSpPr>
        <p:spPr>
          <a:xfrm>
            <a:off x="66675" y="238125"/>
            <a:ext cx="6934200" cy="868363"/>
          </a:xfrm>
        </p:spPr>
        <p:txBody>
          <a:bodyPr/>
          <a:lstStyle/>
          <a:p>
            <a:pPr eaLnBrk="1" hangingPunct="1"/>
            <a:r>
              <a:rPr lang="en-US" altLang="zh-TW" dirty="0" smtClean="0"/>
              <a:t>Context-aware techniques</a:t>
            </a:r>
            <a:endParaRPr lang="zh-TW" altLang="en-US" dirty="0" smtClean="0"/>
          </a:p>
        </p:txBody>
      </p:sp>
      <p:sp>
        <p:nvSpPr>
          <p:cNvPr id="95234" name="Rectangle 2"/>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zh-TW" altLang="en-US">
              <a:latin typeface="Arial" pitchFamily="34" charset="0"/>
            </a:endParaRPr>
          </a:p>
        </p:txBody>
      </p:sp>
      <p:graphicFrame>
        <p:nvGraphicFramePr>
          <p:cNvPr id="3074" name="Object 1"/>
          <p:cNvGraphicFramePr>
            <a:graphicFrameLocks noChangeAspect="1"/>
          </p:cNvGraphicFramePr>
          <p:nvPr/>
        </p:nvGraphicFramePr>
        <p:xfrm>
          <a:off x="0" y="1341438"/>
          <a:ext cx="8718550" cy="4640262"/>
        </p:xfrm>
        <a:graphic>
          <a:graphicData uri="http://schemas.openxmlformats.org/presentationml/2006/ole">
            <mc:AlternateContent xmlns:mc="http://schemas.openxmlformats.org/markup-compatibility/2006">
              <mc:Choice xmlns:v="urn:schemas-microsoft-com:vml" Requires="v">
                <p:oleObj spid="_x0000_s3127" name="Visio" r:id="rId4" imgW="4359773" imgH="2290323" progId="Visio.Drawing.11">
                  <p:embed/>
                </p:oleObj>
              </mc:Choice>
              <mc:Fallback>
                <p:oleObj name="Visio" r:id="rId4" imgW="4359773" imgH="2290323"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341438"/>
                        <a:ext cx="8718550" cy="46402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7" name="文字方塊 5"/>
          <p:cNvSpPr txBox="1">
            <a:spLocks noChangeArrowheads="1"/>
          </p:cNvSpPr>
          <p:nvPr/>
        </p:nvSpPr>
        <p:spPr bwMode="auto">
          <a:xfrm>
            <a:off x="684213" y="5876925"/>
            <a:ext cx="6767512" cy="461963"/>
          </a:xfrm>
          <a:prstGeom prst="rect">
            <a:avLst/>
          </a:prstGeom>
          <a:noFill/>
          <a:ln w="9525">
            <a:noFill/>
            <a:miter lim="800000"/>
            <a:headEnd/>
            <a:tailEnd/>
          </a:ln>
        </p:spPr>
        <p:txBody>
          <a:bodyPr>
            <a:spAutoFit/>
          </a:bodyPr>
          <a:lstStyle/>
          <a:p>
            <a:pPr algn="ctr"/>
            <a:r>
              <a:rPr lang="en-US" altLang="zh-TW" sz="2400" dirty="0">
                <a:solidFill>
                  <a:srgbClr val="000000"/>
                </a:solidFill>
              </a:rPr>
              <a:t>Options: GPS sensor, ambient-light sensor</a:t>
            </a:r>
            <a:endParaRPr lang="zh-TW" altLang="en-US" sz="2400" dirty="0">
              <a:solidFill>
                <a:srgbClr val="0000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標題 1"/>
          <p:cNvSpPr>
            <a:spLocks noGrp="1"/>
          </p:cNvSpPr>
          <p:nvPr>
            <p:ph type="title"/>
          </p:nvPr>
        </p:nvSpPr>
        <p:spPr>
          <a:xfrm>
            <a:off x="66675" y="238125"/>
            <a:ext cx="6934200" cy="868363"/>
          </a:xfrm>
        </p:spPr>
        <p:txBody>
          <a:bodyPr/>
          <a:lstStyle/>
          <a:p>
            <a:pPr eaLnBrk="1" hangingPunct="1"/>
            <a:r>
              <a:rPr lang="en-US" altLang="zh-TW" sz="2800" dirty="0" smtClean="0"/>
              <a:t>Reading process- student modeling</a:t>
            </a:r>
            <a:endParaRPr lang="zh-TW" altLang="en-US" sz="2800" dirty="0" smtClean="0"/>
          </a:p>
        </p:txBody>
      </p:sp>
      <p:sp>
        <p:nvSpPr>
          <p:cNvPr id="97282" name="Rectangle 2"/>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a:defRPr/>
            </a:pPr>
            <a:endParaRPr lang="zh-TW" altLang="en-US">
              <a:latin typeface="Arial" pitchFamily="34" charset="0"/>
            </a:endParaRPr>
          </a:p>
        </p:txBody>
      </p:sp>
      <p:graphicFrame>
        <p:nvGraphicFramePr>
          <p:cNvPr id="4098" name="Object 1"/>
          <p:cNvGraphicFramePr>
            <a:graphicFrameLocks noChangeAspect="1"/>
          </p:cNvGraphicFramePr>
          <p:nvPr/>
        </p:nvGraphicFramePr>
        <p:xfrm>
          <a:off x="6350" y="1412875"/>
          <a:ext cx="8564563" cy="4752975"/>
        </p:xfrm>
        <a:graphic>
          <a:graphicData uri="http://schemas.openxmlformats.org/presentationml/2006/ole">
            <mc:AlternateContent xmlns:mc="http://schemas.openxmlformats.org/markup-compatibility/2006">
              <mc:Choice xmlns:v="urn:schemas-microsoft-com:vml" Requires="v">
                <p:oleObj spid="_x0000_s4151" name="Visio" r:id="rId4" imgW="4537150" imgH="2480986" progId="Visio.Drawing.11">
                  <p:embed/>
                </p:oleObj>
              </mc:Choice>
              <mc:Fallback>
                <p:oleObj name="Visio" r:id="rId4" imgW="4537150" imgH="2480986" progId="Visio.Drawing.11">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0" y="1412875"/>
                        <a:ext cx="8564563" cy="4752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標題 4"/>
          <p:cNvSpPr>
            <a:spLocks noGrp="1"/>
          </p:cNvSpPr>
          <p:nvPr>
            <p:ph type="subTitle" idx="1"/>
          </p:nvPr>
        </p:nvSpPr>
        <p:spPr/>
        <p:txBody>
          <a:bodyPr/>
          <a:lstStyle/>
          <a:p>
            <a:endParaRPr lang="zh-TW" altLang="en-US"/>
          </a:p>
        </p:txBody>
      </p:sp>
      <p:sp>
        <p:nvSpPr>
          <p:cNvPr id="6" name="標題 3"/>
          <p:cNvSpPr txBox="1">
            <a:spLocks/>
          </p:cNvSpPr>
          <p:nvPr/>
        </p:nvSpPr>
        <p:spPr bwMode="gray">
          <a:xfrm>
            <a:off x="0" y="2781300"/>
            <a:ext cx="4643438" cy="12144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000000"/>
                </a:solidFill>
                <a:latin typeface="+mj-lt"/>
                <a:ea typeface="微軟正黑體" pitchFamily="34" charset="-120"/>
                <a:cs typeface="+mj-cs"/>
              </a:defRPr>
            </a:lvl1pPr>
            <a:lvl2pPr algn="l" rtl="0" eaLnBrk="0" fontAlgn="base" hangingPunct="0">
              <a:spcBef>
                <a:spcPct val="0"/>
              </a:spcBef>
              <a:spcAft>
                <a:spcPct val="0"/>
              </a:spcAft>
              <a:defRPr sz="4000" b="1">
                <a:solidFill>
                  <a:srgbClr val="FFFFFF"/>
                </a:solidFill>
                <a:latin typeface="Arial" pitchFamily="34" charset="0"/>
                <a:ea typeface="微軟正黑體" pitchFamily="34" charset="-120"/>
              </a:defRPr>
            </a:lvl2pPr>
            <a:lvl3pPr algn="l" rtl="0" eaLnBrk="0" fontAlgn="base" hangingPunct="0">
              <a:spcBef>
                <a:spcPct val="0"/>
              </a:spcBef>
              <a:spcAft>
                <a:spcPct val="0"/>
              </a:spcAft>
              <a:defRPr sz="4000" b="1">
                <a:solidFill>
                  <a:srgbClr val="FFFFFF"/>
                </a:solidFill>
                <a:latin typeface="Arial" pitchFamily="34" charset="0"/>
                <a:ea typeface="微軟正黑體" pitchFamily="34" charset="-120"/>
              </a:defRPr>
            </a:lvl3pPr>
            <a:lvl4pPr algn="l" rtl="0" eaLnBrk="0" fontAlgn="base" hangingPunct="0">
              <a:spcBef>
                <a:spcPct val="0"/>
              </a:spcBef>
              <a:spcAft>
                <a:spcPct val="0"/>
              </a:spcAft>
              <a:defRPr sz="4000" b="1">
                <a:solidFill>
                  <a:srgbClr val="FFFFFF"/>
                </a:solidFill>
                <a:latin typeface="Arial" pitchFamily="34" charset="0"/>
                <a:ea typeface="微軟正黑體" pitchFamily="34" charset="-120"/>
              </a:defRPr>
            </a:lvl4pPr>
            <a:lvl5pPr algn="l" rtl="0" eaLnBrk="0" fontAlgn="base" hangingPunct="0">
              <a:spcBef>
                <a:spcPct val="0"/>
              </a:spcBef>
              <a:spcAft>
                <a:spcPct val="0"/>
              </a:spcAft>
              <a:defRPr sz="4000" b="1">
                <a:solidFill>
                  <a:srgbClr val="FFFFFF"/>
                </a:solidFill>
                <a:latin typeface="Arial" pitchFamily="34" charset="0"/>
                <a:ea typeface="微軟正黑體" pitchFamily="34" charset="-120"/>
              </a:defRPr>
            </a:lvl5pPr>
            <a:lvl6pPr marL="457200" algn="l" rtl="0" eaLnBrk="1" fontAlgn="base" hangingPunct="1">
              <a:spcBef>
                <a:spcPct val="0"/>
              </a:spcBef>
              <a:spcAft>
                <a:spcPct val="0"/>
              </a:spcAft>
              <a:defRPr sz="4400" b="1">
                <a:solidFill>
                  <a:srgbClr val="FFFFFF"/>
                </a:solidFill>
                <a:latin typeface="Arial" pitchFamily="34" charset="0"/>
              </a:defRPr>
            </a:lvl6pPr>
            <a:lvl7pPr marL="914400" algn="l" rtl="0" eaLnBrk="1" fontAlgn="base" hangingPunct="1">
              <a:spcBef>
                <a:spcPct val="0"/>
              </a:spcBef>
              <a:spcAft>
                <a:spcPct val="0"/>
              </a:spcAft>
              <a:defRPr sz="4400" b="1">
                <a:solidFill>
                  <a:srgbClr val="FFFFFF"/>
                </a:solidFill>
                <a:latin typeface="Arial" pitchFamily="34" charset="0"/>
              </a:defRPr>
            </a:lvl7pPr>
            <a:lvl8pPr marL="1371600" algn="l" rtl="0" eaLnBrk="1" fontAlgn="base" hangingPunct="1">
              <a:spcBef>
                <a:spcPct val="0"/>
              </a:spcBef>
              <a:spcAft>
                <a:spcPct val="0"/>
              </a:spcAft>
              <a:defRPr sz="4400" b="1">
                <a:solidFill>
                  <a:srgbClr val="FFFFFF"/>
                </a:solidFill>
                <a:latin typeface="Arial" pitchFamily="34" charset="0"/>
              </a:defRPr>
            </a:lvl8pPr>
            <a:lvl9pPr marL="1828800" algn="l" rtl="0" eaLnBrk="1" fontAlgn="base" hangingPunct="1">
              <a:spcBef>
                <a:spcPct val="0"/>
              </a:spcBef>
              <a:spcAft>
                <a:spcPct val="0"/>
              </a:spcAft>
              <a:defRPr sz="4400" b="1">
                <a:solidFill>
                  <a:srgbClr val="FFFFFF"/>
                </a:solidFill>
                <a:latin typeface="Arial" pitchFamily="34" charset="0"/>
              </a:defRPr>
            </a:lvl9pPr>
          </a:lstStyle>
          <a:p>
            <a:pPr eaLnBrk="1" hangingPunct="1"/>
            <a:r>
              <a:rPr lang="en-US" altLang="zh-TW" dirty="0"/>
              <a:t>Sensor </a:t>
            </a:r>
            <a:r>
              <a:rPr lang="en-US" altLang="zh-TW" dirty="0" smtClean="0"/>
              <a:t>technology</a:t>
            </a:r>
            <a:endParaRPr lang="en-US" altLang="zh-TW" dirty="0"/>
          </a:p>
        </p:txBody>
      </p:sp>
    </p:spTree>
    <p:extLst>
      <p:ext uri="{BB962C8B-B14F-4D97-AF65-F5344CB8AC3E}">
        <p14:creationId xmlns:p14="http://schemas.microsoft.com/office/powerpoint/2010/main" val="4770855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文字版面配置區 4"/>
          <p:cNvSpPr>
            <a:spLocks noGrp="1"/>
          </p:cNvSpPr>
          <p:nvPr>
            <p:ph type="subTitle" idx="1"/>
          </p:nvPr>
        </p:nvSpPr>
        <p:spPr>
          <a:xfrm>
            <a:off x="117475" y="6215063"/>
            <a:ext cx="4811713" cy="403225"/>
          </a:xfrm>
        </p:spPr>
        <p:txBody>
          <a:bodyPr/>
          <a:lstStyle/>
          <a:p>
            <a:pPr eaLnBrk="1" hangingPunct="1"/>
            <a:r>
              <a:rPr lang="en-US" altLang="zh-TW" smtClean="0">
                <a:ea typeface="新細明體" pitchFamily="18" charset="-120"/>
              </a:rPr>
              <a:t>The current research for reading e-books</a:t>
            </a:r>
            <a:endParaRPr lang="zh-TW" altLang="en-US" smtClean="0">
              <a:ea typeface="新細明體" pitchFamily="18" charset="-120"/>
            </a:endParaRPr>
          </a:p>
        </p:txBody>
      </p:sp>
      <p:sp>
        <p:nvSpPr>
          <p:cNvPr id="11267" name="標題 3"/>
          <p:cNvSpPr>
            <a:spLocks noGrp="1"/>
          </p:cNvSpPr>
          <p:nvPr>
            <p:ph type="ctrTitle"/>
          </p:nvPr>
        </p:nvSpPr>
        <p:spPr>
          <a:xfrm>
            <a:off x="0" y="2781300"/>
            <a:ext cx="4643438" cy="1214438"/>
          </a:xfrm>
        </p:spPr>
        <p:txBody>
          <a:bodyPr/>
          <a:lstStyle/>
          <a:p>
            <a:pPr eaLnBrk="1" hangingPunct="1"/>
            <a:r>
              <a:rPr lang="en-US" altLang="zh-TW" dirty="0" smtClean="0"/>
              <a:t>New design</a:t>
            </a:r>
            <a:br>
              <a:rPr lang="en-US" altLang="zh-TW" dirty="0" smtClean="0"/>
            </a:br>
            <a:r>
              <a:rPr lang="en-US" altLang="zh-TW" dirty="0" smtClean="0"/>
              <a:t>interactive e-book learning system</a:t>
            </a:r>
            <a:endParaRPr lang="zh-TW" altLang="en-US" dirty="0" smtClean="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lstStyle/>
          <a:p>
            <a:r>
              <a:rPr lang="zh-TW" altLang="en-US" dirty="0">
                <a:latin typeface="標楷體" pitchFamily="65" charset="-120"/>
                <a:ea typeface="標楷體" pitchFamily="65" charset="-120"/>
              </a:rPr>
              <a:t>學習狀態測量</a:t>
            </a:r>
            <a:r>
              <a:rPr lang="zh-TW" altLang="en-US" dirty="0" smtClean="0">
                <a:latin typeface="標楷體" pitchFamily="65" charset="-120"/>
                <a:ea typeface="標楷體" pitchFamily="65" charset="-120"/>
              </a:rPr>
              <a:t>系統</a:t>
            </a:r>
            <a:endParaRPr lang="zh-TW" altLang="en-US" dirty="0"/>
          </a:p>
        </p:txBody>
      </p:sp>
      <p:sp>
        <p:nvSpPr>
          <p:cNvPr id="5" name="內容版面配置區 4"/>
          <p:cNvSpPr>
            <a:spLocks noGrp="1"/>
          </p:cNvSpPr>
          <p:nvPr>
            <p:ph idx="1"/>
          </p:nvPr>
        </p:nvSpPr>
        <p:spPr/>
        <p:txBody>
          <a:bodyPr/>
          <a:lstStyle/>
          <a:p>
            <a:r>
              <a:rPr lang="zh-TW" altLang="en-US" dirty="0" smtClean="0">
                <a:latin typeface="標楷體" pitchFamily="65" charset="-120"/>
                <a:ea typeface="標楷體" pitchFamily="65" charset="-120"/>
              </a:rPr>
              <a:t>影像</a:t>
            </a:r>
            <a:r>
              <a:rPr lang="zh-TW" altLang="en-US" dirty="0">
                <a:latin typeface="標楷體" pitchFamily="65" charset="-120"/>
                <a:ea typeface="標楷體" pitchFamily="65" charset="-120"/>
              </a:rPr>
              <a:t>元件 </a:t>
            </a:r>
          </a:p>
          <a:p>
            <a:pPr lvl="1"/>
            <a:r>
              <a:rPr lang="zh-TW" altLang="en-US" dirty="0">
                <a:latin typeface="標楷體" pitchFamily="65" charset="-120"/>
                <a:ea typeface="標楷體" pitchFamily="65" charset="-120"/>
              </a:rPr>
              <a:t>攝影機</a:t>
            </a:r>
          </a:p>
          <a:p>
            <a:r>
              <a:rPr lang="zh-TW" altLang="en-US" dirty="0">
                <a:latin typeface="標楷體" pitchFamily="65" charset="-120"/>
                <a:ea typeface="標楷體" pitchFamily="65" charset="-120"/>
              </a:rPr>
              <a:t>感測元件</a:t>
            </a:r>
          </a:p>
          <a:p>
            <a:pPr lvl="1"/>
            <a:r>
              <a:rPr lang="zh-TW" altLang="en-US" dirty="0">
                <a:latin typeface="標楷體" pitchFamily="65" charset="-120"/>
                <a:ea typeface="標楷體" pitchFamily="65" charset="-120"/>
              </a:rPr>
              <a:t>血氧脈搏感測器</a:t>
            </a:r>
          </a:p>
          <a:p>
            <a:pPr lvl="1"/>
            <a:r>
              <a:rPr lang="zh-TW" altLang="en-US" dirty="0">
                <a:latin typeface="標楷體" pitchFamily="65" charset="-120"/>
                <a:ea typeface="標楷體" pitchFamily="65" charset="-120"/>
              </a:rPr>
              <a:t>壓力坐墊感測器</a:t>
            </a:r>
          </a:p>
          <a:p>
            <a:r>
              <a:rPr lang="zh-TW" altLang="en-US" dirty="0">
                <a:latin typeface="標楷體" pitchFamily="65" charset="-120"/>
                <a:ea typeface="標楷體" pitchFamily="65" charset="-120"/>
              </a:rPr>
              <a:t>雲端元件</a:t>
            </a:r>
          </a:p>
          <a:p>
            <a:pPr lvl="1"/>
            <a:r>
              <a:rPr lang="zh-TW" altLang="en-US" dirty="0">
                <a:latin typeface="標楷體" pitchFamily="65" charset="-120"/>
                <a:ea typeface="標楷體" pitchFamily="65" charset="-120"/>
              </a:rPr>
              <a:t>雲端伺服器</a:t>
            </a:r>
          </a:p>
          <a:p>
            <a:endParaRPr lang="zh-TW" altLang="en-US" dirty="0"/>
          </a:p>
        </p:txBody>
      </p:sp>
    </p:spTree>
    <p:extLst>
      <p:ext uri="{BB962C8B-B14F-4D97-AF65-F5344CB8AC3E}">
        <p14:creationId xmlns:p14="http://schemas.microsoft.com/office/powerpoint/2010/main" val="36314155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影像元件</a:t>
            </a:r>
          </a:p>
        </p:txBody>
      </p:sp>
      <p:grpSp>
        <p:nvGrpSpPr>
          <p:cNvPr id="4" name="Group 245"/>
          <p:cNvGrpSpPr>
            <a:grpSpLocks/>
          </p:cNvGrpSpPr>
          <p:nvPr/>
        </p:nvGrpSpPr>
        <p:grpSpPr bwMode="auto">
          <a:xfrm>
            <a:off x="4643438" y="1916113"/>
            <a:ext cx="3679825" cy="3887787"/>
            <a:chOff x="2927" y="1775"/>
            <a:chExt cx="2318" cy="2449"/>
          </a:xfrm>
        </p:grpSpPr>
        <p:sp>
          <p:nvSpPr>
            <p:cNvPr id="5" name="AutoShape 16"/>
            <p:cNvSpPr>
              <a:spLocks noChangeAspect="1" noChangeArrowheads="1" noTextEdit="1"/>
            </p:cNvSpPr>
            <p:nvPr/>
          </p:nvSpPr>
          <p:spPr bwMode="auto">
            <a:xfrm>
              <a:off x="2927" y="1775"/>
              <a:ext cx="2318" cy="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solidFill>
                  <a:srgbClr val="000000"/>
                </a:solidFill>
              </a:endParaRPr>
            </a:p>
          </p:txBody>
        </p:sp>
        <p:grpSp>
          <p:nvGrpSpPr>
            <p:cNvPr id="6" name="Group 218"/>
            <p:cNvGrpSpPr>
              <a:grpSpLocks/>
            </p:cNvGrpSpPr>
            <p:nvPr/>
          </p:nvGrpSpPr>
          <p:grpSpPr bwMode="auto">
            <a:xfrm>
              <a:off x="2979" y="1880"/>
              <a:ext cx="2258" cy="2344"/>
              <a:chOff x="3070" y="1675"/>
              <a:chExt cx="2258" cy="2344"/>
            </a:xfrm>
          </p:grpSpPr>
          <p:sp>
            <p:nvSpPr>
              <p:cNvPr id="32" name="Freeform 18"/>
              <p:cNvSpPr>
                <a:spLocks/>
              </p:cNvSpPr>
              <p:nvPr/>
            </p:nvSpPr>
            <p:spPr bwMode="auto">
              <a:xfrm>
                <a:off x="4184" y="3832"/>
                <a:ext cx="40" cy="36"/>
              </a:xfrm>
              <a:custGeom>
                <a:avLst/>
                <a:gdLst>
                  <a:gd name="T0" fmla="*/ 1 w 40"/>
                  <a:gd name="T1" fmla="*/ 5 h 36"/>
                  <a:gd name="T2" fmla="*/ 40 w 40"/>
                  <a:gd name="T3" fmla="*/ 0 h 36"/>
                  <a:gd name="T4" fmla="*/ 40 w 40"/>
                  <a:gd name="T5" fmla="*/ 28 h 36"/>
                  <a:gd name="T6" fmla="*/ 40 w 40"/>
                  <a:gd name="T7" fmla="*/ 29 h 36"/>
                  <a:gd name="T8" fmla="*/ 38 w 40"/>
                  <a:gd name="T9" fmla="*/ 30 h 36"/>
                  <a:gd name="T10" fmla="*/ 35 w 40"/>
                  <a:gd name="T11" fmla="*/ 33 h 36"/>
                  <a:gd name="T12" fmla="*/ 30 w 40"/>
                  <a:gd name="T13" fmla="*/ 34 h 36"/>
                  <a:gd name="T14" fmla="*/ 25 w 40"/>
                  <a:gd name="T15" fmla="*/ 36 h 36"/>
                  <a:gd name="T16" fmla="*/ 18 w 40"/>
                  <a:gd name="T17" fmla="*/ 36 h 36"/>
                  <a:gd name="T18" fmla="*/ 10 w 40"/>
                  <a:gd name="T19" fmla="*/ 34 h 36"/>
                  <a:gd name="T20" fmla="*/ 0 w 40"/>
                  <a:gd name="T21" fmla="*/ 30 h 36"/>
                  <a:gd name="T22" fmla="*/ 1 w 40"/>
                  <a:gd name="T23" fmla="*/ 5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36"/>
                  <a:gd name="T38" fmla="*/ 40 w 40"/>
                  <a:gd name="T39" fmla="*/ 36 h 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36">
                    <a:moveTo>
                      <a:pt x="1" y="5"/>
                    </a:moveTo>
                    <a:lnTo>
                      <a:pt x="40" y="0"/>
                    </a:lnTo>
                    <a:lnTo>
                      <a:pt x="40" y="28"/>
                    </a:lnTo>
                    <a:lnTo>
                      <a:pt x="40" y="29"/>
                    </a:lnTo>
                    <a:lnTo>
                      <a:pt x="38" y="30"/>
                    </a:lnTo>
                    <a:lnTo>
                      <a:pt x="35" y="33"/>
                    </a:lnTo>
                    <a:lnTo>
                      <a:pt x="30" y="34"/>
                    </a:lnTo>
                    <a:lnTo>
                      <a:pt x="25" y="36"/>
                    </a:lnTo>
                    <a:lnTo>
                      <a:pt x="18" y="36"/>
                    </a:lnTo>
                    <a:lnTo>
                      <a:pt x="10" y="34"/>
                    </a:lnTo>
                    <a:lnTo>
                      <a:pt x="0" y="30"/>
                    </a:lnTo>
                    <a:lnTo>
                      <a:pt x="1"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33" name="Freeform 19"/>
              <p:cNvSpPr>
                <a:spLocks/>
              </p:cNvSpPr>
              <p:nvPr/>
            </p:nvSpPr>
            <p:spPr bwMode="auto">
              <a:xfrm>
                <a:off x="3950" y="3839"/>
                <a:ext cx="120" cy="121"/>
              </a:xfrm>
              <a:custGeom>
                <a:avLst/>
                <a:gdLst>
                  <a:gd name="T0" fmla="*/ 0 w 120"/>
                  <a:gd name="T1" fmla="*/ 46 h 121"/>
                  <a:gd name="T2" fmla="*/ 26 w 120"/>
                  <a:gd name="T3" fmla="*/ 121 h 121"/>
                  <a:gd name="T4" fmla="*/ 30 w 120"/>
                  <a:gd name="T5" fmla="*/ 119 h 121"/>
                  <a:gd name="T6" fmla="*/ 39 w 120"/>
                  <a:gd name="T7" fmla="*/ 114 h 121"/>
                  <a:gd name="T8" fmla="*/ 52 w 120"/>
                  <a:gd name="T9" fmla="*/ 107 h 121"/>
                  <a:gd name="T10" fmla="*/ 68 w 120"/>
                  <a:gd name="T11" fmla="*/ 99 h 121"/>
                  <a:gd name="T12" fmla="*/ 83 w 120"/>
                  <a:gd name="T13" fmla="*/ 91 h 121"/>
                  <a:gd name="T14" fmla="*/ 99 w 120"/>
                  <a:gd name="T15" fmla="*/ 85 h 121"/>
                  <a:gd name="T16" fmla="*/ 111 w 120"/>
                  <a:gd name="T17" fmla="*/ 81 h 121"/>
                  <a:gd name="T18" fmla="*/ 120 w 120"/>
                  <a:gd name="T19" fmla="*/ 80 h 121"/>
                  <a:gd name="T20" fmla="*/ 93 w 120"/>
                  <a:gd name="T21" fmla="*/ 0 h 121"/>
                  <a:gd name="T22" fmla="*/ 92 w 120"/>
                  <a:gd name="T23" fmla="*/ 3 h 121"/>
                  <a:gd name="T24" fmla="*/ 87 w 120"/>
                  <a:gd name="T25" fmla="*/ 8 h 121"/>
                  <a:gd name="T26" fmla="*/ 78 w 120"/>
                  <a:gd name="T27" fmla="*/ 16 h 121"/>
                  <a:gd name="T28" fmla="*/ 68 w 120"/>
                  <a:gd name="T29" fmla="*/ 24 h 121"/>
                  <a:gd name="T30" fmla="*/ 54 w 120"/>
                  <a:gd name="T31" fmla="*/ 33 h 121"/>
                  <a:gd name="T32" fmla="*/ 38 w 120"/>
                  <a:gd name="T33" fmla="*/ 41 h 121"/>
                  <a:gd name="T34" fmla="*/ 20 w 120"/>
                  <a:gd name="T35" fmla="*/ 46 h 121"/>
                  <a:gd name="T36" fmla="*/ 0 w 120"/>
                  <a:gd name="T37" fmla="*/ 46 h 1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121"/>
                  <a:gd name="T59" fmla="*/ 120 w 120"/>
                  <a:gd name="T60" fmla="*/ 121 h 1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121">
                    <a:moveTo>
                      <a:pt x="0" y="46"/>
                    </a:moveTo>
                    <a:lnTo>
                      <a:pt x="26" y="121"/>
                    </a:lnTo>
                    <a:lnTo>
                      <a:pt x="30" y="119"/>
                    </a:lnTo>
                    <a:lnTo>
                      <a:pt x="39" y="114"/>
                    </a:lnTo>
                    <a:lnTo>
                      <a:pt x="52" y="107"/>
                    </a:lnTo>
                    <a:lnTo>
                      <a:pt x="68" y="99"/>
                    </a:lnTo>
                    <a:lnTo>
                      <a:pt x="83" y="91"/>
                    </a:lnTo>
                    <a:lnTo>
                      <a:pt x="99" y="85"/>
                    </a:lnTo>
                    <a:lnTo>
                      <a:pt x="111" y="81"/>
                    </a:lnTo>
                    <a:lnTo>
                      <a:pt x="120" y="80"/>
                    </a:lnTo>
                    <a:lnTo>
                      <a:pt x="93" y="0"/>
                    </a:lnTo>
                    <a:lnTo>
                      <a:pt x="92" y="3"/>
                    </a:lnTo>
                    <a:lnTo>
                      <a:pt x="87" y="8"/>
                    </a:lnTo>
                    <a:lnTo>
                      <a:pt x="78" y="16"/>
                    </a:lnTo>
                    <a:lnTo>
                      <a:pt x="68" y="24"/>
                    </a:lnTo>
                    <a:lnTo>
                      <a:pt x="54" y="33"/>
                    </a:lnTo>
                    <a:lnTo>
                      <a:pt x="38" y="41"/>
                    </a:lnTo>
                    <a:lnTo>
                      <a:pt x="20" y="46"/>
                    </a:lnTo>
                    <a:lnTo>
                      <a:pt x="0"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34" name="Freeform 20"/>
              <p:cNvSpPr>
                <a:spLocks/>
              </p:cNvSpPr>
              <p:nvPr/>
            </p:nvSpPr>
            <p:spPr bwMode="auto">
              <a:xfrm>
                <a:off x="3827" y="3887"/>
                <a:ext cx="80" cy="66"/>
              </a:xfrm>
              <a:custGeom>
                <a:avLst/>
                <a:gdLst>
                  <a:gd name="T0" fmla="*/ 0 w 80"/>
                  <a:gd name="T1" fmla="*/ 3 h 66"/>
                  <a:gd name="T2" fmla="*/ 2 w 80"/>
                  <a:gd name="T3" fmla="*/ 3 h 66"/>
                  <a:gd name="T4" fmla="*/ 10 w 80"/>
                  <a:gd name="T5" fmla="*/ 4 h 66"/>
                  <a:gd name="T6" fmla="*/ 20 w 80"/>
                  <a:gd name="T7" fmla="*/ 6 h 66"/>
                  <a:gd name="T8" fmla="*/ 33 w 80"/>
                  <a:gd name="T9" fmla="*/ 6 h 66"/>
                  <a:gd name="T10" fmla="*/ 46 w 80"/>
                  <a:gd name="T11" fmla="*/ 7 h 66"/>
                  <a:gd name="T12" fmla="*/ 58 w 80"/>
                  <a:gd name="T13" fmla="*/ 6 h 66"/>
                  <a:gd name="T14" fmla="*/ 71 w 80"/>
                  <a:gd name="T15" fmla="*/ 4 h 66"/>
                  <a:gd name="T16" fmla="*/ 80 w 80"/>
                  <a:gd name="T17" fmla="*/ 0 h 66"/>
                  <a:gd name="T18" fmla="*/ 62 w 80"/>
                  <a:gd name="T19" fmla="*/ 59 h 66"/>
                  <a:gd name="T20" fmla="*/ 59 w 80"/>
                  <a:gd name="T21" fmla="*/ 59 h 66"/>
                  <a:gd name="T22" fmla="*/ 54 w 80"/>
                  <a:gd name="T23" fmla="*/ 60 h 66"/>
                  <a:gd name="T24" fmla="*/ 47 w 80"/>
                  <a:gd name="T25" fmla="*/ 62 h 66"/>
                  <a:gd name="T26" fmla="*/ 38 w 80"/>
                  <a:gd name="T27" fmla="*/ 64 h 66"/>
                  <a:gd name="T28" fmla="*/ 29 w 80"/>
                  <a:gd name="T29" fmla="*/ 65 h 66"/>
                  <a:gd name="T30" fmla="*/ 19 w 80"/>
                  <a:gd name="T31" fmla="*/ 66 h 66"/>
                  <a:gd name="T32" fmla="*/ 11 w 80"/>
                  <a:gd name="T33" fmla="*/ 66 h 66"/>
                  <a:gd name="T34" fmla="*/ 5 w 80"/>
                  <a:gd name="T35" fmla="*/ 65 h 66"/>
                  <a:gd name="T36" fmla="*/ 0 w 80"/>
                  <a:gd name="T37" fmla="*/ 3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
                  <a:gd name="T58" fmla="*/ 0 h 66"/>
                  <a:gd name="T59" fmla="*/ 80 w 80"/>
                  <a:gd name="T60" fmla="*/ 66 h 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 h="66">
                    <a:moveTo>
                      <a:pt x="0" y="3"/>
                    </a:moveTo>
                    <a:lnTo>
                      <a:pt x="2" y="3"/>
                    </a:lnTo>
                    <a:lnTo>
                      <a:pt x="10" y="4"/>
                    </a:lnTo>
                    <a:lnTo>
                      <a:pt x="20" y="6"/>
                    </a:lnTo>
                    <a:lnTo>
                      <a:pt x="33" y="6"/>
                    </a:lnTo>
                    <a:lnTo>
                      <a:pt x="46" y="7"/>
                    </a:lnTo>
                    <a:lnTo>
                      <a:pt x="58" y="6"/>
                    </a:lnTo>
                    <a:lnTo>
                      <a:pt x="71" y="4"/>
                    </a:lnTo>
                    <a:lnTo>
                      <a:pt x="80" y="0"/>
                    </a:lnTo>
                    <a:lnTo>
                      <a:pt x="62" y="59"/>
                    </a:lnTo>
                    <a:lnTo>
                      <a:pt x="59" y="59"/>
                    </a:lnTo>
                    <a:lnTo>
                      <a:pt x="54" y="60"/>
                    </a:lnTo>
                    <a:lnTo>
                      <a:pt x="47" y="62"/>
                    </a:lnTo>
                    <a:lnTo>
                      <a:pt x="38" y="64"/>
                    </a:lnTo>
                    <a:lnTo>
                      <a:pt x="29" y="65"/>
                    </a:lnTo>
                    <a:lnTo>
                      <a:pt x="19" y="66"/>
                    </a:lnTo>
                    <a:lnTo>
                      <a:pt x="11" y="66"/>
                    </a:lnTo>
                    <a:lnTo>
                      <a:pt x="5" y="65"/>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35" name="Freeform 21"/>
              <p:cNvSpPr>
                <a:spLocks/>
              </p:cNvSpPr>
              <p:nvPr/>
            </p:nvSpPr>
            <p:spPr bwMode="auto">
              <a:xfrm>
                <a:off x="5044" y="2673"/>
                <a:ext cx="273" cy="125"/>
              </a:xfrm>
              <a:custGeom>
                <a:avLst/>
                <a:gdLst>
                  <a:gd name="T0" fmla="*/ 24 w 273"/>
                  <a:gd name="T1" fmla="*/ 28 h 125"/>
                  <a:gd name="T2" fmla="*/ 27 w 273"/>
                  <a:gd name="T3" fmla="*/ 29 h 125"/>
                  <a:gd name="T4" fmla="*/ 35 w 273"/>
                  <a:gd name="T5" fmla="*/ 32 h 125"/>
                  <a:gd name="T6" fmla="*/ 49 w 273"/>
                  <a:gd name="T7" fmla="*/ 37 h 125"/>
                  <a:gd name="T8" fmla="*/ 64 w 273"/>
                  <a:gd name="T9" fmla="*/ 44 h 125"/>
                  <a:gd name="T10" fmla="*/ 82 w 273"/>
                  <a:gd name="T11" fmla="*/ 56 h 125"/>
                  <a:gd name="T12" fmla="*/ 98 w 273"/>
                  <a:gd name="T13" fmla="*/ 70 h 125"/>
                  <a:gd name="T14" fmla="*/ 115 w 273"/>
                  <a:gd name="T15" fmla="*/ 89 h 125"/>
                  <a:gd name="T16" fmla="*/ 127 w 273"/>
                  <a:gd name="T17" fmla="*/ 111 h 125"/>
                  <a:gd name="T18" fmla="*/ 130 w 273"/>
                  <a:gd name="T19" fmla="*/ 108 h 125"/>
                  <a:gd name="T20" fmla="*/ 135 w 273"/>
                  <a:gd name="T21" fmla="*/ 99 h 125"/>
                  <a:gd name="T22" fmla="*/ 145 w 273"/>
                  <a:gd name="T23" fmla="*/ 85 h 125"/>
                  <a:gd name="T24" fmla="*/ 159 w 273"/>
                  <a:gd name="T25" fmla="*/ 68 h 125"/>
                  <a:gd name="T26" fmla="*/ 177 w 273"/>
                  <a:gd name="T27" fmla="*/ 51 h 125"/>
                  <a:gd name="T28" fmla="*/ 200 w 273"/>
                  <a:gd name="T29" fmla="*/ 32 h 125"/>
                  <a:gd name="T30" fmla="*/ 226 w 273"/>
                  <a:gd name="T31" fmla="*/ 15 h 125"/>
                  <a:gd name="T32" fmla="*/ 258 w 273"/>
                  <a:gd name="T33" fmla="*/ 0 h 125"/>
                  <a:gd name="T34" fmla="*/ 260 w 273"/>
                  <a:gd name="T35" fmla="*/ 19 h 125"/>
                  <a:gd name="T36" fmla="*/ 273 w 273"/>
                  <a:gd name="T37" fmla="*/ 14 h 125"/>
                  <a:gd name="T38" fmla="*/ 272 w 273"/>
                  <a:gd name="T39" fmla="*/ 37 h 125"/>
                  <a:gd name="T40" fmla="*/ 267 w 273"/>
                  <a:gd name="T41" fmla="*/ 38 h 125"/>
                  <a:gd name="T42" fmla="*/ 254 w 273"/>
                  <a:gd name="T43" fmla="*/ 43 h 125"/>
                  <a:gd name="T44" fmla="*/ 236 w 273"/>
                  <a:gd name="T45" fmla="*/ 52 h 125"/>
                  <a:gd name="T46" fmla="*/ 215 w 273"/>
                  <a:gd name="T47" fmla="*/ 62 h 125"/>
                  <a:gd name="T48" fmla="*/ 192 w 273"/>
                  <a:gd name="T49" fmla="*/ 75 h 125"/>
                  <a:gd name="T50" fmla="*/ 170 w 273"/>
                  <a:gd name="T51" fmla="*/ 89 h 125"/>
                  <a:gd name="T52" fmla="*/ 153 w 273"/>
                  <a:gd name="T53" fmla="*/ 105 h 125"/>
                  <a:gd name="T54" fmla="*/ 141 w 273"/>
                  <a:gd name="T55" fmla="*/ 122 h 125"/>
                  <a:gd name="T56" fmla="*/ 119 w 273"/>
                  <a:gd name="T57" fmla="*/ 125 h 125"/>
                  <a:gd name="T58" fmla="*/ 116 w 273"/>
                  <a:gd name="T59" fmla="*/ 123 h 125"/>
                  <a:gd name="T60" fmla="*/ 107 w 273"/>
                  <a:gd name="T61" fmla="*/ 116 h 125"/>
                  <a:gd name="T62" fmla="*/ 95 w 273"/>
                  <a:gd name="T63" fmla="*/ 109 h 125"/>
                  <a:gd name="T64" fmla="*/ 78 w 273"/>
                  <a:gd name="T65" fmla="*/ 99 h 125"/>
                  <a:gd name="T66" fmla="*/ 59 w 273"/>
                  <a:gd name="T67" fmla="*/ 89 h 125"/>
                  <a:gd name="T68" fmla="*/ 40 w 273"/>
                  <a:gd name="T69" fmla="*/ 80 h 125"/>
                  <a:gd name="T70" fmla="*/ 20 w 273"/>
                  <a:gd name="T71" fmla="*/ 72 h 125"/>
                  <a:gd name="T72" fmla="*/ 0 w 273"/>
                  <a:gd name="T73" fmla="*/ 70 h 125"/>
                  <a:gd name="T74" fmla="*/ 24 w 273"/>
                  <a:gd name="T75" fmla="*/ 28 h 12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3"/>
                  <a:gd name="T115" fmla="*/ 0 h 125"/>
                  <a:gd name="T116" fmla="*/ 273 w 273"/>
                  <a:gd name="T117" fmla="*/ 125 h 12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3" h="125">
                    <a:moveTo>
                      <a:pt x="24" y="28"/>
                    </a:moveTo>
                    <a:lnTo>
                      <a:pt x="27" y="29"/>
                    </a:lnTo>
                    <a:lnTo>
                      <a:pt x="35" y="32"/>
                    </a:lnTo>
                    <a:lnTo>
                      <a:pt x="49" y="37"/>
                    </a:lnTo>
                    <a:lnTo>
                      <a:pt x="64" y="44"/>
                    </a:lnTo>
                    <a:lnTo>
                      <a:pt x="82" y="56"/>
                    </a:lnTo>
                    <a:lnTo>
                      <a:pt x="98" y="70"/>
                    </a:lnTo>
                    <a:lnTo>
                      <a:pt x="115" y="89"/>
                    </a:lnTo>
                    <a:lnTo>
                      <a:pt x="127" y="111"/>
                    </a:lnTo>
                    <a:lnTo>
                      <a:pt x="130" y="108"/>
                    </a:lnTo>
                    <a:lnTo>
                      <a:pt x="135" y="99"/>
                    </a:lnTo>
                    <a:lnTo>
                      <a:pt x="145" y="85"/>
                    </a:lnTo>
                    <a:lnTo>
                      <a:pt x="159" y="68"/>
                    </a:lnTo>
                    <a:lnTo>
                      <a:pt x="177" y="51"/>
                    </a:lnTo>
                    <a:lnTo>
                      <a:pt x="200" y="32"/>
                    </a:lnTo>
                    <a:lnTo>
                      <a:pt x="226" y="15"/>
                    </a:lnTo>
                    <a:lnTo>
                      <a:pt x="258" y="0"/>
                    </a:lnTo>
                    <a:lnTo>
                      <a:pt x="260" y="19"/>
                    </a:lnTo>
                    <a:lnTo>
                      <a:pt x="273" y="14"/>
                    </a:lnTo>
                    <a:lnTo>
                      <a:pt x="272" y="37"/>
                    </a:lnTo>
                    <a:lnTo>
                      <a:pt x="267" y="38"/>
                    </a:lnTo>
                    <a:lnTo>
                      <a:pt x="254" y="43"/>
                    </a:lnTo>
                    <a:lnTo>
                      <a:pt x="236" y="52"/>
                    </a:lnTo>
                    <a:lnTo>
                      <a:pt x="215" y="62"/>
                    </a:lnTo>
                    <a:lnTo>
                      <a:pt x="192" y="75"/>
                    </a:lnTo>
                    <a:lnTo>
                      <a:pt x="170" y="89"/>
                    </a:lnTo>
                    <a:lnTo>
                      <a:pt x="153" y="105"/>
                    </a:lnTo>
                    <a:lnTo>
                      <a:pt x="141" y="122"/>
                    </a:lnTo>
                    <a:lnTo>
                      <a:pt x="119" y="125"/>
                    </a:lnTo>
                    <a:lnTo>
                      <a:pt x="116" y="123"/>
                    </a:lnTo>
                    <a:lnTo>
                      <a:pt x="107" y="116"/>
                    </a:lnTo>
                    <a:lnTo>
                      <a:pt x="95" y="109"/>
                    </a:lnTo>
                    <a:lnTo>
                      <a:pt x="78" y="99"/>
                    </a:lnTo>
                    <a:lnTo>
                      <a:pt x="59" y="89"/>
                    </a:lnTo>
                    <a:lnTo>
                      <a:pt x="40" y="80"/>
                    </a:lnTo>
                    <a:lnTo>
                      <a:pt x="20" y="72"/>
                    </a:lnTo>
                    <a:lnTo>
                      <a:pt x="0" y="70"/>
                    </a:lnTo>
                    <a:lnTo>
                      <a:pt x="24"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36" name="Freeform 22"/>
              <p:cNvSpPr>
                <a:spLocks/>
              </p:cNvSpPr>
              <p:nvPr/>
            </p:nvSpPr>
            <p:spPr bwMode="auto">
              <a:xfrm>
                <a:off x="5032" y="2419"/>
                <a:ext cx="142" cy="166"/>
              </a:xfrm>
              <a:custGeom>
                <a:avLst/>
                <a:gdLst>
                  <a:gd name="T0" fmla="*/ 52 w 142"/>
                  <a:gd name="T1" fmla="*/ 52 h 166"/>
                  <a:gd name="T2" fmla="*/ 105 w 142"/>
                  <a:gd name="T3" fmla="*/ 0 h 166"/>
                  <a:gd name="T4" fmla="*/ 110 w 142"/>
                  <a:gd name="T5" fmla="*/ 1 h 166"/>
                  <a:gd name="T6" fmla="*/ 123 w 142"/>
                  <a:gd name="T7" fmla="*/ 6 h 166"/>
                  <a:gd name="T8" fmla="*/ 136 w 142"/>
                  <a:gd name="T9" fmla="*/ 16 h 166"/>
                  <a:gd name="T10" fmla="*/ 142 w 142"/>
                  <a:gd name="T11" fmla="*/ 33 h 166"/>
                  <a:gd name="T12" fmla="*/ 36 w 142"/>
                  <a:gd name="T13" fmla="*/ 166 h 166"/>
                  <a:gd name="T14" fmla="*/ 0 w 142"/>
                  <a:gd name="T15" fmla="*/ 154 h 166"/>
                  <a:gd name="T16" fmla="*/ 52 w 142"/>
                  <a:gd name="T17" fmla="*/ 52 h 1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66"/>
                  <a:gd name="T29" fmla="*/ 142 w 142"/>
                  <a:gd name="T30" fmla="*/ 166 h 1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66">
                    <a:moveTo>
                      <a:pt x="52" y="52"/>
                    </a:moveTo>
                    <a:lnTo>
                      <a:pt x="105" y="0"/>
                    </a:lnTo>
                    <a:lnTo>
                      <a:pt x="110" y="1"/>
                    </a:lnTo>
                    <a:lnTo>
                      <a:pt x="123" y="6"/>
                    </a:lnTo>
                    <a:lnTo>
                      <a:pt x="136" y="16"/>
                    </a:lnTo>
                    <a:lnTo>
                      <a:pt x="142" y="33"/>
                    </a:lnTo>
                    <a:lnTo>
                      <a:pt x="36" y="166"/>
                    </a:lnTo>
                    <a:lnTo>
                      <a:pt x="0" y="154"/>
                    </a:lnTo>
                    <a:lnTo>
                      <a:pt x="52"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37" name="Freeform 23"/>
              <p:cNvSpPr>
                <a:spLocks/>
              </p:cNvSpPr>
              <p:nvPr/>
            </p:nvSpPr>
            <p:spPr bwMode="auto">
              <a:xfrm>
                <a:off x="3509" y="2585"/>
                <a:ext cx="286" cy="91"/>
              </a:xfrm>
              <a:custGeom>
                <a:avLst/>
                <a:gdLst>
                  <a:gd name="T0" fmla="*/ 0 w 286"/>
                  <a:gd name="T1" fmla="*/ 64 h 91"/>
                  <a:gd name="T2" fmla="*/ 5 w 286"/>
                  <a:gd name="T3" fmla="*/ 91 h 91"/>
                  <a:gd name="T4" fmla="*/ 9 w 286"/>
                  <a:gd name="T5" fmla="*/ 89 h 91"/>
                  <a:gd name="T6" fmla="*/ 19 w 286"/>
                  <a:gd name="T7" fmla="*/ 84 h 91"/>
                  <a:gd name="T8" fmla="*/ 36 w 286"/>
                  <a:gd name="T9" fmla="*/ 78 h 91"/>
                  <a:gd name="T10" fmla="*/ 56 w 286"/>
                  <a:gd name="T11" fmla="*/ 73 h 91"/>
                  <a:gd name="T12" fmla="*/ 80 w 286"/>
                  <a:gd name="T13" fmla="*/ 69 h 91"/>
                  <a:gd name="T14" fmla="*/ 107 w 286"/>
                  <a:gd name="T15" fmla="*/ 68 h 91"/>
                  <a:gd name="T16" fmla="*/ 136 w 286"/>
                  <a:gd name="T17" fmla="*/ 73 h 91"/>
                  <a:gd name="T18" fmla="*/ 165 w 286"/>
                  <a:gd name="T19" fmla="*/ 83 h 91"/>
                  <a:gd name="T20" fmla="*/ 184 w 286"/>
                  <a:gd name="T21" fmla="*/ 79 h 91"/>
                  <a:gd name="T22" fmla="*/ 185 w 286"/>
                  <a:gd name="T23" fmla="*/ 78 h 91"/>
                  <a:gd name="T24" fmla="*/ 189 w 286"/>
                  <a:gd name="T25" fmla="*/ 73 h 91"/>
                  <a:gd name="T26" fmla="*/ 194 w 286"/>
                  <a:gd name="T27" fmla="*/ 67 h 91"/>
                  <a:gd name="T28" fmla="*/ 204 w 286"/>
                  <a:gd name="T29" fmla="*/ 59 h 91"/>
                  <a:gd name="T30" fmla="*/ 218 w 286"/>
                  <a:gd name="T31" fmla="*/ 51 h 91"/>
                  <a:gd name="T32" fmla="*/ 236 w 286"/>
                  <a:gd name="T33" fmla="*/ 44 h 91"/>
                  <a:gd name="T34" fmla="*/ 258 w 286"/>
                  <a:gd name="T35" fmla="*/ 37 h 91"/>
                  <a:gd name="T36" fmla="*/ 286 w 286"/>
                  <a:gd name="T37" fmla="*/ 32 h 91"/>
                  <a:gd name="T38" fmla="*/ 284 w 286"/>
                  <a:gd name="T39" fmla="*/ 0 h 91"/>
                  <a:gd name="T40" fmla="*/ 280 w 286"/>
                  <a:gd name="T41" fmla="*/ 0 h 91"/>
                  <a:gd name="T42" fmla="*/ 269 w 286"/>
                  <a:gd name="T43" fmla="*/ 1 h 91"/>
                  <a:gd name="T44" fmla="*/ 253 w 286"/>
                  <a:gd name="T45" fmla="*/ 3 h 91"/>
                  <a:gd name="T46" fmla="*/ 234 w 286"/>
                  <a:gd name="T47" fmla="*/ 8 h 91"/>
                  <a:gd name="T48" fmla="*/ 214 w 286"/>
                  <a:gd name="T49" fmla="*/ 15 h 91"/>
                  <a:gd name="T50" fmla="*/ 195 w 286"/>
                  <a:gd name="T51" fmla="*/ 24 h 91"/>
                  <a:gd name="T52" fmla="*/ 180 w 286"/>
                  <a:gd name="T53" fmla="*/ 36 h 91"/>
                  <a:gd name="T54" fmla="*/ 169 w 286"/>
                  <a:gd name="T55" fmla="*/ 51 h 91"/>
                  <a:gd name="T56" fmla="*/ 165 w 286"/>
                  <a:gd name="T57" fmla="*/ 50 h 91"/>
                  <a:gd name="T58" fmla="*/ 155 w 286"/>
                  <a:gd name="T59" fmla="*/ 46 h 91"/>
                  <a:gd name="T60" fmla="*/ 137 w 286"/>
                  <a:gd name="T61" fmla="*/ 44 h 91"/>
                  <a:gd name="T62" fmla="*/ 115 w 286"/>
                  <a:gd name="T63" fmla="*/ 40 h 91"/>
                  <a:gd name="T64" fmla="*/ 90 w 286"/>
                  <a:gd name="T65" fmla="*/ 40 h 91"/>
                  <a:gd name="T66" fmla="*/ 62 w 286"/>
                  <a:gd name="T67" fmla="*/ 43 h 91"/>
                  <a:gd name="T68" fmla="*/ 32 w 286"/>
                  <a:gd name="T69" fmla="*/ 50 h 91"/>
                  <a:gd name="T70" fmla="*/ 0 w 286"/>
                  <a:gd name="T71" fmla="*/ 64 h 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6"/>
                  <a:gd name="T109" fmla="*/ 0 h 91"/>
                  <a:gd name="T110" fmla="*/ 286 w 286"/>
                  <a:gd name="T111" fmla="*/ 91 h 9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6" h="91">
                    <a:moveTo>
                      <a:pt x="0" y="64"/>
                    </a:moveTo>
                    <a:lnTo>
                      <a:pt x="5" y="91"/>
                    </a:lnTo>
                    <a:lnTo>
                      <a:pt x="9" y="89"/>
                    </a:lnTo>
                    <a:lnTo>
                      <a:pt x="19" y="84"/>
                    </a:lnTo>
                    <a:lnTo>
                      <a:pt x="36" y="78"/>
                    </a:lnTo>
                    <a:lnTo>
                      <a:pt x="56" y="73"/>
                    </a:lnTo>
                    <a:lnTo>
                      <a:pt x="80" y="69"/>
                    </a:lnTo>
                    <a:lnTo>
                      <a:pt x="107" y="68"/>
                    </a:lnTo>
                    <a:lnTo>
                      <a:pt x="136" y="73"/>
                    </a:lnTo>
                    <a:lnTo>
                      <a:pt x="165" y="83"/>
                    </a:lnTo>
                    <a:lnTo>
                      <a:pt x="184" y="79"/>
                    </a:lnTo>
                    <a:lnTo>
                      <a:pt x="185" y="78"/>
                    </a:lnTo>
                    <a:lnTo>
                      <a:pt x="189" y="73"/>
                    </a:lnTo>
                    <a:lnTo>
                      <a:pt x="194" y="67"/>
                    </a:lnTo>
                    <a:lnTo>
                      <a:pt x="204" y="59"/>
                    </a:lnTo>
                    <a:lnTo>
                      <a:pt x="218" y="51"/>
                    </a:lnTo>
                    <a:lnTo>
                      <a:pt x="236" y="44"/>
                    </a:lnTo>
                    <a:lnTo>
                      <a:pt x="258" y="37"/>
                    </a:lnTo>
                    <a:lnTo>
                      <a:pt x="286" y="32"/>
                    </a:lnTo>
                    <a:lnTo>
                      <a:pt x="284" y="0"/>
                    </a:lnTo>
                    <a:lnTo>
                      <a:pt x="280" y="0"/>
                    </a:lnTo>
                    <a:lnTo>
                      <a:pt x="269" y="1"/>
                    </a:lnTo>
                    <a:lnTo>
                      <a:pt x="253" y="3"/>
                    </a:lnTo>
                    <a:lnTo>
                      <a:pt x="234" y="8"/>
                    </a:lnTo>
                    <a:lnTo>
                      <a:pt x="214" y="15"/>
                    </a:lnTo>
                    <a:lnTo>
                      <a:pt x="195" y="24"/>
                    </a:lnTo>
                    <a:lnTo>
                      <a:pt x="180" y="36"/>
                    </a:lnTo>
                    <a:lnTo>
                      <a:pt x="169" y="51"/>
                    </a:lnTo>
                    <a:lnTo>
                      <a:pt x="165" y="50"/>
                    </a:lnTo>
                    <a:lnTo>
                      <a:pt x="155" y="46"/>
                    </a:lnTo>
                    <a:lnTo>
                      <a:pt x="137" y="44"/>
                    </a:lnTo>
                    <a:lnTo>
                      <a:pt x="115" y="40"/>
                    </a:lnTo>
                    <a:lnTo>
                      <a:pt x="90" y="40"/>
                    </a:lnTo>
                    <a:lnTo>
                      <a:pt x="62" y="43"/>
                    </a:lnTo>
                    <a:lnTo>
                      <a:pt x="32" y="50"/>
                    </a:lnTo>
                    <a:lnTo>
                      <a:pt x="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38" name="Freeform 24"/>
              <p:cNvSpPr>
                <a:spLocks/>
              </p:cNvSpPr>
              <p:nvPr/>
            </p:nvSpPr>
            <p:spPr bwMode="auto">
              <a:xfrm>
                <a:off x="3656" y="2480"/>
                <a:ext cx="51" cy="101"/>
              </a:xfrm>
              <a:custGeom>
                <a:avLst/>
                <a:gdLst>
                  <a:gd name="T0" fmla="*/ 17 w 51"/>
                  <a:gd name="T1" fmla="*/ 24 h 101"/>
                  <a:gd name="T2" fmla="*/ 42 w 51"/>
                  <a:gd name="T3" fmla="*/ 0 h 101"/>
                  <a:gd name="T4" fmla="*/ 51 w 51"/>
                  <a:gd name="T5" fmla="*/ 101 h 101"/>
                  <a:gd name="T6" fmla="*/ 0 w 51"/>
                  <a:gd name="T7" fmla="*/ 77 h 101"/>
                  <a:gd name="T8" fmla="*/ 17 w 51"/>
                  <a:gd name="T9" fmla="*/ 24 h 101"/>
                  <a:gd name="T10" fmla="*/ 0 60000 65536"/>
                  <a:gd name="T11" fmla="*/ 0 60000 65536"/>
                  <a:gd name="T12" fmla="*/ 0 60000 65536"/>
                  <a:gd name="T13" fmla="*/ 0 60000 65536"/>
                  <a:gd name="T14" fmla="*/ 0 60000 65536"/>
                  <a:gd name="T15" fmla="*/ 0 w 51"/>
                  <a:gd name="T16" fmla="*/ 0 h 101"/>
                  <a:gd name="T17" fmla="*/ 51 w 51"/>
                  <a:gd name="T18" fmla="*/ 101 h 101"/>
                </a:gdLst>
                <a:ahLst/>
                <a:cxnLst>
                  <a:cxn ang="T10">
                    <a:pos x="T0" y="T1"/>
                  </a:cxn>
                  <a:cxn ang="T11">
                    <a:pos x="T2" y="T3"/>
                  </a:cxn>
                  <a:cxn ang="T12">
                    <a:pos x="T4" y="T5"/>
                  </a:cxn>
                  <a:cxn ang="T13">
                    <a:pos x="T6" y="T7"/>
                  </a:cxn>
                  <a:cxn ang="T14">
                    <a:pos x="T8" y="T9"/>
                  </a:cxn>
                </a:cxnLst>
                <a:rect l="T15" t="T16" r="T17" b="T18"/>
                <a:pathLst>
                  <a:path w="51" h="101">
                    <a:moveTo>
                      <a:pt x="17" y="24"/>
                    </a:moveTo>
                    <a:lnTo>
                      <a:pt x="42" y="0"/>
                    </a:lnTo>
                    <a:lnTo>
                      <a:pt x="51" y="101"/>
                    </a:lnTo>
                    <a:lnTo>
                      <a:pt x="0" y="77"/>
                    </a:lnTo>
                    <a:lnTo>
                      <a:pt x="17"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39" name="Freeform 25"/>
              <p:cNvSpPr>
                <a:spLocks/>
              </p:cNvSpPr>
              <p:nvPr/>
            </p:nvSpPr>
            <p:spPr bwMode="auto">
              <a:xfrm>
                <a:off x="4183" y="3621"/>
                <a:ext cx="34" cy="213"/>
              </a:xfrm>
              <a:custGeom>
                <a:avLst/>
                <a:gdLst>
                  <a:gd name="T0" fmla="*/ 34 w 34"/>
                  <a:gd name="T1" fmla="*/ 0 h 213"/>
                  <a:gd name="T2" fmla="*/ 33 w 34"/>
                  <a:gd name="T3" fmla="*/ 26 h 213"/>
                  <a:gd name="T4" fmla="*/ 30 w 34"/>
                  <a:gd name="T5" fmla="*/ 87 h 213"/>
                  <a:gd name="T6" fmla="*/ 30 w 34"/>
                  <a:gd name="T7" fmla="*/ 156 h 213"/>
                  <a:gd name="T8" fmla="*/ 34 w 34"/>
                  <a:gd name="T9" fmla="*/ 208 h 213"/>
                  <a:gd name="T10" fmla="*/ 6 w 34"/>
                  <a:gd name="T11" fmla="*/ 213 h 213"/>
                  <a:gd name="T12" fmla="*/ 3 w 34"/>
                  <a:gd name="T13" fmla="*/ 184 h 213"/>
                  <a:gd name="T14" fmla="*/ 0 w 34"/>
                  <a:gd name="T15" fmla="*/ 120 h 213"/>
                  <a:gd name="T16" fmla="*/ 0 w 34"/>
                  <a:gd name="T17" fmla="*/ 51 h 213"/>
                  <a:gd name="T18" fmla="*/ 6 w 34"/>
                  <a:gd name="T19" fmla="*/ 8 h 213"/>
                  <a:gd name="T20" fmla="*/ 34 w 34"/>
                  <a:gd name="T21" fmla="*/ 0 h 2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213"/>
                  <a:gd name="T35" fmla="*/ 34 w 34"/>
                  <a:gd name="T36" fmla="*/ 213 h 2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213">
                    <a:moveTo>
                      <a:pt x="34" y="0"/>
                    </a:moveTo>
                    <a:lnTo>
                      <a:pt x="33" y="26"/>
                    </a:lnTo>
                    <a:lnTo>
                      <a:pt x="30" y="87"/>
                    </a:lnTo>
                    <a:lnTo>
                      <a:pt x="30" y="156"/>
                    </a:lnTo>
                    <a:lnTo>
                      <a:pt x="34" y="208"/>
                    </a:lnTo>
                    <a:lnTo>
                      <a:pt x="6" y="213"/>
                    </a:lnTo>
                    <a:lnTo>
                      <a:pt x="3" y="184"/>
                    </a:lnTo>
                    <a:lnTo>
                      <a:pt x="0" y="120"/>
                    </a:lnTo>
                    <a:lnTo>
                      <a:pt x="0" y="51"/>
                    </a:lnTo>
                    <a:lnTo>
                      <a:pt x="6" y="8"/>
                    </a:lnTo>
                    <a:lnTo>
                      <a:pt x="34" y="0"/>
                    </a:lnTo>
                    <a:close/>
                  </a:path>
                </a:pathLst>
              </a:custGeom>
              <a:solidFill>
                <a:srgbClr val="B2C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40" name="Freeform 26"/>
              <p:cNvSpPr>
                <a:spLocks/>
              </p:cNvSpPr>
              <p:nvPr/>
            </p:nvSpPr>
            <p:spPr bwMode="auto">
              <a:xfrm>
                <a:off x="4036" y="3087"/>
                <a:ext cx="156" cy="196"/>
              </a:xfrm>
              <a:custGeom>
                <a:avLst/>
                <a:gdLst>
                  <a:gd name="T0" fmla="*/ 34 w 156"/>
                  <a:gd name="T1" fmla="*/ 0 h 196"/>
                  <a:gd name="T2" fmla="*/ 31 w 156"/>
                  <a:gd name="T3" fmla="*/ 0 h 196"/>
                  <a:gd name="T4" fmla="*/ 24 w 156"/>
                  <a:gd name="T5" fmla="*/ 0 h 196"/>
                  <a:gd name="T6" fmla="*/ 15 w 156"/>
                  <a:gd name="T7" fmla="*/ 5 h 196"/>
                  <a:gd name="T8" fmla="*/ 6 w 156"/>
                  <a:gd name="T9" fmla="*/ 16 h 196"/>
                  <a:gd name="T10" fmla="*/ 1 w 156"/>
                  <a:gd name="T11" fmla="*/ 38 h 196"/>
                  <a:gd name="T12" fmla="*/ 0 w 156"/>
                  <a:gd name="T13" fmla="*/ 73 h 196"/>
                  <a:gd name="T14" fmla="*/ 5 w 156"/>
                  <a:gd name="T15" fmla="*/ 125 h 196"/>
                  <a:gd name="T16" fmla="*/ 20 w 156"/>
                  <a:gd name="T17" fmla="*/ 196 h 196"/>
                  <a:gd name="T18" fmla="*/ 156 w 156"/>
                  <a:gd name="T19" fmla="*/ 150 h 196"/>
                  <a:gd name="T20" fmla="*/ 139 w 156"/>
                  <a:gd name="T21" fmla="*/ 129 h 196"/>
                  <a:gd name="T22" fmla="*/ 134 w 156"/>
                  <a:gd name="T23" fmla="*/ 130 h 196"/>
                  <a:gd name="T24" fmla="*/ 120 w 156"/>
                  <a:gd name="T25" fmla="*/ 133 h 196"/>
                  <a:gd name="T26" fmla="*/ 100 w 156"/>
                  <a:gd name="T27" fmla="*/ 133 h 196"/>
                  <a:gd name="T28" fmla="*/ 78 w 156"/>
                  <a:gd name="T29" fmla="*/ 127 h 196"/>
                  <a:gd name="T30" fmla="*/ 58 w 156"/>
                  <a:gd name="T31" fmla="*/ 115 h 196"/>
                  <a:gd name="T32" fmla="*/ 42 w 156"/>
                  <a:gd name="T33" fmla="*/ 91 h 196"/>
                  <a:gd name="T34" fmla="*/ 33 w 156"/>
                  <a:gd name="T35" fmla="*/ 54 h 196"/>
                  <a:gd name="T36" fmla="*/ 34 w 156"/>
                  <a:gd name="T37" fmla="*/ 0 h 1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196"/>
                  <a:gd name="T59" fmla="*/ 156 w 156"/>
                  <a:gd name="T60" fmla="*/ 196 h 1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196">
                    <a:moveTo>
                      <a:pt x="34" y="0"/>
                    </a:moveTo>
                    <a:lnTo>
                      <a:pt x="31" y="0"/>
                    </a:lnTo>
                    <a:lnTo>
                      <a:pt x="24" y="0"/>
                    </a:lnTo>
                    <a:lnTo>
                      <a:pt x="15" y="5"/>
                    </a:lnTo>
                    <a:lnTo>
                      <a:pt x="6" y="16"/>
                    </a:lnTo>
                    <a:lnTo>
                      <a:pt x="1" y="38"/>
                    </a:lnTo>
                    <a:lnTo>
                      <a:pt x="0" y="73"/>
                    </a:lnTo>
                    <a:lnTo>
                      <a:pt x="5" y="125"/>
                    </a:lnTo>
                    <a:lnTo>
                      <a:pt x="20" y="196"/>
                    </a:lnTo>
                    <a:lnTo>
                      <a:pt x="156" y="150"/>
                    </a:lnTo>
                    <a:lnTo>
                      <a:pt x="139" y="129"/>
                    </a:lnTo>
                    <a:lnTo>
                      <a:pt x="134" y="130"/>
                    </a:lnTo>
                    <a:lnTo>
                      <a:pt x="120" y="133"/>
                    </a:lnTo>
                    <a:lnTo>
                      <a:pt x="100" y="133"/>
                    </a:lnTo>
                    <a:lnTo>
                      <a:pt x="78" y="127"/>
                    </a:lnTo>
                    <a:lnTo>
                      <a:pt x="58" y="115"/>
                    </a:lnTo>
                    <a:lnTo>
                      <a:pt x="42" y="91"/>
                    </a:lnTo>
                    <a:lnTo>
                      <a:pt x="33" y="54"/>
                    </a:lnTo>
                    <a:lnTo>
                      <a:pt x="34" y="0"/>
                    </a:lnTo>
                    <a:close/>
                  </a:path>
                </a:pathLst>
              </a:custGeom>
              <a:solidFill>
                <a:srgbClr val="E891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41" name="Freeform 27"/>
              <p:cNvSpPr>
                <a:spLocks/>
              </p:cNvSpPr>
              <p:nvPr/>
            </p:nvSpPr>
            <p:spPr bwMode="auto">
              <a:xfrm>
                <a:off x="3992" y="3724"/>
                <a:ext cx="73" cy="147"/>
              </a:xfrm>
              <a:custGeom>
                <a:avLst/>
                <a:gdLst>
                  <a:gd name="T0" fmla="*/ 31 w 73"/>
                  <a:gd name="T1" fmla="*/ 0 h 147"/>
                  <a:gd name="T2" fmla="*/ 0 w 73"/>
                  <a:gd name="T3" fmla="*/ 5 h 147"/>
                  <a:gd name="T4" fmla="*/ 1 w 73"/>
                  <a:gd name="T5" fmla="*/ 8 h 147"/>
                  <a:gd name="T6" fmla="*/ 6 w 73"/>
                  <a:gd name="T7" fmla="*/ 15 h 147"/>
                  <a:gd name="T8" fmla="*/ 12 w 73"/>
                  <a:gd name="T9" fmla="*/ 28 h 147"/>
                  <a:gd name="T10" fmla="*/ 20 w 73"/>
                  <a:gd name="T11" fmla="*/ 43 h 147"/>
                  <a:gd name="T12" fmla="*/ 26 w 73"/>
                  <a:gd name="T13" fmla="*/ 62 h 147"/>
                  <a:gd name="T14" fmla="*/ 30 w 73"/>
                  <a:gd name="T15" fmla="*/ 85 h 147"/>
                  <a:gd name="T16" fmla="*/ 31 w 73"/>
                  <a:gd name="T17" fmla="*/ 109 h 147"/>
                  <a:gd name="T18" fmla="*/ 29 w 73"/>
                  <a:gd name="T19" fmla="*/ 136 h 147"/>
                  <a:gd name="T20" fmla="*/ 30 w 73"/>
                  <a:gd name="T21" fmla="*/ 134 h 147"/>
                  <a:gd name="T22" fmla="*/ 31 w 73"/>
                  <a:gd name="T23" fmla="*/ 131 h 147"/>
                  <a:gd name="T24" fmla="*/ 35 w 73"/>
                  <a:gd name="T25" fmla="*/ 127 h 147"/>
                  <a:gd name="T26" fmla="*/ 40 w 73"/>
                  <a:gd name="T27" fmla="*/ 123 h 147"/>
                  <a:gd name="T28" fmla="*/ 45 w 73"/>
                  <a:gd name="T29" fmla="*/ 122 h 147"/>
                  <a:gd name="T30" fmla="*/ 53 w 73"/>
                  <a:gd name="T31" fmla="*/ 124 h 147"/>
                  <a:gd name="T32" fmla="*/ 63 w 73"/>
                  <a:gd name="T33" fmla="*/ 132 h 147"/>
                  <a:gd name="T34" fmla="*/ 73 w 73"/>
                  <a:gd name="T35" fmla="*/ 147 h 147"/>
                  <a:gd name="T36" fmla="*/ 73 w 73"/>
                  <a:gd name="T37" fmla="*/ 142 h 147"/>
                  <a:gd name="T38" fmla="*/ 72 w 73"/>
                  <a:gd name="T39" fmla="*/ 131 h 147"/>
                  <a:gd name="T40" fmla="*/ 70 w 73"/>
                  <a:gd name="T41" fmla="*/ 113 h 147"/>
                  <a:gd name="T42" fmla="*/ 68 w 73"/>
                  <a:gd name="T43" fmla="*/ 90 h 147"/>
                  <a:gd name="T44" fmla="*/ 63 w 73"/>
                  <a:gd name="T45" fmla="*/ 66 h 147"/>
                  <a:gd name="T46" fmla="*/ 55 w 73"/>
                  <a:gd name="T47" fmla="*/ 42 h 147"/>
                  <a:gd name="T48" fmla="*/ 45 w 73"/>
                  <a:gd name="T49" fmla="*/ 19 h 147"/>
                  <a:gd name="T50" fmla="*/ 31 w 73"/>
                  <a:gd name="T51" fmla="*/ 0 h 1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
                  <a:gd name="T79" fmla="*/ 0 h 147"/>
                  <a:gd name="T80" fmla="*/ 73 w 73"/>
                  <a:gd name="T81" fmla="*/ 147 h 1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 h="147">
                    <a:moveTo>
                      <a:pt x="31" y="0"/>
                    </a:moveTo>
                    <a:lnTo>
                      <a:pt x="0" y="5"/>
                    </a:lnTo>
                    <a:lnTo>
                      <a:pt x="1" y="8"/>
                    </a:lnTo>
                    <a:lnTo>
                      <a:pt x="6" y="15"/>
                    </a:lnTo>
                    <a:lnTo>
                      <a:pt x="12" y="28"/>
                    </a:lnTo>
                    <a:lnTo>
                      <a:pt x="20" y="43"/>
                    </a:lnTo>
                    <a:lnTo>
                      <a:pt x="26" y="62"/>
                    </a:lnTo>
                    <a:lnTo>
                      <a:pt x="30" y="85"/>
                    </a:lnTo>
                    <a:lnTo>
                      <a:pt x="31" y="109"/>
                    </a:lnTo>
                    <a:lnTo>
                      <a:pt x="29" y="136"/>
                    </a:lnTo>
                    <a:lnTo>
                      <a:pt x="30" y="134"/>
                    </a:lnTo>
                    <a:lnTo>
                      <a:pt x="31" y="131"/>
                    </a:lnTo>
                    <a:lnTo>
                      <a:pt x="35" y="127"/>
                    </a:lnTo>
                    <a:lnTo>
                      <a:pt x="40" y="123"/>
                    </a:lnTo>
                    <a:lnTo>
                      <a:pt x="45" y="122"/>
                    </a:lnTo>
                    <a:lnTo>
                      <a:pt x="53" y="124"/>
                    </a:lnTo>
                    <a:lnTo>
                      <a:pt x="63" y="132"/>
                    </a:lnTo>
                    <a:lnTo>
                      <a:pt x="73" y="147"/>
                    </a:lnTo>
                    <a:lnTo>
                      <a:pt x="73" y="142"/>
                    </a:lnTo>
                    <a:lnTo>
                      <a:pt x="72" y="131"/>
                    </a:lnTo>
                    <a:lnTo>
                      <a:pt x="70" y="113"/>
                    </a:lnTo>
                    <a:lnTo>
                      <a:pt x="68" y="90"/>
                    </a:lnTo>
                    <a:lnTo>
                      <a:pt x="63" y="66"/>
                    </a:lnTo>
                    <a:lnTo>
                      <a:pt x="55" y="42"/>
                    </a:lnTo>
                    <a:lnTo>
                      <a:pt x="45" y="19"/>
                    </a:lnTo>
                    <a:lnTo>
                      <a:pt x="31" y="0"/>
                    </a:lnTo>
                    <a:close/>
                  </a:path>
                </a:pathLst>
              </a:custGeom>
              <a:solidFill>
                <a:srgbClr val="B2C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42" name="Freeform 28"/>
              <p:cNvSpPr>
                <a:spLocks/>
              </p:cNvSpPr>
              <p:nvPr/>
            </p:nvSpPr>
            <p:spPr bwMode="auto">
              <a:xfrm>
                <a:off x="4004" y="3737"/>
                <a:ext cx="66" cy="138"/>
              </a:xfrm>
              <a:custGeom>
                <a:avLst/>
                <a:gdLst>
                  <a:gd name="T0" fmla="*/ 52 w 66"/>
                  <a:gd name="T1" fmla="*/ 138 h 138"/>
                  <a:gd name="T2" fmla="*/ 52 w 66"/>
                  <a:gd name="T3" fmla="*/ 88 h 138"/>
                  <a:gd name="T4" fmla="*/ 47 w 66"/>
                  <a:gd name="T5" fmla="*/ 53 h 138"/>
                  <a:gd name="T6" fmla="*/ 39 w 66"/>
                  <a:gd name="T7" fmla="*/ 28 h 138"/>
                  <a:gd name="T8" fmla="*/ 29 w 66"/>
                  <a:gd name="T9" fmla="*/ 13 h 138"/>
                  <a:gd name="T10" fmla="*/ 19 w 66"/>
                  <a:gd name="T11" fmla="*/ 4 h 138"/>
                  <a:gd name="T12" fmla="*/ 9 w 66"/>
                  <a:gd name="T13" fmla="*/ 0 h 138"/>
                  <a:gd name="T14" fmla="*/ 3 w 66"/>
                  <a:gd name="T15" fmla="*/ 0 h 138"/>
                  <a:gd name="T16" fmla="*/ 0 w 66"/>
                  <a:gd name="T17" fmla="*/ 0 h 138"/>
                  <a:gd name="T18" fmla="*/ 22 w 66"/>
                  <a:gd name="T19" fmla="*/ 4 h 138"/>
                  <a:gd name="T20" fmla="*/ 23 w 66"/>
                  <a:gd name="T21" fmla="*/ 2 h 138"/>
                  <a:gd name="T22" fmla="*/ 28 w 66"/>
                  <a:gd name="T23" fmla="*/ 1 h 138"/>
                  <a:gd name="T24" fmla="*/ 34 w 66"/>
                  <a:gd name="T25" fmla="*/ 1 h 138"/>
                  <a:gd name="T26" fmla="*/ 42 w 66"/>
                  <a:gd name="T27" fmla="*/ 6 h 138"/>
                  <a:gd name="T28" fmla="*/ 50 w 66"/>
                  <a:gd name="T29" fmla="*/ 20 h 138"/>
                  <a:gd name="T30" fmla="*/ 56 w 66"/>
                  <a:gd name="T31" fmla="*/ 43 h 138"/>
                  <a:gd name="T32" fmla="*/ 62 w 66"/>
                  <a:gd name="T33" fmla="*/ 80 h 138"/>
                  <a:gd name="T34" fmla="*/ 66 w 66"/>
                  <a:gd name="T35" fmla="*/ 131 h 138"/>
                  <a:gd name="T36" fmla="*/ 52 w 66"/>
                  <a:gd name="T37" fmla="*/ 138 h 1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138"/>
                  <a:gd name="T59" fmla="*/ 66 w 66"/>
                  <a:gd name="T60" fmla="*/ 138 h 1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138">
                    <a:moveTo>
                      <a:pt x="52" y="138"/>
                    </a:moveTo>
                    <a:lnTo>
                      <a:pt x="52" y="88"/>
                    </a:lnTo>
                    <a:lnTo>
                      <a:pt x="47" y="53"/>
                    </a:lnTo>
                    <a:lnTo>
                      <a:pt x="39" y="28"/>
                    </a:lnTo>
                    <a:lnTo>
                      <a:pt x="29" y="13"/>
                    </a:lnTo>
                    <a:lnTo>
                      <a:pt x="19" y="4"/>
                    </a:lnTo>
                    <a:lnTo>
                      <a:pt x="9" y="0"/>
                    </a:lnTo>
                    <a:lnTo>
                      <a:pt x="3" y="0"/>
                    </a:lnTo>
                    <a:lnTo>
                      <a:pt x="0" y="0"/>
                    </a:lnTo>
                    <a:lnTo>
                      <a:pt x="22" y="4"/>
                    </a:lnTo>
                    <a:lnTo>
                      <a:pt x="23" y="2"/>
                    </a:lnTo>
                    <a:lnTo>
                      <a:pt x="28" y="1"/>
                    </a:lnTo>
                    <a:lnTo>
                      <a:pt x="34" y="1"/>
                    </a:lnTo>
                    <a:lnTo>
                      <a:pt x="42" y="6"/>
                    </a:lnTo>
                    <a:lnTo>
                      <a:pt x="50" y="20"/>
                    </a:lnTo>
                    <a:lnTo>
                      <a:pt x="56" y="43"/>
                    </a:lnTo>
                    <a:lnTo>
                      <a:pt x="62" y="80"/>
                    </a:lnTo>
                    <a:lnTo>
                      <a:pt x="66" y="131"/>
                    </a:lnTo>
                    <a:lnTo>
                      <a:pt x="52" y="1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43" name="Freeform 29"/>
              <p:cNvSpPr>
                <a:spLocks/>
              </p:cNvSpPr>
              <p:nvPr/>
            </p:nvSpPr>
            <p:spPr bwMode="auto">
              <a:xfrm>
                <a:off x="3721" y="3860"/>
                <a:ext cx="31" cy="122"/>
              </a:xfrm>
              <a:custGeom>
                <a:avLst/>
                <a:gdLst>
                  <a:gd name="T0" fmla="*/ 0 w 31"/>
                  <a:gd name="T1" fmla="*/ 7 h 122"/>
                  <a:gd name="T2" fmla="*/ 2 w 31"/>
                  <a:gd name="T3" fmla="*/ 22 h 122"/>
                  <a:gd name="T4" fmla="*/ 6 w 31"/>
                  <a:gd name="T5" fmla="*/ 57 h 122"/>
                  <a:gd name="T6" fmla="*/ 8 w 31"/>
                  <a:gd name="T7" fmla="*/ 96 h 122"/>
                  <a:gd name="T8" fmla="*/ 5 w 31"/>
                  <a:gd name="T9" fmla="*/ 122 h 122"/>
                  <a:gd name="T10" fmla="*/ 31 w 31"/>
                  <a:gd name="T11" fmla="*/ 116 h 122"/>
                  <a:gd name="T12" fmla="*/ 29 w 31"/>
                  <a:gd name="T13" fmla="*/ 0 h 122"/>
                  <a:gd name="T14" fmla="*/ 0 w 31"/>
                  <a:gd name="T15" fmla="*/ 7 h 12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122"/>
                  <a:gd name="T26" fmla="*/ 31 w 31"/>
                  <a:gd name="T27" fmla="*/ 122 h 1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122">
                    <a:moveTo>
                      <a:pt x="0" y="7"/>
                    </a:moveTo>
                    <a:lnTo>
                      <a:pt x="2" y="22"/>
                    </a:lnTo>
                    <a:lnTo>
                      <a:pt x="6" y="57"/>
                    </a:lnTo>
                    <a:lnTo>
                      <a:pt x="8" y="96"/>
                    </a:lnTo>
                    <a:lnTo>
                      <a:pt x="5" y="122"/>
                    </a:lnTo>
                    <a:lnTo>
                      <a:pt x="31" y="116"/>
                    </a:lnTo>
                    <a:lnTo>
                      <a:pt x="29" y="0"/>
                    </a:lnTo>
                    <a:lnTo>
                      <a:pt x="0" y="7"/>
                    </a:lnTo>
                    <a:close/>
                  </a:path>
                </a:pathLst>
              </a:custGeom>
              <a:solidFill>
                <a:srgbClr val="B2C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44" name="Freeform 30"/>
              <p:cNvSpPr>
                <a:spLocks/>
              </p:cNvSpPr>
              <p:nvPr/>
            </p:nvSpPr>
            <p:spPr bwMode="auto">
              <a:xfrm>
                <a:off x="3493" y="3825"/>
                <a:ext cx="67" cy="151"/>
              </a:xfrm>
              <a:custGeom>
                <a:avLst/>
                <a:gdLst>
                  <a:gd name="T0" fmla="*/ 35 w 67"/>
                  <a:gd name="T1" fmla="*/ 0 h 151"/>
                  <a:gd name="T2" fmla="*/ 67 w 67"/>
                  <a:gd name="T3" fmla="*/ 7 h 151"/>
                  <a:gd name="T4" fmla="*/ 62 w 67"/>
                  <a:gd name="T5" fmla="*/ 19 h 151"/>
                  <a:gd name="T6" fmla="*/ 50 w 67"/>
                  <a:gd name="T7" fmla="*/ 52 h 151"/>
                  <a:gd name="T8" fmla="*/ 42 w 67"/>
                  <a:gd name="T9" fmla="*/ 99 h 151"/>
                  <a:gd name="T10" fmla="*/ 43 w 67"/>
                  <a:gd name="T11" fmla="*/ 151 h 151"/>
                  <a:gd name="T12" fmla="*/ 42 w 67"/>
                  <a:gd name="T13" fmla="*/ 150 h 151"/>
                  <a:gd name="T14" fmla="*/ 39 w 67"/>
                  <a:gd name="T15" fmla="*/ 147 h 151"/>
                  <a:gd name="T16" fmla="*/ 34 w 67"/>
                  <a:gd name="T17" fmla="*/ 142 h 151"/>
                  <a:gd name="T18" fmla="*/ 29 w 67"/>
                  <a:gd name="T19" fmla="*/ 138 h 151"/>
                  <a:gd name="T20" fmla="*/ 23 w 67"/>
                  <a:gd name="T21" fmla="*/ 136 h 151"/>
                  <a:gd name="T22" fmla="*/ 15 w 67"/>
                  <a:gd name="T23" fmla="*/ 133 h 151"/>
                  <a:gd name="T24" fmla="*/ 7 w 67"/>
                  <a:gd name="T25" fmla="*/ 135 h 151"/>
                  <a:gd name="T26" fmla="*/ 0 w 67"/>
                  <a:gd name="T27" fmla="*/ 140 h 151"/>
                  <a:gd name="T28" fmla="*/ 0 w 67"/>
                  <a:gd name="T29" fmla="*/ 123 h 151"/>
                  <a:gd name="T30" fmla="*/ 5 w 67"/>
                  <a:gd name="T31" fmla="*/ 83 h 151"/>
                  <a:gd name="T32" fmla="*/ 15 w 67"/>
                  <a:gd name="T33" fmla="*/ 37 h 151"/>
                  <a:gd name="T34" fmla="*/ 35 w 67"/>
                  <a:gd name="T35" fmla="*/ 0 h 1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7"/>
                  <a:gd name="T55" fmla="*/ 0 h 151"/>
                  <a:gd name="T56" fmla="*/ 67 w 67"/>
                  <a:gd name="T57" fmla="*/ 151 h 1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7" h="151">
                    <a:moveTo>
                      <a:pt x="35" y="0"/>
                    </a:moveTo>
                    <a:lnTo>
                      <a:pt x="67" y="7"/>
                    </a:lnTo>
                    <a:lnTo>
                      <a:pt x="62" y="19"/>
                    </a:lnTo>
                    <a:lnTo>
                      <a:pt x="50" y="52"/>
                    </a:lnTo>
                    <a:lnTo>
                      <a:pt x="42" y="99"/>
                    </a:lnTo>
                    <a:lnTo>
                      <a:pt x="43" y="151"/>
                    </a:lnTo>
                    <a:lnTo>
                      <a:pt x="42" y="150"/>
                    </a:lnTo>
                    <a:lnTo>
                      <a:pt x="39" y="147"/>
                    </a:lnTo>
                    <a:lnTo>
                      <a:pt x="34" y="142"/>
                    </a:lnTo>
                    <a:lnTo>
                      <a:pt x="29" y="138"/>
                    </a:lnTo>
                    <a:lnTo>
                      <a:pt x="23" y="136"/>
                    </a:lnTo>
                    <a:lnTo>
                      <a:pt x="15" y="133"/>
                    </a:lnTo>
                    <a:lnTo>
                      <a:pt x="7" y="135"/>
                    </a:lnTo>
                    <a:lnTo>
                      <a:pt x="0" y="140"/>
                    </a:lnTo>
                    <a:lnTo>
                      <a:pt x="0" y="123"/>
                    </a:lnTo>
                    <a:lnTo>
                      <a:pt x="5" y="83"/>
                    </a:lnTo>
                    <a:lnTo>
                      <a:pt x="15" y="37"/>
                    </a:lnTo>
                    <a:lnTo>
                      <a:pt x="35" y="0"/>
                    </a:lnTo>
                    <a:close/>
                  </a:path>
                </a:pathLst>
              </a:custGeom>
              <a:solidFill>
                <a:srgbClr val="B2C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45" name="Freeform 31"/>
              <p:cNvSpPr>
                <a:spLocks/>
              </p:cNvSpPr>
              <p:nvPr/>
            </p:nvSpPr>
            <p:spPr bwMode="auto">
              <a:xfrm>
                <a:off x="3403" y="3330"/>
                <a:ext cx="76" cy="170"/>
              </a:xfrm>
              <a:custGeom>
                <a:avLst/>
                <a:gdLst>
                  <a:gd name="T0" fmla="*/ 43 w 76"/>
                  <a:gd name="T1" fmla="*/ 0 h 170"/>
                  <a:gd name="T2" fmla="*/ 40 w 76"/>
                  <a:gd name="T3" fmla="*/ 0 h 170"/>
                  <a:gd name="T4" fmla="*/ 34 w 76"/>
                  <a:gd name="T5" fmla="*/ 2 h 170"/>
                  <a:gd name="T6" fmla="*/ 24 w 76"/>
                  <a:gd name="T7" fmla="*/ 8 h 170"/>
                  <a:gd name="T8" fmla="*/ 15 w 76"/>
                  <a:gd name="T9" fmla="*/ 21 h 170"/>
                  <a:gd name="T10" fmla="*/ 6 w 76"/>
                  <a:gd name="T11" fmla="*/ 41 h 170"/>
                  <a:gd name="T12" fmla="*/ 1 w 76"/>
                  <a:gd name="T13" fmla="*/ 72 h 170"/>
                  <a:gd name="T14" fmla="*/ 0 w 76"/>
                  <a:gd name="T15" fmla="*/ 113 h 170"/>
                  <a:gd name="T16" fmla="*/ 6 w 76"/>
                  <a:gd name="T17" fmla="*/ 170 h 170"/>
                  <a:gd name="T18" fmla="*/ 64 w 76"/>
                  <a:gd name="T19" fmla="*/ 151 h 170"/>
                  <a:gd name="T20" fmla="*/ 76 w 76"/>
                  <a:gd name="T21" fmla="*/ 105 h 170"/>
                  <a:gd name="T22" fmla="*/ 73 w 76"/>
                  <a:gd name="T23" fmla="*/ 103 h 170"/>
                  <a:gd name="T24" fmla="*/ 68 w 76"/>
                  <a:gd name="T25" fmla="*/ 100 h 170"/>
                  <a:gd name="T26" fmla="*/ 61 w 76"/>
                  <a:gd name="T27" fmla="*/ 93 h 170"/>
                  <a:gd name="T28" fmla="*/ 53 w 76"/>
                  <a:gd name="T29" fmla="*/ 84 h 170"/>
                  <a:gd name="T30" fmla="*/ 45 w 76"/>
                  <a:gd name="T31" fmla="*/ 70 h 170"/>
                  <a:gd name="T32" fmla="*/ 40 w 76"/>
                  <a:gd name="T33" fmla="*/ 51 h 170"/>
                  <a:gd name="T34" fmla="*/ 39 w 76"/>
                  <a:gd name="T35" fmla="*/ 29 h 170"/>
                  <a:gd name="T36" fmla="*/ 43 w 76"/>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
                  <a:gd name="T58" fmla="*/ 0 h 170"/>
                  <a:gd name="T59" fmla="*/ 76 w 76"/>
                  <a:gd name="T60" fmla="*/ 170 h 1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 h="170">
                    <a:moveTo>
                      <a:pt x="43" y="0"/>
                    </a:moveTo>
                    <a:lnTo>
                      <a:pt x="40" y="0"/>
                    </a:lnTo>
                    <a:lnTo>
                      <a:pt x="34" y="2"/>
                    </a:lnTo>
                    <a:lnTo>
                      <a:pt x="24" y="8"/>
                    </a:lnTo>
                    <a:lnTo>
                      <a:pt x="15" y="21"/>
                    </a:lnTo>
                    <a:lnTo>
                      <a:pt x="6" y="41"/>
                    </a:lnTo>
                    <a:lnTo>
                      <a:pt x="1" y="72"/>
                    </a:lnTo>
                    <a:lnTo>
                      <a:pt x="0" y="113"/>
                    </a:lnTo>
                    <a:lnTo>
                      <a:pt x="6" y="170"/>
                    </a:lnTo>
                    <a:lnTo>
                      <a:pt x="64" y="151"/>
                    </a:lnTo>
                    <a:lnTo>
                      <a:pt x="76" y="105"/>
                    </a:lnTo>
                    <a:lnTo>
                      <a:pt x="73" y="103"/>
                    </a:lnTo>
                    <a:lnTo>
                      <a:pt x="68" y="100"/>
                    </a:lnTo>
                    <a:lnTo>
                      <a:pt x="61" y="93"/>
                    </a:lnTo>
                    <a:lnTo>
                      <a:pt x="53" y="84"/>
                    </a:lnTo>
                    <a:lnTo>
                      <a:pt x="45" y="70"/>
                    </a:lnTo>
                    <a:lnTo>
                      <a:pt x="40" y="51"/>
                    </a:lnTo>
                    <a:lnTo>
                      <a:pt x="39" y="29"/>
                    </a:lnTo>
                    <a:lnTo>
                      <a:pt x="43" y="0"/>
                    </a:lnTo>
                    <a:close/>
                  </a:path>
                </a:pathLst>
              </a:custGeom>
              <a:solidFill>
                <a:srgbClr val="E891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46" name="Freeform 32"/>
              <p:cNvSpPr>
                <a:spLocks/>
              </p:cNvSpPr>
              <p:nvPr/>
            </p:nvSpPr>
            <p:spPr bwMode="auto">
              <a:xfrm>
                <a:off x="3483" y="3776"/>
                <a:ext cx="103" cy="53"/>
              </a:xfrm>
              <a:custGeom>
                <a:avLst/>
                <a:gdLst>
                  <a:gd name="T0" fmla="*/ 14 w 103"/>
                  <a:gd name="T1" fmla="*/ 0 h 53"/>
                  <a:gd name="T2" fmla="*/ 11 w 103"/>
                  <a:gd name="T3" fmla="*/ 3 h 53"/>
                  <a:gd name="T4" fmla="*/ 6 w 103"/>
                  <a:gd name="T5" fmla="*/ 10 h 53"/>
                  <a:gd name="T6" fmla="*/ 1 w 103"/>
                  <a:gd name="T7" fmla="*/ 19 h 53"/>
                  <a:gd name="T8" fmla="*/ 0 w 103"/>
                  <a:gd name="T9" fmla="*/ 30 h 53"/>
                  <a:gd name="T10" fmla="*/ 6 w 103"/>
                  <a:gd name="T11" fmla="*/ 41 h 53"/>
                  <a:gd name="T12" fmla="*/ 24 w 103"/>
                  <a:gd name="T13" fmla="*/ 48 h 53"/>
                  <a:gd name="T14" fmla="*/ 54 w 103"/>
                  <a:gd name="T15" fmla="*/ 53 h 53"/>
                  <a:gd name="T16" fmla="*/ 103 w 103"/>
                  <a:gd name="T17" fmla="*/ 53 h 53"/>
                  <a:gd name="T18" fmla="*/ 95 w 103"/>
                  <a:gd name="T19" fmla="*/ 18 h 53"/>
                  <a:gd name="T20" fmla="*/ 14 w 103"/>
                  <a:gd name="T21" fmla="*/ 0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
                  <a:gd name="T34" fmla="*/ 0 h 53"/>
                  <a:gd name="T35" fmla="*/ 103 w 103"/>
                  <a:gd name="T36" fmla="*/ 53 h 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 h="53">
                    <a:moveTo>
                      <a:pt x="14" y="0"/>
                    </a:moveTo>
                    <a:lnTo>
                      <a:pt x="11" y="3"/>
                    </a:lnTo>
                    <a:lnTo>
                      <a:pt x="6" y="10"/>
                    </a:lnTo>
                    <a:lnTo>
                      <a:pt x="1" y="19"/>
                    </a:lnTo>
                    <a:lnTo>
                      <a:pt x="0" y="30"/>
                    </a:lnTo>
                    <a:lnTo>
                      <a:pt x="6" y="41"/>
                    </a:lnTo>
                    <a:lnTo>
                      <a:pt x="24" y="48"/>
                    </a:lnTo>
                    <a:lnTo>
                      <a:pt x="54" y="53"/>
                    </a:lnTo>
                    <a:lnTo>
                      <a:pt x="103" y="53"/>
                    </a:lnTo>
                    <a:lnTo>
                      <a:pt x="95" y="18"/>
                    </a:lnTo>
                    <a:lnTo>
                      <a:pt x="14" y="0"/>
                    </a:lnTo>
                    <a:close/>
                  </a:path>
                </a:pathLst>
              </a:custGeom>
              <a:solidFill>
                <a:srgbClr val="E891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47" name="Freeform 33"/>
              <p:cNvSpPr>
                <a:spLocks/>
              </p:cNvSpPr>
              <p:nvPr/>
            </p:nvSpPr>
            <p:spPr bwMode="auto">
              <a:xfrm>
                <a:off x="3489" y="3829"/>
                <a:ext cx="66" cy="139"/>
              </a:xfrm>
              <a:custGeom>
                <a:avLst/>
                <a:gdLst>
                  <a:gd name="T0" fmla="*/ 14 w 66"/>
                  <a:gd name="T1" fmla="*/ 139 h 139"/>
                  <a:gd name="T2" fmla="*/ 14 w 66"/>
                  <a:gd name="T3" fmla="*/ 90 h 139"/>
                  <a:gd name="T4" fmla="*/ 19 w 66"/>
                  <a:gd name="T5" fmla="*/ 55 h 139"/>
                  <a:gd name="T6" fmla="*/ 27 w 66"/>
                  <a:gd name="T7" fmla="*/ 29 h 139"/>
                  <a:gd name="T8" fmla="*/ 37 w 66"/>
                  <a:gd name="T9" fmla="*/ 13 h 139"/>
                  <a:gd name="T10" fmla="*/ 47 w 66"/>
                  <a:gd name="T11" fmla="*/ 4 h 139"/>
                  <a:gd name="T12" fmla="*/ 57 w 66"/>
                  <a:gd name="T13" fmla="*/ 0 h 139"/>
                  <a:gd name="T14" fmla="*/ 63 w 66"/>
                  <a:gd name="T15" fmla="*/ 0 h 139"/>
                  <a:gd name="T16" fmla="*/ 66 w 66"/>
                  <a:gd name="T17" fmla="*/ 0 h 139"/>
                  <a:gd name="T18" fmla="*/ 43 w 66"/>
                  <a:gd name="T19" fmla="*/ 5 h 139"/>
                  <a:gd name="T20" fmla="*/ 42 w 66"/>
                  <a:gd name="T21" fmla="*/ 4 h 139"/>
                  <a:gd name="T22" fmla="*/ 37 w 66"/>
                  <a:gd name="T23" fmla="*/ 3 h 139"/>
                  <a:gd name="T24" fmla="*/ 32 w 66"/>
                  <a:gd name="T25" fmla="*/ 3 h 139"/>
                  <a:gd name="T26" fmla="*/ 24 w 66"/>
                  <a:gd name="T27" fmla="*/ 8 h 139"/>
                  <a:gd name="T28" fmla="*/ 16 w 66"/>
                  <a:gd name="T29" fmla="*/ 22 h 139"/>
                  <a:gd name="T30" fmla="*/ 9 w 66"/>
                  <a:gd name="T31" fmla="*/ 45 h 139"/>
                  <a:gd name="T32" fmla="*/ 4 w 66"/>
                  <a:gd name="T33" fmla="*/ 81 h 139"/>
                  <a:gd name="T34" fmla="*/ 0 w 66"/>
                  <a:gd name="T35" fmla="*/ 133 h 139"/>
                  <a:gd name="T36" fmla="*/ 14 w 66"/>
                  <a:gd name="T37" fmla="*/ 139 h 1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139"/>
                  <a:gd name="T59" fmla="*/ 66 w 66"/>
                  <a:gd name="T60" fmla="*/ 139 h 1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139">
                    <a:moveTo>
                      <a:pt x="14" y="139"/>
                    </a:moveTo>
                    <a:lnTo>
                      <a:pt x="14" y="90"/>
                    </a:lnTo>
                    <a:lnTo>
                      <a:pt x="19" y="55"/>
                    </a:lnTo>
                    <a:lnTo>
                      <a:pt x="27" y="29"/>
                    </a:lnTo>
                    <a:lnTo>
                      <a:pt x="37" y="13"/>
                    </a:lnTo>
                    <a:lnTo>
                      <a:pt x="47" y="4"/>
                    </a:lnTo>
                    <a:lnTo>
                      <a:pt x="57" y="0"/>
                    </a:lnTo>
                    <a:lnTo>
                      <a:pt x="63" y="0"/>
                    </a:lnTo>
                    <a:lnTo>
                      <a:pt x="66" y="0"/>
                    </a:lnTo>
                    <a:lnTo>
                      <a:pt x="43" y="5"/>
                    </a:lnTo>
                    <a:lnTo>
                      <a:pt x="42" y="4"/>
                    </a:lnTo>
                    <a:lnTo>
                      <a:pt x="37" y="3"/>
                    </a:lnTo>
                    <a:lnTo>
                      <a:pt x="32" y="3"/>
                    </a:lnTo>
                    <a:lnTo>
                      <a:pt x="24" y="8"/>
                    </a:lnTo>
                    <a:lnTo>
                      <a:pt x="16" y="22"/>
                    </a:lnTo>
                    <a:lnTo>
                      <a:pt x="9" y="45"/>
                    </a:lnTo>
                    <a:lnTo>
                      <a:pt x="4" y="81"/>
                    </a:lnTo>
                    <a:lnTo>
                      <a:pt x="0" y="133"/>
                    </a:lnTo>
                    <a:lnTo>
                      <a:pt x="14"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48" name="Freeform 34"/>
              <p:cNvSpPr>
                <a:spLocks/>
              </p:cNvSpPr>
              <p:nvPr/>
            </p:nvSpPr>
            <p:spPr bwMode="auto">
              <a:xfrm>
                <a:off x="3528" y="3836"/>
                <a:ext cx="66" cy="139"/>
              </a:xfrm>
              <a:custGeom>
                <a:avLst/>
                <a:gdLst>
                  <a:gd name="T0" fmla="*/ 14 w 66"/>
                  <a:gd name="T1" fmla="*/ 139 h 139"/>
                  <a:gd name="T2" fmla="*/ 14 w 66"/>
                  <a:gd name="T3" fmla="*/ 89 h 139"/>
                  <a:gd name="T4" fmla="*/ 19 w 66"/>
                  <a:gd name="T5" fmla="*/ 54 h 139"/>
                  <a:gd name="T6" fmla="*/ 27 w 66"/>
                  <a:gd name="T7" fmla="*/ 29 h 139"/>
                  <a:gd name="T8" fmla="*/ 37 w 66"/>
                  <a:gd name="T9" fmla="*/ 12 h 139"/>
                  <a:gd name="T10" fmla="*/ 47 w 66"/>
                  <a:gd name="T11" fmla="*/ 3 h 139"/>
                  <a:gd name="T12" fmla="*/ 57 w 66"/>
                  <a:gd name="T13" fmla="*/ 0 h 139"/>
                  <a:gd name="T14" fmla="*/ 63 w 66"/>
                  <a:gd name="T15" fmla="*/ 0 h 139"/>
                  <a:gd name="T16" fmla="*/ 66 w 66"/>
                  <a:gd name="T17" fmla="*/ 0 h 139"/>
                  <a:gd name="T18" fmla="*/ 44 w 66"/>
                  <a:gd name="T19" fmla="*/ 3 h 139"/>
                  <a:gd name="T20" fmla="*/ 43 w 66"/>
                  <a:gd name="T21" fmla="*/ 2 h 139"/>
                  <a:gd name="T22" fmla="*/ 38 w 66"/>
                  <a:gd name="T23" fmla="*/ 1 h 139"/>
                  <a:gd name="T24" fmla="*/ 32 w 66"/>
                  <a:gd name="T25" fmla="*/ 2 h 139"/>
                  <a:gd name="T26" fmla="*/ 24 w 66"/>
                  <a:gd name="T27" fmla="*/ 7 h 139"/>
                  <a:gd name="T28" fmla="*/ 17 w 66"/>
                  <a:gd name="T29" fmla="*/ 20 h 139"/>
                  <a:gd name="T30" fmla="*/ 10 w 66"/>
                  <a:gd name="T31" fmla="*/ 44 h 139"/>
                  <a:gd name="T32" fmla="*/ 4 w 66"/>
                  <a:gd name="T33" fmla="*/ 81 h 139"/>
                  <a:gd name="T34" fmla="*/ 0 w 66"/>
                  <a:gd name="T35" fmla="*/ 132 h 139"/>
                  <a:gd name="T36" fmla="*/ 14 w 66"/>
                  <a:gd name="T37" fmla="*/ 139 h 1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139"/>
                  <a:gd name="T59" fmla="*/ 66 w 66"/>
                  <a:gd name="T60" fmla="*/ 139 h 1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139">
                    <a:moveTo>
                      <a:pt x="14" y="139"/>
                    </a:moveTo>
                    <a:lnTo>
                      <a:pt x="14" y="89"/>
                    </a:lnTo>
                    <a:lnTo>
                      <a:pt x="19" y="54"/>
                    </a:lnTo>
                    <a:lnTo>
                      <a:pt x="27" y="29"/>
                    </a:lnTo>
                    <a:lnTo>
                      <a:pt x="37" y="12"/>
                    </a:lnTo>
                    <a:lnTo>
                      <a:pt x="47" y="3"/>
                    </a:lnTo>
                    <a:lnTo>
                      <a:pt x="57" y="0"/>
                    </a:lnTo>
                    <a:lnTo>
                      <a:pt x="63" y="0"/>
                    </a:lnTo>
                    <a:lnTo>
                      <a:pt x="66" y="0"/>
                    </a:lnTo>
                    <a:lnTo>
                      <a:pt x="44" y="3"/>
                    </a:lnTo>
                    <a:lnTo>
                      <a:pt x="43" y="2"/>
                    </a:lnTo>
                    <a:lnTo>
                      <a:pt x="38" y="1"/>
                    </a:lnTo>
                    <a:lnTo>
                      <a:pt x="32" y="2"/>
                    </a:lnTo>
                    <a:lnTo>
                      <a:pt x="24" y="7"/>
                    </a:lnTo>
                    <a:lnTo>
                      <a:pt x="17" y="20"/>
                    </a:lnTo>
                    <a:lnTo>
                      <a:pt x="10" y="44"/>
                    </a:lnTo>
                    <a:lnTo>
                      <a:pt x="4" y="81"/>
                    </a:lnTo>
                    <a:lnTo>
                      <a:pt x="0" y="132"/>
                    </a:lnTo>
                    <a:lnTo>
                      <a:pt x="14"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49" name="Freeform 35"/>
              <p:cNvSpPr>
                <a:spLocks/>
              </p:cNvSpPr>
              <p:nvPr/>
            </p:nvSpPr>
            <p:spPr bwMode="auto">
              <a:xfrm>
                <a:off x="3678" y="3848"/>
                <a:ext cx="55" cy="142"/>
              </a:xfrm>
              <a:custGeom>
                <a:avLst/>
                <a:gdLst>
                  <a:gd name="T0" fmla="*/ 41 w 55"/>
                  <a:gd name="T1" fmla="*/ 142 h 142"/>
                  <a:gd name="T2" fmla="*/ 45 w 55"/>
                  <a:gd name="T3" fmla="*/ 93 h 142"/>
                  <a:gd name="T4" fmla="*/ 43 w 55"/>
                  <a:gd name="T5" fmla="*/ 57 h 142"/>
                  <a:gd name="T6" fmla="*/ 36 w 55"/>
                  <a:gd name="T7" fmla="*/ 32 h 142"/>
                  <a:gd name="T8" fmla="*/ 27 w 55"/>
                  <a:gd name="T9" fmla="*/ 15 h 142"/>
                  <a:gd name="T10" fmla="*/ 17 w 55"/>
                  <a:gd name="T11" fmla="*/ 5 h 142"/>
                  <a:gd name="T12" fmla="*/ 8 w 55"/>
                  <a:gd name="T13" fmla="*/ 1 h 142"/>
                  <a:gd name="T14" fmla="*/ 2 w 55"/>
                  <a:gd name="T15" fmla="*/ 0 h 142"/>
                  <a:gd name="T16" fmla="*/ 0 w 55"/>
                  <a:gd name="T17" fmla="*/ 0 h 142"/>
                  <a:gd name="T18" fmla="*/ 21 w 55"/>
                  <a:gd name="T19" fmla="*/ 5 h 142"/>
                  <a:gd name="T20" fmla="*/ 22 w 55"/>
                  <a:gd name="T21" fmla="*/ 4 h 142"/>
                  <a:gd name="T22" fmla="*/ 27 w 55"/>
                  <a:gd name="T23" fmla="*/ 3 h 142"/>
                  <a:gd name="T24" fmla="*/ 34 w 55"/>
                  <a:gd name="T25" fmla="*/ 4 h 142"/>
                  <a:gd name="T26" fmla="*/ 40 w 55"/>
                  <a:gd name="T27" fmla="*/ 10 h 142"/>
                  <a:gd name="T28" fmla="*/ 48 w 55"/>
                  <a:gd name="T29" fmla="*/ 24 h 142"/>
                  <a:gd name="T30" fmla="*/ 53 w 55"/>
                  <a:gd name="T31" fmla="*/ 48 h 142"/>
                  <a:gd name="T32" fmla="*/ 55 w 55"/>
                  <a:gd name="T33" fmla="*/ 85 h 142"/>
                  <a:gd name="T34" fmla="*/ 55 w 55"/>
                  <a:gd name="T35" fmla="*/ 137 h 142"/>
                  <a:gd name="T36" fmla="*/ 41 w 55"/>
                  <a:gd name="T37" fmla="*/ 142 h 1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142"/>
                  <a:gd name="T59" fmla="*/ 55 w 55"/>
                  <a:gd name="T60" fmla="*/ 142 h 1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142">
                    <a:moveTo>
                      <a:pt x="41" y="142"/>
                    </a:moveTo>
                    <a:lnTo>
                      <a:pt x="45" y="93"/>
                    </a:lnTo>
                    <a:lnTo>
                      <a:pt x="43" y="57"/>
                    </a:lnTo>
                    <a:lnTo>
                      <a:pt x="36" y="32"/>
                    </a:lnTo>
                    <a:lnTo>
                      <a:pt x="27" y="15"/>
                    </a:lnTo>
                    <a:lnTo>
                      <a:pt x="17" y="5"/>
                    </a:lnTo>
                    <a:lnTo>
                      <a:pt x="8" y="1"/>
                    </a:lnTo>
                    <a:lnTo>
                      <a:pt x="2" y="0"/>
                    </a:lnTo>
                    <a:lnTo>
                      <a:pt x="0" y="0"/>
                    </a:lnTo>
                    <a:lnTo>
                      <a:pt x="21" y="5"/>
                    </a:lnTo>
                    <a:lnTo>
                      <a:pt x="22" y="4"/>
                    </a:lnTo>
                    <a:lnTo>
                      <a:pt x="27" y="3"/>
                    </a:lnTo>
                    <a:lnTo>
                      <a:pt x="34" y="4"/>
                    </a:lnTo>
                    <a:lnTo>
                      <a:pt x="40" y="10"/>
                    </a:lnTo>
                    <a:lnTo>
                      <a:pt x="48" y="24"/>
                    </a:lnTo>
                    <a:lnTo>
                      <a:pt x="53" y="48"/>
                    </a:lnTo>
                    <a:lnTo>
                      <a:pt x="55" y="85"/>
                    </a:lnTo>
                    <a:lnTo>
                      <a:pt x="55" y="137"/>
                    </a:lnTo>
                    <a:lnTo>
                      <a:pt x="41" y="1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50" name="Freeform 36"/>
              <p:cNvSpPr>
                <a:spLocks/>
              </p:cNvSpPr>
              <p:nvPr/>
            </p:nvSpPr>
            <p:spPr bwMode="auto">
              <a:xfrm>
                <a:off x="3886" y="1679"/>
                <a:ext cx="1123" cy="774"/>
              </a:xfrm>
              <a:custGeom>
                <a:avLst/>
                <a:gdLst>
                  <a:gd name="T0" fmla="*/ 0 w 1123"/>
                  <a:gd name="T1" fmla="*/ 0 h 774"/>
                  <a:gd name="T2" fmla="*/ 6 w 1123"/>
                  <a:gd name="T3" fmla="*/ 703 h 774"/>
                  <a:gd name="T4" fmla="*/ 8 w 1123"/>
                  <a:gd name="T5" fmla="*/ 703 h 774"/>
                  <a:gd name="T6" fmla="*/ 16 w 1123"/>
                  <a:gd name="T7" fmla="*/ 704 h 774"/>
                  <a:gd name="T8" fmla="*/ 28 w 1123"/>
                  <a:gd name="T9" fmla="*/ 706 h 774"/>
                  <a:gd name="T10" fmla="*/ 45 w 1123"/>
                  <a:gd name="T11" fmla="*/ 707 h 774"/>
                  <a:gd name="T12" fmla="*/ 65 w 1123"/>
                  <a:gd name="T13" fmla="*/ 708 h 774"/>
                  <a:gd name="T14" fmla="*/ 89 w 1123"/>
                  <a:gd name="T15" fmla="*/ 711 h 774"/>
                  <a:gd name="T16" fmla="*/ 117 w 1123"/>
                  <a:gd name="T17" fmla="*/ 713 h 774"/>
                  <a:gd name="T18" fmla="*/ 149 w 1123"/>
                  <a:gd name="T19" fmla="*/ 716 h 774"/>
                  <a:gd name="T20" fmla="*/ 183 w 1123"/>
                  <a:gd name="T21" fmla="*/ 718 h 774"/>
                  <a:gd name="T22" fmla="*/ 219 w 1123"/>
                  <a:gd name="T23" fmla="*/ 721 h 774"/>
                  <a:gd name="T24" fmla="*/ 259 w 1123"/>
                  <a:gd name="T25" fmla="*/ 725 h 774"/>
                  <a:gd name="T26" fmla="*/ 299 w 1123"/>
                  <a:gd name="T27" fmla="*/ 727 h 774"/>
                  <a:gd name="T28" fmla="*/ 342 w 1123"/>
                  <a:gd name="T29" fmla="*/ 731 h 774"/>
                  <a:gd name="T30" fmla="*/ 387 w 1123"/>
                  <a:gd name="T31" fmla="*/ 735 h 774"/>
                  <a:gd name="T32" fmla="*/ 432 w 1123"/>
                  <a:gd name="T33" fmla="*/ 737 h 774"/>
                  <a:gd name="T34" fmla="*/ 479 w 1123"/>
                  <a:gd name="T35" fmla="*/ 741 h 774"/>
                  <a:gd name="T36" fmla="*/ 527 w 1123"/>
                  <a:gd name="T37" fmla="*/ 745 h 774"/>
                  <a:gd name="T38" fmla="*/ 574 w 1123"/>
                  <a:gd name="T39" fmla="*/ 749 h 774"/>
                  <a:gd name="T40" fmla="*/ 622 w 1123"/>
                  <a:gd name="T41" fmla="*/ 751 h 774"/>
                  <a:gd name="T42" fmla="*/ 669 w 1123"/>
                  <a:gd name="T43" fmla="*/ 755 h 774"/>
                  <a:gd name="T44" fmla="*/ 716 w 1123"/>
                  <a:gd name="T45" fmla="*/ 758 h 774"/>
                  <a:gd name="T46" fmla="*/ 761 w 1123"/>
                  <a:gd name="T47" fmla="*/ 761 h 774"/>
                  <a:gd name="T48" fmla="*/ 807 w 1123"/>
                  <a:gd name="T49" fmla="*/ 764 h 774"/>
                  <a:gd name="T50" fmla="*/ 850 w 1123"/>
                  <a:gd name="T51" fmla="*/ 766 h 774"/>
                  <a:gd name="T52" fmla="*/ 892 w 1123"/>
                  <a:gd name="T53" fmla="*/ 769 h 774"/>
                  <a:gd name="T54" fmla="*/ 932 w 1123"/>
                  <a:gd name="T55" fmla="*/ 770 h 774"/>
                  <a:gd name="T56" fmla="*/ 970 w 1123"/>
                  <a:gd name="T57" fmla="*/ 771 h 774"/>
                  <a:gd name="T58" fmla="*/ 1006 w 1123"/>
                  <a:gd name="T59" fmla="*/ 773 h 774"/>
                  <a:gd name="T60" fmla="*/ 1037 w 1123"/>
                  <a:gd name="T61" fmla="*/ 774 h 774"/>
                  <a:gd name="T62" fmla="*/ 1066 w 1123"/>
                  <a:gd name="T63" fmla="*/ 774 h 774"/>
                  <a:gd name="T64" fmla="*/ 1093 w 1123"/>
                  <a:gd name="T65" fmla="*/ 774 h 774"/>
                  <a:gd name="T66" fmla="*/ 1115 w 1123"/>
                  <a:gd name="T67" fmla="*/ 774 h 774"/>
                  <a:gd name="T68" fmla="*/ 1122 w 1123"/>
                  <a:gd name="T69" fmla="*/ 661 h 774"/>
                  <a:gd name="T70" fmla="*/ 1123 w 1123"/>
                  <a:gd name="T71" fmla="*/ 412 h 774"/>
                  <a:gd name="T72" fmla="*/ 1121 w 1123"/>
                  <a:gd name="T73" fmla="*/ 164 h 774"/>
                  <a:gd name="T74" fmla="*/ 1118 w 1123"/>
                  <a:gd name="T75" fmla="*/ 52 h 774"/>
                  <a:gd name="T76" fmla="*/ 0 w 1123"/>
                  <a:gd name="T77" fmla="*/ 0 h 7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23"/>
                  <a:gd name="T118" fmla="*/ 0 h 774"/>
                  <a:gd name="T119" fmla="*/ 1123 w 1123"/>
                  <a:gd name="T120" fmla="*/ 774 h 7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23" h="774">
                    <a:moveTo>
                      <a:pt x="0" y="0"/>
                    </a:moveTo>
                    <a:lnTo>
                      <a:pt x="6" y="703"/>
                    </a:lnTo>
                    <a:lnTo>
                      <a:pt x="8" y="703"/>
                    </a:lnTo>
                    <a:lnTo>
                      <a:pt x="16" y="704"/>
                    </a:lnTo>
                    <a:lnTo>
                      <a:pt x="28" y="706"/>
                    </a:lnTo>
                    <a:lnTo>
                      <a:pt x="45" y="707"/>
                    </a:lnTo>
                    <a:lnTo>
                      <a:pt x="65" y="708"/>
                    </a:lnTo>
                    <a:lnTo>
                      <a:pt x="89" y="711"/>
                    </a:lnTo>
                    <a:lnTo>
                      <a:pt x="117" y="713"/>
                    </a:lnTo>
                    <a:lnTo>
                      <a:pt x="149" y="716"/>
                    </a:lnTo>
                    <a:lnTo>
                      <a:pt x="183" y="718"/>
                    </a:lnTo>
                    <a:lnTo>
                      <a:pt x="219" y="721"/>
                    </a:lnTo>
                    <a:lnTo>
                      <a:pt x="259" y="725"/>
                    </a:lnTo>
                    <a:lnTo>
                      <a:pt x="299" y="727"/>
                    </a:lnTo>
                    <a:lnTo>
                      <a:pt x="342" y="731"/>
                    </a:lnTo>
                    <a:lnTo>
                      <a:pt x="387" y="735"/>
                    </a:lnTo>
                    <a:lnTo>
                      <a:pt x="432" y="737"/>
                    </a:lnTo>
                    <a:lnTo>
                      <a:pt x="479" y="741"/>
                    </a:lnTo>
                    <a:lnTo>
                      <a:pt x="527" y="745"/>
                    </a:lnTo>
                    <a:lnTo>
                      <a:pt x="574" y="749"/>
                    </a:lnTo>
                    <a:lnTo>
                      <a:pt x="622" y="751"/>
                    </a:lnTo>
                    <a:lnTo>
                      <a:pt x="669" y="755"/>
                    </a:lnTo>
                    <a:lnTo>
                      <a:pt x="716" y="758"/>
                    </a:lnTo>
                    <a:lnTo>
                      <a:pt x="761" y="761"/>
                    </a:lnTo>
                    <a:lnTo>
                      <a:pt x="807" y="764"/>
                    </a:lnTo>
                    <a:lnTo>
                      <a:pt x="850" y="766"/>
                    </a:lnTo>
                    <a:lnTo>
                      <a:pt x="892" y="769"/>
                    </a:lnTo>
                    <a:lnTo>
                      <a:pt x="932" y="770"/>
                    </a:lnTo>
                    <a:lnTo>
                      <a:pt x="970" y="771"/>
                    </a:lnTo>
                    <a:lnTo>
                      <a:pt x="1006" y="773"/>
                    </a:lnTo>
                    <a:lnTo>
                      <a:pt x="1037" y="774"/>
                    </a:lnTo>
                    <a:lnTo>
                      <a:pt x="1066" y="774"/>
                    </a:lnTo>
                    <a:lnTo>
                      <a:pt x="1093" y="774"/>
                    </a:lnTo>
                    <a:lnTo>
                      <a:pt x="1115" y="774"/>
                    </a:lnTo>
                    <a:lnTo>
                      <a:pt x="1122" y="661"/>
                    </a:lnTo>
                    <a:lnTo>
                      <a:pt x="1123" y="412"/>
                    </a:lnTo>
                    <a:lnTo>
                      <a:pt x="1121" y="164"/>
                    </a:lnTo>
                    <a:lnTo>
                      <a:pt x="1118" y="52"/>
                    </a:lnTo>
                    <a:lnTo>
                      <a:pt x="0" y="0"/>
                    </a:lnTo>
                    <a:close/>
                  </a:path>
                </a:pathLst>
              </a:custGeom>
              <a:solidFill>
                <a:srgbClr val="AFB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51" name="Freeform 37"/>
              <p:cNvSpPr>
                <a:spLocks/>
              </p:cNvSpPr>
              <p:nvPr/>
            </p:nvSpPr>
            <p:spPr bwMode="auto">
              <a:xfrm>
                <a:off x="3466" y="3440"/>
                <a:ext cx="89" cy="54"/>
              </a:xfrm>
              <a:custGeom>
                <a:avLst/>
                <a:gdLst>
                  <a:gd name="T0" fmla="*/ 9 w 89"/>
                  <a:gd name="T1" fmla="*/ 0 h 54"/>
                  <a:gd name="T2" fmla="*/ 6 w 89"/>
                  <a:gd name="T3" fmla="*/ 7 h 54"/>
                  <a:gd name="T4" fmla="*/ 3 w 89"/>
                  <a:gd name="T5" fmla="*/ 22 h 54"/>
                  <a:gd name="T6" fmla="*/ 0 w 89"/>
                  <a:gd name="T7" fmla="*/ 40 h 54"/>
                  <a:gd name="T8" fmla="*/ 0 w 89"/>
                  <a:gd name="T9" fmla="*/ 53 h 54"/>
                  <a:gd name="T10" fmla="*/ 4 w 89"/>
                  <a:gd name="T11" fmla="*/ 54 h 54"/>
                  <a:gd name="T12" fmla="*/ 10 w 89"/>
                  <a:gd name="T13" fmla="*/ 54 h 54"/>
                  <a:gd name="T14" fmla="*/ 18 w 89"/>
                  <a:gd name="T15" fmla="*/ 52 h 54"/>
                  <a:gd name="T16" fmla="*/ 28 w 89"/>
                  <a:gd name="T17" fmla="*/ 49 h 54"/>
                  <a:gd name="T18" fmla="*/ 37 w 89"/>
                  <a:gd name="T19" fmla="*/ 45 h 54"/>
                  <a:gd name="T20" fmla="*/ 44 w 89"/>
                  <a:gd name="T21" fmla="*/ 41 h 54"/>
                  <a:gd name="T22" fmla="*/ 50 w 89"/>
                  <a:gd name="T23" fmla="*/ 39 h 54"/>
                  <a:gd name="T24" fmla="*/ 52 w 89"/>
                  <a:gd name="T25" fmla="*/ 38 h 54"/>
                  <a:gd name="T26" fmla="*/ 57 w 89"/>
                  <a:gd name="T27" fmla="*/ 33 h 54"/>
                  <a:gd name="T28" fmla="*/ 67 w 89"/>
                  <a:gd name="T29" fmla="*/ 21 h 54"/>
                  <a:gd name="T30" fmla="*/ 80 w 89"/>
                  <a:gd name="T31" fmla="*/ 11 h 54"/>
                  <a:gd name="T32" fmla="*/ 89 w 89"/>
                  <a:gd name="T33" fmla="*/ 6 h 54"/>
                  <a:gd name="T34" fmla="*/ 89 w 89"/>
                  <a:gd name="T35" fmla="*/ 6 h 54"/>
                  <a:gd name="T36" fmla="*/ 81 w 89"/>
                  <a:gd name="T37" fmla="*/ 5 h 54"/>
                  <a:gd name="T38" fmla="*/ 69 w 89"/>
                  <a:gd name="T39" fmla="*/ 3 h 54"/>
                  <a:gd name="T40" fmla="*/ 53 w 89"/>
                  <a:gd name="T41" fmla="*/ 2 h 54"/>
                  <a:gd name="T42" fmla="*/ 37 w 89"/>
                  <a:gd name="T43" fmla="*/ 2 h 54"/>
                  <a:gd name="T44" fmla="*/ 23 w 89"/>
                  <a:gd name="T45" fmla="*/ 1 h 54"/>
                  <a:gd name="T46" fmla="*/ 13 w 89"/>
                  <a:gd name="T47" fmla="*/ 0 h 54"/>
                  <a:gd name="T48" fmla="*/ 9 w 89"/>
                  <a:gd name="T49" fmla="*/ 0 h 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9"/>
                  <a:gd name="T76" fmla="*/ 0 h 54"/>
                  <a:gd name="T77" fmla="*/ 89 w 89"/>
                  <a:gd name="T78" fmla="*/ 54 h 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9" h="54">
                    <a:moveTo>
                      <a:pt x="9" y="0"/>
                    </a:moveTo>
                    <a:lnTo>
                      <a:pt x="6" y="7"/>
                    </a:lnTo>
                    <a:lnTo>
                      <a:pt x="3" y="22"/>
                    </a:lnTo>
                    <a:lnTo>
                      <a:pt x="0" y="40"/>
                    </a:lnTo>
                    <a:lnTo>
                      <a:pt x="0" y="53"/>
                    </a:lnTo>
                    <a:lnTo>
                      <a:pt x="4" y="54"/>
                    </a:lnTo>
                    <a:lnTo>
                      <a:pt x="10" y="54"/>
                    </a:lnTo>
                    <a:lnTo>
                      <a:pt x="18" y="52"/>
                    </a:lnTo>
                    <a:lnTo>
                      <a:pt x="28" y="49"/>
                    </a:lnTo>
                    <a:lnTo>
                      <a:pt x="37" y="45"/>
                    </a:lnTo>
                    <a:lnTo>
                      <a:pt x="44" y="41"/>
                    </a:lnTo>
                    <a:lnTo>
                      <a:pt x="50" y="39"/>
                    </a:lnTo>
                    <a:lnTo>
                      <a:pt x="52" y="38"/>
                    </a:lnTo>
                    <a:lnTo>
                      <a:pt x="57" y="33"/>
                    </a:lnTo>
                    <a:lnTo>
                      <a:pt x="67" y="21"/>
                    </a:lnTo>
                    <a:lnTo>
                      <a:pt x="80" y="11"/>
                    </a:lnTo>
                    <a:lnTo>
                      <a:pt x="89" y="6"/>
                    </a:lnTo>
                    <a:lnTo>
                      <a:pt x="81" y="5"/>
                    </a:lnTo>
                    <a:lnTo>
                      <a:pt x="69" y="3"/>
                    </a:lnTo>
                    <a:lnTo>
                      <a:pt x="53" y="2"/>
                    </a:lnTo>
                    <a:lnTo>
                      <a:pt x="37" y="2"/>
                    </a:lnTo>
                    <a:lnTo>
                      <a:pt x="23" y="1"/>
                    </a:lnTo>
                    <a:lnTo>
                      <a:pt x="13" y="0"/>
                    </a:lnTo>
                    <a:lnTo>
                      <a:pt x="9" y="0"/>
                    </a:lnTo>
                    <a:close/>
                  </a:path>
                </a:pathLst>
              </a:custGeom>
              <a:solidFill>
                <a:srgbClr val="FF7F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52" name="Freeform 38"/>
              <p:cNvSpPr>
                <a:spLocks/>
              </p:cNvSpPr>
              <p:nvPr/>
            </p:nvSpPr>
            <p:spPr bwMode="auto">
              <a:xfrm>
                <a:off x="3489" y="2729"/>
                <a:ext cx="67" cy="60"/>
              </a:xfrm>
              <a:custGeom>
                <a:avLst/>
                <a:gdLst>
                  <a:gd name="T0" fmla="*/ 43 w 67"/>
                  <a:gd name="T1" fmla="*/ 0 h 60"/>
                  <a:gd name="T2" fmla="*/ 0 w 67"/>
                  <a:gd name="T3" fmla="*/ 60 h 60"/>
                  <a:gd name="T4" fmla="*/ 67 w 67"/>
                  <a:gd name="T5" fmla="*/ 44 h 60"/>
                  <a:gd name="T6" fmla="*/ 43 w 67"/>
                  <a:gd name="T7" fmla="*/ 0 h 60"/>
                  <a:gd name="T8" fmla="*/ 0 60000 65536"/>
                  <a:gd name="T9" fmla="*/ 0 60000 65536"/>
                  <a:gd name="T10" fmla="*/ 0 60000 65536"/>
                  <a:gd name="T11" fmla="*/ 0 60000 65536"/>
                  <a:gd name="T12" fmla="*/ 0 w 67"/>
                  <a:gd name="T13" fmla="*/ 0 h 60"/>
                  <a:gd name="T14" fmla="*/ 67 w 67"/>
                  <a:gd name="T15" fmla="*/ 60 h 60"/>
                </a:gdLst>
                <a:ahLst/>
                <a:cxnLst>
                  <a:cxn ang="T8">
                    <a:pos x="T0" y="T1"/>
                  </a:cxn>
                  <a:cxn ang="T9">
                    <a:pos x="T2" y="T3"/>
                  </a:cxn>
                  <a:cxn ang="T10">
                    <a:pos x="T4" y="T5"/>
                  </a:cxn>
                  <a:cxn ang="T11">
                    <a:pos x="T6" y="T7"/>
                  </a:cxn>
                </a:cxnLst>
                <a:rect l="T12" t="T13" r="T14" b="T15"/>
                <a:pathLst>
                  <a:path w="67" h="60">
                    <a:moveTo>
                      <a:pt x="43" y="0"/>
                    </a:moveTo>
                    <a:lnTo>
                      <a:pt x="0" y="60"/>
                    </a:lnTo>
                    <a:lnTo>
                      <a:pt x="67" y="44"/>
                    </a:lnTo>
                    <a:lnTo>
                      <a:pt x="43" y="0"/>
                    </a:lnTo>
                    <a:close/>
                  </a:path>
                </a:pathLst>
              </a:custGeom>
              <a:solidFill>
                <a:srgbClr val="6BF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53" name="Freeform 39"/>
              <p:cNvSpPr>
                <a:spLocks/>
              </p:cNvSpPr>
              <p:nvPr/>
            </p:nvSpPr>
            <p:spPr bwMode="auto">
              <a:xfrm>
                <a:off x="3084" y="2543"/>
                <a:ext cx="1573" cy="512"/>
              </a:xfrm>
              <a:custGeom>
                <a:avLst/>
                <a:gdLst>
                  <a:gd name="T0" fmla="*/ 2 w 1573"/>
                  <a:gd name="T1" fmla="*/ 396 h 512"/>
                  <a:gd name="T2" fmla="*/ 20 w 1573"/>
                  <a:gd name="T3" fmla="*/ 403 h 512"/>
                  <a:gd name="T4" fmla="*/ 53 w 1573"/>
                  <a:gd name="T5" fmla="*/ 418 h 512"/>
                  <a:gd name="T6" fmla="*/ 97 w 1573"/>
                  <a:gd name="T7" fmla="*/ 436 h 512"/>
                  <a:gd name="T8" fmla="*/ 149 w 1573"/>
                  <a:gd name="T9" fmla="*/ 456 h 512"/>
                  <a:gd name="T10" fmla="*/ 209 w 1573"/>
                  <a:gd name="T11" fmla="*/ 477 h 512"/>
                  <a:gd name="T12" fmla="*/ 269 w 1573"/>
                  <a:gd name="T13" fmla="*/ 494 h 512"/>
                  <a:gd name="T14" fmla="*/ 332 w 1573"/>
                  <a:gd name="T15" fmla="*/ 508 h 512"/>
                  <a:gd name="T16" fmla="*/ 363 w 1573"/>
                  <a:gd name="T17" fmla="*/ 512 h 512"/>
                  <a:gd name="T18" fmla="*/ 380 w 1573"/>
                  <a:gd name="T19" fmla="*/ 507 h 512"/>
                  <a:gd name="T20" fmla="*/ 411 w 1573"/>
                  <a:gd name="T21" fmla="*/ 498 h 512"/>
                  <a:gd name="T22" fmla="*/ 457 w 1573"/>
                  <a:gd name="T23" fmla="*/ 484 h 512"/>
                  <a:gd name="T24" fmla="*/ 514 w 1573"/>
                  <a:gd name="T25" fmla="*/ 468 h 512"/>
                  <a:gd name="T26" fmla="*/ 582 w 1573"/>
                  <a:gd name="T27" fmla="*/ 446 h 512"/>
                  <a:gd name="T28" fmla="*/ 661 w 1573"/>
                  <a:gd name="T29" fmla="*/ 424 h 512"/>
                  <a:gd name="T30" fmla="*/ 745 w 1573"/>
                  <a:gd name="T31" fmla="*/ 397 h 512"/>
                  <a:gd name="T32" fmla="*/ 837 w 1573"/>
                  <a:gd name="T33" fmla="*/ 368 h 512"/>
                  <a:gd name="T34" fmla="*/ 933 w 1573"/>
                  <a:gd name="T35" fmla="*/ 336 h 512"/>
                  <a:gd name="T36" fmla="*/ 1033 w 1573"/>
                  <a:gd name="T37" fmla="*/ 303 h 512"/>
                  <a:gd name="T38" fmla="*/ 1134 w 1573"/>
                  <a:gd name="T39" fmla="*/ 269 h 512"/>
                  <a:gd name="T40" fmla="*/ 1237 w 1573"/>
                  <a:gd name="T41" fmla="*/ 233 h 512"/>
                  <a:gd name="T42" fmla="*/ 1337 w 1573"/>
                  <a:gd name="T43" fmla="*/ 197 h 512"/>
                  <a:gd name="T44" fmla="*/ 1434 w 1573"/>
                  <a:gd name="T45" fmla="*/ 159 h 512"/>
                  <a:gd name="T46" fmla="*/ 1529 w 1573"/>
                  <a:gd name="T47" fmla="*/ 122 h 512"/>
                  <a:gd name="T48" fmla="*/ 1558 w 1573"/>
                  <a:gd name="T49" fmla="*/ 88 h 512"/>
                  <a:gd name="T50" fmla="*/ 1209 w 1573"/>
                  <a:gd name="T51" fmla="*/ 1 h 512"/>
                  <a:gd name="T52" fmla="*/ 1185 w 1573"/>
                  <a:gd name="T53" fmla="*/ 7 h 512"/>
                  <a:gd name="T54" fmla="*/ 1142 w 1573"/>
                  <a:gd name="T55" fmla="*/ 21 h 512"/>
                  <a:gd name="T56" fmla="*/ 1081 w 1573"/>
                  <a:gd name="T57" fmla="*/ 39 h 512"/>
                  <a:gd name="T58" fmla="*/ 1005 w 1573"/>
                  <a:gd name="T59" fmla="*/ 62 h 512"/>
                  <a:gd name="T60" fmla="*/ 918 w 1573"/>
                  <a:gd name="T61" fmla="*/ 88 h 512"/>
                  <a:gd name="T62" fmla="*/ 820 w 1573"/>
                  <a:gd name="T63" fmla="*/ 119 h 512"/>
                  <a:gd name="T64" fmla="*/ 718 w 1573"/>
                  <a:gd name="T65" fmla="*/ 150 h 512"/>
                  <a:gd name="T66" fmla="*/ 611 w 1573"/>
                  <a:gd name="T67" fmla="*/ 183 h 512"/>
                  <a:gd name="T68" fmla="*/ 505 w 1573"/>
                  <a:gd name="T69" fmla="*/ 217 h 512"/>
                  <a:gd name="T70" fmla="*/ 401 w 1573"/>
                  <a:gd name="T71" fmla="*/ 250 h 512"/>
                  <a:gd name="T72" fmla="*/ 302 w 1573"/>
                  <a:gd name="T73" fmla="*/ 283 h 512"/>
                  <a:gd name="T74" fmla="*/ 211 w 1573"/>
                  <a:gd name="T75" fmla="*/ 313 h 512"/>
                  <a:gd name="T76" fmla="*/ 133 w 1573"/>
                  <a:gd name="T77" fmla="*/ 341 h 512"/>
                  <a:gd name="T78" fmla="*/ 67 w 1573"/>
                  <a:gd name="T79" fmla="*/ 367 h 512"/>
                  <a:gd name="T80" fmla="*/ 18 w 1573"/>
                  <a:gd name="T81" fmla="*/ 386 h 51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73"/>
                  <a:gd name="T124" fmla="*/ 0 h 512"/>
                  <a:gd name="T125" fmla="*/ 1573 w 1573"/>
                  <a:gd name="T126" fmla="*/ 512 h 51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73" h="512">
                    <a:moveTo>
                      <a:pt x="0" y="394"/>
                    </a:moveTo>
                    <a:lnTo>
                      <a:pt x="2" y="396"/>
                    </a:lnTo>
                    <a:lnTo>
                      <a:pt x="9" y="398"/>
                    </a:lnTo>
                    <a:lnTo>
                      <a:pt x="20" y="403"/>
                    </a:lnTo>
                    <a:lnTo>
                      <a:pt x="34" y="411"/>
                    </a:lnTo>
                    <a:lnTo>
                      <a:pt x="53" y="418"/>
                    </a:lnTo>
                    <a:lnTo>
                      <a:pt x="73" y="427"/>
                    </a:lnTo>
                    <a:lnTo>
                      <a:pt x="97" y="436"/>
                    </a:lnTo>
                    <a:lnTo>
                      <a:pt x="123" y="446"/>
                    </a:lnTo>
                    <a:lnTo>
                      <a:pt x="149" y="456"/>
                    </a:lnTo>
                    <a:lnTo>
                      <a:pt x="178" y="467"/>
                    </a:lnTo>
                    <a:lnTo>
                      <a:pt x="209" y="477"/>
                    </a:lnTo>
                    <a:lnTo>
                      <a:pt x="239" y="487"/>
                    </a:lnTo>
                    <a:lnTo>
                      <a:pt x="269" y="494"/>
                    </a:lnTo>
                    <a:lnTo>
                      <a:pt x="301" y="502"/>
                    </a:lnTo>
                    <a:lnTo>
                      <a:pt x="332" y="508"/>
                    </a:lnTo>
                    <a:lnTo>
                      <a:pt x="361" y="512"/>
                    </a:lnTo>
                    <a:lnTo>
                      <a:pt x="363" y="512"/>
                    </a:lnTo>
                    <a:lnTo>
                      <a:pt x="369" y="510"/>
                    </a:lnTo>
                    <a:lnTo>
                      <a:pt x="380" y="507"/>
                    </a:lnTo>
                    <a:lnTo>
                      <a:pt x="394" y="503"/>
                    </a:lnTo>
                    <a:lnTo>
                      <a:pt x="411" y="498"/>
                    </a:lnTo>
                    <a:lnTo>
                      <a:pt x="433" y="492"/>
                    </a:lnTo>
                    <a:lnTo>
                      <a:pt x="457" y="484"/>
                    </a:lnTo>
                    <a:lnTo>
                      <a:pt x="483" y="477"/>
                    </a:lnTo>
                    <a:lnTo>
                      <a:pt x="514" y="468"/>
                    </a:lnTo>
                    <a:lnTo>
                      <a:pt x="547" y="458"/>
                    </a:lnTo>
                    <a:lnTo>
                      <a:pt x="582" y="446"/>
                    </a:lnTo>
                    <a:lnTo>
                      <a:pt x="620" y="435"/>
                    </a:lnTo>
                    <a:lnTo>
                      <a:pt x="661" y="424"/>
                    </a:lnTo>
                    <a:lnTo>
                      <a:pt x="702" y="410"/>
                    </a:lnTo>
                    <a:lnTo>
                      <a:pt x="745" y="397"/>
                    </a:lnTo>
                    <a:lnTo>
                      <a:pt x="791" y="382"/>
                    </a:lnTo>
                    <a:lnTo>
                      <a:pt x="837" y="368"/>
                    </a:lnTo>
                    <a:lnTo>
                      <a:pt x="885" y="353"/>
                    </a:lnTo>
                    <a:lnTo>
                      <a:pt x="933" y="336"/>
                    </a:lnTo>
                    <a:lnTo>
                      <a:pt x="982" y="320"/>
                    </a:lnTo>
                    <a:lnTo>
                      <a:pt x="1033" y="303"/>
                    </a:lnTo>
                    <a:lnTo>
                      <a:pt x="1084" y="286"/>
                    </a:lnTo>
                    <a:lnTo>
                      <a:pt x="1134" y="269"/>
                    </a:lnTo>
                    <a:lnTo>
                      <a:pt x="1185" y="252"/>
                    </a:lnTo>
                    <a:lnTo>
                      <a:pt x="1237" y="233"/>
                    </a:lnTo>
                    <a:lnTo>
                      <a:pt x="1286" y="215"/>
                    </a:lnTo>
                    <a:lnTo>
                      <a:pt x="1337" y="197"/>
                    </a:lnTo>
                    <a:lnTo>
                      <a:pt x="1386" y="178"/>
                    </a:lnTo>
                    <a:lnTo>
                      <a:pt x="1434" y="159"/>
                    </a:lnTo>
                    <a:lnTo>
                      <a:pt x="1482" y="141"/>
                    </a:lnTo>
                    <a:lnTo>
                      <a:pt x="1529" y="122"/>
                    </a:lnTo>
                    <a:lnTo>
                      <a:pt x="1573" y="103"/>
                    </a:lnTo>
                    <a:lnTo>
                      <a:pt x="1558" y="88"/>
                    </a:lnTo>
                    <a:lnTo>
                      <a:pt x="1211" y="0"/>
                    </a:lnTo>
                    <a:lnTo>
                      <a:pt x="1209" y="1"/>
                    </a:lnTo>
                    <a:lnTo>
                      <a:pt x="1200" y="4"/>
                    </a:lnTo>
                    <a:lnTo>
                      <a:pt x="1185" y="7"/>
                    </a:lnTo>
                    <a:lnTo>
                      <a:pt x="1166" y="14"/>
                    </a:lnTo>
                    <a:lnTo>
                      <a:pt x="1142" y="21"/>
                    </a:lnTo>
                    <a:lnTo>
                      <a:pt x="1113" y="29"/>
                    </a:lnTo>
                    <a:lnTo>
                      <a:pt x="1081" y="39"/>
                    </a:lnTo>
                    <a:lnTo>
                      <a:pt x="1044" y="50"/>
                    </a:lnTo>
                    <a:lnTo>
                      <a:pt x="1005" y="62"/>
                    </a:lnTo>
                    <a:lnTo>
                      <a:pt x="962" y="74"/>
                    </a:lnTo>
                    <a:lnTo>
                      <a:pt x="918" y="88"/>
                    </a:lnTo>
                    <a:lnTo>
                      <a:pt x="870" y="103"/>
                    </a:lnTo>
                    <a:lnTo>
                      <a:pt x="820" y="119"/>
                    </a:lnTo>
                    <a:lnTo>
                      <a:pt x="770" y="134"/>
                    </a:lnTo>
                    <a:lnTo>
                      <a:pt x="718" y="150"/>
                    </a:lnTo>
                    <a:lnTo>
                      <a:pt x="664" y="167"/>
                    </a:lnTo>
                    <a:lnTo>
                      <a:pt x="611" y="183"/>
                    </a:lnTo>
                    <a:lnTo>
                      <a:pt x="558" y="201"/>
                    </a:lnTo>
                    <a:lnTo>
                      <a:pt x="505" y="217"/>
                    </a:lnTo>
                    <a:lnTo>
                      <a:pt x="453" y="234"/>
                    </a:lnTo>
                    <a:lnTo>
                      <a:pt x="401" y="250"/>
                    </a:lnTo>
                    <a:lnTo>
                      <a:pt x="351" y="267"/>
                    </a:lnTo>
                    <a:lnTo>
                      <a:pt x="302" y="283"/>
                    </a:lnTo>
                    <a:lnTo>
                      <a:pt x="256" y="298"/>
                    </a:lnTo>
                    <a:lnTo>
                      <a:pt x="211" y="313"/>
                    </a:lnTo>
                    <a:lnTo>
                      <a:pt x="171" y="327"/>
                    </a:lnTo>
                    <a:lnTo>
                      <a:pt x="133" y="341"/>
                    </a:lnTo>
                    <a:lnTo>
                      <a:pt x="97" y="354"/>
                    </a:lnTo>
                    <a:lnTo>
                      <a:pt x="67" y="367"/>
                    </a:lnTo>
                    <a:lnTo>
                      <a:pt x="39" y="377"/>
                    </a:lnTo>
                    <a:lnTo>
                      <a:pt x="18" y="386"/>
                    </a:lnTo>
                    <a:lnTo>
                      <a:pt x="0" y="394"/>
                    </a:lnTo>
                    <a:close/>
                  </a:path>
                </a:pathLst>
              </a:custGeom>
              <a:solidFill>
                <a:srgbClr val="E891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54" name="Freeform 40"/>
              <p:cNvSpPr>
                <a:spLocks/>
              </p:cNvSpPr>
              <p:nvPr/>
            </p:nvSpPr>
            <p:spPr bwMode="auto">
              <a:xfrm>
                <a:off x="3071" y="2648"/>
                <a:ext cx="1580" cy="482"/>
              </a:xfrm>
              <a:custGeom>
                <a:avLst/>
                <a:gdLst>
                  <a:gd name="T0" fmla="*/ 4 w 1580"/>
                  <a:gd name="T1" fmla="*/ 293 h 482"/>
                  <a:gd name="T2" fmla="*/ 28 w 1580"/>
                  <a:gd name="T3" fmla="*/ 302 h 482"/>
                  <a:gd name="T4" fmla="*/ 71 w 1580"/>
                  <a:gd name="T5" fmla="*/ 319 h 482"/>
                  <a:gd name="T6" fmla="*/ 127 w 1580"/>
                  <a:gd name="T7" fmla="*/ 339 h 482"/>
                  <a:gd name="T8" fmla="*/ 190 w 1580"/>
                  <a:gd name="T9" fmla="*/ 362 h 482"/>
                  <a:gd name="T10" fmla="*/ 252 w 1580"/>
                  <a:gd name="T11" fmla="*/ 383 h 482"/>
                  <a:gd name="T12" fmla="*/ 309 w 1580"/>
                  <a:gd name="T13" fmla="*/ 402 h 482"/>
                  <a:gd name="T14" fmla="*/ 353 w 1580"/>
                  <a:gd name="T15" fmla="*/ 413 h 482"/>
                  <a:gd name="T16" fmla="*/ 371 w 1580"/>
                  <a:gd name="T17" fmla="*/ 417 h 482"/>
                  <a:gd name="T18" fmla="*/ 381 w 1580"/>
                  <a:gd name="T19" fmla="*/ 415 h 482"/>
                  <a:gd name="T20" fmla="*/ 400 w 1580"/>
                  <a:gd name="T21" fmla="*/ 410 h 482"/>
                  <a:gd name="T22" fmla="*/ 428 w 1580"/>
                  <a:gd name="T23" fmla="*/ 402 h 482"/>
                  <a:gd name="T24" fmla="*/ 466 w 1580"/>
                  <a:gd name="T25" fmla="*/ 391 h 482"/>
                  <a:gd name="T26" fmla="*/ 514 w 1580"/>
                  <a:gd name="T27" fmla="*/ 377 h 482"/>
                  <a:gd name="T28" fmla="*/ 571 w 1580"/>
                  <a:gd name="T29" fmla="*/ 359 h 482"/>
                  <a:gd name="T30" fmla="*/ 638 w 1580"/>
                  <a:gd name="T31" fmla="*/ 339 h 482"/>
                  <a:gd name="T32" fmla="*/ 714 w 1580"/>
                  <a:gd name="T33" fmla="*/ 315 h 482"/>
                  <a:gd name="T34" fmla="*/ 799 w 1580"/>
                  <a:gd name="T35" fmla="*/ 287 h 482"/>
                  <a:gd name="T36" fmla="*/ 894 w 1580"/>
                  <a:gd name="T37" fmla="*/ 254 h 482"/>
                  <a:gd name="T38" fmla="*/ 998 w 1580"/>
                  <a:gd name="T39" fmla="*/ 219 h 482"/>
                  <a:gd name="T40" fmla="*/ 1110 w 1580"/>
                  <a:gd name="T41" fmla="*/ 178 h 482"/>
                  <a:gd name="T42" fmla="*/ 1233 w 1580"/>
                  <a:gd name="T43" fmla="*/ 133 h 482"/>
                  <a:gd name="T44" fmla="*/ 1365 w 1580"/>
                  <a:gd name="T45" fmla="*/ 83 h 482"/>
                  <a:gd name="T46" fmla="*/ 1507 w 1580"/>
                  <a:gd name="T47" fmla="*/ 29 h 482"/>
                  <a:gd name="T48" fmla="*/ 1580 w 1580"/>
                  <a:gd name="T49" fmla="*/ 68 h 482"/>
                  <a:gd name="T50" fmla="*/ 1571 w 1580"/>
                  <a:gd name="T51" fmla="*/ 72 h 482"/>
                  <a:gd name="T52" fmla="*/ 1546 w 1580"/>
                  <a:gd name="T53" fmla="*/ 81 h 482"/>
                  <a:gd name="T54" fmla="*/ 1505 w 1580"/>
                  <a:gd name="T55" fmla="*/ 95 h 482"/>
                  <a:gd name="T56" fmla="*/ 1452 w 1580"/>
                  <a:gd name="T57" fmla="*/ 114 h 482"/>
                  <a:gd name="T58" fmla="*/ 1386 w 1580"/>
                  <a:gd name="T59" fmla="*/ 138 h 482"/>
                  <a:gd name="T60" fmla="*/ 1312 w 1580"/>
                  <a:gd name="T61" fmla="*/ 164 h 482"/>
                  <a:gd name="T62" fmla="*/ 1228 w 1580"/>
                  <a:gd name="T63" fmla="*/ 193 h 482"/>
                  <a:gd name="T64" fmla="*/ 1138 w 1580"/>
                  <a:gd name="T65" fmla="*/ 225 h 482"/>
                  <a:gd name="T66" fmla="*/ 1042 w 1580"/>
                  <a:gd name="T67" fmla="*/ 259 h 482"/>
                  <a:gd name="T68" fmla="*/ 943 w 1580"/>
                  <a:gd name="T69" fmla="*/ 293 h 482"/>
                  <a:gd name="T70" fmla="*/ 842 w 1580"/>
                  <a:gd name="T71" fmla="*/ 327 h 482"/>
                  <a:gd name="T72" fmla="*/ 742 w 1580"/>
                  <a:gd name="T73" fmla="*/ 362 h 482"/>
                  <a:gd name="T74" fmla="*/ 642 w 1580"/>
                  <a:gd name="T75" fmla="*/ 394 h 482"/>
                  <a:gd name="T76" fmla="*/ 546 w 1580"/>
                  <a:gd name="T77" fmla="*/ 426 h 482"/>
                  <a:gd name="T78" fmla="*/ 453 w 1580"/>
                  <a:gd name="T79" fmla="*/ 455 h 482"/>
                  <a:gd name="T80" fmla="*/ 369 w 1580"/>
                  <a:gd name="T81" fmla="*/ 482 h 482"/>
                  <a:gd name="T82" fmla="*/ 10 w 1580"/>
                  <a:gd name="T83" fmla="*/ 369 h 482"/>
                  <a:gd name="T84" fmla="*/ 18 w 1580"/>
                  <a:gd name="T85" fmla="*/ 363 h 482"/>
                  <a:gd name="T86" fmla="*/ 23 w 1580"/>
                  <a:gd name="T87" fmla="*/ 346 h 482"/>
                  <a:gd name="T88" fmla="*/ 13 w 1580"/>
                  <a:gd name="T89" fmla="*/ 315 h 4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80"/>
                  <a:gd name="T136" fmla="*/ 0 h 482"/>
                  <a:gd name="T137" fmla="*/ 1580 w 1580"/>
                  <a:gd name="T138" fmla="*/ 482 h 48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80" h="482">
                    <a:moveTo>
                      <a:pt x="0" y="292"/>
                    </a:moveTo>
                    <a:lnTo>
                      <a:pt x="4" y="293"/>
                    </a:lnTo>
                    <a:lnTo>
                      <a:pt x="13" y="297"/>
                    </a:lnTo>
                    <a:lnTo>
                      <a:pt x="28" y="302"/>
                    </a:lnTo>
                    <a:lnTo>
                      <a:pt x="48" y="310"/>
                    </a:lnTo>
                    <a:lnTo>
                      <a:pt x="71" y="319"/>
                    </a:lnTo>
                    <a:lnTo>
                      <a:pt x="98" y="329"/>
                    </a:lnTo>
                    <a:lnTo>
                      <a:pt x="127" y="339"/>
                    </a:lnTo>
                    <a:lnTo>
                      <a:pt x="158" y="350"/>
                    </a:lnTo>
                    <a:lnTo>
                      <a:pt x="190" y="362"/>
                    </a:lnTo>
                    <a:lnTo>
                      <a:pt x="222" y="373"/>
                    </a:lnTo>
                    <a:lnTo>
                      <a:pt x="252" y="383"/>
                    </a:lnTo>
                    <a:lnTo>
                      <a:pt x="281" y="393"/>
                    </a:lnTo>
                    <a:lnTo>
                      <a:pt x="309" y="402"/>
                    </a:lnTo>
                    <a:lnTo>
                      <a:pt x="333" y="408"/>
                    </a:lnTo>
                    <a:lnTo>
                      <a:pt x="353" y="413"/>
                    </a:lnTo>
                    <a:lnTo>
                      <a:pt x="370" y="417"/>
                    </a:lnTo>
                    <a:lnTo>
                      <a:pt x="371" y="417"/>
                    </a:lnTo>
                    <a:lnTo>
                      <a:pt x="375" y="416"/>
                    </a:lnTo>
                    <a:lnTo>
                      <a:pt x="381" y="415"/>
                    </a:lnTo>
                    <a:lnTo>
                      <a:pt x="389" y="412"/>
                    </a:lnTo>
                    <a:lnTo>
                      <a:pt x="400" y="410"/>
                    </a:lnTo>
                    <a:lnTo>
                      <a:pt x="413" y="406"/>
                    </a:lnTo>
                    <a:lnTo>
                      <a:pt x="428" y="402"/>
                    </a:lnTo>
                    <a:lnTo>
                      <a:pt x="446" y="397"/>
                    </a:lnTo>
                    <a:lnTo>
                      <a:pt x="466" y="391"/>
                    </a:lnTo>
                    <a:lnTo>
                      <a:pt x="489" y="384"/>
                    </a:lnTo>
                    <a:lnTo>
                      <a:pt x="514" y="377"/>
                    </a:lnTo>
                    <a:lnTo>
                      <a:pt x="542" y="369"/>
                    </a:lnTo>
                    <a:lnTo>
                      <a:pt x="571" y="359"/>
                    </a:lnTo>
                    <a:lnTo>
                      <a:pt x="603" y="350"/>
                    </a:lnTo>
                    <a:lnTo>
                      <a:pt x="638" y="339"/>
                    </a:lnTo>
                    <a:lnTo>
                      <a:pt x="675" y="327"/>
                    </a:lnTo>
                    <a:lnTo>
                      <a:pt x="714" y="315"/>
                    </a:lnTo>
                    <a:lnTo>
                      <a:pt x="755" y="301"/>
                    </a:lnTo>
                    <a:lnTo>
                      <a:pt x="799" y="287"/>
                    </a:lnTo>
                    <a:lnTo>
                      <a:pt x="845" y="270"/>
                    </a:lnTo>
                    <a:lnTo>
                      <a:pt x="894" y="254"/>
                    </a:lnTo>
                    <a:lnTo>
                      <a:pt x="945" y="236"/>
                    </a:lnTo>
                    <a:lnTo>
                      <a:pt x="998" y="219"/>
                    </a:lnTo>
                    <a:lnTo>
                      <a:pt x="1053" y="198"/>
                    </a:lnTo>
                    <a:lnTo>
                      <a:pt x="1110" y="178"/>
                    </a:lnTo>
                    <a:lnTo>
                      <a:pt x="1171" y="155"/>
                    </a:lnTo>
                    <a:lnTo>
                      <a:pt x="1233" y="133"/>
                    </a:lnTo>
                    <a:lnTo>
                      <a:pt x="1298" y="109"/>
                    </a:lnTo>
                    <a:lnTo>
                      <a:pt x="1365" y="83"/>
                    </a:lnTo>
                    <a:lnTo>
                      <a:pt x="1435" y="57"/>
                    </a:lnTo>
                    <a:lnTo>
                      <a:pt x="1507" y="29"/>
                    </a:lnTo>
                    <a:lnTo>
                      <a:pt x="1580" y="0"/>
                    </a:lnTo>
                    <a:lnTo>
                      <a:pt x="1580" y="68"/>
                    </a:lnTo>
                    <a:lnTo>
                      <a:pt x="1578" y="69"/>
                    </a:lnTo>
                    <a:lnTo>
                      <a:pt x="1571" y="72"/>
                    </a:lnTo>
                    <a:lnTo>
                      <a:pt x="1561" y="76"/>
                    </a:lnTo>
                    <a:lnTo>
                      <a:pt x="1546" y="81"/>
                    </a:lnTo>
                    <a:lnTo>
                      <a:pt x="1527" y="87"/>
                    </a:lnTo>
                    <a:lnTo>
                      <a:pt x="1505" y="95"/>
                    </a:lnTo>
                    <a:lnTo>
                      <a:pt x="1480" y="103"/>
                    </a:lnTo>
                    <a:lnTo>
                      <a:pt x="1452" y="114"/>
                    </a:lnTo>
                    <a:lnTo>
                      <a:pt x="1421" y="125"/>
                    </a:lnTo>
                    <a:lnTo>
                      <a:pt x="1386" y="138"/>
                    </a:lnTo>
                    <a:lnTo>
                      <a:pt x="1351" y="150"/>
                    </a:lnTo>
                    <a:lnTo>
                      <a:pt x="1312" y="164"/>
                    </a:lnTo>
                    <a:lnTo>
                      <a:pt x="1271" y="178"/>
                    </a:lnTo>
                    <a:lnTo>
                      <a:pt x="1228" y="193"/>
                    </a:lnTo>
                    <a:lnTo>
                      <a:pt x="1184" y="210"/>
                    </a:lnTo>
                    <a:lnTo>
                      <a:pt x="1138" y="225"/>
                    </a:lnTo>
                    <a:lnTo>
                      <a:pt x="1090" y="243"/>
                    </a:lnTo>
                    <a:lnTo>
                      <a:pt x="1042" y="259"/>
                    </a:lnTo>
                    <a:lnTo>
                      <a:pt x="993" y="276"/>
                    </a:lnTo>
                    <a:lnTo>
                      <a:pt x="943" y="293"/>
                    </a:lnTo>
                    <a:lnTo>
                      <a:pt x="893" y="310"/>
                    </a:lnTo>
                    <a:lnTo>
                      <a:pt x="842" y="327"/>
                    </a:lnTo>
                    <a:lnTo>
                      <a:pt x="791" y="345"/>
                    </a:lnTo>
                    <a:lnTo>
                      <a:pt x="742" y="362"/>
                    </a:lnTo>
                    <a:lnTo>
                      <a:pt x="691" y="378"/>
                    </a:lnTo>
                    <a:lnTo>
                      <a:pt x="642" y="394"/>
                    </a:lnTo>
                    <a:lnTo>
                      <a:pt x="594" y="411"/>
                    </a:lnTo>
                    <a:lnTo>
                      <a:pt x="546" y="426"/>
                    </a:lnTo>
                    <a:lnTo>
                      <a:pt x="499" y="441"/>
                    </a:lnTo>
                    <a:lnTo>
                      <a:pt x="453" y="455"/>
                    </a:lnTo>
                    <a:lnTo>
                      <a:pt x="410" y="469"/>
                    </a:lnTo>
                    <a:lnTo>
                      <a:pt x="369" y="482"/>
                    </a:lnTo>
                    <a:lnTo>
                      <a:pt x="9" y="369"/>
                    </a:lnTo>
                    <a:lnTo>
                      <a:pt x="10" y="369"/>
                    </a:lnTo>
                    <a:lnTo>
                      <a:pt x="14" y="367"/>
                    </a:lnTo>
                    <a:lnTo>
                      <a:pt x="18" y="363"/>
                    </a:lnTo>
                    <a:lnTo>
                      <a:pt x="22" y="356"/>
                    </a:lnTo>
                    <a:lnTo>
                      <a:pt x="23" y="346"/>
                    </a:lnTo>
                    <a:lnTo>
                      <a:pt x="20" y="334"/>
                    </a:lnTo>
                    <a:lnTo>
                      <a:pt x="13" y="315"/>
                    </a:lnTo>
                    <a:lnTo>
                      <a:pt x="0" y="292"/>
                    </a:lnTo>
                    <a:close/>
                  </a:path>
                </a:pathLst>
              </a:custGeom>
              <a:solidFill>
                <a:srgbClr val="C175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55" name="Freeform 41"/>
              <p:cNvSpPr>
                <a:spLocks/>
              </p:cNvSpPr>
              <p:nvPr/>
            </p:nvSpPr>
            <p:spPr bwMode="auto">
              <a:xfrm>
                <a:off x="4537" y="2743"/>
                <a:ext cx="52" cy="337"/>
              </a:xfrm>
              <a:custGeom>
                <a:avLst/>
                <a:gdLst>
                  <a:gd name="T0" fmla="*/ 0 w 52"/>
                  <a:gd name="T1" fmla="*/ 19 h 337"/>
                  <a:gd name="T2" fmla="*/ 46 w 52"/>
                  <a:gd name="T3" fmla="*/ 0 h 337"/>
                  <a:gd name="T4" fmla="*/ 52 w 52"/>
                  <a:gd name="T5" fmla="*/ 322 h 337"/>
                  <a:gd name="T6" fmla="*/ 51 w 52"/>
                  <a:gd name="T7" fmla="*/ 321 h 337"/>
                  <a:gd name="T8" fmla="*/ 48 w 52"/>
                  <a:gd name="T9" fmla="*/ 318 h 337"/>
                  <a:gd name="T10" fmla="*/ 43 w 52"/>
                  <a:gd name="T11" fmla="*/ 315 h 337"/>
                  <a:gd name="T12" fmla="*/ 37 w 52"/>
                  <a:gd name="T13" fmla="*/ 312 h 337"/>
                  <a:gd name="T14" fmla="*/ 29 w 52"/>
                  <a:gd name="T15" fmla="*/ 312 h 337"/>
                  <a:gd name="T16" fmla="*/ 22 w 52"/>
                  <a:gd name="T17" fmla="*/ 316 h 337"/>
                  <a:gd name="T18" fmla="*/ 12 w 52"/>
                  <a:gd name="T19" fmla="*/ 323 h 337"/>
                  <a:gd name="T20" fmla="*/ 1 w 52"/>
                  <a:gd name="T21" fmla="*/ 337 h 337"/>
                  <a:gd name="T22" fmla="*/ 0 w 52"/>
                  <a:gd name="T23" fmla="*/ 19 h 3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
                  <a:gd name="T37" fmla="*/ 0 h 337"/>
                  <a:gd name="T38" fmla="*/ 52 w 52"/>
                  <a:gd name="T39" fmla="*/ 337 h 3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 h="337">
                    <a:moveTo>
                      <a:pt x="0" y="19"/>
                    </a:moveTo>
                    <a:lnTo>
                      <a:pt x="46" y="0"/>
                    </a:lnTo>
                    <a:lnTo>
                      <a:pt x="52" y="322"/>
                    </a:lnTo>
                    <a:lnTo>
                      <a:pt x="51" y="321"/>
                    </a:lnTo>
                    <a:lnTo>
                      <a:pt x="48" y="318"/>
                    </a:lnTo>
                    <a:lnTo>
                      <a:pt x="43" y="315"/>
                    </a:lnTo>
                    <a:lnTo>
                      <a:pt x="37" y="312"/>
                    </a:lnTo>
                    <a:lnTo>
                      <a:pt x="29" y="312"/>
                    </a:lnTo>
                    <a:lnTo>
                      <a:pt x="22" y="316"/>
                    </a:lnTo>
                    <a:lnTo>
                      <a:pt x="12" y="323"/>
                    </a:lnTo>
                    <a:lnTo>
                      <a:pt x="1" y="337"/>
                    </a:lnTo>
                    <a:lnTo>
                      <a:pt x="0" y="19"/>
                    </a:lnTo>
                    <a:close/>
                  </a:path>
                </a:pathLst>
              </a:custGeom>
              <a:solidFill>
                <a:srgbClr val="7F9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56" name="Freeform 42"/>
              <p:cNvSpPr>
                <a:spLocks/>
              </p:cNvSpPr>
              <p:nvPr/>
            </p:nvSpPr>
            <p:spPr bwMode="auto">
              <a:xfrm>
                <a:off x="3512" y="3091"/>
                <a:ext cx="63" cy="208"/>
              </a:xfrm>
              <a:custGeom>
                <a:avLst/>
                <a:gdLst>
                  <a:gd name="T0" fmla="*/ 1 w 63"/>
                  <a:gd name="T1" fmla="*/ 27 h 208"/>
                  <a:gd name="T2" fmla="*/ 0 w 63"/>
                  <a:gd name="T3" fmla="*/ 208 h 208"/>
                  <a:gd name="T4" fmla="*/ 2 w 63"/>
                  <a:gd name="T5" fmla="*/ 206 h 208"/>
                  <a:gd name="T6" fmla="*/ 7 w 63"/>
                  <a:gd name="T7" fmla="*/ 199 h 208"/>
                  <a:gd name="T8" fmla="*/ 16 w 63"/>
                  <a:gd name="T9" fmla="*/ 191 h 208"/>
                  <a:gd name="T10" fmla="*/ 26 w 63"/>
                  <a:gd name="T11" fmla="*/ 183 h 208"/>
                  <a:gd name="T12" fmla="*/ 38 w 63"/>
                  <a:gd name="T13" fmla="*/ 177 h 208"/>
                  <a:gd name="T14" fmla="*/ 48 w 63"/>
                  <a:gd name="T15" fmla="*/ 174 h 208"/>
                  <a:gd name="T16" fmla="*/ 57 w 63"/>
                  <a:gd name="T17" fmla="*/ 179 h 208"/>
                  <a:gd name="T18" fmla="*/ 63 w 63"/>
                  <a:gd name="T19" fmla="*/ 192 h 208"/>
                  <a:gd name="T20" fmla="*/ 62 w 63"/>
                  <a:gd name="T21" fmla="*/ 0 h 208"/>
                  <a:gd name="T22" fmla="*/ 1 w 63"/>
                  <a:gd name="T23" fmla="*/ 27 h 2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
                  <a:gd name="T37" fmla="*/ 0 h 208"/>
                  <a:gd name="T38" fmla="*/ 63 w 63"/>
                  <a:gd name="T39" fmla="*/ 208 h 2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 h="208">
                    <a:moveTo>
                      <a:pt x="1" y="27"/>
                    </a:moveTo>
                    <a:lnTo>
                      <a:pt x="0" y="208"/>
                    </a:lnTo>
                    <a:lnTo>
                      <a:pt x="2" y="206"/>
                    </a:lnTo>
                    <a:lnTo>
                      <a:pt x="7" y="199"/>
                    </a:lnTo>
                    <a:lnTo>
                      <a:pt x="16" y="191"/>
                    </a:lnTo>
                    <a:lnTo>
                      <a:pt x="26" y="183"/>
                    </a:lnTo>
                    <a:lnTo>
                      <a:pt x="38" y="177"/>
                    </a:lnTo>
                    <a:lnTo>
                      <a:pt x="48" y="174"/>
                    </a:lnTo>
                    <a:lnTo>
                      <a:pt x="57" y="179"/>
                    </a:lnTo>
                    <a:lnTo>
                      <a:pt x="63" y="192"/>
                    </a:lnTo>
                    <a:lnTo>
                      <a:pt x="62" y="0"/>
                    </a:lnTo>
                    <a:lnTo>
                      <a:pt x="1" y="27"/>
                    </a:lnTo>
                    <a:close/>
                  </a:path>
                </a:pathLst>
              </a:custGeom>
              <a:solidFill>
                <a:srgbClr val="7F9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57" name="Freeform 43"/>
              <p:cNvSpPr>
                <a:spLocks/>
              </p:cNvSpPr>
              <p:nvPr/>
            </p:nvSpPr>
            <p:spPr bwMode="auto">
              <a:xfrm>
                <a:off x="3141" y="3045"/>
                <a:ext cx="61" cy="195"/>
              </a:xfrm>
              <a:custGeom>
                <a:avLst/>
                <a:gdLst>
                  <a:gd name="T0" fmla="*/ 56 w 61"/>
                  <a:gd name="T1" fmla="*/ 18 h 195"/>
                  <a:gd name="T2" fmla="*/ 61 w 61"/>
                  <a:gd name="T3" fmla="*/ 195 h 195"/>
                  <a:gd name="T4" fmla="*/ 59 w 61"/>
                  <a:gd name="T5" fmla="*/ 194 h 195"/>
                  <a:gd name="T6" fmla="*/ 56 w 61"/>
                  <a:gd name="T7" fmla="*/ 191 h 195"/>
                  <a:gd name="T8" fmla="*/ 49 w 61"/>
                  <a:gd name="T9" fmla="*/ 187 h 195"/>
                  <a:gd name="T10" fmla="*/ 42 w 61"/>
                  <a:gd name="T11" fmla="*/ 182 h 195"/>
                  <a:gd name="T12" fmla="*/ 33 w 61"/>
                  <a:gd name="T13" fmla="*/ 178 h 195"/>
                  <a:gd name="T14" fmla="*/ 24 w 61"/>
                  <a:gd name="T15" fmla="*/ 176 h 195"/>
                  <a:gd name="T16" fmla="*/ 14 w 61"/>
                  <a:gd name="T17" fmla="*/ 175 h 195"/>
                  <a:gd name="T18" fmla="*/ 5 w 61"/>
                  <a:gd name="T19" fmla="*/ 176 h 195"/>
                  <a:gd name="T20" fmla="*/ 0 w 61"/>
                  <a:gd name="T21" fmla="*/ 0 h 195"/>
                  <a:gd name="T22" fmla="*/ 56 w 61"/>
                  <a:gd name="T23" fmla="*/ 18 h 1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1"/>
                  <a:gd name="T37" fmla="*/ 0 h 195"/>
                  <a:gd name="T38" fmla="*/ 61 w 61"/>
                  <a:gd name="T39" fmla="*/ 195 h 1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1" h="195">
                    <a:moveTo>
                      <a:pt x="56" y="18"/>
                    </a:moveTo>
                    <a:lnTo>
                      <a:pt x="61" y="195"/>
                    </a:lnTo>
                    <a:lnTo>
                      <a:pt x="59" y="194"/>
                    </a:lnTo>
                    <a:lnTo>
                      <a:pt x="56" y="191"/>
                    </a:lnTo>
                    <a:lnTo>
                      <a:pt x="49" y="187"/>
                    </a:lnTo>
                    <a:lnTo>
                      <a:pt x="42" y="182"/>
                    </a:lnTo>
                    <a:lnTo>
                      <a:pt x="33" y="178"/>
                    </a:lnTo>
                    <a:lnTo>
                      <a:pt x="24" y="176"/>
                    </a:lnTo>
                    <a:lnTo>
                      <a:pt x="14" y="175"/>
                    </a:lnTo>
                    <a:lnTo>
                      <a:pt x="5" y="176"/>
                    </a:lnTo>
                    <a:lnTo>
                      <a:pt x="0" y="0"/>
                    </a:lnTo>
                    <a:lnTo>
                      <a:pt x="56" y="18"/>
                    </a:lnTo>
                    <a:close/>
                  </a:path>
                </a:pathLst>
              </a:custGeom>
              <a:solidFill>
                <a:srgbClr val="7F9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58" name="Freeform 44"/>
              <p:cNvSpPr>
                <a:spLocks/>
              </p:cNvSpPr>
              <p:nvPr/>
            </p:nvSpPr>
            <p:spPr bwMode="auto">
              <a:xfrm>
                <a:off x="3070" y="2540"/>
                <a:ext cx="1590" cy="597"/>
              </a:xfrm>
              <a:custGeom>
                <a:avLst/>
                <a:gdLst>
                  <a:gd name="T0" fmla="*/ 104 w 1590"/>
                  <a:gd name="T1" fmla="*/ 442 h 597"/>
                  <a:gd name="T2" fmla="*/ 259 w 1590"/>
                  <a:gd name="T3" fmla="*/ 494 h 597"/>
                  <a:gd name="T4" fmla="*/ 368 w 1590"/>
                  <a:gd name="T5" fmla="*/ 526 h 597"/>
                  <a:gd name="T6" fmla="*/ 394 w 1590"/>
                  <a:gd name="T7" fmla="*/ 526 h 597"/>
                  <a:gd name="T8" fmla="*/ 475 w 1590"/>
                  <a:gd name="T9" fmla="*/ 501 h 597"/>
                  <a:gd name="T10" fmla="*/ 618 w 1590"/>
                  <a:gd name="T11" fmla="*/ 454 h 597"/>
                  <a:gd name="T12" fmla="*/ 815 w 1590"/>
                  <a:gd name="T13" fmla="*/ 390 h 597"/>
                  <a:gd name="T14" fmla="*/ 1057 w 1590"/>
                  <a:gd name="T15" fmla="*/ 308 h 597"/>
                  <a:gd name="T16" fmla="*/ 1332 w 1590"/>
                  <a:gd name="T17" fmla="*/ 210 h 597"/>
                  <a:gd name="T18" fmla="*/ 1568 w 1590"/>
                  <a:gd name="T19" fmla="*/ 124 h 597"/>
                  <a:gd name="T20" fmla="*/ 1563 w 1590"/>
                  <a:gd name="T21" fmla="*/ 175 h 597"/>
                  <a:gd name="T22" fmla="*/ 1484 w 1590"/>
                  <a:gd name="T23" fmla="*/ 203 h 597"/>
                  <a:gd name="T24" fmla="*/ 1332 w 1590"/>
                  <a:gd name="T25" fmla="*/ 256 h 597"/>
                  <a:gd name="T26" fmla="*/ 1127 w 1590"/>
                  <a:gd name="T27" fmla="*/ 327 h 597"/>
                  <a:gd name="T28" fmla="*/ 887 w 1590"/>
                  <a:gd name="T29" fmla="*/ 410 h 597"/>
                  <a:gd name="T30" fmla="*/ 630 w 1590"/>
                  <a:gd name="T31" fmla="*/ 499 h 597"/>
                  <a:gd name="T32" fmla="*/ 377 w 1590"/>
                  <a:gd name="T33" fmla="*/ 586 h 597"/>
                  <a:gd name="T34" fmla="*/ 333 w 1590"/>
                  <a:gd name="T35" fmla="*/ 573 h 597"/>
                  <a:gd name="T36" fmla="*/ 219 w 1590"/>
                  <a:gd name="T37" fmla="*/ 539 h 597"/>
                  <a:gd name="T38" fmla="*/ 58 w 1590"/>
                  <a:gd name="T39" fmla="*/ 489 h 597"/>
                  <a:gd name="T40" fmla="*/ 45 w 1590"/>
                  <a:gd name="T41" fmla="*/ 495 h 597"/>
                  <a:gd name="T42" fmla="*/ 142 w 1590"/>
                  <a:gd name="T43" fmla="*/ 529 h 597"/>
                  <a:gd name="T44" fmla="*/ 283 w 1590"/>
                  <a:gd name="T45" fmla="*/ 573 h 597"/>
                  <a:gd name="T46" fmla="*/ 380 w 1590"/>
                  <a:gd name="T47" fmla="*/ 596 h 597"/>
                  <a:gd name="T48" fmla="*/ 442 w 1590"/>
                  <a:gd name="T49" fmla="*/ 576 h 597"/>
                  <a:gd name="T50" fmla="*/ 570 w 1590"/>
                  <a:gd name="T51" fmla="*/ 535 h 597"/>
                  <a:gd name="T52" fmla="*/ 753 w 1590"/>
                  <a:gd name="T53" fmla="*/ 475 h 597"/>
                  <a:gd name="T54" fmla="*/ 989 w 1590"/>
                  <a:gd name="T55" fmla="*/ 394 h 597"/>
                  <a:gd name="T56" fmla="*/ 1268 w 1590"/>
                  <a:gd name="T57" fmla="*/ 296 h 597"/>
                  <a:gd name="T58" fmla="*/ 1586 w 1590"/>
                  <a:gd name="T59" fmla="*/ 181 h 597"/>
                  <a:gd name="T60" fmla="*/ 1587 w 1590"/>
                  <a:gd name="T61" fmla="*/ 103 h 597"/>
                  <a:gd name="T62" fmla="*/ 1549 w 1590"/>
                  <a:gd name="T63" fmla="*/ 118 h 597"/>
                  <a:gd name="T64" fmla="*/ 1455 w 1590"/>
                  <a:gd name="T65" fmla="*/ 153 h 597"/>
                  <a:gd name="T66" fmla="*/ 1300 w 1590"/>
                  <a:gd name="T67" fmla="*/ 210 h 597"/>
                  <a:gd name="T68" fmla="*/ 1084 w 1590"/>
                  <a:gd name="T69" fmla="*/ 285 h 597"/>
                  <a:gd name="T70" fmla="*/ 804 w 1590"/>
                  <a:gd name="T71" fmla="*/ 378 h 597"/>
                  <a:gd name="T72" fmla="*/ 457 w 1590"/>
                  <a:gd name="T73" fmla="*/ 491 h 597"/>
                  <a:gd name="T74" fmla="*/ 338 w 1590"/>
                  <a:gd name="T75" fmla="*/ 504 h 597"/>
                  <a:gd name="T76" fmla="*/ 211 w 1590"/>
                  <a:gd name="T77" fmla="*/ 466 h 597"/>
                  <a:gd name="T78" fmla="*/ 67 w 1590"/>
                  <a:gd name="T79" fmla="*/ 416 h 597"/>
                  <a:gd name="T80" fmla="*/ 32 w 1590"/>
                  <a:gd name="T81" fmla="*/ 394 h 597"/>
                  <a:gd name="T82" fmla="*/ 95 w 1590"/>
                  <a:gd name="T83" fmla="*/ 371 h 597"/>
                  <a:gd name="T84" fmla="*/ 216 w 1590"/>
                  <a:gd name="T85" fmla="*/ 328 h 597"/>
                  <a:gd name="T86" fmla="*/ 397 w 1590"/>
                  <a:gd name="T87" fmla="*/ 268 h 597"/>
                  <a:gd name="T88" fmla="*/ 638 w 1590"/>
                  <a:gd name="T89" fmla="*/ 190 h 597"/>
                  <a:gd name="T90" fmla="*/ 938 w 1590"/>
                  <a:gd name="T91" fmla="*/ 96 h 597"/>
                  <a:gd name="T92" fmla="*/ 1223 w 1590"/>
                  <a:gd name="T93" fmla="*/ 12 h 597"/>
                  <a:gd name="T94" fmla="*/ 1282 w 1590"/>
                  <a:gd name="T95" fmla="*/ 29 h 597"/>
                  <a:gd name="T96" fmla="*/ 1405 w 1590"/>
                  <a:gd name="T97" fmla="*/ 62 h 597"/>
                  <a:gd name="T98" fmla="*/ 1565 w 1590"/>
                  <a:gd name="T99" fmla="*/ 101 h 597"/>
                  <a:gd name="T100" fmla="*/ 1586 w 1590"/>
                  <a:gd name="T101" fmla="*/ 95 h 597"/>
                  <a:gd name="T102" fmla="*/ 1571 w 1590"/>
                  <a:gd name="T103" fmla="*/ 84 h 597"/>
                  <a:gd name="T104" fmla="*/ 1481 w 1590"/>
                  <a:gd name="T105" fmla="*/ 62 h 597"/>
                  <a:gd name="T106" fmla="*/ 1341 w 1590"/>
                  <a:gd name="T107" fmla="*/ 28 h 597"/>
                  <a:gd name="T108" fmla="*/ 1225 w 1590"/>
                  <a:gd name="T109" fmla="*/ 2 h 597"/>
                  <a:gd name="T110" fmla="*/ 1111 w 1590"/>
                  <a:gd name="T111" fmla="*/ 34 h 597"/>
                  <a:gd name="T112" fmla="*/ 881 w 1590"/>
                  <a:gd name="T113" fmla="*/ 104 h 597"/>
                  <a:gd name="T114" fmla="*/ 595 w 1590"/>
                  <a:gd name="T115" fmla="*/ 190 h 597"/>
                  <a:gd name="T116" fmla="*/ 313 w 1590"/>
                  <a:gd name="T117" fmla="*/ 280 h 597"/>
                  <a:gd name="T118" fmla="*/ 95 w 1590"/>
                  <a:gd name="T119" fmla="*/ 353 h 597"/>
                  <a:gd name="T120" fmla="*/ 0 w 1590"/>
                  <a:gd name="T121" fmla="*/ 396 h 5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90"/>
                  <a:gd name="T184" fmla="*/ 0 h 597"/>
                  <a:gd name="T185" fmla="*/ 1590 w 1590"/>
                  <a:gd name="T186" fmla="*/ 597 h 59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90" h="597">
                    <a:moveTo>
                      <a:pt x="1" y="400"/>
                    </a:moveTo>
                    <a:lnTo>
                      <a:pt x="23" y="410"/>
                    </a:lnTo>
                    <a:lnTo>
                      <a:pt x="47" y="420"/>
                    </a:lnTo>
                    <a:lnTo>
                      <a:pt x="75" y="430"/>
                    </a:lnTo>
                    <a:lnTo>
                      <a:pt x="104" y="442"/>
                    </a:lnTo>
                    <a:lnTo>
                      <a:pt x="135" y="452"/>
                    </a:lnTo>
                    <a:lnTo>
                      <a:pt x="167" y="463"/>
                    </a:lnTo>
                    <a:lnTo>
                      <a:pt x="199" y="473"/>
                    </a:lnTo>
                    <a:lnTo>
                      <a:pt x="229" y="483"/>
                    </a:lnTo>
                    <a:lnTo>
                      <a:pt x="259" y="494"/>
                    </a:lnTo>
                    <a:lnTo>
                      <a:pt x="287" y="502"/>
                    </a:lnTo>
                    <a:lnTo>
                      <a:pt x="313" y="510"/>
                    </a:lnTo>
                    <a:lnTo>
                      <a:pt x="335" y="516"/>
                    </a:lnTo>
                    <a:lnTo>
                      <a:pt x="353" y="523"/>
                    </a:lnTo>
                    <a:lnTo>
                      <a:pt x="368" y="526"/>
                    </a:lnTo>
                    <a:lnTo>
                      <a:pt x="377" y="529"/>
                    </a:lnTo>
                    <a:lnTo>
                      <a:pt x="380" y="530"/>
                    </a:lnTo>
                    <a:lnTo>
                      <a:pt x="381" y="530"/>
                    </a:lnTo>
                    <a:lnTo>
                      <a:pt x="386" y="529"/>
                    </a:lnTo>
                    <a:lnTo>
                      <a:pt x="394" y="526"/>
                    </a:lnTo>
                    <a:lnTo>
                      <a:pt x="404" y="523"/>
                    </a:lnTo>
                    <a:lnTo>
                      <a:pt x="418" y="519"/>
                    </a:lnTo>
                    <a:lnTo>
                      <a:pt x="434" y="514"/>
                    </a:lnTo>
                    <a:lnTo>
                      <a:pt x="453" y="507"/>
                    </a:lnTo>
                    <a:lnTo>
                      <a:pt x="475" y="501"/>
                    </a:lnTo>
                    <a:lnTo>
                      <a:pt x="499" y="494"/>
                    </a:lnTo>
                    <a:lnTo>
                      <a:pt x="525" y="485"/>
                    </a:lnTo>
                    <a:lnTo>
                      <a:pt x="553" y="476"/>
                    </a:lnTo>
                    <a:lnTo>
                      <a:pt x="585" y="466"/>
                    </a:lnTo>
                    <a:lnTo>
                      <a:pt x="618" y="454"/>
                    </a:lnTo>
                    <a:lnTo>
                      <a:pt x="654" y="443"/>
                    </a:lnTo>
                    <a:lnTo>
                      <a:pt x="691" y="432"/>
                    </a:lnTo>
                    <a:lnTo>
                      <a:pt x="732" y="418"/>
                    </a:lnTo>
                    <a:lnTo>
                      <a:pt x="772" y="404"/>
                    </a:lnTo>
                    <a:lnTo>
                      <a:pt x="815" y="390"/>
                    </a:lnTo>
                    <a:lnTo>
                      <a:pt x="861" y="375"/>
                    </a:lnTo>
                    <a:lnTo>
                      <a:pt x="908" y="358"/>
                    </a:lnTo>
                    <a:lnTo>
                      <a:pt x="956" y="342"/>
                    </a:lnTo>
                    <a:lnTo>
                      <a:pt x="1005" y="325"/>
                    </a:lnTo>
                    <a:lnTo>
                      <a:pt x="1057" y="308"/>
                    </a:lnTo>
                    <a:lnTo>
                      <a:pt x="1109" y="289"/>
                    </a:lnTo>
                    <a:lnTo>
                      <a:pt x="1163" y="270"/>
                    </a:lnTo>
                    <a:lnTo>
                      <a:pt x="1218" y="251"/>
                    </a:lnTo>
                    <a:lnTo>
                      <a:pt x="1275" y="230"/>
                    </a:lnTo>
                    <a:lnTo>
                      <a:pt x="1332" y="210"/>
                    </a:lnTo>
                    <a:lnTo>
                      <a:pt x="1390" y="189"/>
                    </a:lnTo>
                    <a:lnTo>
                      <a:pt x="1448" y="167"/>
                    </a:lnTo>
                    <a:lnTo>
                      <a:pt x="1508" y="144"/>
                    </a:lnTo>
                    <a:lnTo>
                      <a:pt x="1568" y="122"/>
                    </a:lnTo>
                    <a:lnTo>
                      <a:pt x="1568" y="124"/>
                    </a:lnTo>
                    <a:lnTo>
                      <a:pt x="1570" y="133"/>
                    </a:lnTo>
                    <a:lnTo>
                      <a:pt x="1571" y="150"/>
                    </a:lnTo>
                    <a:lnTo>
                      <a:pt x="1571" y="172"/>
                    </a:lnTo>
                    <a:lnTo>
                      <a:pt x="1568" y="174"/>
                    </a:lnTo>
                    <a:lnTo>
                      <a:pt x="1563" y="175"/>
                    </a:lnTo>
                    <a:lnTo>
                      <a:pt x="1555" y="179"/>
                    </a:lnTo>
                    <a:lnTo>
                      <a:pt x="1542" y="182"/>
                    </a:lnTo>
                    <a:lnTo>
                      <a:pt x="1525" y="189"/>
                    </a:lnTo>
                    <a:lnTo>
                      <a:pt x="1506" y="195"/>
                    </a:lnTo>
                    <a:lnTo>
                      <a:pt x="1484" y="203"/>
                    </a:lnTo>
                    <a:lnTo>
                      <a:pt x="1458" y="211"/>
                    </a:lnTo>
                    <a:lnTo>
                      <a:pt x="1430" y="222"/>
                    </a:lnTo>
                    <a:lnTo>
                      <a:pt x="1400" y="232"/>
                    </a:lnTo>
                    <a:lnTo>
                      <a:pt x="1367" y="243"/>
                    </a:lnTo>
                    <a:lnTo>
                      <a:pt x="1332" y="256"/>
                    </a:lnTo>
                    <a:lnTo>
                      <a:pt x="1295" y="268"/>
                    </a:lnTo>
                    <a:lnTo>
                      <a:pt x="1254" y="282"/>
                    </a:lnTo>
                    <a:lnTo>
                      <a:pt x="1214" y="296"/>
                    </a:lnTo>
                    <a:lnTo>
                      <a:pt x="1171" y="311"/>
                    </a:lnTo>
                    <a:lnTo>
                      <a:pt x="1127" y="327"/>
                    </a:lnTo>
                    <a:lnTo>
                      <a:pt x="1081" y="343"/>
                    </a:lnTo>
                    <a:lnTo>
                      <a:pt x="1034" y="359"/>
                    </a:lnTo>
                    <a:lnTo>
                      <a:pt x="986" y="376"/>
                    </a:lnTo>
                    <a:lnTo>
                      <a:pt x="937" y="394"/>
                    </a:lnTo>
                    <a:lnTo>
                      <a:pt x="887" y="410"/>
                    </a:lnTo>
                    <a:lnTo>
                      <a:pt x="837" y="428"/>
                    </a:lnTo>
                    <a:lnTo>
                      <a:pt x="785" y="446"/>
                    </a:lnTo>
                    <a:lnTo>
                      <a:pt x="734" y="463"/>
                    </a:lnTo>
                    <a:lnTo>
                      <a:pt x="682" y="481"/>
                    </a:lnTo>
                    <a:lnTo>
                      <a:pt x="630" y="499"/>
                    </a:lnTo>
                    <a:lnTo>
                      <a:pt x="580" y="516"/>
                    </a:lnTo>
                    <a:lnTo>
                      <a:pt x="528" y="534"/>
                    </a:lnTo>
                    <a:lnTo>
                      <a:pt x="477" y="552"/>
                    </a:lnTo>
                    <a:lnTo>
                      <a:pt x="427" y="569"/>
                    </a:lnTo>
                    <a:lnTo>
                      <a:pt x="377" y="586"/>
                    </a:lnTo>
                    <a:lnTo>
                      <a:pt x="376" y="586"/>
                    </a:lnTo>
                    <a:lnTo>
                      <a:pt x="370" y="583"/>
                    </a:lnTo>
                    <a:lnTo>
                      <a:pt x="361" y="581"/>
                    </a:lnTo>
                    <a:lnTo>
                      <a:pt x="348" y="578"/>
                    </a:lnTo>
                    <a:lnTo>
                      <a:pt x="333" y="573"/>
                    </a:lnTo>
                    <a:lnTo>
                      <a:pt x="315" y="568"/>
                    </a:lnTo>
                    <a:lnTo>
                      <a:pt x="295" y="562"/>
                    </a:lnTo>
                    <a:lnTo>
                      <a:pt x="272" y="556"/>
                    </a:lnTo>
                    <a:lnTo>
                      <a:pt x="247" y="548"/>
                    </a:lnTo>
                    <a:lnTo>
                      <a:pt x="219" y="539"/>
                    </a:lnTo>
                    <a:lnTo>
                      <a:pt x="190" y="530"/>
                    </a:lnTo>
                    <a:lnTo>
                      <a:pt x="158" y="521"/>
                    </a:lnTo>
                    <a:lnTo>
                      <a:pt x="127" y="510"/>
                    </a:lnTo>
                    <a:lnTo>
                      <a:pt x="92" y="500"/>
                    </a:lnTo>
                    <a:lnTo>
                      <a:pt x="58" y="489"/>
                    </a:lnTo>
                    <a:lnTo>
                      <a:pt x="23" y="476"/>
                    </a:lnTo>
                    <a:lnTo>
                      <a:pt x="26" y="487"/>
                    </a:lnTo>
                    <a:lnTo>
                      <a:pt x="29" y="489"/>
                    </a:lnTo>
                    <a:lnTo>
                      <a:pt x="35" y="491"/>
                    </a:lnTo>
                    <a:lnTo>
                      <a:pt x="45" y="495"/>
                    </a:lnTo>
                    <a:lnTo>
                      <a:pt x="58" y="500"/>
                    </a:lnTo>
                    <a:lnTo>
                      <a:pt x="76" y="505"/>
                    </a:lnTo>
                    <a:lnTo>
                      <a:pt x="95" y="513"/>
                    </a:lnTo>
                    <a:lnTo>
                      <a:pt x="116" y="520"/>
                    </a:lnTo>
                    <a:lnTo>
                      <a:pt x="142" y="529"/>
                    </a:lnTo>
                    <a:lnTo>
                      <a:pt x="167" y="538"/>
                    </a:lnTo>
                    <a:lnTo>
                      <a:pt x="195" y="547"/>
                    </a:lnTo>
                    <a:lnTo>
                      <a:pt x="224" y="556"/>
                    </a:lnTo>
                    <a:lnTo>
                      <a:pt x="253" y="564"/>
                    </a:lnTo>
                    <a:lnTo>
                      <a:pt x="283" y="573"/>
                    </a:lnTo>
                    <a:lnTo>
                      <a:pt x="314" y="582"/>
                    </a:lnTo>
                    <a:lnTo>
                      <a:pt x="343" y="590"/>
                    </a:lnTo>
                    <a:lnTo>
                      <a:pt x="373" y="597"/>
                    </a:lnTo>
                    <a:lnTo>
                      <a:pt x="375" y="597"/>
                    </a:lnTo>
                    <a:lnTo>
                      <a:pt x="380" y="596"/>
                    </a:lnTo>
                    <a:lnTo>
                      <a:pt x="386" y="594"/>
                    </a:lnTo>
                    <a:lnTo>
                      <a:pt x="396" y="590"/>
                    </a:lnTo>
                    <a:lnTo>
                      <a:pt x="409" y="586"/>
                    </a:lnTo>
                    <a:lnTo>
                      <a:pt x="424" y="581"/>
                    </a:lnTo>
                    <a:lnTo>
                      <a:pt x="442" y="576"/>
                    </a:lnTo>
                    <a:lnTo>
                      <a:pt x="463" y="569"/>
                    </a:lnTo>
                    <a:lnTo>
                      <a:pt x="486" y="562"/>
                    </a:lnTo>
                    <a:lnTo>
                      <a:pt x="511" y="554"/>
                    </a:lnTo>
                    <a:lnTo>
                      <a:pt x="539" y="544"/>
                    </a:lnTo>
                    <a:lnTo>
                      <a:pt x="570" y="535"/>
                    </a:lnTo>
                    <a:lnTo>
                      <a:pt x="601" y="524"/>
                    </a:lnTo>
                    <a:lnTo>
                      <a:pt x="637" y="513"/>
                    </a:lnTo>
                    <a:lnTo>
                      <a:pt x="673" y="501"/>
                    </a:lnTo>
                    <a:lnTo>
                      <a:pt x="713" y="487"/>
                    </a:lnTo>
                    <a:lnTo>
                      <a:pt x="753" y="475"/>
                    </a:lnTo>
                    <a:lnTo>
                      <a:pt x="797" y="459"/>
                    </a:lnTo>
                    <a:lnTo>
                      <a:pt x="842" y="444"/>
                    </a:lnTo>
                    <a:lnTo>
                      <a:pt x="889" y="429"/>
                    </a:lnTo>
                    <a:lnTo>
                      <a:pt x="938" y="411"/>
                    </a:lnTo>
                    <a:lnTo>
                      <a:pt x="989" y="394"/>
                    </a:lnTo>
                    <a:lnTo>
                      <a:pt x="1042" y="376"/>
                    </a:lnTo>
                    <a:lnTo>
                      <a:pt x="1096" y="357"/>
                    </a:lnTo>
                    <a:lnTo>
                      <a:pt x="1152" y="338"/>
                    </a:lnTo>
                    <a:lnTo>
                      <a:pt x="1210" y="318"/>
                    </a:lnTo>
                    <a:lnTo>
                      <a:pt x="1268" y="296"/>
                    </a:lnTo>
                    <a:lnTo>
                      <a:pt x="1329" y="275"/>
                    </a:lnTo>
                    <a:lnTo>
                      <a:pt x="1391" y="252"/>
                    </a:lnTo>
                    <a:lnTo>
                      <a:pt x="1455" y="229"/>
                    </a:lnTo>
                    <a:lnTo>
                      <a:pt x="1520" y="205"/>
                    </a:lnTo>
                    <a:lnTo>
                      <a:pt x="1586" y="181"/>
                    </a:lnTo>
                    <a:lnTo>
                      <a:pt x="1587" y="176"/>
                    </a:lnTo>
                    <a:lnTo>
                      <a:pt x="1589" y="160"/>
                    </a:lnTo>
                    <a:lnTo>
                      <a:pt x="1590" y="134"/>
                    </a:lnTo>
                    <a:lnTo>
                      <a:pt x="1589" y="103"/>
                    </a:lnTo>
                    <a:lnTo>
                      <a:pt x="1587" y="103"/>
                    </a:lnTo>
                    <a:lnTo>
                      <a:pt x="1585" y="104"/>
                    </a:lnTo>
                    <a:lnTo>
                      <a:pt x="1579" y="106"/>
                    </a:lnTo>
                    <a:lnTo>
                      <a:pt x="1571" y="109"/>
                    </a:lnTo>
                    <a:lnTo>
                      <a:pt x="1561" y="113"/>
                    </a:lnTo>
                    <a:lnTo>
                      <a:pt x="1549" y="118"/>
                    </a:lnTo>
                    <a:lnTo>
                      <a:pt x="1534" y="124"/>
                    </a:lnTo>
                    <a:lnTo>
                      <a:pt x="1518" y="131"/>
                    </a:lnTo>
                    <a:lnTo>
                      <a:pt x="1499" y="137"/>
                    </a:lnTo>
                    <a:lnTo>
                      <a:pt x="1477" y="146"/>
                    </a:lnTo>
                    <a:lnTo>
                      <a:pt x="1455" y="153"/>
                    </a:lnTo>
                    <a:lnTo>
                      <a:pt x="1428" y="163"/>
                    </a:lnTo>
                    <a:lnTo>
                      <a:pt x="1399" y="174"/>
                    </a:lnTo>
                    <a:lnTo>
                      <a:pt x="1368" y="185"/>
                    </a:lnTo>
                    <a:lnTo>
                      <a:pt x="1336" y="198"/>
                    </a:lnTo>
                    <a:lnTo>
                      <a:pt x="1300" y="210"/>
                    </a:lnTo>
                    <a:lnTo>
                      <a:pt x="1261" y="223"/>
                    </a:lnTo>
                    <a:lnTo>
                      <a:pt x="1220" y="238"/>
                    </a:lnTo>
                    <a:lnTo>
                      <a:pt x="1177" y="253"/>
                    </a:lnTo>
                    <a:lnTo>
                      <a:pt x="1132" y="268"/>
                    </a:lnTo>
                    <a:lnTo>
                      <a:pt x="1084" y="285"/>
                    </a:lnTo>
                    <a:lnTo>
                      <a:pt x="1033" y="303"/>
                    </a:lnTo>
                    <a:lnTo>
                      <a:pt x="980" y="320"/>
                    </a:lnTo>
                    <a:lnTo>
                      <a:pt x="923" y="339"/>
                    </a:lnTo>
                    <a:lnTo>
                      <a:pt x="865" y="358"/>
                    </a:lnTo>
                    <a:lnTo>
                      <a:pt x="804" y="378"/>
                    </a:lnTo>
                    <a:lnTo>
                      <a:pt x="739" y="400"/>
                    </a:lnTo>
                    <a:lnTo>
                      <a:pt x="673" y="421"/>
                    </a:lnTo>
                    <a:lnTo>
                      <a:pt x="604" y="444"/>
                    </a:lnTo>
                    <a:lnTo>
                      <a:pt x="532" y="467"/>
                    </a:lnTo>
                    <a:lnTo>
                      <a:pt x="457" y="491"/>
                    </a:lnTo>
                    <a:lnTo>
                      <a:pt x="380" y="515"/>
                    </a:lnTo>
                    <a:lnTo>
                      <a:pt x="377" y="514"/>
                    </a:lnTo>
                    <a:lnTo>
                      <a:pt x="368" y="513"/>
                    </a:lnTo>
                    <a:lnTo>
                      <a:pt x="356" y="509"/>
                    </a:lnTo>
                    <a:lnTo>
                      <a:pt x="338" y="504"/>
                    </a:lnTo>
                    <a:lnTo>
                      <a:pt x="318" y="497"/>
                    </a:lnTo>
                    <a:lnTo>
                      <a:pt x="294" y="491"/>
                    </a:lnTo>
                    <a:lnTo>
                      <a:pt x="268" y="483"/>
                    </a:lnTo>
                    <a:lnTo>
                      <a:pt x="240" y="475"/>
                    </a:lnTo>
                    <a:lnTo>
                      <a:pt x="211" y="466"/>
                    </a:lnTo>
                    <a:lnTo>
                      <a:pt x="181" y="457"/>
                    </a:lnTo>
                    <a:lnTo>
                      <a:pt x="151" y="447"/>
                    </a:lnTo>
                    <a:lnTo>
                      <a:pt x="121" y="437"/>
                    </a:lnTo>
                    <a:lnTo>
                      <a:pt x="94" y="427"/>
                    </a:lnTo>
                    <a:lnTo>
                      <a:pt x="67" y="416"/>
                    </a:lnTo>
                    <a:lnTo>
                      <a:pt x="43" y="408"/>
                    </a:lnTo>
                    <a:lnTo>
                      <a:pt x="21" y="397"/>
                    </a:lnTo>
                    <a:lnTo>
                      <a:pt x="23" y="397"/>
                    </a:lnTo>
                    <a:lnTo>
                      <a:pt x="26" y="396"/>
                    </a:lnTo>
                    <a:lnTo>
                      <a:pt x="32" y="394"/>
                    </a:lnTo>
                    <a:lnTo>
                      <a:pt x="40" y="391"/>
                    </a:lnTo>
                    <a:lnTo>
                      <a:pt x="51" y="387"/>
                    </a:lnTo>
                    <a:lnTo>
                      <a:pt x="63" y="382"/>
                    </a:lnTo>
                    <a:lnTo>
                      <a:pt x="78" y="377"/>
                    </a:lnTo>
                    <a:lnTo>
                      <a:pt x="95" y="371"/>
                    </a:lnTo>
                    <a:lnTo>
                      <a:pt x="115" y="363"/>
                    </a:lnTo>
                    <a:lnTo>
                      <a:pt x="137" y="356"/>
                    </a:lnTo>
                    <a:lnTo>
                      <a:pt x="161" y="348"/>
                    </a:lnTo>
                    <a:lnTo>
                      <a:pt x="187" y="338"/>
                    </a:lnTo>
                    <a:lnTo>
                      <a:pt x="216" y="328"/>
                    </a:lnTo>
                    <a:lnTo>
                      <a:pt x="248" y="318"/>
                    </a:lnTo>
                    <a:lnTo>
                      <a:pt x="282" y="306"/>
                    </a:lnTo>
                    <a:lnTo>
                      <a:pt x="318" y="294"/>
                    </a:lnTo>
                    <a:lnTo>
                      <a:pt x="357" y="281"/>
                    </a:lnTo>
                    <a:lnTo>
                      <a:pt x="397" y="268"/>
                    </a:lnTo>
                    <a:lnTo>
                      <a:pt x="440" y="253"/>
                    </a:lnTo>
                    <a:lnTo>
                      <a:pt x="486" y="239"/>
                    </a:lnTo>
                    <a:lnTo>
                      <a:pt x="534" y="223"/>
                    </a:lnTo>
                    <a:lnTo>
                      <a:pt x="585" y="206"/>
                    </a:lnTo>
                    <a:lnTo>
                      <a:pt x="638" y="190"/>
                    </a:lnTo>
                    <a:lnTo>
                      <a:pt x="692" y="172"/>
                    </a:lnTo>
                    <a:lnTo>
                      <a:pt x="751" y="155"/>
                    </a:lnTo>
                    <a:lnTo>
                      <a:pt x="810" y="136"/>
                    </a:lnTo>
                    <a:lnTo>
                      <a:pt x="873" y="117"/>
                    </a:lnTo>
                    <a:lnTo>
                      <a:pt x="938" y="96"/>
                    </a:lnTo>
                    <a:lnTo>
                      <a:pt x="1005" y="76"/>
                    </a:lnTo>
                    <a:lnTo>
                      <a:pt x="1075" y="56"/>
                    </a:lnTo>
                    <a:lnTo>
                      <a:pt x="1147" y="34"/>
                    </a:lnTo>
                    <a:lnTo>
                      <a:pt x="1222" y="12"/>
                    </a:lnTo>
                    <a:lnTo>
                      <a:pt x="1223" y="12"/>
                    </a:lnTo>
                    <a:lnTo>
                      <a:pt x="1229" y="14"/>
                    </a:lnTo>
                    <a:lnTo>
                      <a:pt x="1238" y="17"/>
                    </a:lnTo>
                    <a:lnTo>
                      <a:pt x="1249" y="19"/>
                    </a:lnTo>
                    <a:lnTo>
                      <a:pt x="1265" y="24"/>
                    </a:lnTo>
                    <a:lnTo>
                      <a:pt x="1282" y="29"/>
                    </a:lnTo>
                    <a:lnTo>
                      <a:pt x="1303" y="34"/>
                    </a:lnTo>
                    <a:lnTo>
                      <a:pt x="1325" y="41"/>
                    </a:lnTo>
                    <a:lnTo>
                      <a:pt x="1351" y="47"/>
                    </a:lnTo>
                    <a:lnTo>
                      <a:pt x="1377" y="55"/>
                    </a:lnTo>
                    <a:lnTo>
                      <a:pt x="1405" y="62"/>
                    </a:lnTo>
                    <a:lnTo>
                      <a:pt x="1436" y="70"/>
                    </a:lnTo>
                    <a:lnTo>
                      <a:pt x="1466" y="77"/>
                    </a:lnTo>
                    <a:lnTo>
                      <a:pt x="1499" y="85"/>
                    </a:lnTo>
                    <a:lnTo>
                      <a:pt x="1532" y="94"/>
                    </a:lnTo>
                    <a:lnTo>
                      <a:pt x="1565" y="101"/>
                    </a:lnTo>
                    <a:lnTo>
                      <a:pt x="1566" y="101"/>
                    </a:lnTo>
                    <a:lnTo>
                      <a:pt x="1571" y="100"/>
                    </a:lnTo>
                    <a:lnTo>
                      <a:pt x="1576" y="99"/>
                    </a:lnTo>
                    <a:lnTo>
                      <a:pt x="1581" y="98"/>
                    </a:lnTo>
                    <a:lnTo>
                      <a:pt x="1586" y="95"/>
                    </a:lnTo>
                    <a:lnTo>
                      <a:pt x="1589" y="93"/>
                    </a:lnTo>
                    <a:lnTo>
                      <a:pt x="1587" y="90"/>
                    </a:lnTo>
                    <a:lnTo>
                      <a:pt x="1581" y="86"/>
                    </a:lnTo>
                    <a:lnTo>
                      <a:pt x="1579" y="86"/>
                    </a:lnTo>
                    <a:lnTo>
                      <a:pt x="1571" y="84"/>
                    </a:lnTo>
                    <a:lnTo>
                      <a:pt x="1560" y="81"/>
                    </a:lnTo>
                    <a:lnTo>
                      <a:pt x="1544" y="77"/>
                    </a:lnTo>
                    <a:lnTo>
                      <a:pt x="1527" y="74"/>
                    </a:lnTo>
                    <a:lnTo>
                      <a:pt x="1505" y="69"/>
                    </a:lnTo>
                    <a:lnTo>
                      <a:pt x="1481" y="62"/>
                    </a:lnTo>
                    <a:lnTo>
                      <a:pt x="1455" y="56"/>
                    </a:lnTo>
                    <a:lnTo>
                      <a:pt x="1428" y="50"/>
                    </a:lnTo>
                    <a:lnTo>
                      <a:pt x="1399" y="43"/>
                    </a:lnTo>
                    <a:lnTo>
                      <a:pt x="1370" y="36"/>
                    </a:lnTo>
                    <a:lnTo>
                      <a:pt x="1341" y="28"/>
                    </a:lnTo>
                    <a:lnTo>
                      <a:pt x="1311" y="22"/>
                    </a:lnTo>
                    <a:lnTo>
                      <a:pt x="1282" y="14"/>
                    </a:lnTo>
                    <a:lnTo>
                      <a:pt x="1254" y="7"/>
                    </a:lnTo>
                    <a:lnTo>
                      <a:pt x="1229" y="0"/>
                    </a:lnTo>
                    <a:lnTo>
                      <a:pt x="1225" y="2"/>
                    </a:lnTo>
                    <a:lnTo>
                      <a:pt x="1215" y="4"/>
                    </a:lnTo>
                    <a:lnTo>
                      <a:pt x="1198" y="9"/>
                    </a:lnTo>
                    <a:lnTo>
                      <a:pt x="1175" y="17"/>
                    </a:lnTo>
                    <a:lnTo>
                      <a:pt x="1146" y="24"/>
                    </a:lnTo>
                    <a:lnTo>
                      <a:pt x="1111" y="34"/>
                    </a:lnTo>
                    <a:lnTo>
                      <a:pt x="1072" y="47"/>
                    </a:lnTo>
                    <a:lnTo>
                      <a:pt x="1030" y="60"/>
                    </a:lnTo>
                    <a:lnTo>
                      <a:pt x="984" y="74"/>
                    </a:lnTo>
                    <a:lnTo>
                      <a:pt x="934" y="88"/>
                    </a:lnTo>
                    <a:lnTo>
                      <a:pt x="881" y="104"/>
                    </a:lnTo>
                    <a:lnTo>
                      <a:pt x="827" y="120"/>
                    </a:lnTo>
                    <a:lnTo>
                      <a:pt x="770" y="137"/>
                    </a:lnTo>
                    <a:lnTo>
                      <a:pt x="713" y="155"/>
                    </a:lnTo>
                    <a:lnTo>
                      <a:pt x="654" y="172"/>
                    </a:lnTo>
                    <a:lnTo>
                      <a:pt x="595" y="190"/>
                    </a:lnTo>
                    <a:lnTo>
                      <a:pt x="537" y="209"/>
                    </a:lnTo>
                    <a:lnTo>
                      <a:pt x="478" y="227"/>
                    </a:lnTo>
                    <a:lnTo>
                      <a:pt x="421" y="244"/>
                    </a:lnTo>
                    <a:lnTo>
                      <a:pt x="366" y="262"/>
                    </a:lnTo>
                    <a:lnTo>
                      <a:pt x="313" y="280"/>
                    </a:lnTo>
                    <a:lnTo>
                      <a:pt x="262" y="296"/>
                    </a:lnTo>
                    <a:lnTo>
                      <a:pt x="215" y="311"/>
                    </a:lnTo>
                    <a:lnTo>
                      <a:pt x="171" y="327"/>
                    </a:lnTo>
                    <a:lnTo>
                      <a:pt x="130" y="341"/>
                    </a:lnTo>
                    <a:lnTo>
                      <a:pt x="95" y="353"/>
                    </a:lnTo>
                    <a:lnTo>
                      <a:pt x="64" y="366"/>
                    </a:lnTo>
                    <a:lnTo>
                      <a:pt x="39" y="376"/>
                    </a:lnTo>
                    <a:lnTo>
                      <a:pt x="19" y="385"/>
                    </a:lnTo>
                    <a:lnTo>
                      <a:pt x="6" y="391"/>
                    </a:lnTo>
                    <a:lnTo>
                      <a:pt x="0" y="396"/>
                    </a:lnTo>
                    <a:lnTo>
                      <a:pt x="1" y="4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59" name="Freeform 45"/>
              <p:cNvSpPr>
                <a:spLocks/>
              </p:cNvSpPr>
              <p:nvPr/>
            </p:nvSpPr>
            <p:spPr bwMode="auto">
              <a:xfrm>
                <a:off x="3440" y="3063"/>
                <a:ext cx="13" cy="68"/>
              </a:xfrm>
              <a:custGeom>
                <a:avLst/>
                <a:gdLst>
                  <a:gd name="T0" fmla="*/ 2 w 13"/>
                  <a:gd name="T1" fmla="*/ 0 h 68"/>
                  <a:gd name="T2" fmla="*/ 2 w 13"/>
                  <a:gd name="T3" fmla="*/ 6 h 68"/>
                  <a:gd name="T4" fmla="*/ 1 w 13"/>
                  <a:gd name="T5" fmla="*/ 24 h 68"/>
                  <a:gd name="T6" fmla="*/ 0 w 13"/>
                  <a:gd name="T7" fmla="*/ 45 h 68"/>
                  <a:gd name="T8" fmla="*/ 1 w 13"/>
                  <a:gd name="T9" fmla="*/ 68 h 68"/>
                  <a:gd name="T10" fmla="*/ 10 w 13"/>
                  <a:gd name="T11" fmla="*/ 67 h 68"/>
                  <a:gd name="T12" fmla="*/ 10 w 13"/>
                  <a:gd name="T13" fmla="*/ 60 h 68"/>
                  <a:gd name="T14" fmla="*/ 12 w 13"/>
                  <a:gd name="T15" fmla="*/ 44 h 68"/>
                  <a:gd name="T16" fmla="*/ 13 w 13"/>
                  <a:gd name="T17" fmla="*/ 22 h 68"/>
                  <a:gd name="T18" fmla="*/ 13 w 13"/>
                  <a:gd name="T19" fmla="*/ 0 h 68"/>
                  <a:gd name="T20" fmla="*/ 2 w 13"/>
                  <a:gd name="T21" fmla="*/ 0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68"/>
                  <a:gd name="T35" fmla="*/ 13 w 13"/>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68">
                    <a:moveTo>
                      <a:pt x="2" y="0"/>
                    </a:moveTo>
                    <a:lnTo>
                      <a:pt x="2" y="6"/>
                    </a:lnTo>
                    <a:lnTo>
                      <a:pt x="1" y="24"/>
                    </a:lnTo>
                    <a:lnTo>
                      <a:pt x="0" y="45"/>
                    </a:lnTo>
                    <a:lnTo>
                      <a:pt x="1" y="68"/>
                    </a:lnTo>
                    <a:lnTo>
                      <a:pt x="10" y="67"/>
                    </a:lnTo>
                    <a:lnTo>
                      <a:pt x="10" y="60"/>
                    </a:lnTo>
                    <a:lnTo>
                      <a:pt x="12" y="44"/>
                    </a:lnTo>
                    <a:lnTo>
                      <a:pt x="13" y="22"/>
                    </a:lnTo>
                    <a:lnTo>
                      <a:pt x="13"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60" name="Freeform 46"/>
              <p:cNvSpPr>
                <a:spLocks/>
              </p:cNvSpPr>
              <p:nvPr/>
            </p:nvSpPr>
            <p:spPr bwMode="auto">
              <a:xfrm>
                <a:off x="3507" y="3109"/>
                <a:ext cx="16" cy="190"/>
              </a:xfrm>
              <a:custGeom>
                <a:avLst/>
                <a:gdLst>
                  <a:gd name="T0" fmla="*/ 14 w 16"/>
                  <a:gd name="T1" fmla="*/ 0 h 190"/>
                  <a:gd name="T2" fmla="*/ 14 w 16"/>
                  <a:gd name="T3" fmla="*/ 19 h 190"/>
                  <a:gd name="T4" fmla="*/ 15 w 16"/>
                  <a:gd name="T5" fmla="*/ 66 h 190"/>
                  <a:gd name="T6" fmla="*/ 15 w 16"/>
                  <a:gd name="T7" fmla="*/ 128 h 190"/>
                  <a:gd name="T8" fmla="*/ 16 w 16"/>
                  <a:gd name="T9" fmla="*/ 190 h 190"/>
                  <a:gd name="T10" fmla="*/ 5 w 16"/>
                  <a:gd name="T11" fmla="*/ 186 h 190"/>
                  <a:gd name="T12" fmla="*/ 5 w 16"/>
                  <a:gd name="T13" fmla="*/ 167 h 190"/>
                  <a:gd name="T14" fmla="*/ 3 w 16"/>
                  <a:gd name="T15" fmla="*/ 119 h 190"/>
                  <a:gd name="T16" fmla="*/ 1 w 16"/>
                  <a:gd name="T17" fmla="*/ 60 h 190"/>
                  <a:gd name="T18" fmla="*/ 0 w 16"/>
                  <a:gd name="T19" fmla="*/ 0 h 190"/>
                  <a:gd name="T20" fmla="*/ 14 w 16"/>
                  <a:gd name="T21" fmla="*/ 0 h 1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0"/>
                  <a:gd name="T35" fmla="*/ 16 w 16"/>
                  <a:gd name="T36" fmla="*/ 190 h 1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0">
                    <a:moveTo>
                      <a:pt x="14" y="0"/>
                    </a:moveTo>
                    <a:lnTo>
                      <a:pt x="14" y="19"/>
                    </a:lnTo>
                    <a:lnTo>
                      <a:pt x="15" y="66"/>
                    </a:lnTo>
                    <a:lnTo>
                      <a:pt x="15" y="128"/>
                    </a:lnTo>
                    <a:lnTo>
                      <a:pt x="16" y="190"/>
                    </a:lnTo>
                    <a:lnTo>
                      <a:pt x="5" y="186"/>
                    </a:lnTo>
                    <a:lnTo>
                      <a:pt x="5" y="167"/>
                    </a:lnTo>
                    <a:lnTo>
                      <a:pt x="3" y="119"/>
                    </a:lnTo>
                    <a:lnTo>
                      <a:pt x="1" y="60"/>
                    </a:lnTo>
                    <a:lnTo>
                      <a:pt x="0"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61" name="Freeform 47"/>
              <p:cNvSpPr>
                <a:spLocks/>
              </p:cNvSpPr>
              <p:nvPr/>
            </p:nvSpPr>
            <p:spPr bwMode="auto">
              <a:xfrm>
                <a:off x="3566" y="3091"/>
                <a:ext cx="17" cy="189"/>
              </a:xfrm>
              <a:custGeom>
                <a:avLst/>
                <a:gdLst>
                  <a:gd name="T0" fmla="*/ 14 w 17"/>
                  <a:gd name="T1" fmla="*/ 0 h 189"/>
                  <a:gd name="T2" fmla="*/ 14 w 17"/>
                  <a:gd name="T3" fmla="*/ 18 h 189"/>
                  <a:gd name="T4" fmla="*/ 15 w 17"/>
                  <a:gd name="T5" fmla="*/ 65 h 189"/>
                  <a:gd name="T6" fmla="*/ 17 w 17"/>
                  <a:gd name="T7" fmla="*/ 127 h 189"/>
                  <a:gd name="T8" fmla="*/ 17 w 17"/>
                  <a:gd name="T9" fmla="*/ 189 h 189"/>
                  <a:gd name="T10" fmla="*/ 5 w 17"/>
                  <a:gd name="T11" fmla="*/ 187 h 189"/>
                  <a:gd name="T12" fmla="*/ 5 w 17"/>
                  <a:gd name="T13" fmla="*/ 168 h 189"/>
                  <a:gd name="T14" fmla="*/ 4 w 17"/>
                  <a:gd name="T15" fmla="*/ 120 h 189"/>
                  <a:gd name="T16" fmla="*/ 1 w 17"/>
                  <a:gd name="T17" fmla="*/ 59 h 189"/>
                  <a:gd name="T18" fmla="*/ 0 w 17"/>
                  <a:gd name="T19" fmla="*/ 0 h 189"/>
                  <a:gd name="T20" fmla="*/ 14 w 17"/>
                  <a:gd name="T21" fmla="*/ 0 h 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89"/>
                  <a:gd name="T35" fmla="*/ 17 w 17"/>
                  <a:gd name="T36" fmla="*/ 189 h 1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89">
                    <a:moveTo>
                      <a:pt x="14" y="0"/>
                    </a:moveTo>
                    <a:lnTo>
                      <a:pt x="14" y="18"/>
                    </a:lnTo>
                    <a:lnTo>
                      <a:pt x="15" y="65"/>
                    </a:lnTo>
                    <a:lnTo>
                      <a:pt x="17" y="127"/>
                    </a:lnTo>
                    <a:lnTo>
                      <a:pt x="17" y="189"/>
                    </a:lnTo>
                    <a:lnTo>
                      <a:pt x="5" y="187"/>
                    </a:lnTo>
                    <a:lnTo>
                      <a:pt x="5" y="168"/>
                    </a:lnTo>
                    <a:lnTo>
                      <a:pt x="4" y="120"/>
                    </a:lnTo>
                    <a:lnTo>
                      <a:pt x="1" y="59"/>
                    </a:lnTo>
                    <a:lnTo>
                      <a:pt x="0"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62" name="Freeform 48"/>
              <p:cNvSpPr>
                <a:spLocks/>
              </p:cNvSpPr>
              <p:nvPr/>
            </p:nvSpPr>
            <p:spPr bwMode="auto">
              <a:xfrm>
                <a:off x="3140" y="3037"/>
                <a:ext cx="16" cy="191"/>
              </a:xfrm>
              <a:custGeom>
                <a:avLst/>
                <a:gdLst>
                  <a:gd name="T0" fmla="*/ 15 w 16"/>
                  <a:gd name="T1" fmla="*/ 2 h 191"/>
                  <a:gd name="T2" fmla="*/ 15 w 16"/>
                  <a:gd name="T3" fmla="*/ 21 h 191"/>
                  <a:gd name="T4" fmla="*/ 16 w 16"/>
                  <a:gd name="T5" fmla="*/ 67 h 191"/>
                  <a:gd name="T6" fmla="*/ 16 w 16"/>
                  <a:gd name="T7" fmla="*/ 129 h 191"/>
                  <a:gd name="T8" fmla="*/ 16 w 16"/>
                  <a:gd name="T9" fmla="*/ 191 h 191"/>
                  <a:gd name="T10" fmla="*/ 5 w 16"/>
                  <a:gd name="T11" fmla="*/ 188 h 191"/>
                  <a:gd name="T12" fmla="*/ 5 w 16"/>
                  <a:gd name="T13" fmla="*/ 169 h 191"/>
                  <a:gd name="T14" fmla="*/ 3 w 16"/>
                  <a:gd name="T15" fmla="*/ 121 h 191"/>
                  <a:gd name="T16" fmla="*/ 2 w 16"/>
                  <a:gd name="T17" fmla="*/ 60 h 191"/>
                  <a:gd name="T18" fmla="*/ 0 w 16"/>
                  <a:gd name="T19" fmla="*/ 0 h 191"/>
                  <a:gd name="T20" fmla="*/ 15 w 16"/>
                  <a:gd name="T21" fmla="*/ 2 h 1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1"/>
                  <a:gd name="T35" fmla="*/ 16 w 16"/>
                  <a:gd name="T36" fmla="*/ 191 h 1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1">
                    <a:moveTo>
                      <a:pt x="15" y="2"/>
                    </a:moveTo>
                    <a:lnTo>
                      <a:pt x="15" y="21"/>
                    </a:lnTo>
                    <a:lnTo>
                      <a:pt x="16" y="67"/>
                    </a:lnTo>
                    <a:lnTo>
                      <a:pt x="16" y="129"/>
                    </a:lnTo>
                    <a:lnTo>
                      <a:pt x="16" y="191"/>
                    </a:lnTo>
                    <a:lnTo>
                      <a:pt x="5" y="188"/>
                    </a:lnTo>
                    <a:lnTo>
                      <a:pt x="5" y="169"/>
                    </a:lnTo>
                    <a:lnTo>
                      <a:pt x="3" y="121"/>
                    </a:lnTo>
                    <a:lnTo>
                      <a:pt x="2" y="60"/>
                    </a:lnTo>
                    <a:lnTo>
                      <a:pt x="0" y="0"/>
                    </a:lnTo>
                    <a:lnTo>
                      <a:pt x="1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63" name="Freeform 49"/>
              <p:cNvSpPr>
                <a:spLocks/>
              </p:cNvSpPr>
              <p:nvPr/>
            </p:nvSpPr>
            <p:spPr bwMode="auto">
              <a:xfrm>
                <a:off x="3195" y="3058"/>
                <a:ext cx="17" cy="189"/>
              </a:xfrm>
              <a:custGeom>
                <a:avLst/>
                <a:gdLst>
                  <a:gd name="T0" fmla="*/ 14 w 17"/>
                  <a:gd name="T1" fmla="*/ 0 h 189"/>
                  <a:gd name="T2" fmla="*/ 14 w 17"/>
                  <a:gd name="T3" fmla="*/ 19 h 189"/>
                  <a:gd name="T4" fmla="*/ 15 w 17"/>
                  <a:gd name="T5" fmla="*/ 65 h 189"/>
                  <a:gd name="T6" fmla="*/ 17 w 17"/>
                  <a:gd name="T7" fmla="*/ 127 h 189"/>
                  <a:gd name="T8" fmla="*/ 17 w 17"/>
                  <a:gd name="T9" fmla="*/ 189 h 189"/>
                  <a:gd name="T10" fmla="*/ 5 w 17"/>
                  <a:gd name="T11" fmla="*/ 187 h 189"/>
                  <a:gd name="T12" fmla="*/ 5 w 17"/>
                  <a:gd name="T13" fmla="*/ 168 h 189"/>
                  <a:gd name="T14" fmla="*/ 4 w 17"/>
                  <a:gd name="T15" fmla="*/ 120 h 189"/>
                  <a:gd name="T16" fmla="*/ 3 w 17"/>
                  <a:gd name="T17" fmla="*/ 59 h 189"/>
                  <a:gd name="T18" fmla="*/ 0 w 17"/>
                  <a:gd name="T19" fmla="*/ 0 h 189"/>
                  <a:gd name="T20" fmla="*/ 14 w 17"/>
                  <a:gd name="T21" fmla="*/ 0 h 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89"/>
                  <a:gd name="T35" fmla="*/ 17 w 17"/>
                  <a:gd name="T36" fmla="*/ 189 h 1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89">
                    <a:moveTo>
                      <a:pt x="14" y="0"/>
                    </a:moveTo>
                    <a:lnTo>
                      <a:pt x="14" y="19"/>
                    </a:lnTo>
                    <a:lnTo>
                      <a:pt x="15" y="65"/>
                    </a:lnTo>
                    <a:lnTo>
                      <a:pt x="17" y="127"/>
                    </a:lnTo>
                    <a:lnTo>
                      <a:pt x="17" y="189"/>
                    </a:lnTo>
                    <a:lnTo>
                      <a:pt x="5" y="187"/>
                    </a:lnTo>
                    <a:lnTo>
                      <a:pt x="5" y="168"/>
                    </a:lnTo>
                    <a:lnTo>
                      <a:pt x="4" y="120"/>
                    </a:lnTo>
                    <a:lnTo>
                      <a:pt x="3" y="59"/>
                    </a:lnTo>
                    <a:lnTo>
                      <a:pt x="0"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64" name="Freeform 50"/>
              <p:cNvSpPr>
                <a:spLocks/>
              </p:cNvSpPr>
              <p:nvPr/>
            </p:nvSpPr>
            <p:spPr bwMode="auto">
              <a:xfrm>
                <a:off x="4532" y="2753"/>
                <a:ext cx="17" cy="320"/>
              </a:xfrm>
              <a:custGeom>
                <a:avLst/>
                <a:gdLst>
                  <a:gd name="T0" fmla="*/ 14 w 17"/>
                  <a:gd name="T1" fmla="*/ 1 h 320"/>
                  <a:gd name="T2" fmla="*/ 14 w 17"/>
                  <a:gd name="T3" fmla="*/ 40 h 320"/>
                  <a:gd name="T4" fmla="*/ 15 w 17"/>
                  <a:gd name="T5" fmla="*/ 131 h 320"/>
                  <a:gd name="T6" fmla="*/ 15 w 17"/>
                  <a:gd name="T7" fmla="*/ 238 h 320"/>
                  <a:gd name="T8" fmla="*/ 17 w 17"/>
                  <a:gd name="T9" fmla="*/ 320 h 320"/>
                  <a:gd name="T10" fmla="*/ 4 w 17"/>
                  <a:gd name="T11" fmla="*/ 316 h 320"/>
                  <a:gd name="T12" fmla="*/ 4 w 17"/>
                  <a:gd name="T13" fmla="*/ 277 h 320"/>
                  <a:gd name="T14" fmla="*/ 4 w 17"/>
                  <a:gd name="T15" fmla="*/ 184 h 320"/>
                  <a:gd name="T16" fmla="*/ 3 w 17"/>
                  <a:gd name="T17" fmla="*/ 79 h 320"/>
                  <a:gd name="T18" fmla="*/ 0 w 17"/>
                  <a:gd name="T19" fmla="*/ 0 h 320"/>
                  <a:gd name="T20" fmla="*/ 14 w 17"/>
                  <a:gd name="T21" fmla="*/ 1 h 3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320"/>
                  <a:gd name="T35" fmla="*/ 17 w 17"/>
                  <a:gd name="T36" fmla="*/ 320 h 3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320">
                    <a:moveTo>
                      <a:pt x="14" y="1"/>
                    </a:moveTo>
                    <a:lnTo>
                      <a:pt x="14" y="40"/>
                    </a:lnTo>
                    <a:lnTo>
                      <a:pt x="15" y="131"/>
                    </a:lnTo>
                    <a:lnTo>
                      <a:pt x="15" y="238"/>
                    </a:lnTo>
                    <a:lnTo>
                      <a:pt x="17" y="320"/>
                    </a:lnTo>
                    <a:lnTo>
                      <a:pt x="4" y="316"/>
                    </a:lnTo>
                    <a:lnTo>
                      <a:pt x="4" y="277"/>
                    </a:lnTo>
                    <a:lnTo>
                      <a:pt x="4" y="184"/>
                    </a:lnTo>
                    <a:lnTo>
                      <a:pt x="3" y="79"/>
                    </a:lnTo>
                    <a:lnTo>
                      <a:pt x="0" y="0"/>
                    </a:lnTo>
                    <a:lnTo>
                      <a:pt x="1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65" name="Freeform 51"/>
              <p:cNvSpPr>
                <a:spLocks/>
              </p:cNvSpPr>
              <p:nvPr/>
            </p:nvSpPr>
            <p:spPr bwMode="auto">
              <a:xfrm>
                <a:off x="4579" y="2743"/>
                <a:ext cx="16" cy="320"/>
              </a:xfrm>
              <a:custGeom>
                <a:avLst/>
                <a:gdLst>
                  <a:gd name="T0" fmla="*/ 15 w 16"/>
                  <a:gd name="T1" fmla="*/ 1 h 320"/>
                  <a:gd name="T2" fmla="*/ 15 w 16"/>
                  <a:gd name="T3" fmla="*/ 40 h 320"/>
                  <a:gd name="T4" fmla="*/ 16 w 16"/>
                  <a:gd name="T5" fmla="*/ 131 h 320"/>
                  <a:gd name="T6" fmla="*/ 16 w 16"/>
                  <a:gd name="T7" fmla="*/ 237 h 320"/>
                  <a:gd name="T8" fmla="*/ 16 w 16"/>
                  <a:gd name="T9" fmla="*/ 320 h 320"/>
                  <a:gd name="T10" fmla="*/ 5 w 16"/>
                  <a:gd name="T11" fmla="*/ 316 h 320"/>
                  <a:gd name="T12" fmla="*/ 5 w 16"/>
                  <a:gd name="T13" fmla="*/ 277 h 320"/>
                  <a:gd name="T14" fmla="*/ 4 w 16"/>
                  <a:gd name="T15" fmla="*/ 184 h 320"/>
                  <a:gd name="T16" fmla="*/ 2 w 16"/>
                  <a:gd name="T17" fmla="*/ 79 h 320"/>
                  <a:gd name="T18" fmla="*/ 0 w 16"/>
                  <a:gd name="T19" fmla="*/ 0 h 320"/>
                  <a:gd name="T20" fmla="*/ 15 w 16"/>
                  <a:gd name="T21" fmla="*/ 1 h 3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320"/>
                  <a:gd name="T35" fmla="*/ 16 w 16"/>
                  <a:gd name="T36" fmla="*/ 320 h 3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320">
                    <a:moveTo>
                      <a:pt x="15" y="1"/>
                    </a:moveTo>
                    <a:lnTo>
                      <a:pt x="15" y="40"/>
                    </a:lnTo>
                    <a:lnTo>
                      <a:pt x="16" y="131"/>
                    </a:lnTo>
                    <a:lnTo>
                      <a:pt x="16" y="237"/>
                    </a:lnTo>
                    <a:lnTo>
                      <a:pt x="16" y="320"/>
                    </a:lnTo>
                    <a:lnTo>
                      <a:pt x="5" y="316"/>
                    </a:lnTo>
                    <a:lnTo>
                      <a:pt x="5" y="277"/>
                    </a:lnTo>
                    <a:lnTo>
                      <a:pt x="4" y="184"/>
                    </a:lnTo>
                    <a:lnTo>
                      <a:pt x="2" y="79"/>
                    </a:lnTo>
                    <a:lnTo>
                      <a:pt x="0" y="0"/>
                    </a:lnTo>
                    <a:lnTo>
                      <a:pt x="15"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66" name="Freeform 52"/>
              <p:cNvSpPr>
                <a:spLocks/>
              </p:cNvSpPr>
              <p:nvPr/>
            </p:nvSpPr>
            <p:spPr bwMode="auto">
              <a:xfrm>
                <a:off x="3522" y="2748"/>
                <a:ext cx="418" cy="206"/>
              </a:xfrm>
              <a:custGeom>
                <a:avLst/>
                <a:gdLst>
                  <a:gd name="T0" fmla="*/ 0 w 418"/>
                  <a:gd name="T1" fmla="*/ 67 h 206"/>
                  <a:gd name="T2" fmla="*/ 73 w 418"/>
                  <a:gd name="T3" fmla="*/ 206 h 206"/>
                  <a:gd name="T4" fmla="*/ 78 w 418"/>
                  <a:gd name="T5" fmla="*/ 203 h 206"/>
                  <a:gd name="T6" fmla="*/ 92 w 418"/>
                  <a:gd name="T7" fmla="*/ 197 h 206"/>
                  <a:gd name="T8" fmla="*/ 113 w 418"/>
                  <a:gd name="T9" fmla="*/ 189 h 206"/>
                  <a:gd name="T10" fmla="*/ 138 w 418"/>
                  <a:gd name="T11" fmla="*/ 179 h 206"/>
                  <a:gd name="T12" fmla="*/ 166 w 418"/>
                  <a:gd name="T13" fmla="*/ 169 h 206"/>
                  <a:gd name="T14" fmla="*/ 194 w 418"/>
                  <a:gd name="T15" fmla="*/ 159 h 206"/>
                  <a:gd name="T16" fmla="*/ 221 w 418"/>
                  <a:gd name="T17" fmla="*/ 153 h 206"/>
                  <a:gd name="T18" fmla="*/ 245 w 418"/>
                  <a:gd name="T19" fmla="*/ 149 h 206"/>
                  <a:gd name="T20" fmla="*/ 251 w 418"/>
                  <a:gd name="T21" fmla="*/ 146 h 206"/>
                  <a:gd name="T22" fmla="*/ 263 w 418"/>
                  <a:gd name="T23" fmla="*/ 139 h 206"/>
                  <a:gd name="T24" fmla="*/ 282 w 418"/>
                  <a:gd name="T25" fmla="*/ 129 h 206"/>
                  <a:gd name="T26" fmla="*/ 307 w 418"/>
                  <a:gd name="T27" fmla="*/ 116 h 206"/>
                  <a:gd name="T28" fmla="*/ 334 w 418"/>
                  <a:gd name="T29" fmla="*/ 102 h 206"/>
                  <a:gd name="T30" fmla="*/ 363 w 418"/>
                  <a:gd name="T31" fmla="*/ 91 h 206"/>
                  <a:gd name="T32" fmla="*/ 391 w 418"/>
                  <a:gd name="T33" fmla="*/ 79 h 206"/>
                  <a:gd name="T34" fmla="*/ 418 w 418"/>
                  <a:gd name="T35" fmla="*/ 73 h 206"/>
                  <a:gd name="T36" fmla="*/ 305 w 418"/>
                  <a:gd name="T37" fmla="*/ 0 h 206"/>
                  <a:gd name="T38" fmla="*/ 305 w 418"/>
                  <a:gd name="T39" fmla="*/ 1 h 206"/>
                  <a:gd name="T40" fmla="*/ 304 w 418"/>
                  <a:gd name="T41" fmla="*/ 3 h 206"/>
                  <a:gd name="T42" fmla="*/ 301 w 418"/>
                  <a:gd name="T43" fmla="*/ 9 h 206"/>
                  <a:gd name="T44" fmla="*/ 297 w 418"/>
                  <a:gd name="T45" fmla="*/ 14 h 206"/>
                  <a:gd name="T46" fmla="*/ 290 w 418"/>
                  <a:gd name="T47" fmla="*/ 20 h 206"/>
                  <a:gd name="T48" fmla="*/ 277 w 418"/>
                  <a:gd name="T49" fmla="*/ 26 h 206"/>
                  <a:gd name="T50" fmla="*/ 262 w 418"/>
                  <a:gd name="T51" fmla="*/ 33 h 206"/>
                  <a:gd name="T52" fmla="*/ 240 w 418"/>
                  <a:gd name="T53" fmla="*/ 38 h 206"/>
                  <a:gd name="T54" fmla="*/ 238 w 418"/>
                  <a:gd name="T55" fmla="*/ 39 h 206"/>
                  <a:gd name="T56" fmla="*/ 230 w 418"/>
                  <a:gd name="T57" fmla="*/ 43 h 206"/>
                  <a:gd name="T58" fmla="*/ 218 w 418"/>
                  <a:gd name="T59" fmla="*/ 47 h 206"/>
                  <a:gd name="T60" fmla="*/ 202 w 418"/>
                  <a:gd name="T61" fmla="*/ 52 h 206"/>
                  <a:gd name="T62" fmla="*/ 185 w 418"/>
                  <a:gd name="T63" fmla="*/ 54 h 206"/>
                  <a:gd name="T64" fmla="*/ 166 w 418"/>
                  <a:gd name="T65" fmla="*/ 54 h 206"/>
                  <a:gd name="T66" fmla="*/ 144 w 418"/>
                  <a:gd name="T67" fmla="*/ 50 h 206"/>
                  <a:gd name="T68" fmla="*/ 123 w 418"/>
                  <a:gd name="T69" fmla="*/ 43 h 206"/>
                  <a:gd name="T70" fmla="*/ 120 w 418"/>
                  <a:gd name="T71" fmla="*/ 43 h 206"/>
                  <a:gd name="T72" fmla="*/ 114 w 418"/>
                  <a:gd name="T73" fmla="*/ 43 h 206"/>
                  <a:gd name="T74" fmla="*/ 104 w 418"/>
                  <a:gd name="T75" fmla="*/ 43 h 206"/>
                  <a:gd name="T76" fmla="*/ 92 w 418"/>
                  <a:gd name="T77" fmla="*/ 43 h 206"/>
                  <a:gd name="T78" fmla="*/ 80 w 418"/>
                  <a:gd name="T79" fmla="*/ 44 h 206"/>
                  <a:gd name="T80" fmla="*/ 68 w 418"/>
                  <a:gd name="T81" fmla="*/ 45 h 206"/>
                  <a:gd name="T82" fmla="*/ 57 w 418"/>
                  <a:gd name="T83" fmla="*/ 47 h 206"/>
                  <a:gd name="T84" fmla="*/ 49 w 418"/>
                  <a:gd name="T85" fmla="*/ 49 h 206"/>
                  <a:gd name="T86" fmla="*/ 43 w 418"/>
                  <a:gd name="T87" fmla="*/ 45 h 206"/>
                  <a:gd name="T88" fmla="*/ 42 w 418"/>
                  <a:gd name="T89" fmla="*/ 47 h 206"/>
                  <a:gd name="T90" fmla="*/ 39 w 418"/>
                  <a:gd name="T91" fmla="*/ 48 h 206"/>
                  <a:gd name="T92" fmla="*/ 34 w 418"/>
                  <a:gd name="T93" fmla="*/ 52 h 206"/>
                  <a:gd name="T94" fmla="*/ 28 w 418"/>
                  <a:gd name="T95" fmla="*/ 54 h 206"/>
                  <a:gd name="T96" fmla="*/ 21 w 418"/>
                  <a:gd name="T97" fmla="*/ 58 h 206"/>
                  <a:gd name="T98" fmla="*/ 14 w 418"/>
                  <a:gd name="T99" fmla="*/ 62 h 206"/>
                  <a:gd name="T100" fmla="*/ 6 w 418"/>
                  <a:gd name="T101" fmla="*/ 64 h 206"/>
                  <a:gd name="T102" fmla="*/ 0 w 418"/>
                  <a:gd name="T103" fmla="*/ 67 h 2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18"/>
                  <a:gd name="T157" fmla="*/ 0 h 206"/>
                  <a:gd name="T158" fmla="*/ 418 w 418"/>
                  <a:gd name="T159" fmla="*/ 206 h 2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18" h="206">
                    <a:moveTo>
                      <a:pt x="0" y="67"/>
                    </a:moveTo>
                    <a:lnTo>
                      <a:pt x="73" y="206"/>
                    </a:lnTo>
                    <a:lnTo>
                      <a:pt x="78" y="203"/>
                    </a:lnTo>
                    <a:lnTo>
                      <a:pt x="92" y="197"/>
                    </a:lnTo>
                    <a:lnTo>
                      <a:pt x="113" y="189"/>
                    </a:lnTo>
                    <a:lnTo>
                      <a:pt x="138" y="179"/>
                    </a:lnTo>
                    <a:lnTo>
                      <a:pt x="166" y="169"/>
                    </a:lnTo>
                    <a:lnTo>
                      <a:pt x="194" y="159"/>
                    </a:lnTo>
                    <a:lnTo>
                      <a:pt x="221" y="153"/>
                    </a:lnTo>
                    <a:lnTo>
                      <a:pt x="245" y="149"/>
                    </a:lnTo>
                    <a:lnTo>
                      <a:pt x="251" y="146"/>
                    </a:lnTo>
                    <a:lnTo>
                      <a:pt x="263" y="139"/>
                    </a:lnTo>
                    <a:lnTo>
                      <a:pt x="282" y="129"/>
                    </a:lnTo>
                    <a:lnTo>
                      <a:pt x="307" y="116"/>
                    </a:lnTo>
                    <a:lnTo>
                      <a:pt x="334" y="102"/>
                    </a:lnTo>
                    <a:lnTo>
                      <a:pt x="363" y="91"/>
                    </a:lnTo>
                    <a:lnTo>
                      <a:pt x="391" y="79"/>
                    </a:lnTo>
                    <a:lnTo>
                      <a:pt x="418" y="73"/>
                    </a:lnTo>
                    <a:lnTo>
                      <a:pt x="305" y="0"/>
                    </a:lnTo>
                    <a:lnTo>
                      <a:pt x="305" y="1"/>
                    </a:lnTo>
                    <a:lnTo>
                      <a:pt x="304" y="3"/>
                    </a:lnTo>
                    <a:lnTo>
                      <a:pt x="301" y="9"/>
                    </a:lnTo>
                    <a:lnTo>
                      <a:pt x="297" y="14"/>
                    </a:lnTo>
                    <a:lnTo>
                      <a:pt x="290" y="20"/>
                    </a:lnTo>
                    <a:lnTo>
                      <a:pt x="277" y="26"/>
                    </a:lnTo>
                    <a:lnTo>
                      <a:pt x="262" y="33"/>
                    </a:lnTo>
                    <a:lnTo>
                      <a:pt x="240" y="38"/>
                    </a:lnTo>
                    <a:lnTo>
                      <a:pt x="238" y="39"/>
                    </a:lnTo>
                    <a:lnTo>
                      <a:pt x="230" y="43"/>
                    </a:lnTo>
                    <a:lnTo>
                      <a:pt x="218" y="47"/>
                    </a:lnTo>
                    <a:lnTo>
                      <a:pt x="202" y="52"/>
                    </a:lnTo>
                    <a:lnTo>
                      <a:pt x="185" y="54"/>
                    </a:lnTo>
                    <a:lnTo>
                      <a:pt x="166" y="54"/>
                    </a:lnTo>
                    <a:lnTo>
                      <a:pt x="144" y="50"/>
                    </a:lnTo>
                    <a:lnTo>
                      <a:pt x="123" y="43"/>
                    </a:lnTo>
                    <a:lnTo>
                      <a:pt x="120" y="43"/>
                    </a:lnTo>
                    <a:lnTo>
                      <a:pt x="114" y="43"/>
                    </a:lnTo>
                    <a:lnTo>
                      <a:pt x="104" y="43"/>
                    </a:lnTo>
                    <a:lnTo>
                      <a:pt x="92" y="43"/>
                    </a:lnTo>
                    <a:lnTo>
                      <a:pt x="80" y="44"/>
                    </a:lnTo>
                    <a:lnTo>
                      <a:pt x="68" y="45"/>
                    </a:lnTo>
                    <a:lnTo>
                      <a:pt x="57" y="47"/>
                    </a:lnTo>
                    <a:lnTo>
                      <a:pt x="49" y="49"/>
                    </a:lnTo>
                    <a:lnTo>
                      <a:pt x="43" y="45"/>
                    </a:lnTo>
                    <a:lnTo>
                      <a:pt x="42" y="47"/>
                    </a:lnTo>
                    <a:lnTo>
                      <a:pt x="39" y="48"/>
                    </a:lnTo>
                    <a:lnTo>
                      <a:pt x="34" y="52"/>
                    </a:lnTo>
                    <a:lnTo>
                      <a:pt x="28" y="54"/>
                    </a:lnTo>
                    <a:lnTo>
                      <a:pt x="21" y="58"/>
                    </a:lnTo>
                    <a:lnTo>
                      <a:pt x="14" y="62"/>
                    </a:lnTo>
                    <a:lnTo>
                      <a:pt x="6" y="64"/>
                    </a:lnTo>
                    <a:lnTo>
                      <a:pt x="0"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67" name="Freeform 53"/>
              <p:cNvSpPr>
                <a:spLocks/>
              </p:cNvSpPr>
              <p:nvPr/>
            </p:nvSpPr>
            <p:spPr bwMode="auto">
              <a:xfrm>
                <a:off x="3519" y="2741"/>
                <a:ext cx="437" cy="222"/>
              </a:xfrm>
              <a:custGeom>
                <a:avLst/>
                <a:gdLst>
                  <a:gd name="T0" fmla="*/ 246 w 437"/>
                  <a:gd name="T1" fmla="*/ 155 h 222"/>
                  <a:gd name="T2" fmla="*/ 240 w 437"/>
                  <a:gd name="T3" fmla="*/ 133 h 222"/>
                  <a:gd name="T4" fmla="*/ 217 w 437"/>
                  <a:gd name="T5" fmla="*/ 99 h 222"/>
                  <a:gd name="T6" fmla="*/ 197 w 437"/>
                  <a:gd name="T7" fmla="*/ 72 h 222"/>
                  <a:gd name="T8" fmla="*/ 202 w 437"/>
                  <a:gd name="T9" fmla="*/ 69 h 222"/>
                  <a:gd name="T10" fmla="*/ 208 w 437"/>
                  <a:gd name="T11" fmla="*/ 79 h 222"/>
                  <a:gd name="T12" fmla="*/ 222 w 437"/>
                  <a:gd name="T13" fmla="*/ 102 h 222"/>
                  <a:gd name="T14" fmla="*/ 240 w 437"/>
                  <a:gd name="T15" fmla="*/ 128 h 222"/>
                  <a:gd name="T16" fmla="*/ 254 w 437"/>
                  <a:gd name="T17" fmla="*/ 148 h 222"/>
                  <a:gd name="T18" fmla="*/ 271 w 437"/>
                  <a:gd name="T19" fmla="*/ 138 h 222"/>
                  <a:gd name="T20" fmla="*/ 314 w 437"/>
                  <a:gd name="T21" fmla="*/ 115 h 222"/>
                  <a:gd name="T22" fmla="*/ 365 w 437"/>
                  <a:gd name="T23" fmla="*/ 93 h 222"/>
                  <a:gd name="T24" fmla="*/ 409 w 437"/>
                  <a:gd name="T25" fmla="*/ 80 h 222"/>
                  <a:gd name="T26" fmla="*/ 397 w 437"/>
                  <a:gd name="T27" fmla="*/ 71 h 222"/>
                  <a:gd name="T28" fmla="*/ 366 w 437"/>
                  <a:gd name="T29" fmla="*/ 51 h 222"/>
                  <a:gd name="T30" fmla="*/ 332 w 437"/>
                  <a:gd name="T31" fmla="*/ 28 h 222"/>
                  <a:gd name="T32" fmla="*/ 309 w 437"/>
                  <a:gd name="T33" fmla="*/ 12 h 222"/>
                  <a:gd name="T34" fmla="*/ 316 w 437"/>
                  <a:gd name="T35" fmla="*/ 2 h 222"/>
                  <a:gd name="T36" fmla="*/ 326 w 437"/>
                  <a:gd name="T37" fmla="*/ 10 h 222"/>
                  <a:gd name="T38" fmla="*/ 351 w 437"/>
                  <a:gd name="T39" fmla="*/ 31 h 222"/>
                  <a:gd name="T40" fmla="*/ 402 w 437"/>
                  <a:gd name="T41" fmla="*/ 64 h 222"/>
                  <a:gd name="T42" fmla="*/ 432 w 437"/>
                  <a:gd name="T43" fmla="*/ 86 h 222"/>
                  <a:gd name="T44" fmla="*/ 395 w 437"/>
                  <a:gd name="T45" fmla="*/ 97 h 222"/>
                  <a:gd name="T46" fmla="*/ 338 w 437"/>
                  <a:gd name="T47" fmla="*/ 117 h 222"/>
                  <a:gd name="T48" fmla="*/ 279 w 437"/>
                  <a:gd name="T49" fmla="*/ 148 h 222"/>
                  <a:gd name="T50" fmla="*/ 252 w 437"/>
                  <a:gd name="T51" fmla="*/ 169 h 222"/>
                  <a:gd name="T52" fmla="*/ 237 w 437"/>
                  <a:gd name="T53" fmla="*/ 169 h 222"/>
                  <a:gd name="T54" fmla="*/ 199 w 437"/>
                  <a:gd name="T55" fmla="*/ 177 h 222"/>
                  <a:gd name="T56" fmla="*/ 131 w 437"/>
                  <a:gd name="T57" fmla="*/ 202 h 222"/>
                  <a:gd name="T58" fmla="*/ 79 w 437"/>
                  <a:gd name="T59" fmla="*/ 218 h 222"/>
                  <a:gd name="T60" fmla="*/ 61 w 437"/>
                  <a:gd name="T61" fmla="*/ 190 h 222"/>
                  <a:gd name="T62" fmla="*/ 36 w 437"/>
                  <a:gd name="T63" fmla="*/ 145 h 222"/>
                  <a:gd name="T64" fmla="*/ 10 w 437"/>
                  <a:gd name="T65" fmla="*/ 95 h 222"/>
                  <a:gd name="T66" fmla="*/ 38 w 437"/>
                  <a:gd name="T67" fmla="*/ 51 h 222"/>
                  <a:gd name="T68" fmla="*/ 12 w 437"/>
                  <a:gd name="T69" fmla="*/ 78 h 222"/>
                  <a:gd name="T70" fmla="*/ 22 w 437"/>
                  <a:gd name="T71" fmla="*/ 95 h 222"/>
                  <a:gd name="T72" fmla="*/ 45 w 437"/>
                  <a:gd name="T73" fmla="*/ 134 h 222"/>
                  <a:gd name="T74" fmla="*/ 69 w 437"/>
                  <a:gd name="T75" fmla="*/ 177 h 222"/>
                  <a:gd name="T76" fmla="*/ 84 w 437"/>
                  <a:gd name="T77" fmla="*/ 207 h 222"/>
                  <a:gd name="T78" fmla="*/ 105 w 437"/>
                  <a:gd name="T79" fmla="*/ 198 h 222"/>
                  <a:gd name="T80" fmla="*/ 152 w 437"/>
                  <a:gd name="T81" fmla="*/ 177 h 222"/>
                  <a:gd name="T82" fmla="*/ 204 w 437"/>
                  <a:gd name="T83" fmla="*/ 160 h 222"/>
                  <a:gd name="T84" fmla="*/ 237 w 437"/>
                  <a:gd name="T85" fmla="*/ 155 h 2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7"/>
                  <a:gd name="T130" fmla="*/ 0 h 222"/>
                  <a:gd name="T131" fmla="*/ 437 w 437"/>
                  <a:gd name="T132" fmla="*/ 222 h 2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7" h="222">
                    <a:moveTo>
                      <a:pt x="237" y="155"/>
                    </a:moveTo>
                    <a:lnTo>
                      <a:pt x="246" y="155"/>
                    </a:lnTo>
                    <a:lnTo>
                      <a:pt x="246" y="147"/>
                    </a:lnTo>
                    <a:lnTo>
                      <a:pt x="240" y="133"/>
                    </a:lnTo>
                    <a:lnTo>
                      <a:pt x="228" y="117"/>
                    </a:lnTo>
                    <a:lnTo>
                      <a:pt x="217" y="99"/>
                    </a:lnTo>
                    <a:lnTo>
                      <a:pt x="205" y="84"/>
                    </a:lnTo>
                    <a:lnTo>
                      <a:pt x="197" y="72"/>
                    </a:lnTo>
                    <a:lnTo>
                      <a:pt x="193" y="69"/>
                    </a:lnTo>
                    <a:lnTo>
                      <a:pt x="202" y="69"/>
                    </a:lnTo>
                    <a:lnTo>
                      <a:pt x="203" y="71"/>
                    </a:lnTo>
                    <a:lnTo>
                      <a:pt x="208" y="79"/>
                    </a:lnTo>
                    <a:lnTo>
                      <a:pt x="214" y="89"/>
                    </a:lnTo>
                    <a:lnTo>
                      <a:pt x="222" y="102"/>
                    </a:lnTo>
                    <a:lnTo>
                      <a:pt x="231" y="115"/>
                    </a:lnTo>
                    <a:lnTo>
                      <a:pt x="240" y="128"/>
                    </a:lnTo>
                    <a:lnTo>
                      <a:pt x="247" y="140"/>
                    </a:lnTo>
                    <a:lnTo>
                      <a:pt x="254" y="148"/>
                    </a:lnTo>
                    <a:lnTo>
                      <a:pt x="259" y="146"/>
                    </a:lnTo>
                    <a:lnTo>
                      <a:pt x="271" y="138"/>
                    </a:lnTo>
                    <a:lnTo>
                      <a:pt x="290" y="128"/>
                    </a:lnTo>
                    <a:lnTo>
                      <a:pt x="314" y="115"/>
                    </a:lnTo>
                    <a:lnTo>
                      <a:pt x="340" y="104"/>
                    </a:lnTo>
                    <a:lnTo>
                      <a:pt x="365" y="93"/>
                    </a:lnTo>
                    <a:lnTo>
                      <a:pt x="389" y="84"/>
                    </a:lnTo>
                    <a:lnTo>
                      <a:pt x="409" y="80"/>
                    </a:lnTo>
                    <a:lnTo>
                      <a:pt x="405" y="78"/>
                    </a:lnTo>
                    <a:lnTo>
                      <a:pt x="397" y="71"/>
                    </a:lnTo>
                    <a:lnTo>
                      <a:pt x="383" y="62"/>
                    </a:lnTo>
                    <a:lnTo>
                      <a:pt x="366" y="51"/>
                    </a:lnTo>
                    <a:lnTo>
                      <a:pt x="348" y="40"/>
                    </a:lnTo>
                    <a:lnTo>
                      <a:pt x="332" y="28"/>
                    </a:lnTo>
                    <a:lnTo>
                      <a:pt x="318" y="19"/>
                    </a:lnTo>
                    <a:lnTo>
                      <a:pt x="309" y="12"/>
                    </a:lnTo>
                    <a:lnTo>
                      <a:pt x="314" y="0"/>
                    </a:lnTo>
                    <a:lnTo>
                      <a:pt x="316" y="2"/>
                    </a:lnTo>
                    <a:lnTo>
                      <a:pt x="318" y="4"/>
                    </a:lnTo>
                    <a:lnTo>
                      <a:pt x="326" y="10"/>
                    </a:lnTo>
                    <a:lnTo>
                      <a:pt x="336" y="19"/>
                    </a:lnTo>
                    <a:lnTo>
                      <a:pt x="351" y="31"/>
                    </a:lnTo>
                    <a:lnTo>
                      <a:pt x="373" y="45"/>
                    </a:lnTo>
                    <a:lnTo>
                      <a:pt x="402" y="64"/>
                    </a:lnTo>
                    <a:lnTo>
                      <a:pt x="437" y="85"/>
                    </a:lnTo>
                    <a:lnTo>
                      <a:pt x="432" y="86"/>
                    </a:lnTo>
                    <a:lnTo>
                      <a:pt x="417" y="90"/>
                    </a:lnTo>
                    <a:lnTo>
                      <a:pt x="395" y="97"/>
                    </a:lnTo>
                    <a:lnTo>
                      <a:pt x="367" y="105"/>
                    </a:lnTo>
                    <a:lnTo>
                      <a:pt x="338" y="117"/>
                    </a:lnTo>
                    <a:lnTo>
                      <a:pt x="307" y="132"/>
                    </a:lnTo>
                    <a:lnTo>
                      <a:pt x="279" y="148"/>
                    </a:lnTo>
                    <a:lnTo>
                      <a:pt x="254" y="169"/>
                    </a:lnTo>
                    <a:lnTo>
                      <a:pt x="252" y="169"/>
                    </a:lnTo>
                    <a:lnTo>
                      <a:pt x="247" y="169"/>
                    </a:lnTo>
                    <a:lnTo>
                      <a:pt x="237" y="169"/>
                    </a:lnTo>
                    <a:lnTo>
                      <a:pt x="222" y="171"/>
                    </a:lnTo>
                    <a:lnTo>
                      <a:pt x="199" y="177"/>
                    </a:lnTo>
                    <a:lnTo>
                      <a:pt x="169" y="186"/>
                    </a:lnTo>
                    <a:lnTo>
                      <a:pt x="131" y="202"/>
                    </a:lnTo>
                    <a:lnTo>
                      <a:pt x="81" y="222"/>
                    </a:lnTo>
                    <a:lnTo>
                      <a:pt x="79" y="218"/>
                    </a:lnTo>
                    <a:lnTo>
                      <a:pt x="71" y="207"/>
                    </a:lnTo>
                    <a:lnTo>
                      <a:pt x="61" y="190"/>
                    </a:lnTo>
                    <a:lnTo>
                      <a:pt x="48" y="169"/>
                    </a:lnTo>
                    <a:lnTo>
                      <a:pt x="36" y="145"/>
                    </a:lnTo>
                    <a:lnTo>
                      <a:pt x="22" y="119"/>
                    </a:lnTo>
                    <a:lnTo>
                      <a:pt x="10" y="95"/>
                    </a:lnTo>
                    <a:lnTo>
                      <a:pt x="0" y="72"/>
                    </a:lnTo>
                    <a:lnTo>
                      <a:pt x="38" y="51"/>
                    </a:lnTo>
                    <a:lnTo>
                      <a:pt x="42" y="61"/>
                    </a:lnTo>
                    <a:lnTo>
                      <a:pt x="12" y="78"/>
                    </a:lnTo>
                    <a:lnTo>
                      <a:pt x="14" y="83"/>
                    </a:lnTo>
                    <a:lnTo>
                      <a:pt x="22" y="95"/>
                    </a:lnTo>
                    <a:lnTo>
                      <a:pt x="32" y="113"/>
                    </a:lnTo>
                    <a:lnTo>
                      <a:pt x="45" y="134"/>
                    </a:lnTo>
                    <a:lnTo>
                      <a:pt x="56" y="157"/>
                    </a:lnTo>
                    <a:lnTo>
                      <a:pt x="69" y="177"/>
                    </a:lnTo>
                    <a:lnTo>
                      <a:pt x="78" y="195"/>
                    </a:lnTo>
                    <a:lnTo>
                      <a:pt x="84" y="207"/>
                    </a:lnTo>
                    <a:lnTo>
                      <a:pt x="90" y="204"/>
                    </a:lnTo>
                    <a:lnTo>
                      <a:pt x="105" y="198"/>
                    </a:lnTo>
                    <a:lnTo>
                      <a:pt x="127" y="188"/>
                    </a:lnTo>
                    <a:lnTo>
                      <a:pt x="152" y="177"/>
                    </a:lnTo>
                    <a:lnTo>
                      <a:pt x="179" y="167"/>
                    </a:lnTo>
                    <a:lnTo>
                      <a:pt x="204" y="160"/>
                    </a:lnTo>
                    <a:lnTo>
                      <a:pt x="224" y="155"/>
                    </a:lnTo>
                    <a:lnTo>
                      <a:pt x="237"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68" name="Freeform 54"/>
              <p:cNvSpPr>
                <a:spLocks/>
              </p:cNvSpPr>
              <p:nvPr/>
            </p:nvSpPr>
            <p:spPr bwMode="auto">
              <a:xfrm>
                <a:off x="3459" y="3441"/>
                <a:ext cx="19" cy="57"/>
              </a:xfrm>
              <a:custGeom>
                <a:avLst/>
                <a:gdLst>
                  <a:gd name="T0" fmla="*/ 19 w 19"/>
                  <a:gd name="T1" fmla="*/ 0 h 57"/>
                  <a:gd name="T2" fmla="*/ 17 w 19"/>
                  <a:gd name="T3" fmla="*/ 5 h 57"/>
                  <a:gd name="T4" fmla="*/ 16 w 19"/>
                  <a:gd name="T5" fmla="*/ 18 h 57"/>
                  <a:gd name="T6" fmla="*/ 12 w 19"/>
                  <a:gd name="T7" fmla="*/ 35 h 57"/>
                  <a:gd name="T8" fmla="*/ 10 w 19"/>
                  <a:gd name="T9" fmla="*/ 54 h 57"/>
                  <a:gd name="T10" fmla="*/ 0 w 19"/>
                  <a:gd name="T11" fmla="*/ 57 h 57"/>
                  <a:gd name="T12" fmla="*/ 1 w 19"/>
                  <a:gd name="T13" fmla="*/ 51 h 57"/>
                  <a:gd name="T14" fmla="*/ 3 w 19"/>
                  <a:gd name="T15" fmla="*/ 34 h 57"/>
                  <a:gd name="T16" fmla="*/ 7 w 19"/>
                  <a:gd name="T17" fmla="*/ 15 h 57"/>
                  <a:gd name="T18" fmla="*/ 12 w 19"/>
                  <a:gd name="T19" fmla="*/ 0 h 57"/>
                  <a:gd name="T20" fmla="*/ 19 w 19"/>
                  <a:gd name="T21" fmla="*/ 0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57"/>
                  <a:gd name="T35" fmla="*/ 19 w 19"/>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57">
                    <a:moveTo>
                      <a:pt x="19" y="0"/>
                    </a:moveTo>
                    <a:lnTo>
                      <a:pt x="17" y="5"/>
                    </a:lnTo>
                    <a:lnTo>
                      <a:pt x="16" y="18"/>
                    </a:lnTo>
                    <a:lnTo>
                      <a:pt x="12" y="35"/>
                    </a:lnTo>
                    <a:lnTo>
                      <a:pt x="10" y="54"/>
                    </a:lnTo>
                    <a:lnTo>
                      <a:pt x="0" y="57"/>
                    </a:lnTo>
                    <a:lnTo>
                      <a:pt x="1" y="51"/>
                    </a:lnTo>
                    <a:lnTo>
                      <a:pt x="3" y="34"/>
                    </a:lnTo>
                    <a:lnTo>
                      <a:pt x="7" y="15"/>
                    </a:lnTo>
                    <a:lnTo>
                      <a:pt x="12" y="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69" name="Freeform 55"/>
              <p:cNvSpPr>
                <a:spLocks/>
              </p:cNvSpPr>
              <p:nvPr/>
            </p:nvSpPr>
            <p:spPr bwMode="auto">
              <a:xfrm>
                <a:off x="3902" y="3718"/>
                <a:ext cx="143" cy="169"/>
              </a:xfrm>
              <a:custGeom>
                <a:avLst/>
                <a:gdLst>
                  <a:gd name="T0" fmla="*/ 0 w 143"/>
                  <a:gd name="T1" fmla="*/ 19 h 169"/>
                  <a:gd name="T2" fmla="*/ 15 w 143"/>
                  <a:gd name="T3" fmla="*/ 107 h 169"/>
                  <a:gd name="T4" fmla="*/ 43 w 143"/>
                  <a:gd name="T5" fmla="*/ 164 h 169"/>
                  <a:gd name="T6" fmla="*/ 45 w 143"/>
                  <a:gd name="T7" fmla="*/ 166 h 169"/>
                  <a:gd name="T8" fmla="*/ 52 w 143"/>
                  <a:gd name="T9" fmla="*/ 167 h 169"/>
                  <a:gd name="T10" fmla="*/ 63 w 143"/>
                  <a:gd name="T11" fmla="*/ 169 h 169"/>
                  <a:gd name="T12" fmla="*/ 76 w 143"/>
                  <a:gd name="T13" fmla="*/ 168 h 169"/>
                  <a:gd name="T14" fmla="*/ 92 w 143"/>
                  <a:gd name="T15" fmla="*/ 164 h 169"/>
                  <a:gd name="T16" fmla="*/ 109 w 143"/>
                  <a:gd name="T17" fmla="*/ 156 h 169"/>
                  <a:gd name="T18" fmla="*/ 126 w 143"/>
                  <a:gd name="T19" fmla="*/ 140 h 169"/>
                  <a:gd name="T20" fmla="*/ 143 w 143"/>
                  <a:gd name="T21" fmla="*/ 116 h 169"/>
                  <a:gd name="T22" fmla="*/ 141 w 143"/>
                  <a:gd name="T23" fmla="*/ 113 h 169"/>
                  <a:gd name="T24" fmla="*/ 138 w 143"/>
                  <a:gd name="T25" fmla="*/ 101 h 169"/>
                  <a:gd name="T26" fmla="*/ 131 w 143"/>
                  <a:gd name="T27" fmla="*/ 85 h 169"/>
                  <a:gd name="T28" fmla="*/ 124 w 143"/>
                  <a:gd name="T29" fmla="*/ 66 h 169"/>
                  <a:gd name="T30" fmla="*/ 114 w 143"/>
                  <a:gd name="T31" fmla="*/ 45 h 169"/>
                  <a:gd name="T32" fmla="*/ 101 w 143"/>
                  <a:gd name="T33" fmla="*/ 26 h 169"/>
                  <a:gd name="T34" fmla="*/ 86 w 143"/>
                  <a:gd name="T35" fmla="*/ 11 h 169"/>
                  <a:gd name="T36" fmla="*/ 69 w 143"/>
                  <a:gd name="T37" fmla="*/ 0 h 169"/>
                  <a:gd name="T38" fmla="*/ 0 w 143"/>
                  <a:gd name="T39" fmla="*/ 19 h 1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3"/>
                  <a:gd name="T61" fmla="*/ 0 h 169"/>
                  <a:gd name="T62" fmla="*/ 143 w 143"/>
                  <a:gd name="T63" fmla="*/ 169 h 1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3" h="169">
                    <a:moveTo>
                      <a:pt x="0" y="19"/>
                    </a:moveTo>
                    <a:lnTo>
                      <a:pt x="15" y="107"/>
                    </a:lnTo>
                    <a:lnTo>
                      <a:pt x="43" y="164"/>
                    </a:lnTo>
                    <a:lnTo>
                      <a:pt x="45" y="166"/>
                    </a:lnTo>
                    <a:lnTo>
                      <a:pt x="52" y="167"/>
                    </a:lnTo>
                    <a:lnTo>
                      <a:pt x="63" y="169"/>
                    </a:lnTo>
                    <a:lnTo>
                      <a:pt x="76" y="168"/>
                    </a:lnTo>
                    <a:lnTo>
                      <a:pt x="92" y="164"/>
                    </a:lnTo>
                    <a:lnTo>
                      <a:pt x="109" y="156"/>
                    </a:lnTo>
                    <a:lnTo>
                      <a:pt x="126" y="140"/>
                    </a:lnTo>
                    <a:lnTo>
                      <a:pt x="143" y="116"/>
                    </a:lnTo>
                    <a:lnTo>
                      <a:pt x="141" y="113"/>
                    </a:lnTo>
                    <a:lnTo>
                      <a:pt x="138" y="101"/>
                    </a:lnTo>
                    <a:lnTo>
                      <a:pt x="131" y="85"/>
                    </a:lnTo>
                    <a:lnTo>
                      <a:pt x="124" y="66"/>
                    </a:lnTo>
                    <a:lnTo>
                      <a:pt x="114" y="45"/>
                    </a:lnTo>
                    <a:lnTo>
                      <a:pt x="101" y="26"/>
                    </a:lnTo>
                    <a:lnTo>
                      <a:pt x="86" y="11"/>
                    </a:lnTo>
                    <a:lnTo>
                      <a:pt x="69" y="0"/>
                    </a:lnTo>
                    <a:lnTo>
                      <a:pt x="0" y="19"/>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70" name="Freeform 56"/>
              <p:cNvSpPr>
                <a:spLocks/>
              </p:cNvSpPr>
              <p:nvPr/>
            </p:nvSpPr>
            <p:spPr bwMode="auto">
              <a:xfrm>
                <a:off x="3974" y="3698"/>
                <a:ext cx="88" cy="39"/>
              </a:xfrm>
              <a:custGeom>
                <a:avLst/>
                <a:gdLst>
                  <a:gd name="T0" fmla="*/ 0 w 88"/>
                  <a:gd name="T1" fmla="*/ 19 h 39"/>
                  <a:gd name="T2" fmla="*/ 42 w 88"/>
                  <a:gd name="T3" fmla="*/ 0 h 39"/>
                  <a:gd name="T4" fmla="*/ 87 w 88"/>
                  <a:gd name="T5" fmla="*/ 17 h 39"/>
                  <a:gd name="T6" fmla="*/ 88 w 88"/>
                  <a:gd name="T7" fmla="*/ 20 h 39"/>
                  <a:gd name="T8" fmla="*/ 88 w 88"/>
                  <a:gd name="T9" fmla="*/ 24 h 39"/>
                  <a:gd name="T10" fmla="*/ 88 w 88"/>
                  <a:gd name="T11" fmla="*/ 30 h 39"/>
                  <a:gd name="T12" fmla="*/ 85 w 88"/>
                  <a:gd name="T13" fmla="*/ 35 h 39"/>
                  <a:gd name="T14" fmla="*/ 76 w 88"/>
                  <a:gd name="T15" fmla="*/ 39 h 39"/>
                  <a:gd name="T16" fmla="*/ 59 w 88"/>
                  <a:gd name="T17" fmla="*/ 38 h 39"/>
                  <a:gd name="T18" fmla="*/ 35 w 88"/>
                  <a:gd name="T19" fmla="*/ 33 h 39"/>
                  <a:gd name="T20" fmla="*/ 0 w 88"/>
                  <a:gd name="T21" fmla="*/ 19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
                  <a:gd name="T34" fmla="*/ 0 h 39"/>
                  <a:gd name="T35" fmla="*/ 88 w 88"/>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 h="39">
                    <a:moveTo>
                      <a:pt x="0" y="19"/>
                    </a:moveTo>
                    <a:lnTo>
                      <a:pt x="42" y="0"/>
                    </a:lnTo>
                    <a:lnTo>
                      <a:pt x="87" y="17"/>
                    </a:lnTo>
                    <a:lnTo>
                      <a:pt x="88" y="20"/>
                    </a:lnTo>
                    <a:lnTo>
                      <a:pt x="88" y="24"/>
                    </a:lnTo>
                    <a:lnTo>
                      <a:pt x="88" y="30"/>
                    </a:lnTo>
                    <a:lnTo>
                      <a:pt x="85" y="35"/>
                    </a:lnTo>
                    <a:lnTo>
                      <a:pt x="76" y="39"/>
                    </a:lnTo>
                    <a:lnTo>
                      <a:pt x="59" y="38"/>
                    </a:lnTo>
                    <a:lnTo>
                      <a:pt x="35" y="33"/>
                    </a:lnTo>
                    <a:lnTo>
                      <a:pt x="0" y="19"/>
                    </a:lnTo>
                    <a:close/>
                  </a:path>
                </a:pathLst>
              </a:custGeom>
              <a:solidFill>
                <a:srgbClr val="9B2B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71" name="Freeform 57"/>
              <p:cNvSpPr>
                <a:spLocks/>
              </p:cNvSpPr>
              <p:nvPr/>
            </p:nvSpPr>
            <p:spPr bwMode="auto">
              <a:xfrm>
                <a:off x="3959" y="3698"/>
                <a:ext cx="115" cy="43"/>
              </a:xfrm>
              <a:custGeom>
                <a:avLst/>
                <a:gdLst>
                  <a:gd name="T0" fmla="*/ 77 w 115"/>
                  <a:gd name="T1" fmla="*/ 0 h 43"/>
                  <a:gd name="T2" fmla="*/ 83 w 115"/>
                  <a:gd name="T3" fmla="*/ 5 h 43"/>
                  <a:gd name="T4" fmla="*/ 91 w 115"/>
                  <a:gd name="T5" fmla="*/ 9 h 43"/>
                  <a:gd name="T6" fmla="*/ 100 w 115"/>
                  <a:gd name="T7" fmla="*/ 11 h 43"/>
                  <a:gd name="T8" fmla="*/ 107 w 115"/>
                  <a:gd name="T9" fmla="*/ 15 h 43"/>
                  <a:gd name="T10" fmla="*/ 112 w 115"/>
                  <a:gd name="T11" fmla="*/ 17 h 43"/>
                  <a:gd name="T12" fmla="*/ 115 w 115"/>
                  <a:gd name="T13" fmla="*/ 22 h 43"/>
                  <a:gd name="T14" fmla="*/ 112 w 115"/>
                  <a:gd name="T15" fmla="*/ 28 h 43"/>
                  <a:gd name="T16" fmla="*/ 103 w 115"/>
                  <a:gd name="T17" fmla="*/ 35 h 43"/>
                  <a:gd name="T18" fmla="*/ 90 w 115"/>
                  <a:gd name="T19" fmla="*/ 41 h 43"/>
                  <a:gd name="T20" fmla="*/ 74 w 115"/>
                  <a:gd name="T21" fmla="*/ 43 h 43"/>
                  <a:gd name="T22" fmla="*/ 57 w 115"/>
                  <a:gd name="T23" fmla="*/ 40 h 43"/>
                  <a:gd name="T24" fmla="*/ 40 w 115"/>
                  <a:gd name="T25" fmla="*/ 36 h 43"/>
                  <a:gd name="T26" fmla="*/ 24 w 115"/>
                  <a:gd name="T27" fmla="*/ 30 h 43"/>
                  <a:gd name="T28" fmla="*/ 11 w 115"/>
                  <a:gd name="T29" fmla="*/ 25 h 43"/>
                  <a:gd name="T30" fmla="*/ 2 w 115"/>
                  <a:gd name="T31" fmla="*/ 20 h 43"/>
                  <a:gd name="T32" fmla="*/ 0 w 115"/>
                  <a:gd name="T33" fmla="*/ 19 h 43"/>
                  <a:gd name="T34" fmla="*/ 30 w 115"/>
                  <a:gd name="T35" fmla="*/ 17 h 43"/>
                  <a:gd name="T36" fmla="*/ 31 w 115"/>
                  <a:gd name="T37" fmla="*/ 19 h 43"/>
                  <a:gd name="T38" fmla="*/ 35 w 115"/>
                  <a:gd name="T39" fmla="*/ 21 h 43"/>
                  <a:gd name="T40" fmla="*/ 41 w 115"/>
                  <a:gd name="T41" fmla="*/ 26 h 43"/>
                  <a:gd name="T42" fmla="*/ 50 w 115"/>
                  <a:gd name="T43" fmla="*/ 30 h 43"/>
                  <a:gd name="T44" fmla="*/ 59 w 115"/>
                  <a:gd name="T45" fmla="*/ 34 h 43"/>
                  <a:gd name="T46" fmla="*/ 71 w 115"/>
                  <a:gd name="T47" fmla="*/ 35 h 43"/>
                  <a:gd name="T48" fmla="*/ 83 w 115"/>
                  <a:gd name="T49" fmla="*/ 34 h 43"/>
                  <a:gd name="T50" fmla="*/ 97 w 115"/>
                  <a:gd name="T51" fmla="*/ 30 h 43"/>
                  <a:gd name="T52" fmla="*/ 102 w 115"/>
                  <a:gd name="T53" fmla="*/ 28 h 43"/>
                  <a:gd name="T54" fmla="*/ 102 w 115"/>
                  <a:gd name="T55" fmla="*/ 25 h 43"/>
                  <a:gd name="T56" fmla="*/ 98 w 115"/>
                  <a:gd name="T57" fmla="*/ 24 h 43"/>
                  <a:gd name="T58" fmla="*/ 92 w 115"/>
                  <a:gd name="T59" fmla="*/ 22 h 43"/>
                  <a:gd name="T60" fmla="*/ 84 w 115"/>
                  <a:gd name="T61" fmla="*/ 20 h 43"/>
                  <a:gd name="T62" fmla="*/ 76 w 115"/>
                  <a:gd name="T63" fmla="*/ 16 h 43"/>
                  <a:gd name="T64" fmla="*/ 69 w 115"/>
                  <a:gd name="T65" fmla="*/ 11 h 43"/>
                  <a:gd name="T66" fmla="*/ 65 w 115"/>
                  <a:gd name="T67" fmla="*/ 3 h 43"/>
                  <a:gd name="T68" fmla="*/ 77 w 115"/>
                  <a:gd name="T69" fmla="*/ 0 h 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5"/>
                  <a:gd name="T106" fmla="*/ 0 h 43"/>
                  <a:gd name="T107" fmla="*/ 115 w 115"/>
                  <a:gd name="T108" fmla="*/ 43 h 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5" h="43">
                    <a:moveTo>
                      <a:pt x="77" y="0"/>
                    </a:moveTo>
                    <a:lnTo>
                      <a:pt x="83" y="5"/>
                    </a:lnTo>
                    <a:lnTo>
                      <a:pt x="91" y="9"/>
                    </a:lnTo>
                    <a:lnTo>
                      <a:pt x="100" y="11"/>
                    </a:lnTo>
                    <a:lnTo>
                      <a:pt x="107" y="15"/>
                    </a:lnTo>
                    <a:lnTo>
                      <a:pt x="112" y="17"/>
                    </a:lnTo>
                    <a:lnTo>
                      <a:pt x="115" y="22"/>
                    </a:lnTo>
                    <a:lnTo>
                      <a:pt x="112" y="28"/>
                    </a:lnTo>
                    <a:lnTo>
                      <a:pt x="103" y="35"/>
                    </a:lnTo>
                    <a:lnTo>
                      <a:pt x="90" y="41"/>
                    </a:lnTo>
                    <a:lnTo>
                      <a:pt x="74" y="43"/>
                    </a:lnTo>
                    <a:lnTo>
                      <a:pt x="57" y="40"/>
                    </a:lnTo>
                    <a:lnTo>
                      <a:pt x="40" y="36"/>
                    </a:lnTo>
                    <a:lnTo>
                      <a:pt x="24" y="30"/>
                    </a:lnTo>
                    <a:lnTo>
                      <a:pt x="11" y="25"/>
                    </a:lnTo>
                    <a:lnTo>
                      <a:pt x="2" y="20"/>
                    </a:lnTo>
                    <a:lnTo>
                      <a:pt x="0" y="19"/>
                    </a:lnTo>
                    <a:lnTo>
                      <a:pt x="30" y="17"/>
                    </a:lnTo>
                    <a:lnTo>
                      <a:pt x="31" y="19"/>
                    </a:lnTo>
                    <a:lnTo>
                      <a:pt x="35" y="21"/>
                    </a:lnTo>
                    <a:lnTo>
                      <a:pt x="41" y="26"/>
                    </a:lnTo>
                    <a:lnTo>
                      <a:pt x="50" y="30"/>
                    </a:lnTo>
                    <a:lnTo>
                      <a:pt x="59" y="34"/>
                    </a:lnTo>
                    <a:lnTo>
                      <a:pt x="71" y="35"/>
                    </a:lnTo>
                    <a:lnTo>
                      <a:pt x="83" y="34"/>
                    </a:lnTo>
                    <a:lnTo>
                      <a:pt x="97" y="30"/>
                    </a:lnTo>
                    <a:lnTo>
                      <a:pt x="102" y="28"/>
                    </a:lnTo>
                    <a:lnTo>
                      <a:pt x="102" y="25"/>
                    </a:lnTo>
                    <a:lnTo>
                      <a:pt x="98" y="24"/>
                    </a:lnTo>
                    <a:lnTo>
                      <a:pt x="92" y="22"/>
                    </a:lnTo>
                    <a:lnTo>
                      <a:pt x="84" y="20"/>
                    </a:lnTo>
                    <a:lnTo>
                      <a:pt x="76" y="16"/>
                    </a:lnTo>
                    <a:lnTo>
                      <a:pt x="69" y="11"/>
                    </a:lnTo>
                    <a:lnTo>
                      <a:pt x="65" y="3"/>
                    </a:lnTo>
                    <a:lnTo>
                      <a:pt x="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72" name="Freeform 58"/>
              <p:cNvSpPr>
                <a:spLocks/>
              </p:cNvSpPr>
              <p:nvPr/>
            </p:nvSpPr>
            <p:spPr bwMode="auto">
              <a:xfrm>
                <a:off x="3981" y="3722"/>
                <a:ext cx="95" cy="200"/>
              </a:xfrm>
              <a:custGeom>
                <a:avLst/>
                <a:gdLst>
                  <a:gd name="T0" fmla="*/ 0 w 95"/>
                  <a:gd name="T1" fmla="*/ 4 h 200"/>
                  <a:gd name="T2" fmla="*/ 2 w 95"/>
                  <a:gd name="T3" fmla="*/ 5 h 200"/>
                  <a:gd name="T4" fmla="*/ 7 w 95"/>
                  <a:gd name="T5" fmla="*/ 9 h 200"/>
                  <a:gd name="T6" fmla="*/ 13 w 95"/>
                  <a:gd name="T7" fmla="*/ 16 h 200"/>
                  <a:gd name="T8" fmla="*/ 23 w 95"/>
                  <a:gd name="T9" fmla="*/ 31 h 200"/>
                  <a:gd name="T10" fmla="*/ 35 w 95"/>
                  <a:gd name="T11" fmla="*/ 55 h 200"/>
                  <a:gd name="T12" fmla="*/ 49 w 95"/>
                  <a:gd name="T13" fmla="*/ 90 h 200"/>
                  <a:gd name="T14" fmla="*/ 65 w 95"/>
                  <a:gd name="T15" fmla="*/ 136 h 200"/>
                  <a:gd name="T16" fmla="*/ 83 w 95"/>
                  <a:gd name="T17" fmla="*/ 197 h 200"/>
                  <a:gd name="T18" fmla="*/ 85 w 95"/>
                  <a:gd name="T19" fmla="*/ 198 h 200"/>
                  <a:gd name="T20" fmla="*/ 89 w 95"/>
                  <a:gd name="T21" fmla="*/ 200 h 200"/>
                  <a:gd name="T22" fmla="*/ 94 w 95"/>
                  <a:gd name="T23" fmla="*/ 200 h 200"/>
                  <a:gd name="T24" fmla="*/ 95 w 95"/>
                  <a:gd name="T25" fmla="*/ 193 h 200"/>
                  <a:gd name="T26" fmla="*/ 93 w 95"/>
                  <a:gd name="T27" fmla="*/ 183 h 200"/>
                  <a:gd name="T28" fmla="*/ 85 w 95"/>
                  <a:gd name="T29" fmla="*/ 163 h 200"/>
                  <a:gd name="T30" fmla="*/ 75 w 95"/>
                  <a:gd name="T31" fmla="*/ 135 h 200"/>
                  <a:gd name="T32" fmla="*/ 64 w 95"/>
                  <a:gd name="T33" fmla="*/ 103 h 200"/>
                  <a:gd name="T34" fmla="*/ 50 w 95"/>
                  <a:gd name="T35" fmla="*/ 72 h 200"/>
                  <a:gd name="T36" fmla="*/ 35 w 95"/>
                  <a:gd name="T37" fmla="*/ 41 h 200"/>
                  <a:gd name="T38" fmla="*/ 21 w 95"/>
                  <a:gd name="T39" fmla="*/ 16 h 200"/>
                  <a:gd name="T40" fmla="*/ 8 w 95"/>
                  <a:gd name="T41" fmla="*/ 0 h 200"/>
                  <a:gd name="T42" fmla="*/ 0 w 95"/>
                  <a:gd name="T43" fmla="*/ 4 h 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5"/>
                  <a:gd name="T67" fmla="*/ 0 h 200"/>
                  <a:gd name="T68" fmla="*/ 95 w 95"/>
                  <a:gd name="T69" fmla="*/ 200 h 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5" h="200">
                    <a:moveTo>
                      <a:pt x="0" y="4"/>
                    </a:moveTo>
                    <a:lnTo>
                      <a:pt x="2" y="5"/>
                    </a:lnTo>
                    <a:lnTo>
                      <a:pt x="7" y="9"/>
                    </a:lnTo>
                    <a:lnTo>
                      <a:pt x="13" y="16"/>
                    </a:lnTo>
                    <a:lnTo>
                      <a:pt x="23" y="31"/>
                    </a:lnTo>
                    <a:lnTo>
                      <a:pt x="35" y="55"/>
                    </a:lnTo>
                    <a:lnTo>
                      <a:pt x="49" y="90"/>
                    </a:lnTo>
                    <a:lnTo>
                      <a:pt x="65" y="136"/>
                    </a:lnTo>
                    <a:lnTo>
                      <a:pt x="83" y="197"/>
                    </a:lnTo>
                    <a:lnTo>
                      <a:pt x="85" y="198"/>
                    </a:lnTo>
                    <a:lnTo>
                      <a:pt x="89" y="200"/>
                    </a:lnTo>
                    <a:lnTo>
                      <a:pt x="94" y="200"/>
                    </a:lnTo>
                    <a:lnTo>
                      <a:pt x="95" y="193"/>
                    </a:lnTo>
                    <a:lnTo>
                      <a:pt x="93" y="183"/>
                    </a:lnTo>
                    <a:lnTo>
                      <a:pt x="85" y="163"/>
                    </a:lnTo>
                    <a:lnTo>
                      <a:pt x="75" y="135"/>
                    </a:lnTo>
                    <a:lnTo>
                      <a:pt x="64" y="103"/>
                    </a:lnTo>
                    <a:lnTo>
                      <a:pt x="50" y="72"/>
                    </a:lnTo>
                    <a:lnTo>
                      <a:pt x="35" y="41"/>
                    </a:lnTo>
                    <a:lnTo>
                      <a:pt x="21" y="16"/>
                    </a:lnTo>
                    <a:lnTo>
                      <a:pt x="8" y="0"/>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73" name="Freeform 59"/>
              <p:cNvSpPr>
                <a:spLocks/>
              </p:cNvSpPr>
              <p:nvPr/>
            </p:nvSpPr>
            <p:spPr bwMode="auto">
              <a:xfrm>
                <a:off x="3918" y="3815"/>
                <a:ext cx="65" cy="146"/>
              </a:xfrm>
              <a:custGeom>
                <a:avLst/>
                <a:gdLst>
                  <a:gd name="T0" fmla="*/ 63 w 65"/>
                  <a:gd name="T1" fmla="*/ 136 h 146"/>
                  <a:gd name="T2" fmla="*/ 51 w 65"/>
                  <a:gd name="T3" fmla="*/ 98 h 146"/>
                  <a:gd name="T4" fmla="*/ 39 w 65"/>
                  <a:gd name="T5" fmla="*/ 69 h 146"/>
                  <a:gd name="T6" fmla="*/ 29 w 65"/>
                  <a:gd name="T7" fmla="*/ 45 h 146"/>
                  <a:gd name="T8" fmla="*/ 19 w 65"/>
                  <a:gd name="T9" fmla="*/ 27 h 146"/>
                  <a:gd name="T10" fmla="*/ 12 w 65"/>
                  <a:gd name="T11" fmla="*/ 14 h 146"/>
                  <a:gd name="T12" fmla="*/ 5 w 65"/>
                  <a:gd name="T13" fmla="*/ 5 h 146"/>
                  <a:gd name="T14" fmla="*/ 1 w 65"/>
                  <a:gd name="T15" fmla="*/ 2 h 146"/>
                  <a:gd name="T16" fmla="*/ 0 w 65"/>
                  <a:gd name="T17" fmla="*/ 0 h 146"/>
                  <a:gd name="T18" fmla="*/ 0 w 65"/>
                  <a:gd name="T19" fmla="*/ 28 h 146"/>
                  <a:gd name="T20" fmla="*/ 0 w 65"/>
                  <a:gd name="T21" fmla="*/ 28 h 146"/>
                  <a:gd name="T22" fmla="*/ 3 w 65"/>
                  <a:gd name="T23" fmla="*/ 31 h 146"/>
                  <a:gd name="T24" fmla="*/ 5 w 65"/>
                  <a:gd name="T25" fmla="*/ 36 h 146"/>
                  <a:gd name="T26" fmla="*/ 10 w 65"/>
                  <a:gd name="T27" fmla="*/ 45 h 146"/>
                  <a:gd name="T28" fmla="*/ 18 w 65"/>
                  <a:gd name="T29" fmla="*/ 57 h 146"/>
                  <a:gd name="T30" fmla="*/ 27 w 65"/>
                  <a:gd name="T31" fmla="*/ 78 h 146"/>
                  <a:gd name="T32" fmla="*/ 39 w 65"/>
                  <a:gd name="T33" fmla="*/ 105 h 146"/>
                  <a:gd name="T34" fmla="*/ 55 w 65"/>
                  <a:gd name="T35" fmla="*/ 141 h 146"/>
                  <a:gd name="T36" fmla="*/ 57 w 65"/>
                  <a:gd name="T37" fmla="*/ 143 h 146"/>
                  <a:gd name="T38" fmla="*/ 61 w 65"/>
                  <a:gd name="T39" fmla="*/ 146 h 146"/>
                  <a:gd name="T40" fmla="*/ 65 w 65"/>
                  <a:gd name="T41" fmla="*/ 146 h 146"/>
                  <a:gd name="T42" fmla="*/ 63 w 65"/>
                  <a:gd name="T43" fmla="*/ 136 h 1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5"/>
                  <a:gd name="T67" fmla="*/ 0 h 146"/>
                  <a:gd name="T68" fmla="*/ 65 w 65"/>
                  <a:gd name="T69" fmla="*/ 146 h 1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5" h="146">
                    <a:moveTo>
                      <a:pt x="63" y="136"/>
                    </a:moveTo>
                    <a:lnTo>
                      <a:pt x="51" y="98"/>
                    </a:lnTo>
                    <a:lnTo>
                      <a:pt x="39" y="69"/>
                    </a:lnTo>
                    <a:lnTo>
                      <a:pt x="29" y="45"/>
                    </a:lnTo>
                    <a:lnTo>
                      <a:pt x="19" y="27"/>
                    </a:lnTo>
                    <a:lnTo>
                      <a:pt x="12" y="14"/>
                    </a:lnTo>
                    <a:lnTo>
                      <a:pt x="5" y="5"/>
                    </a:lnTo>
                    <a:lnTo>
                      <a:pt x="1" y="2"/>
                    </a:lnTo>
                    <a:lnTo>
                      <a:pt x="0" y="0"/>
                    </a:lnTo>
                    <a:lnTo>
                      <a:pt x="0" y="28"/>
                    </a:lnTo>
                    <a:lnTo>
                      <a:pt x="3" y="31"/>
                    </a:lnTo>
                    <a:lnTo>
                      <a:pt x="5" y="36"/>
                    </a:lnTo>
                    <a:lnTo>
                      <a:pt x="10" y="45"/>
                    </a:lnTo>
                    <a:lnTo>
                      <a:pt x="18" y="57"/>
                    </a:lnTo>
                    <a:lnTo>
                      <a:pt x="27" y="78"/>
                    </a:lnTo>
                    <a:lnTo>
                      <a:pt x="39" y="105"/>
                    </a:lnTo>
                    <a:lnTo>
                      <a:pt x="55" y="141"/>
                    </a:lnTo>
                    <a:lnTo>
                      <a:pt x="57" y="143"/>
                    </a:lnTo>
                    <a:lnTo>
                      <a:pt x="61" y="146"/>
                    </a:lnTo>
                    <a:lnTo>
                      <a:pt x="65" y="146"/>
                    </a:lnTo>
                    <a:lnTo>
                      <a:pt x="63" y="1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74" name="Freeform 60"/>
              <p:cNvSpPr>
                <a:spLocks/>
              </p:cNvSpPr>
              <p:nvPr/>
            </p:nvSpPr>
            <p:spPr bwMode="auto">
              <a:xfrm>
                <a:off x="3945" y="3831"/>
                <a:ext cx="100" cy="62"/>
              </a:xfrm>
              <a:custGeom>
                <a:avLst/>
                <a:gdLst>
                  <a:gd name="T0" fmla="*/ 7 w 100"/>
                  <a:gd name="T1" fmla="*/ 60 h 62"/>
                  <a:gd name="T2" fmla="*/ 10 w 100"/>
                  <a:gd name="T3" fmla="*/ 60 h 62"/>
                  <a:gd name="T4" fmla="*/ 15 w 100"/>
                  <a:gd name="T5" fmla="*/ 62 h 62"/>
                  <a:gd name="T6" fmla="*/ 24 w 100"/>
                  <a:gd name="T7" fmla="*/ 62 h 62"/>
                  <a:gd name="T8" fmla="*/ 35 w 100"/>
                  <a:gd name="T9" fmla="*/ 59 h 62"/>
                  <a:gd name="T10" fmla="*/ 49 w 100"/>
                  <a:gd name="T11" fmla="*/ 55 h 62"/>
                  <a:gd name="T12" fmla="*/ 66 w 100"/>
                  <a:gd name="T13" fmla="*/ 46 h 62"/>
                  <a:gd name="T14" fmla="*/ 82 w 100"/>
                  <a:gd name="T15" fmla="*/ 34 h 62"/>
                  <a:gd name="T16" fmla="*/ 100 w 100"/>
                  <a:gd name="T17" fmla="*/ 16 h 62"/>
                  <a:gd name="T18" fmla="*/ 95 w 100"/>
                  <a:gd name="T19" fmla="*/ 0 h 62"/>
                  <a:gd name="T20" fmla="*/ 92 w 100"/>
                  <a:gd name="T21" fmla="*/ 2 h 62"/>
                  <a:gd name="T22" fmla="*/ 86 w 100"/>
                  <a:gd name="T23" fmla="*/ 11 h 62"/>
                  <a:gd name="T24" fmla="*/ 77 w 100"/>
                  <a:gd name="T25" fmla="*/ 21 h 62"/>
                  <a:gd name="T26" fmla="*/ 64 w 100"/>
                  <a:gd name="T27" fmla="*/ 31 h 62"/>
                  <a:gd name="T28" fmla="*/ 50 w 100"/>
                  <a:gd name="T29" fmla="*/ 41 h 62"/>
                  <a:gd name="T30" fmla="*/ 34 w 100"/>
                  <a:gd name="T31" fmla="*/ 46 h 62"/>
                  <a:gd name="T32" fmla="*/ 17 w 100"/>
                  <a:gd name="T33" fmla="*/ 46 h 62"/>
                  <a:gd name="T34" fmla="*/ 0 w 100"/>
                  <a:gd name="T35" fmla="*/ 37 h 62"/>
                  <a:gd name="T36" fmla="*/ 7 w 100"/>
                  <a:gd name="T37" fmla="*/ 60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
                  <a:gd name="T58" fmla="*/ 0 h 62"/>
                  <a:gd name="T59" fmla="*/ 100 w 100"/>
                  <a:gd name="T60" fmla="*/ 62 h 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 h="62">
                    <a:moveTo>
                      <a:pt x="7" y="60"/>
                    </a:moveTo>
                    <a:lnTo>
                      <a:pt x="10" y="60"/>
                    </a:lnTo>
                    <a:lnTo>
                      <a:pt x="15" y="62"/>
                    </a:lnTo>
                    <a:lnTo>
                      <a:pt x="24" y="62"/>
                    </a:lnTo>
                    <a:lnTo>
                      <a:pt x="35" y="59"/>
                    </a:lnTo>
                    <a:lnTo>
                      <a:pt x="49" y="55"/>
                    </a:lnTo>
                    <a:lnTo>
                      <a:pt x="66" y="46"/>
                    </a:lnTo>
                    <a:lnTo>
                      <a:pt x="82" y="34"/>
                    </a:lnTo>
                    <a:lnTo>
                      <a:pt x="100" y="16"/>
                    </a:lnTo>
                    <a:lnTo>
                      <a:pt x="95" y="0"/>
                    </a:lnTo>
                    <a:lnTo>
                      <a:pt x="92" y="2"/>
                    </a:lnTo>
                    <a:lnTo>
                      <a:pt x="86" y="11"/>
                    </a:lnTo>
                    <a:lnTo>
                      <a:pt x="77" y="21"/>
                    </a:lnTo>
                    <a:lnTo>
                      <a:pt x="64" y="31"/>
                    </a:lnTo>
                    <a:lnTo>
                      <a:pt x="50" y="41"/>
                    </a:lnTo>
                    <a:lnTo>
                      <a:pt x="34" y="46"/>
                    </a:lnTo>
                    <a:lnTo>
                      <a:pt x="17" y="46"/>
                    </a:lnTo>
                    <a:lnTo>
                      <a:pt x="0" y="37"/>
                    </a:lnTo>
                    <a:lnTo>
                      <a:pt x="7"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75" name="Freeform 61"/>
              <p:cNvSpPr>
                <a:spLocks/>
              </p:cNvSpPr>
              <p:nvPr/>
            </p:nvSpPr>
            <p:spPr bwMode="auto">
              <a:xfrm>
                <a:off x="3559" y="3680"/>
                <a:ext cx="314" cy="194"/>
              </a:xfrm>
              <a:custGeom>
                <a:avLst/>
                <a:gdLst>
                  <a:gd name="T0" fmla="*/ 7 w 314"/>
                  <a:gd name="T1" fmla="*/ 0 h 194"/>
                  <a:gd name="T2" fmla="*/ 314 w 314"/>
                  <a:gd name="T3" fmla="*/ 80 h 194"/>
                  <a:gd name="T4" fmla="*/ 312 w 314"/>
                  <a:gd name="T5" fmla="*/ 81 h 194"/>
                  <a:gd name="T6" fmla="*/ 310 w 314"/>
                  <a:gd name="T7" fmla="*/ 86 h 194"/>
                  <a:gd name="T8" fmla="*/ 306 w 314"/>
                  <a:gd name="T9" fmla="*/ 92 h 194"/>
                  <a:gd name="T10" fmla="*/ 300 w 314"/>
                  <a:gd name="T11" fmla="*/ 100 h 194"/>
                  <a:gd name="T12" fmla="*/ 292 w 314"/>
                  <a:gd name="T13" fmla="*/ 110 h 194"/>
                  <a:gd name="T14" fmla="*/ 283 w 314"/>
                  <a:gd name="T15" fmla="*/ 121 h 194"/>
                  <a:gd name="T16" fmla="*/ 273 w 314"/>
                  <a:gd name="T17" fmla="*/ 133 h 194"/>
                  <a:gd name="T18" fmla="*/ 260 w 314"/>
                  <a:gd name="T19" fmla="*/ 144 h 194"/>
                  <a:gd name="T20" fmla="*/ 246 w 314"/>
                  <a:gd name="T21" fmla="*/ 156 h 194"/>
                  <a:gd name="T22" fmla="*/ 231 w 314"/>
                  <a:gd name="T23" fmla="*/ 166 h 194"/>
                  <a:gd name="T24" fmla="*/ 215 w 314"/>
                  <a:gd name="T25" fmla="*/ 176 h 194"/>
                  <a:gd name="T26" fmla="*/ 196 w 314"/>
                  <a:gd name="T27" fmla="*/ 183 h 194"/>
                  <a:gd name="T28" fmla="*/ 177 w 314"/>
                  <a:gd name="T29" fmla="*/ 190 h 194"/>
                  <a:gd name="T30" fmla="*/ 155 w 314"/>
                  <a:gd name="T31" fmla="*/ 192 h 194"/>
                  <a:gd name="T32" fmla="*/ 132 w 314"/>
                  <a:gd name="T33" fmla="*/ 194 h 194"/>
                  <a:gd name="T34" fmla="*/ 108 w 314"/>
                  <a:gd name="T35" fmla="*/ 191 h 194"/>
                  <a:gd name="T36" fmla="*/ 107 w 314"/>
                  <a:gd name="T37" fmla="*/ 190 h 194"/>
                  <a:gd name="T38" fmla="*/ 105 w 314"/>
                  <a:gd name="T39" fmla="*/ 187 h 194"/>
                  <a:gd name="T40" fmla="*/ 100 w 314"/>
                  <a:gd name="T41" fmla="*/ 183 h 194"/>
                  <a:gd name="T42" fmla="*/ 91 w 314"/>
                  <a:gd name="T43" fmla="*/ 180 h 194"/>
                  <a:gd name="T44" fmla="*/ 79 w 314"/>
                  <a:gd name="T45" fmla="*/ 178 h 194"/>
                  <a:gd name="T46" fmla="*/ 64 w 314"/>
                  <a:gd name="T47" fmla="*/ 177 h 194"/>
                  <a:gd name="T48" fmla="*/ 45 w 314"/>
                  <a:gd name="T49" fmla="*/ 180 h 194"/>
                  <a:gd name="T50" fmla="*/ 22 w 314"/>
                  <a:gd name="T51" fmla="*/ 185 h 194"/>
                  <a:gd name="T52" fmla="*/ 24 w 314"/>
                  <a:gd name="T53" fmla="*/ 182 h 194"/>
                  <a:gd name="T54" fmla="*/ 25 w 314"/>
                  <a:gd name="T55" fmla="*/ 176 h 194"/>
                  <a:gd name="T56" fmla="*/ 27 w 314"/>
                  <a:gd name="T57" fmla="*/ 164 h 194"/>
                  <a:gd name="T58" fmla="*/ 29 w 314"/>
                  <a:gd name="T59" fmla="*/ 152 h 194"/>
                  <a:gd name="T60" fmla="*/ 27 w 314"/>
                  <a:gd name="T61" fmla="*/ 138 h 194"/>
                  <a:gd name="T62" fmla="*/ 22 w 314"/>
                  <a:gd name="T63" fmla="*/ 124 h 194"/>
                  <a:gd name="T64" fmla="*/ 13 w 314"/>
                  <a:gd name="T65" fmla="*/ 110 h 194"/>
                  <a:gd name="T66" fmla="*/ 0 w 314"/>
                  <a:gd name="T67" fmla="*/ 97 h 194"/>
                  <a:gd name="T68" fmla="*/ 7 w 314"/>
                  <a:gd name="T69" fmla="*/ 0 h 1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4"/>
                  <a:gd name="T106" fmla="*/ 0 h 194"/>
                  <a:gd name="T107" fmla="*/ 314 w 314"/>
                  <a:gd name="T108" fmla="*/ 194 h 1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4" h="194">
                    <a:moveTo>
                      <a:pt x="7" y="0"/>
                    </a:moveTo>
                    <a:lnTo>
                      <a:pt x="314" y="80"/>
                    </a:lnTo>
                    <a:lnTo>
                      <a:pt x="312" y="81"/>
                    </a:lnTo>
                    <a:lnTo>
                      <a:pt x="310" y="86"/>
                    </a:lnTo>
                    <a:lnTo>
                      <a:pt x="306" y="92"/>
                    </a:lnTo>
                    <a:lnTo>
                      <a:pt x="300" y="100"/>
                    </a:lnTo>
                    <a:lnTo>
                      <a:pt x="292" y="110"/>
                    </a:lnTo>
                    <a:lnTo>
                      <a:pt x="283" y="121"/>
                    </a:lnTo>
                    <a:lnTo>
                      <a:pt x="273" y="133"/>
                    </a:lnTo>
                    <a:lnTo>
                      <a:pt x="260" y="144"/>
                    </a:lnTo>
                    <a:lnTo>
                      <a:pt x="246" y="156"/>
                    </a:lnTo>
                    <a:lnTo>
                      <a:pt x="231" y="166"/>
                    </a:lnTo>
                    <a:lnTo>
                      <a:pt x="215" y="176"/>
                    </a:lnTo>
                    <a:lnTo>
                      <a:pt x="196" y="183"/>
                    </a:lnTo>
                    <a:lnTo>
                      <a:pt x="177" y="190"/>
                    </a:lnTo>
                    <a:lnTo>
                      <a:pt x="155" y="192"/>
                    </a:lnTo>
                    <a:lnTo>
                      <a:pt x="132" y="194"/>
                    </a:lnTo>
                    <a:lnTo>
                      <a:pt x="108" y="191"/>
                    </a:lnTo>
                    <a:lnTo>
                      <a:pt x="107" y="190"/>
                    </a:lnTo>
                    <a:lnTo>
                      <a:pt x="105" y="187"/>
                    </a:lnTo>
                    <a:lnTo>
                      <a:pt x="100" y="183"/>
                    </a:lnTo>
                    <a:lnTo>
                      <a:pt x="91" y="180"/>
                    </a:lnTo>
                    <a:lnTo>
                      <a:pt x="79" y="178"/>
                    </a:lnTo>
                    <a:lnTo>
                      <a:pt x="64" y="177"/>
                    </a:lnTo>
                    <a:lnTo>
                      <a:pt x="45" y="180"/>
                    </a:lnTo>
                    <a:lnTo>
                      <a:pt x="22" y="185"/>
                    </a:lnTo>
                    <a:lnTo>
                      <a:pt x="24" y="182"/>
                    </a:lnTo>
                    <a:lnTo>
                      <a:pt x="25" y="176"/>
                    </a:lnTo>
                    <a:lnTo>
                      <a:pt x="27" y="164"/>
                    </a:lnTo>
                    <a:lnTo>
                      <a:pt x="29" y="152"/>
                    </a:lnTo>
                    <a:lnTo>
                      <a:pt x="27" y="138"/>
                    </a:lnTo>
                    <a:lnTo>
                      <a:pt x="22" y="124"/>
                    </a:lnTo>
                    <a:lnTo>
                      <a:pt x="13" y="110"/>
                    </a:lnTo>
                    <a:lnTo>
                      <a:pt x="0" y="97"/>
                    </a:lnTo>
                    <a:lnTo>
                      <a:pt x="7" y="0"/>
                    </a:lnTo>
                    <a:close/>
                  </a:path>
                </a:pathLst>
              </a:custGeom>
              <a:solidFill>
                <a:srgbClr val="9B2B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76" name="Freeform 62"/>
              <p:cNvSpPr>
                <a:spLocks/>
              </p:cNvSpPr>
              <p:nvPr/>
            </p:nvSpPr>
            <p:spPr bwMode="auto">
              <a:xfrm>
                <a:off x="3808" y="3741"/>
                <a:ext cx="104" cy="153"/>
              </a:xfrm>
              <a:custGeom>
                <a:avLst/>
                <a:gdLst>
                  <a:gd name="T0" fmla="*/ 10 w 104"/>
                  <a:gd name="T1" fmla="*/ 82 h 153"/>
                  <a:gd name="T2" fmla="*/ 0 w 104"/>
                  <a:gd name="T3" fmla="*/ 144 h 153"/>
                  <a:gd name="T4" fmla="*/ 1 w 104"/>
                  <a:gd name="T5" fmla="*/ 145 h 153"/>
                  <a:gd name="T6" fmla="*/ 5 w 104"/>
                  <a:gd name="T7" fmla="*/ 146 h 153"/>
                  <a:gd name="T8" fmla="*/ 11 w 104"/>
                  <a:gd name="T9" fmla="*/ 149 h 153"/>
                  <a:gd name="T10" fmla="*/ 21 w 104"/>
                  <a:gd name="T11" fmla="*/ 152 h 153"/>
                  <a:gd name="T12" fmla="*/ 34 w 104"/>
                  <a:gd name="T13" fmla="*/ 153 h 153"/>
                  <a:gd name="T14" fmla="*/ 51 w 104"/>
                  <a:gd name="T15" fmla="*/ 153 h 153"/>
                  <a:gd name="T16" fmla="*/ 71 w 104"/>
                  <a:gd name="T17" fmla="*/ 150 h 153"/>
                  <a:gd name="T18" fmla="*/ 95 w 104"/>
                  <a:gd name="T19" fmla="*/ 145 h 153"/>
                  <a:gd name="T20" fmla="*/ 103 w 104"/>
                  <a:gd name="T21" fmla="*/ 122 h 153"/>
                  <a:gd name="T22" fmla="*/ 104 w 104"/>
                  <a:gd name="T23" fmla="*/ 76 h 153"/>
                  <a:gd name="T24" fmla="*/ 100 w 104"/>
                  <a:gd name="T25" fmla="*/ 28 h 153"/>
                  <a:gd name="T26" fmla="*/ 94 w 104"/>
                  <a:gd name="T27" fmla="*/ 0 h 153"/>
                  <a:gd name="T28" fmla="*/ 70 w 104"/>
                  <a:gd name="T29" fmla="*/ 5 h 153"/>
                  <a:gd name="T30" fmla="*/ 10 w 104"/>
                  <a:gd name="T31" fmla="*/ 82 h 1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
                  <a:gd name="T49" fmla="*/ 0 h 153"/>
                  <a:gd name="T50" fmla="*/ 104 w 104"/>
                  <a:gd name="T51" fmla="*/ 153 h 1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 h="153">
                    <a:moveTo>
                      <a:pt x="10" y="82"/>
                    </a:moveTo>
                    <a:lnTo>
                      <a:pt x="0" y="144"/>
                    </a:lnTo>
                    <a:lnTo>
                      <a:pt x="1" y="145"/>
                    </a:lnTo>
                    <a:lnTo>
                      <a:pt x="5" y="146"/>
                    </a:lnTo>
                    <a:lnTo>
                      <a:pt x="11" y="149"/>
                    </a:lnTo>
                    <a:lnTo>
                      <a:pt x="21" y="152"/>
                    </a:lnTo>
                    <a:lnTo>
                      <a:pt x="34" y="153"/>
                    </a:lnTo>
                    <a:lnTo>
                      <a:pt x="51" y="153"/>
                    </a:lnTo>
                    <a:lnTo>
                      <a:pt x="71" y="150"/>
                    </a:lnTo>
                    <a:lnTo>
                      <a:pt x="95" y="145"/>
                    </a:lnTo>
                    <a:lnTo>
                      <a:pt x="103" y="122"/>
                    </a:lnTo>
                    <a:lnTo>
                      <a:pt x="104" y="76"/>
                    </a:lnTo>
                    <a:lnTo>
                      <a:pt x="100" y="28"/>
                    </a:lnTo>
                    <a:lnTo>
                      <a:pt x="94" y="0"/>
                    </a:lnTo>
                    <a:lnTo>
                      <a:pt x="70" y="5"/>
                    </a:lnTo>
                    <a:lnTo>
                      <a:pt x="10" y="82"/>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77" name="Freeform 63"/>
              <p:cNvSpPr>
                <a:spLocks/>
              </p:cNvSpPr>
              <p:nvPr/>
            </p:nvSpPr>
            <p:spPr bwMode="auto">
              <a:xfrm>
                <a:off x="3531" y="3703"/>
                <a:ext cx="349" cy="177"/>
              </a:xfrm>
              <a:custGeom>
                <a:avLst/>
                <a:gdLst>
                  <a:gd name="T0" fmla="*/ 349 w 349"/>
                  <a:gd name="T1" fmla="*/ 43 h 177"/>
                  <a:gd name="T2" fmla="*/ 343 w 349"/>
                  <a:gd name="T3" fmla="*/ 64 h 177"/>
                  <a:gd name="T4" fmla="*/ 333 w 349"/>
                  <a:gd name="T5" fmla="*/ 83 h 177"/>
                  <a:gd name="T6" fmla="*/ 320 w 349"/>
                  <a:gd name="T7" fmla="*/ 101 h 177"/>
                  <a:gd name="T8" fmla="*/ 305 w 349"/>
                  <a:gd name="T9" fmla="*/ 116 h 177"/>
                  <a:gd name="T10" fmla="*/ 290 w 349"/>
                  <a:gd name="T11" fmla="*/ 130 h 177"/>
                  <a:gd name="T12" fmla="*/ 272 w 349"/>
                  <a:gd name="T13" fmla="*/ 141 h 177"/>
                  <a:gd name="T14" fmla="*/ 253 w 349"/>
                  <a:gd name="T15" fmla="*/ 152 h 177"/>
                  <a:gd name="T16" fmla="*/ 235 w 349"/>
                  <a:gd name="T17" fmla="*/ 160 h 177"/>
                  <a:gd name="T18" fmla="*/ 216 w 349"/>
                  <a:gd name="T19" fmla="*/ 167 h 177"/>
                  <a:gd name="T20" fmla="*/ 198 w 349"/>
                  <a:gd name="T21" fmla="*/ 172 h 177"/>
                  <a:gd name="T22" fmla="*/ 182 w 349"/>
                  <a:gd name="T23" fmla="*/ 176 h 177"/>
                  <a:gd name="T24" fmla="*/ 167 w 349"/>
                  <a:gd name="T25" fmla="*/ 177 h 177"/>
                  <a:gd name="T26" fmla="*/ 154 w 349"/>
                  <a:gd name="T27" fmla="*/ 177 h 177"/>
                  <a:gd name="T28" fmla="*/ 143 w 349"/>
                  <a:gd name="T29" fmla="*/ 176 h 177"/>
                  <a:gd name="T30" fmla="*/ 135 w 349"/>
                  <a:gd name="T31" fmla="*/ 173 h 177"/>
                  <a:gd name="T32" fmla="*/ 130 w 349"/>
                  <a:gd name="T33" fmla="*/ 168 h 177"/>
                  <a:gd name="T34" fmla="*/ 121 w 349"/>
                  <a:gd name="T35" fmla="*/ 160 h 177"/>
                  <a:gd name="T36" fmla="*/ 110 w 349"/>
                  <a:gd name="T37" fmla="*/ 157 h 177"/>
                  <a:gd name="T38" fmla="*/ 96 w 349"/>
                  <a:gd name="T39" fmla="*/ 157 h 177"/>
                  <a:gd name="T40" fmla="*/ 82 w 349"/>
                  <a:gd name="T41" fmla="*/ 158 h 177"/>
                  <a:gd name="T42" fmla="*/ 68 w 349"/>
                  <a:gd name="T43" fmla="*/ 162 h 177"/>
                  <a:gd name="T44" fmla="*/ 57 w 349"/>
                  <a:gd name="T45" fmla="*/ 165 h 177"/>
                  <a:gd name="T46" fmla="*/ 49 w 349"/>
                  <a:gd name="T47" fmla="*/ 168 h 177"/>
                  <a:gd name="T48" fmla="*/ 47 w 349"/>
                  <a:gd name="T49" fmla="*/ 169 h 177"/>
                  <a:gd name="T50" fmla="*/ 52 w 349"/>
                  <a:gd name="T51" fmla="*/ 144 h 177"/>
                  <a:gd name="T52" fmla="*/ 52 w 349"/>
                  <a:gd name="T53" fmla="*/ 124 h 177"/>
                  <a:gd name="T54" fmla="*/ 44 w 349"/>
                  <a:gd name="T55" fmla="*/ 106 h 177"/>
                  <a:gd name="T56" fmla="*/ 29 w 349"/>
                  <a:gd name="T57" fmla="*/ 87 h 177"/>
                  <a:gd name="T58" fmla="*/ 16 w 349"/>
                  <a:gd name="T59" fmla="*/ 63 h 177"/>
                  <a:gd name="T60" fmla="*/ 7 w 349"/>
                  <a:gd name="T61" fmla="*/ 34 h 177"/>
                  <a:gd name="T62" fmla="*/ 1 w 349"/>
                  <a:gd name="T63" fmla="*/ 10 h 177"/>
                  <a:gd name="T64" fmla="*/ 0 w 349"/>
                  <a:gd name="T65" fmla="*/ 0 h 177"/>
                  <a:gd name="T66" fmla="*/ 11 w 349"/>
                  <a:gd name="T67" fmla="*/ 4 h 177"/>
                  <a:gd name="T68" fmla="*/ 11 w 349"/>
                  <a:gd name="T69" fmla="*/ 6 h 177"/>
                  <a:gd name="T70" fmla="*/ 12 w 349"/>
                  <a:gd name="T71" fmla="*/ 11 h 177"/>
                  <a:gd name="T72" fmla="*/ 15 w 349"/>
                  <a:gd name="T73" fmla="*/ 21 h 177"/>
                  <a:gd name="T74" fmla="*/ 20 w 349"/>
                  <a:gd name="T75" fmla="*/ 33 h 177"/>
                  <a:gd name="T76" fmla="*/ 25 w 349"/>
                  <a:gd name="T77" fmla="*/ 47 h 177"/>
                  <a:gd name="T78" fmla="*/ 31 w 349"/>
                  <a:gd name="T79" fmla="*/ 62 h 177"/>
                  <a:gd name="T80" fmla="*/ 40 w 349"/>
                  <a:gd name="T81" fmla="*/ 78 h 177"/>
                  <a:gd name="T82" fmla="*/ 50 w 349"/>
                  <a:gd name="T83" fmla="*/ 95 h 177"/>
                  <a:gd name="T84" fmla="*/ 59 w 349"/>
                  <a:gd name="T85" fmla="*/ 114 h 177"/>
                  <a:gd name="T86" fmla="*/ 62 w 349"/>
                  <a:gd name="T87" fmla="*/ 133 h 177"/>
                  <a:gd name="T88" fmla="*/ 62 w 349"/>
                  <a:gd name="T89" fmla="*/ 149 h 177"/>
                  <a:gd name="T90" fmla="*/ 60 w 349"/>
                  <a:gd name="T91" fmla="*/ 155 h 177"/>
                  <a:gd name="T92" fmla="*/ 63 w 349"/>
                  <a:gd name="T93" fmla="*/ 154 h 177"/>
                  <a:gd name="T94" fmla="*/ 69 w 349"/>
                  <a:gd name="T95" fmla="*/ 153 h 177"/>
                  <a:gd name="T96" fmla="*/ 78 w 349"/>
                  <a:gd name="T97" fmla="*/ 150 h 177"/>
                  <a:gd name="T98" fmla="*/ 90 w 349"/>
                  <a:gd name="T99" fmla="*/ 149 h 177"/>
                  <a:gd name="T100" fmla="*/ 102 w 349"/>
                  <a:gd name="T101" fmla="*/ 148 h 177"/>
                  <a:gd name="T102" fmla="*/ 115 w 349"/>
                  <a:gd name="T103" fmla="*/ 149 h 177"/>
                  <a:gd name="T104" fmla="*/ 126 w 349"/>
                  <a:gd name="T105" fmla="*/ 152 h 177"/>
                  <a:gd name="T106" fmla="*/ 136 w 349"/>
                  <a:gd name="T107" fmla="*/ 158 h 177"/>
                  <a:gd name="T108" fmla="*/ 150 w 349"/>
                  <a:gd name="T109" fmla="*/ 163 h 177"/>
                  <a:gd name="T110" fmla="*/ 173 w 349"/>
                  <a:gd name="T111" fmla="*/ 163 h 177"/>
                  <a:gd name="T112" fmla="*/ 202 w 349"/>
                  <a:gd name="T113" fmla="*/ 157 h 177"/>
                  <a:gd name="T114" fmla="*/ 233 w 349"/>
                  <a:gd name="T115" fmla="*/ 145 h 177"/>
                  <a:gd name="T116" fmla="*/ 264 w 349"/>
                  <a:gd name="T117" fmla="*/ 129 h 177"/>
                  <a:gd name="T118" fmla="*/ 292 w 349"/>
                  <a:gd name="T119" fmla="*/ 109 h 177"/>
                  <a:gd name="T120" fmla="*/ 314 w 349"/>
                  <a:gd name="T121" fmla="*/ 85 h 177"/>
                  <a:gd name="T122" fmla="*/ 325 w 349"/>
                  <a:gd name="T123" fmla="*/ 57 h 177"/>
                  <a:gd name="T124" fmla="*/ 349 w 349"/>
                  <a:gd name="T125" fmla="*/ 43 h 1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9"/>
                  <a:gd name="T190" fmla="*/ 0 h 177"/>
                  <a:gd name="T191" fmla="*/ 349 w 349"/>
                  <a:gd name="T192" fmla="*/ 177 h 17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9" h="177">
                    <a:moveTo>
                      <a:pt x="349" y="43"/>
                    </a:moveTo>
                    <a:lnTo>
                      <a:pt x="343" y="64"/>
                    </a:lnTo>
                    <a:lnTo>
                      <a:pt x="333" y="83"/>
                    </a:lnTo>
                    <a:lnTo>
                      <a:pt x="320" y="101"/>
                    </a:lnTo>
                    <a:lnTo>
                      <a:pt x="305" y="116"/>
                    </a:lnTo>
                    <a:lnTo>
                      <a:pt x="290" y="130"/>
                    </a:lnTo>
                    <a:lnTo>
                      <a:pt x="272" y="141"/>
                    </a:lnTo>
                    <a:lnTo>
                      <a:pt x="253" y="152"/>
                    </a:lnTo>
                    <a:lnTo>
                      <a:pt x="235" y="160"/>
                    </a:lnTo>
                    <a:lnTo>
                      <a:pt x="216" y="167"/>
                    </a:lnTo>
                    <a:lnTo>
                      <a:pt x="198" y="172"/>
                    </a:lnTo>
                    <a:lnTo>
                      <a:pt x="182" y="176"/>
                    </a:lnTo>
                    <a:lnTo>
                      <a:pt x="167" y="177"/>
                    </a:lnTo>
                    <a:lnTo>
                      <a:pt x="154" y="177"/>
                    </a:lnTo>
                    <a:lnTo>
                      <a:pt x="143" y="176"/>
                    </a:lnTo>
                    <a:lnTo>
                      <a:pt x="135" y="173"/>
                    </a:lnTo>
                    <a:lnTo>
                      <a:pt x="130" y="168"/>
                    </a:lnTo>
                    <a:lnTo>
                      <a:pt x="121" y="160"/>
                    </a:lnTo>
                    <a:lnTo>
                      <a:pt x="110" y="157"/>
                    </a:lnTo>
                    <a:lnTo>
                      <a:pt x="96" y="157"/>
                    </a:lnTo>
                    <a:lnTo>
                      <a:pt x="82" y="158"/>
                    </a:lnTo>
                    <a:lnTo>
                      <a:pt x="68" y="162"/>
                    </a:lnTo>
                    <a:lnTo>
                      <a:pt x="57" y="165"/>
                    </a:lnTo>
                    <a:lnTo>
                      <a:pt x="49" y="168"/>
                    </a:lnTo>
                    <a:lnTo>
                      <a:pt x="47" y="169"/>
                    </a:lnTo>
                    <a:lnTo>
                      <a:pt x="52" y="144"/>
                    </a:lnTo>
                    <a:lnTo>
                      <a:pt x="52" y="124"/>
                    </a:lnTo>
                    <a:lnTo>
                      <a:pt x="44" y="106"/>
                    </a:lnTo>
                    <a:lnTo>
                      <a:pt x="29" y="87"/>
                    </a:lnTo>
                    <a:lnTo>
                      <a:pt x="16" y="63"/>
                    </a:lnTo>
                    <a:lnTo>
                      <a:pt x="7" y="34"/>
                    </a:lnTo>
                    <a:lnTo>
                      <a:pt x="1" y="10"/>
                    </a:lnTo>
                    <a:lnTo>
                      <a:pt x="0" y="0"/>
                    </a:lnTo>
                    <a:lnTo>
                      <a:pt x="11" y="4"/>
                    </a:lnTo>
                    <a:lnTo>
                      <a:pt x="11" y="6"/>
                    </a:lnTo>
                    <a:lnTo>
                      <a:pt x="12" y="11"/>
                    </a:lnTo>
                    <a:lnTo>
                      <a:pt x="15" y="21"/>
                    </a:lnTo>
                    <a:lnTo>
                      <a:pt x="20" y="33"/>
                    </a:lnTo>
                    <a:lnTo>
                      <a:pt x="25" y="47"/>
                    </a:lnTo>
                    <a:lnTo>
                      <a:pt x="31" y="62"/>
                    </a:lnTo>
                    <a:lnTo>
                      <a:pt x="40" y="78"/>
                    </a:lnTo>
                    <a:lnTo>
                      <a:pt x="50" y="95"/>
                    </a:lnTo>
                    <a:lnTo>
                      <a:pt x="59" y="114"/>
                    </a:lnTo>
                    <a:lnTo>
                      <a:pt x="62" y="133"/>
                    </a:lnTo>
                    <a:lnTo>
                      <a:pt x="62" y="149"/>
                    </a:lnTo>
                    <a:lnTo>
                      <a:pt x="60" y="155"/>
                    </a:lnTo>
                    <a:lnTo>
                      <a:pt x="63" y="154"/>
                    </a:lnTo>
                    <a:lnTo>
                      <a:pt x="69" y="153"/>
                    </a:lnTo>
                    <a:lnTo>
                      <a:pt x="78" y="150"/>
                    </a:lnTo>
                    <a:lnTo>
                      <a:pt x="90" y="149"/>
                    </a:lnTo>
                    <a:lnTo>
                      <a:pt x="102" y="148"/>
                    </a:lnTo>
                    <a:lnTo>
                      <a:pt x="115" y="149"/>
                    </a:lnTo>
                    <a:lnTo>
                      <a:pt x="126" y="152"/>
                    </a:lnTo>
                    <a:lnTo>
                      <a:pt x="136" y="158"/>
                    </a:lnTo>
                    <a:lnTo>
                      <a:pt x="150" y="163"/>
                    </a:lnTo>
                    <a:lnTo>
                      <a:pt x="173" y="163"/>
                    </a:lnTo>
                    <a:lnTo>
                      <a:pt x="202" y="157"/>
                    </a:lnTo>
                    <a:lnTo>
                      <a:pt x="233" y="145"/>
                    </a:lnTo>
                    <a:lnTo>
                      <a:pt x="264" y="129"/>
                    </a:lnTo>
                    <a:lnTo>
                      <a:pt x="292" y="109"/>
                    </a:lnTo>
                    <a:lnTo>
                      <a:pt x="314" y="85"/>
                    </a:lnTo>
                    <a:lnTo>
                      <a:pt x="325" y="57"/>
                    </a:lnTo>
                    <a:lnTo>
                      <a:pt x="349"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78" name="Freeform 64"/>
              <p:cNvSpPr>
                <a:spLocks/>
              </p:cNvSpPr>
              <p:nvPr/>
            </p:nvSpPr>
            <p:spPr bwMode="auto">
              <a:xfrm>
                <a:off x="3788" y="3823"/>
                <a:ext cx="28" cy="111"/>
              </a:xfrm>
              <a:custGeom>
                <a:avLst/>
                <a:gdLst>
                  <a:gd name="T0" fmla="*/ 14 w 28"/>
                  <a:gd name="T1" fmla="*/ 6 h 111"/>
                  <a:gd name="T2" fmla="*/ 14 w 28"/>
                  <a:gd name="T3" fmla="*/ 15 h 111"/>
                  <a:gd name="T4" fmla="*/ 12 w 28"/>
                  <a:gd name="T5" fmla="*/ 40 h 111"/>
                  <a:gd name="T6" fmla="*/ 7 w 28"/>
                  <a:gd name="T7" fmla="*/ 75 h 111"/>
                  <a:gd name="T8" fmla="*/ 0 w 28"/>
                  <a:gd name="T9" fmla="*/ 111 h 111"/>
                  <a:gd name="T10" fmla="*/ 11 w 28"/>
                  <a:gd name="T11" fmla="*/ 111 h 111"/>
                  <a:gd name="T12" fmla="*/ 14 w 28"/>
                  <a:gd name="T13" fmla="*/ 104 h 111"/>
                  <a:gd name="T14" fmla="*/ 21 w 28"/>
                  <a:gd name="T15" fmla="*/ 80 h 111"/>
                  <a:gd name="T16" fmla="*/ 26 w 28"/>
                  <a:gd name="T17" fmla="*/ 45 h 111"/>
                  <a:gd name="T18" fmla="*/ 28 w 28"/>
                  <a:gd name="T19" fmla="*/ 0 h 111"/>
                  <a:gd name="T20" fmla="*/ 14 w 28"/>
                  <a:gd name="T21" fmla="*/ 6 h 1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111"/>
                  <a:gd name="T35" fmla="*/ 28 w 28"/>
                  <a:gd name="T36" fmla="*/ 111 h 1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111">
                    <a:moveTo>
                      <a:pt x="14" y="6"/>
                    </a:moveTo>
                    <a:lnTo>
                      <a:pt x="14" y="15"/>
                    </a:lnTo>
                    <a:lnTo>
                      <a:pt x="12" y="40"/>
                    </a:lnTo>
                    <a:lnTo>
                      <a:pt x="7" y="75"/>
                    </a:lnTo>
                    <a:lnTo>
                      <a:pt x="0" y="111"/>
                    </a:lnTo>
                    <a:lnTo>
                      <a:pt x="11" y="111"/>
                    </a:lnTo>
                    <a:lnTo>
                      <a:pt x="14" y="104"/>
                    </a:lnTo>
                    <a:lnTo>
                      <a:pt x="21" y="80"/>
                    </a:lnTo>
                    <a:lnTo>
                      <a:pt x="26" y="45"/>
                    </a:lnTo>
                    <a:lnTo>
                      <a:pt x="28" y="0"/>
                    </a:lnTo>
                    <a:lnTo>
                      <a:pt x="1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79" name="Freeform 65"/>
              <p:cNvSpPr>
                <a:spLocks/>
              </p:cNvSpPr>
              <p:nvPr/>
            </p:nvSpPr>
            <p:spPr bwMode="auto">
              <a:xfrm>
                <a:off x="3808" y="3881"/>
                <a:ext cx="95" cy="19"/>
              </a:xfrm>
              <a:custGeom>
                <a:avLst/>
                <a:gdLst>
                  <a:gd name="T0" fmla="*/ 95 w 95"/>
                  <a:gd name="T1" fmla="*/ 0 h 19"/>
                  <a:gd name="T2" fmla="*/ 85 w 95"/>
                  <a:gd name="T3" fmla="*/ 6 h 19"/>
                  <a:gd name="T4" fmla="*/ 71 w 95"/>
                  <a:gd name="T5" fmla="*/ 9 h 19"/>
                  <a:gd name="T6" fmla="*/ 54 w 95"/>
                  <a:gd name="T7" fmla="*/ 9 h 19"/>
                  <a:gd name="T8" fmla="*/ 39 w 95"/>
                  <a:gd name="T9" fmla="*/ 8 h 19"/>
                  <a:gd name="T10" fmla="*/ 24 w 95"/>
                  <a:gd name="T11" fmla="*/ 5 h 19"/>
                  <a:gd name="T12" fmla="*/ 11 w 95"/>
                  <a:gd name="T13" fmla="*/ 3 h 19"/>
                  <a:gd name="T14" fmla="*/ 3 w 95"/>
                  <a:gd name="T15" fmla="*/ 1 h 19"/>
                  <a:gd name="T16" fmla="*/ 0 w 95"/>
                  <a:gd name="T17" fmla="*/ 0 h 19"/>
                  <a:gd name="T18" fmla="*/ 0 w 95"/>
                  <a:gd name="T19" fmla="*/ 12 h 19"/>
                  <a:gd name="T20" fmla="*/ 3 w 95"/>
                  <a:gd name="T21" fmla="*/ 12 h 19"/>
                  <a:gd name="T22" fmla="*/ 8 w 95"/>
                  <a:gd name="T23" fmla="*/ 14 h 19"/>
                  <a:gd name="T24" fmla="*/ 18 w 95"/>
                  <a:gd name="T25" fmla="*/ 15 h 19"/>
                  <a:gd name="T26" fmla="*/ 29 w 95"/>
                  <a:gd name="T27" fmla="*/ 18 h 19"/>
                  <a:gd name="T28" fmla="*/ 44 w 95"/>
                  <a:gd name="T29" fmla="*/ 19 h 19"/>
                  <a:gd name="T30" fmla="*/ 59 w 95"/>
                  <a:gd name="T31" fmla="*/ 19 h 19"/>
                  <a:gd name="T32" fmla="*/ 77 w 95"/>
                  <a:gd name="T33" fmla="*/ 18 h 19"/>
                  <a:gd name="T34" fmla="*/ 95 w 95"/>
                  <a:gd name="T35" fmla="*/ 14 h 19"/>
                  <a:gd name="T36" fmla="*/ 95 w 95"/>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19"/>
                  <a:gd name="T59" fmla="*/ 95 w 95"/>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19">
                    <a:moveTo>
                      <a:pt x="95" y="0"/>
                    </a:moveTo>
                    <a:lnTo>
                      <a:pt x="85" y="6"/>
                    </a:lnTo>
                    <a:lnTo>
                      <a:pt x="71" y="9"/>
                    </a:lnTo>
                    <a:lnTo>
                      <a:pt x="54" y="9"/>
                    </a:lnTo>
                    <a:lnTo>
                      <a:pt x="39" y="8"/>
                    </a:lnTo>
                    <a:lnTo>
                      <a:pt x="24" y="5"/>
                    </a:lnTo>
                    <a:lnTo>
                      <a:pt x="11" y="3"/>
                    </a:lnTo>
                    <a:lnTo>
                      <a:pt x="3" y="1"/>
                    </a:lnTo>
                    <a:lnTo>
                      <a:pt x="0" y="0"/>
                    </a:lnTo>
                    <a:lnTo>
                      <a:pt x="0" y="12"/>
                    </a:lnTo>
                    <a:lnTo>
                      <a:pt x="3" y="12"/>
                    </a:lnTo>
                    <a:lnTo>
                      <a:pt x="8" y="14"/>
                    </a:lnTo>
                    <a:lnTo>
                      <a:pt x="18" y="15"/>
                    </a:lnTo>
                    <a:lnTo>
                      <a:pt x="29" y="18"/>
                    </a:lnTo>
                    <a:lnTo>
                      <a:pt x="44" y="19"/>
                    </a:lnTo>
                    <a:lnTo>
                      <a:pt x="59" y="19"/>
                    </a:lnTo>
                    <a:lnTo>
                      <a:pt x="77" y="18"/>
                    </a:lnTo>
                    <a:lnTo>
                      <a:pt x="95" y="14"/>
                    </a:lnTo>
                    <a:lnTo>
                      <a:pt x="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80" name="Freeform 66"/>
              <p:cNvSpPr>
                <a:spLocks/>
              </p:cNvSpPr>
              <p:nvPr/>
            </p:nvSpPr>
            <p:spPr bwMode="auto">
              <a:xfrm>
                <a:off x="3883" y="3736"/>
                <a:ext cx="39" cy="212"/>
              </a:xfrm>
              <a:custGeom>
                <a:avLst/>
                <a:gdLst>
                  <a:gd name="T0" fmla="*/ 20 w 39"/>
                  <a:gd name="T1" fmla="*/ 0 h 212"/>
                  <a:gd name="T2" fmla="*/ 34 w 39"/>
                  <a:gd name="T3" fmla="*/ 26 h 212"/>
                  <a:gd name="T4" fmla="*/ 39 w 39"/>
                  <a:gd name="T5" fmla="*/ 58 h 212"/>
                  <a:gd name="T6" fmla="*/ 38 w 39"/>
                  <a:gd name="T7" fmla="*/ 93 h 212"/>
                  <a:gd name="T8" fmla="*/ 34 w 39"/>
                  <a:gd name="T9" fmla="*/ 129 h 212"/>
                  <a:gd name="T10" fmla="*/ 26 w 39"/>
                  <a:gd name="T11" fmla="*/ 160 h 212"/>
                  <a:gd name="T12" fmla="*/ 19 w 39"/>
                  <a:gd name="T13" fmla="*/ 187 h 212"/>
                  <a:gd name="T14" fmla="*/ 14 w 39"/>
                  <a:gd name="T15" fmla="*/ 206 h 212"/>
                  <a:gd name="T16" fmla="*/ 11 w 39"/>
                  <a:gd name="T17" fmla="*/ 212 h 212"/>
                  <a:gd name="T18" fmla="*/ 0 w 39"/>
                  <a:gd name="T19" fmla="*/ 212 h 212"/>
                  <a:gd name="T20" fmla="*/ 14 w 39"/>
                  <a:gd name="T21" fmla="*/ 153 h 212"/>
                  <a:gd name="T22" fmla="*/ 21 w 39"/>
                  <a:gd name="T23" fmla="*/ 106 h 212"/>
                  <a:gd name="T24" fmla="*/ 24 w 39"/>
                  <a:gd name="T25" fmla="*/ 70 h 212"/>
                  <a:gd name="T26" fmla="*/ 22 w 39"/>
                  <a:gd name="T27" fmla="*/ 44 h 212"/>
                  <a:gd name="T28" fmla="*/ 17 w 39"/>
                  <a:gd name="T29" fmla="*/ 26 h 212"/>
                  <a:gd name="T30" fmla="*/ 14 w 39"/>
                  <a:gd name="T31" fmla="*/ 15 h 212"/>
                  <a:gd name="T32" fmla="*/ 9 w 39"/>
                  <a:gd name="T33" fmla="*/ 8 h 212"/>
                  <a:gd name="T34" fmla="*/ 7 w 39"/>
                  <a:gd name="T35" fmla="*/ 7 h 212"/>
                  <a:gd name="T36" fmla="*/ 20 w 39"/>
                  <a:gd name="T37" fmla="*/ 0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212"/>
                  <a:gd name="T59" fmla="*/ 39 w 39"/>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212">
                    <a:moveTo>
                      <a:pt x="20" y="0"/>
                    </a:moveTo>
                    <a:lnTo>
                      <a:pt x="34" y="26"/>
                    </a:lnTo>
                    <a:lnTo>
                      <a:pt x="39" y="58"/>
                    </a:lnTo>
                    <a:lnTo>
                      <a:pt x="38" y="93"/>
                    </a:lnTo>
                    <a:lnTo>
                      <a:pt x="34" y="129"/>
                    </a:lnTo>
                    <a:lnTo>
                      <a:pt x="26" y="160"/>
                    </a:lnTo>
                    <a:lnTo>
                      <a:pt x="19" y="187"/>
                    </a:lnTo>
                    <a:lnTo>
                      <a:pt x="14" y="206"/>
                    </a:lnTo>
                    <a:lnTo>
                      <a:pt x="11" y="212"/>
                    </a:lnTo>
                    <a:lnTo>
                      <a:pt x="0" y="212"/>
                    </a:lnTo>
                    <a:lnTo>
                      <a:pt x="14" y="153"/>
                    </a:lnTo>
                    <a:lnTo>
                      <a:pt x="21" y="106"/>
                    </a:lnTo>
                    <a:lnTo>
                      <a:pt x="24" y="70"/>
                    </a:lnTo>
                    <a:lnTo>
                      <a:pt x="22" y="44"/>
                    </a:lnTo>
                    <a:lnTo>
                      <a:pt x="17" y="26"/>
                    </a:lnTo>
                    <a:lnTo>
                      <a:pt x="14" y="15"/>
                    </a:lnTo>
                    <a:lnTo>
                      <a:pt x="9" y="8"/>
                    </a:lnTo>
                    <a:lnTo>
                      <a:pt x="7" y="7"/>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81" name="Freeform 67"/>
              <p:cNvSpPr>
                <a:spLocks/>
              </p:cNvSpPr>
              <p:nvPr/>
            </p:nvSpPr>
            <p:spPr bwMode="auto">
              <a:xfrm>
                <a:off x="4483" y="3666"/>
                <a:ext cx="191" cy="125"/>
              </a:xfrm>
              <a:custGeom>
                <a:avLst/>
                <a:gdLst>
                  <a:gd name="T0" fmla="*/ 0 w 191"/>
                  <a:gd name="T1" fmla="*/ 15 h 125"/>
                  <a:gd name="T2" fmla="*/ 0 w 191"/>
                  <a:gd name="T3" fmla="*/ 47 h 125"/>
                  <a:gd name="T4" fmla="*/ 5 w 191"/>
                  <a:gd name="T5" fmla="*/ 52 h 125"/>
                  <a:gd name="T6" fmla="*/ 17 w 191"/>
                  <a:gd name="T7" fmla="*/ 66 h 125"/>
                  <a:gd name="T8" fmla="*/ 38 w 191"/>
                  <a:gd name="T9" fmla="*/ 82 h 125"/>
                  <a:gd name="T10" fmla="*/ 63 w 191"/>
                  <a:gd name="T11" fmla="*/ 101 h 125"/>
                  <a:gd name="T12" fmla="*/ 92 w 191"/>
                  <a:gd name="T13" fmla="*/ 116 h 125"/>
                  <a:gd name="T14" fmla="*/ 123 w 191"/>
                  <a:gd name="T15" fmla="*/ 125 h 125"/>
                  <a:gd name="T16" fmla="*/ 153 w 191"/>
                  <a:gd name="T17" fmla="*/ 123 h 125"/>
                  <a:gd name="T18" fmla="*/ 182 w 191"/>
                  <a:gd name="T19" fmla="*/ 108 h 125"/>
                  <a:gd name="T20" fmla="*/ 185 w 191"/>
                  <a:gd name="T21" fmla="*/ 105 h 125"/>
                  <a:gd name="T22" fmla="*/ 188 w 191"/>
                  <a:gd name="T23" fmla="*/ 100 h 125"/>
                  <a:gd name="T24" fmla="*/ 191 w 191"/>
                  <a:gd name="T25" fmla="*/ 91 h 125"/>
                  <a:gd name="T26" fmla="*/ 190 w 191"/>
                  <a:gd name="T27" fmla="*/ 78 h 125"/>
                  <a:gd name="T28" fmla="*/ 181 w 191"/>
                  <a:gd name="T29" fmla="*/ 63 h 125"/>
                  <a:gd name="T30" fmla="*/ 163 w 191"/>
                  <a:gd name="T31" fmla="*/ 44 h 125"/>
                  <a:gd name="T32" fmla="*/ 131 w 191"/>
                  <a:gd name="T33" fmla="*/ 24 h 125"/>
                  <a:gd name="T34" fmla="*/ 85 w 191"/>
                  <a:gd name="T35" fmla="*/ 0 h 125"/>
                  <a:gd name="T36" fmla="*/ 85 w 191"/>
                  <a:gd name="T37" fmla="*/ 1 h 125"/>
                  <a:gd name="T38" fmla="*/ 85 w 191"/>
                  <a:gd name="T39" fmla="*/ 6 h 125"/>
                  <a:gd name="T40" fmla="*/ 82 w 191"/>
                  <a:gd name="T41" fmla="*/ 13 h 125"/>
                  <a:gd name="T42" fmla="*/ 76 w 191"/>
                  <a:gd name="T43" fmla="*/ 19 h 125"/>
                  <a:gd name="T44" fmla="*/ 66 w 191"/>
                  <a:gd name="T45" fmla="*/ 23 h 125"/>
                  <a:gd name="T46" fmla="*/ 50 w 191"/>
                  <a:gd name="T47" fmla="*/ 25 h 125"/>
                  <a:gd name="T48" fmla="*/ 29 w 191"/>
                  <a:gd name="T49" fmla="*/ 23 h 125"/>
                  <a:gd name="T50" fmla="*/ 0 w 191"/>
                  <a:gd name="T51" fmla="*/ 15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1"/>
                  <a:gd name="T79" fmla="*/ 0 h 125"/>
                  <a:gd name="T80" fmla="*/ 191 w 191"/>
                  <a:gd name="T81" fmla="*/ 125 h 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1" h="125">
                    <a:moveTo>
                      <a:pt x="0" y="15"/>
                    </a:moveTo>
                    <a:lnTo>
                      <a:pt x="0" y="47"/>
                    </a:lnTo>
                    <a:lnTo>
                      <a:pt x="5" y="52"/>
                    </a:lnTo>
                    <a:lnTo>
                      <a:pt x="17" y="66"/>
                    </a:lnTo>
                    <a:lnTo>
                      <a:pt x="38" y="82"/>
                    </a:lnTo>
                    <a:lnTo>
                      <a:pt x="63" y="101"/>
                    </a:lnTo>
                    <a:lnTo>
                      <a:pt x="92" y="116"/>
                    </a:lnTo>
                    <a:lnTo>
                      <a:pt x="123" y="125"/>
                    </a:lnTo>
                    <a:lnTo>
                      <a:pt x="153" y="123"/>
                    </a:lnTo>
                    <a:lnTo>
                      <a:pt x="182" y="108"/>
                    </a:lnTo>
                    <a:lnTo>
                      <a:pt x="185" y="105"/>
                    </a:lnTo>
                    <a:lnTo>
                      <a:pt x="188" y="100"/>
                    </a:lnTo>
                    <a:lnTo>
                      <a:pt x="191" y="91"/>
                    </a:lnTo>
                    <a:lnTo>
                      <a:pt x="190" y="78"/>
                    </a:lnTo>
                    <a:lnTo>
                      <a:pt x="181" y="63"/>
                    </a:lnTo>
                    <a:lnTo>
                      <a:pt x="163" y="44"/>
                    </a:lnTo>
                    <a:lnTo>
                      <a:pt x="131" y="24"/>
                    </a:lnTo>
                    <a:lnTo>
                      <a:pt x="85" y="0"/>
                    </a:lnTo>
                    <a:lnTo>
                      <a:pt x="85" y="1"/>
                    </a:lnTo>
                    <a:lnTo>
                      <a:pt x="85" y="6"/>
                    </a:lnTo>
                    <a:lnTo>
                      <a:pt x="82" y="13"/>
                    </a:lnTo>
                    <a:lnTo>
                      <a:pt x="76" y="19"/>
                    </a:lnTo>
                    <a:lnTo>
                      <a:pt x="66" y="23"/>
                    </a:lnTo>
                    <a:lnTo>
                      <a:pt x="50" y="25"/>
                    </a:lnTo>
                    <a:lnTo>
                      <a:pt x="29" y="23"/>
                    </a:lnTo>
                    <a:lnTo>
                      <a:pt x="0" y="15"/>
                    </a:lnTo>
                    <a:close/>
                  </a:path>
                </a:pathLst>
              </a:custGeom>
              <a:solidFill>
                <a:srgbClr val="5EA5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82" name="Freeform 68"/>
              <p:cNvSpPr>
                <a:spLocks/>
              </p:cNvSpPr>
              <p:nvPr/>
            </p:nvSpPr>
            <p:spPr bwMode="auto">
              <a:xfrm>
                <a:off x="4319" y="3729"/>
                <a:ext cx="204" cy="137"/>
              </a:xfrm>
              <a:custGeom>
                <a:avLst/>
                <a:gdLst>
                  <a:gd name="T0" fmla="*/ 0 w 204"/>
                  <a:gd name="T1" fmla="*/ 5 h 137"/>
                  <a:gd name="T2" fmla="*/ 3 w 204"/>
                  <a:gd name="T3" fmla="*/ 42 h 137"/>
                  <a:gd name="T4" fmla="*/ 7 w 204"/>
                  <a:gd name="T5" fmla="*/ 48 h 137"/>
                  <a:gd name="T6" fmla="*/ 19 w 204"/>
                  <a:gd name="T7" fmla="*/ 62 h 137"/>
                  <a:gd name="T8" fmla="*/ 37 w 204"/>
                  <a:gd name="T9" fmla="*/ 83 h 137"/>
                  <a:gd name="T10" fmla="*/ 61 w 204"/>
                  <a:gd name="T11" fmla="*/ 104 h 137"/>
                  <a:gd name="T12" fmla="*/ 89 w 204"/>
                  <a:gd name="T13" fmla="*/ 122 h 137"/>
                  <a:gd name="T14" fmla="*/ 121 w 204"/>
                  <a:gd name="T15" fmla="*/ 134 h 137"/>
                  <a:gd name="T16" fmla="*/ 155 w 204"/>
                  <a:gd name="T17" fmla="*/ 137 h 137"/>
                  <a:gd name="T18" fmla="*/ 190 w 204"/>
                  <a:gd name="T19" fmla="*/ 124 h 137"/>
                  <a:gd name="T20" fmla="*/ 193 w 204"/>
                  <a:gd name="T21" fmla="*/ 123 h 137"/>
                  <a:gd name="T22" fmla="*/ 198 w 204"/>
                  <a:gd name="T23" fmla="*/ 118 h 137"/>
                  <a:gd name="T24" fmla="*/ 203 w 204"/>
                  <a:gd name="T25" fmla="*/ 109 h 137"/>
                  <a:gd name="T26" fmla="*/ 204 w 204"/>
                  <a:gd name="T27" fmla="*/ 96 h 137"/>
                  <a:gd name="T28" fmla="*/ 199 w 204"/>
                  <a:gd name="T29" fmla="*/ 80 h 137"/>
                  <a:gd name="T30" fmla="*/ 184 w 204"/>
                  <a:gd name="T31" fmla="*/ 59 h 137"/>
                  <a:gd name="T32" fmla="*/ 154 w 204"/>
                  <a:gd name="T33" fmla="*/ 32 h 137"/>
                  <a:gd name="T34" fmla="*/ 108 w 204"/>
                  <a:gd name="T35" fmla="*/ 0 h 137"/>
                  <a:gd name="T36" fmla="*/ 107 w 204"/>
                  <a:gd name="T37" fmla="*/ 3 h 137"/>
                  <a:gd name="T38" fmla="*/ 103 w 204"/>
                  <a:gd name="T39" fmla="*/ 8 h 137"/>
                  <a:gd name="T40" fmla="*/ 95 w 204"/>
                  <a:gd name="T41" fmla="*/ 14 h 137"/>
                  <a:gd name="T42" fmla="*/ 85 w 204"/>
                  <a:gd name="T43" fmla="*/ 21 h 137"/>
                  <a:gd name="T44" fmla="*/ 70 w 204"/>
                  <a:gd name="T45" fmla="*/ 24 h 137"/>
                  <a:gd name="T46" fmla="*/ 51 w 204"/>
                  <a:gd name="T47" fmla="*/ 24 h 137"/>
                  <a:gd name="T48" fmla="*/ 28 w 204"/>
                  <a:gd name="T49" fmla="*/ 18 h 137"/>
                  <a:gd name="T50" fmla="*/ 0 w 204"/>
                  <a:gd name="T51" fmla="*/ 5 h 1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4"/>
                  <a:gd name="T79" fmla="*/ 0 h 137"/>
                  <a:gd name="T80" fmla="*/ 204 w 204"/>
                  <a:gd name="T81" fmla="*/ 137 h 13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4" h="137">
                    <a:moveTo>
                      <a:pt x="0" y="5"/>
                    </a:moveTo>
                    <a:lnTo>
                      <a:pt x="3" y="42"/>
                    </a:lnTo>
                    <a:lnTo>
                      <a:pt x="7" y="48"/>
                    </a:lnTo>
                    <a:lnTo>
                      <a:pt x="19" y="62"/>
                    </a:lnTo>
                    <a:lnTo>
                      <a:pt x="37" y="83"/>
                    </a:lnTo>
                    <a:lnTo>
                      <a:pt x="61" y="104"/>
                    </a:lnTo>
                    <a:lnTo>
                      <a:pt x="89" y="122"/>
                    </a:lnTo>
                    <a:lnTo>
                      <a:pt x="121" y="134"/>
                    </a:lnTo>
                    <a:lnTo>
                      <a:pt x="155" y="137"/>
                    </a:lnTo>
                    <a:lnTo>
                      <a:pt x="190" y="124"/>
                    </a:lnTo>
                    <a:lnTo>
                      <a:pt x="193" y="123"/>
                    </a:lnTo>
                    <a:lnTo>
                      <a:pt x="198" y="118"/>
                    </a:lnTo>
                    <a:lnTo>
                      <a:pt x="203" y="109"/>
                    </a:lnTo>
                    <a:lnTo>
                      <a:pt x="204" y="96"/>
                    </a:lnTo>
                    <a:lnTo>
                      <a:pt x="199" y="80"/>
                    </a:lnTo>
                    <a:lnTo>
                      <a:pt x="184" y="59"/>
                    </a:lnTo>
                    <a:lnTo>
                      <a:pt x="154" y="32"/>
                    </a:lnTo>
                    <a:lnTo>
                      <a:pt x="108" y="0"/>
                    </a:lnTo>
                    <a:lnTo>
                      <a:pt x="107" y="3"/>
                    </a:lnTo>
                    <a:lnTo>
                      <a:pt x="103" y="8"/>
                    </a:lnTo>
                    <a:lnTo>
                      <a:pt x="95" y="14"/>
                    </a:lnTo>
                    <a:lnTo>
                      <a:pt x="85" y="21"/>
                    </a:lnTo>
                    <a:lnTo>
                      <a:pt x="70" y="24"/>
                    </a:lnTo>
                    <a:lnTo>
                      <a:pt x="51" y="24"/>
                    </a:lnTo>
                    <a:lnTo>
                      <a:pt x="28" y="18"/>
                    </a:lnTo>
                    <a:lnTo>
                      <a:pt x="0" y="5"/>
                    </a:lnTo>
                    <a:close/>
                  </a:path>
                </a:pathLst>
              </a:custGeom>
              <a:solidFill>
                <a:srgbClr val="5EA5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83" name="Freeform 69"/>
              <p:cNvSpPr>
                <a:spLocks/>
              </p:cNvSpPr>
              <p:nvPr/>
            </p:nvSpPr>
            <p:spPr bwMode="auto">
              <a:xfrm>
                <a:off x="4303" y="3503"/>
                <a:ext cx="276" cy="252"/>
              </a:xfrm>
              <a:custGeom>
                <a:avLst/>
                <a:gdLst>
                  <a:gd name="T0" fmla="*/ 0 w 276"/>
                  <a:gd name="T1" fmla="*/ 88 h 252"/>
                  <a:gd name="T2" fmla="*/ 9 w 276"/>
                  <a:gd name="T3" fmla="*/ 221 h 252"/>
                  <a:gd name="T4" fmla="*/ 13 w 276"/>
                  <a:gd name="T5" fmla="*/ 224 h 252"/>
                  <a:gd name="T6" fmla="*/ 23 w 276"/>
                  <a:gd name="T7" fmla="*/ 231 h 252"/>
                  <a:gd name="T8" fmla="*/ 38 w 276"/>
                  <a:gd name="T9" fmla="*/ 240 h 252"/>
                  <a:gd name="T10" fmla="*/ 58 w 276"/>
                  <a:gd name="T11" fmla="*/ 248 h 252"/>
                  <a:gd name="T12" fmla="*/ 78 w 276"/>
                  <a:gd name="T13" fmla="*/ 252 h 252"/>
                  <a:gd name="T14" fmla="*/ 101 w 276"/>
                  <a:gd name="T15" fmla="*/ 249 h 252"/>
                  <a:gd name="T16" fmla="*/ 121 w 276"/>
                  <a:gd name="T17" fmla="*/ 236 h 252"/>
                  <a:gd name="T18" fmla="*/ 140 w 276"/>
                  <a:gd name="T19" fmla="*/ 212 h 252"/>
                  <a:gd name="T20" fmla="*/ 143 w 276"/>
                  <a:gd name="T21" fmla="*/ 86 h 252"/>
                  <a:gd name="T22" fmla="*/ 167 w 276"/>
                  <a:gd name="T23" fmla="*/ 163 h 252"/>
                  <a:gd name="T24" fmla="*/ 170 w 276"/>
                  <a:gd name="T25" fmla="*/ 166 h 252"/>
                  <a:gd name="T26" fmla="*/ 178 w 276"/>
                  <a:gd name="T27" fmla="*/ 173 h 252"/>
                  <a:gd name="T28" fmla="*/ 191 w 276"/>
                  <a:gd name="T29" fmla="*/ 181 h 252"/>
                  <a:gd name="T30" fmla="*/ 208 w 276"/>
                  <a:gd name="T31" fmla="*/ 188 h 252"/>
                  <a:gd name="T32" fmla="*/ 224 w 276"/>
                  <a:gd name="T33" fmla="*/ 191 h 252"/>
                  <a:gd name="T34" fmla="*/ 240 w 276"/>
                  <a:gd name="T35" fmla="*/ 187 h 252"/>
                  <a:gd name="T36" fmla="*/ 257 w 276"/>
                  <a:gd name="T37" fmla="*/ 174 h 252"/>
                  <a:gd name="T38" fmla="*/ 270 w 276"/>
                  <a:gd name="T39" fmla="*/ 149 h 252"/>
                  <a:gd name="T40" fmla="*/ 276 w 276"/>
                  <a:gd name="T41" fmla="*/ 104 h 252"/>
                  <a:gd name="T42" fmla="*/ 272 w 276"/>
                  <a:gd name="T43" fmla="*/ 56 h 252"/>
                  <a:gd name="T44" fmla="*/ 266 w 276"/>
                  <a:gd name="T45" fmla="*/ 16 h 252"/>
                  <a:gd name="T46" fmla="*/ 262 w 276"/>
                  <a:gd name="T47" fmla="*/ 0 h 252"/>
                  <a:gd name="T48" fmla="*/ 0 w 276"/>
                  <a:gd name="T49" fmla="*/ 88 h 2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6"/>
                  <a:gd name="T76" fmla="*/ 0 h 252"/>
                  <a:gd name="T77" fmla="*/ 276 w 276"/>
                  <a:gd name="T78" fmla="*/ 252 h 2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6" h="252">
                    <a:moveTo>
                      <a:pt x="0" y="88"/>
                    </a:moveTo>
                    <a:lnTo>
                      <a:pt x="9" y="221"/>
                    </a:lnTo>
                    <a:lnTo>
                      <a:pt x="13" y="224"/>
                    </a:lnTo>
                    <a:lnTo>
                      <a:pt x="23" y="231"/>
                    </a:lnTo>
                    <a:lnTo>
                      <a:pt x="38" y="240"/>
                    </a:lnTo>
                    <a:lnTo>
                      <a:pt x="58" y="248"/>
                    </a:lnTo>
                    <a:lnTo>
                      <a:pt x="78" y="252"/>
                    </a:lnTo>
                    <a:lnTo>
                      <a:pt x="101" y="249"/>
                    </a:lnTo>
                    <a:lnTo>
                      <a:pt x="121" y="236"/>
                    </a:lnTo>
                    <a:lnTo>
                      <a:pt x="140" y="212"/>
                    </a:lnTo>
                    <a:lnTo>
                      <a:pt x="143" y="86"/>
                    </a:lnTo>
                    <a:lnTo>
                      <a:pt x="167" y="163"/>
                    </a:lnTo>
                    <a:lnTo>
                      <a:pt x="170" y="166"/>
                    </a:lnTo>
                    <a:lnTo>
                      <a:pt x="178" y="173"/>
                    </a:lnTo>
                    <a:lnTo>
                      <a:pt x="191" y="181"/>
                    </a:lnTo>
                    <a:lnTo>
                      <a:pt x="208" y="188"/>
                    </a:lnTo>
                    <a:lnTo>
                      <a:pt x="224" y="191"/>
                    </a:lnTo>
                    <a:lnTo>
                      <a:pt x="240" y="187"/>
                    </a:lnTo>
                    <a:lnTo>
                      <a:pt x="257" y="174"/>
                    </a:lnTo>
                    <a:lnTo>
                      <a:pt x="270" y="149"/>
                    </a:lnTo>
                    <a:lnTo>
                      <a:pt x="276" y="104"/>
                    </a:lnTo>
                    <a:lnTo>
                      <a:pt x="272" y="56"/>
                    </a:lnTo>
                    <a:lnTo>
                      <a:pt x="266" y="16"/>
                    </a:lnTo>
                    <a:lnTo>
                      <a:pt x="262" y="0"/>
                    </a:lnTo>
                    <a:lnTo>
                      <a:pt x="0" y="88"/>
                    </a:lnTo>
                    <a:close/>
                  </a:path>
                </a:pathLst>
              </a:custGeom>
              <a:solidFill>
                <a:srgbClr val="5EE8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84" name="Freeform 70"/>
              <p:cNvSpPr>
                <a:spLocks/>
              </p:cNvSpPr>
              <p:nvPr/>
            </p:nvSpPr>
            <p:spPr bwMode="auto">
              <a:xfrm>
                <a:off x="4298" y="3542"/>
                <a:ext cx="156" cy="218"/>
              </a:xfrm>
              <a:custGeom>
                <a:avLst/>
                <a:gdLst>
                  <a:gd name="T0" fmla="*/ 16 w 156"/>
                  <a:gd name="T1" fmla="*/ 56 h 218"/>
                  <a:gd name="T2" fmla="*/ 16 w 156"/>
                  <a:gd name="T3" fmla="*/ 63 h 218"/>
                  <a:gd name="T4" fmla="*/ 18 w 156"/>
                  <a:gd name="T5" fmla="*/ 86 h 218"/>
                  <a:gd name="T6" fmla="*/ 20 w 156"/>
                  <a:gd name="T7" fmla="*/ 125 h 218"/>
                  <a:gd name="T8" fmla="*/ 21 w 156"/>
                  <a:gd name="T9" fmla="*/ 185 h 218"/>
                  <a:gd name="T10" fmla="*/ 25 w 156"/>
                  <a:gd name="T11" fmla="*/ 187 h 218"/>
                  <a:gd name="T12" fmla="*/ 38 w 156"/>
                  <a:gd name="T13" fmla="*/ 191 h 218"/>
                  <a:gd name="T14" fmla="*/ 54 w 156"/>
                  <a:gd name="T15" fmla="*/ 196 h 218"/>
                  <a:gd name="T16" fmla="*/ 73 w 156"/>
                  <a:gd name="T17" fmla="*/ 200 h 218"/>
                  <a:gd name="T18" fmla="*/ 95 w 156"/>
                  <a:gd name="T19" fmla="*/ 201 h 218"/>
                  <a:gd name="T20" fmla="*/ 114 w 156"/>
                  <a:gd name="T21" fmla="*/ 196 h 218"/>
                  <a:gd name="T22" fmla="*/ 130 w 156"/>
                  <a:gd name="T23" fmla="*/ 185 h 218"/>
                  <a:gd name="T24" fmla="*/ 140 w 156"/>
                  <a:gd name="T25" fmla="*/ 163 h 218"/>
                  <a:gd name="T26" fmla="*/ 140 w 156"/>
                  <a:gd name="T27" fmla="*/ 146 h 218"/>
                  <a:gd name="T28" fmla="*/ 142 w 156"/>
                  <a:gd name="T29" fmla="*/ 104 h 218"/>
                  <a:gd name="T30" fmla="*/ 144 w 156"/>
                  <a:gd name="T31" fmla="*/ 52 h 218"/>
                  <a:gd name="T32" fmla="*/ 148 w 156"/>
                  <a:gd name="T33" fmla="*/ 8 h 218"/>
                  <a:gd name="T34" fmla="*/ 156 w 156"/>
                  <a:gd name="T35" fmla="*/ 0 h 218"/>
                  <a:gd name="T36" fmla="*/ 156 w 156"/>
                  <a:gd name="T37" fmla="*/ 23 h 218"/>
                  <a:gd name="T38" fmla="*/ 154 w 156"/>
                  <a:gd name="T39" fmla="*/ 75 h 218"/>
                  <a:gd name="T40" fmla="*/ 152 w 156"/>
                  <a:gd name="T41" fmla="*/ 133 h 218"/>
                  <a:gd name="T42" fmla="*/ 148 w 156"/>
                  <a:gd name="T43" fmla="*/ 176 h 218"/>
                  <a:gd name="T44" fmla="*/ 147 w 156"/>
                  <a:gd name="T45" fmla="*/ 180 h 218"/>
                  <a:gd name="T46" fmla="*/ 140 w 156"/>
                  <a:gd name="T47" fmla="*/ 187 h 218"/>
                  <a:gd name="T48" fmla="*/ 130 w 156"/>
                  <a:gd name="T49" fmla="*/ 199 h 218"/>
                  <a:gd name="T50" fmla="*/ 116 w 156"/>
                  <a:gd name="T51" fmla="*/ 209 h 218"/>
                  <a:gd name="T52" fmla="*/ 97 w 156"/>
                  <a:gd name="T53" fmla="*/ 216 h 218"/>
                  <a:gd name="T54" fmla="*/ 75 w 156"/>
                  <a:gd name="T55" fmla="*/ 218 h 218"/>
                  <a:gd name="T56" fmla="*/ 47 w 156"/>
                  <a:gd name="T57" fmla="*/ 210 h 218"/>
                  <a:gd name="T58" fmla="*/ 14 w 156"/>
                  <a:gd name="T59" fmla="*/ 192 h 218"/>
                  <a:gd name="T60" fmla="*/ 11 w 156"/>
                  <a:gd name="T61" fmla="*/ 184 h 218"/>
                  <a:gd name="T62" fmla="*/ 6 w 156"/>
                  <a:gd name="T63" fmla="*/ 157 h 218"/>
                  <a:gd name="T64" fmla="*/ 1 w 156"/>
                  <a:gd name="T65" fmla="*/ 114 h 218"/>
                  <a:gd name="T66" fmla="*/ 0 w 156"/>
                  <a:gd name="T67" fmla="*/ 56 h 218"/>
                  <a:gd name="T68" fmla="*/ 16 w 156"/>
                  <a:gd name="T69" fmla="*/ 56 h 2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6"/>
                  <a:gd name="T106" fmla="*/ 0 h 218"/>
                  <a:gd name="T107" fmla="*/ 156 w 156"/>
                  <a:gd name="T108" fmla="*/ 218 h 2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6" h="218">
                    <a:moveTo>
                      <a:pt x="16" y="56"/>
                    </a:moveTo>
                    <a:lnTo>
                      <a:pt x="16" y="63"/>
                    </a:lnTo>
                    <a:lnTo>
                      <a:pt x="18" y="86"/>
                    </a:lnTo>
                    <a:lnTo>
                      <a:pt x="20" y="125"/>
                    </a:lnTo>
                    <a:lnTo>
                      <a:pt x="21" y="185"/>
                    </a:lnTo>
                    <a:lnTo>
                      <a:pt x="25" y="187"/>
                    </a:lnTo>
                    <a:lnTo>
                      <a:pt x="38" y="191"/>
                    </a:lnTo>
                    <a:lnTo>
                      <a:pt x="54" y="196"/>
                    </a:lnTo>
                    <a:lnTo>
                      <a:pt x="73" y="200"/>
                    </a:lnTo>
                    <a:lnTo>
                      <a:pt x="95" y="201"/>
                    </a:lnTo>
                    <a:lnTo>
                      <a:pt x="114" y="196"/>
                    </a:lnTo>
                    <a:lnTo>
                      <a:pt x="130" y="185"/>
                    </a:lnTo>
                    <a:lnTo>
                      <a:pt x="140" y="163"/>
                    </a:lnTo>
                    <a:lnTo>
                      <a:pt x="140" y="146"/>
                    </a:lnTo>
                    <a:lnTo>
                      <a:pt x="142" y="104"/>
                    </a:lnTo>
                    <a:lnTo>
                      <a:pt x="144" y="52"/>
                    </a:lnTo>
                    <a:lnTo>
                      <a:pt x="148" y="8"/>
                    </a:lnTo>
                    <a:lnTo>
                      <a:pt x="156" y="0"/>
                    </a:lnTo>
                    <a:lnTo>
                      <a:pt x="156" y="23"/>
                    </a:lnTo>
                    <a:lnTo>
                      <a:pt x="154" y="75"/>
                    </a:lnTo>
                    <a:lnTo>
                      <a:pt x="152" y="133"/>
                    </a:lnTo>
                    <a:lnTo>
                      <a:pt x="148" y="176"/>
                    </a:lnTo>
                    <a:lnTo>
                      <a:pt x="147" y="180"/>
                    </a:lnTo>
                    <a:lnTo>
                      <a:pt x="140" y="187"/>
                    </a:lnTo>
                    <a:lnTo>
                      <a:pt x="130" y="199"/>
                    </a:lnTo>
                    <a:lnTo>
                      <a:pt x="116" y="209"/>
                    </a:lnTo>
                    <a:lnTo>
                      <a:pt x="97" y="216"/>
                    </a:lnTo>
                    <a:lnTo>
                      <a:pt x="75" y="218"/>
                    </a:lnTo>
                    <a:lnTo>
                      <a:pt x="47" y="210"/>
                    </a:lnTo>
                    <a:lnTo>
                      <a:pt x="14" y="192"/>
                    </a:lnTo>
                    <a:lnTo>
                      <a:pt x="11" y="184"/>
                    </a:lnTo>
                    <a:lnTo>
                      <a:pt x="6" y="157"/>
                    </a:lnTo>
                    <a:lnTo>
                      <a:pt x="1" y="114"/>
                    </a:lnTo>
                    <a:lnTo>
                      <a:pt x="0" y="56"/>
                    </a:lnTo>
                    <a:lnTo>
                      <a:pt x="16"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85" name="Freeform 71"/>
              <p:cNvSpPr>
                <a:spLocks/>
              </p:cNvSpPr>
              <p:nvPr/>
            </p:nvSpPr>
            <p:spPr bwMode="auto">
              <a:xfrm>
                <a:off x="4446" y="3505"/>
                <a:ext cx="135" cy="194"/>
              </a:xfrm>
              <a:custGeom>
                <a:avLst/>
                <a:gdLst>
                  <a:gd name="T0" fmla="*/ 127 w 135"/>
                  <a:gd name="T1" fmla="*/ 0 h 194"/>
                  <a:gd name="T2" fmla="*/ 129 w 135"/>
                  <a:gd name="T3" fmla="*/ 18 h 194"/>
                  <a:gd name="T4" fmla="*/ 133 w 135"/>
                  <a:gd name="T5" fmla="*/ 60 h 194"/>
                  <a:gd name="T6" fmla="*/ 135 w 135"/>
                  <a:gd name="T7" fmla="*/ 113 h 194"/>
                  <a:gd name="T8" fmla="*/ 132 w 135"/>
                  <a:gd name="T9" fmla="*/ 161 h 194"/>
                  <a:gd name="T10" fmla="*/ 130 w 135"/>
                  <a:gd name="T11" fmla="*/ 164 h 194"/>
                  <a:gd name="T12" fmla="*/ 125 w 135"/>
                  <a:gd name="T13" fmla="*/ 170 h 194"/>
                  <a:gd name="T14" fmla="*/ 118 w 135"/>
                  <a:gd name="T15" fmla="*/ 179 h 194"/>
                  <a:gd name="T16" fmla="*/ 106 w 135"/>
                  <a:gd name="T17" fmla="*/ 188 h 194"/>
                  <a:gd name="T18" fmla="*/ 90 w 135"/>
                  <a:gd name="T19" fmla="*/ 193 h 194"/>
                  <a:gd name="T20" fmla="*/ 70 w 135"/>
                  <a:gd name="T21" fmla="*/ 194 h 194"/>
                  <a:gd name="T22" fmla="*/ 46 w 135"/>
                  <a:gd name="T23" fmla="*/ 189 h 194"/>
                  <a:gd name="T24" fmla="*/ 15 w 135"/>
                  <a:gd name="T25" fmla="*/ 174 h 194"/>
                  <a:gd name="T26" fmla="*/ 14 w 135"/>
                  <a:gd name="T27" fmla="*/ 166 h 194"/>
                  <a:gd name="T28" fmla="*/ 11 w 135"/>
                  <a:gd name="T29" fmla="*/ 146 h 194"/>
                  <a:gd name="T30" fmla="*/ 6 w 135"/>
                  <a:gd name="T31" fmla="*/ 121 h 194"/>
                  <a:gd name="T32" fmla="*/ 0 w 135"/>
                  <a:gd name="T33" fmla="*/ 95 h 194"/>
                  <a:gd name="T34" fmla="*/ 3 w 135"/>
                  <a:gd name="T35" fmla="*/ 69 h 194"/>
                  <a:gd name="T36" fmla="*/ 27 w 135"/>
                  <a:gd name="T37" fmla="*/ 159 h 194"/>
                  <a:gd name="T38" fmla="*/ 30 w 135"/>
                  <a:gd name="T39" fmla="*/ 160 h 194"/>
                  <a:gd name="T40" fmla="*/ 41 w 135"/>
                  <a:gd name="T41" fmla="*/ 165 h 194"/>
                  <a:gd name="T42" fmla="*/ 54 w 135"/>
                  <a:gd name="T43" fmla="*/ 170 h 194"/>
                  <a:gd name="T44" fmla="*/ 71 w 135"/>
                  <a:gd name="T45" fmla="*/ 174 h 194"/>
                  <a:gd name="T46" fmla="*/ 87 w 135"/>
                  <a:gd name="T47" fmla="*/ 175 h 194"/>
                  <a:gd name="T48" fmla="*/ 101 w 135"/>
                  <a:gd name="T49" fmla="*/ 171 h 194"/>
                  <a:gd name="T50" fmla="*/ 113 w 135"/>
                  <a:gd name="T51" fmla="*/ 161 h 194"/>
                  <a:gd name="T52" fmla="*/ 119 w 135"/>
                  <a:gd name="T53" fmla="*/ 142 h 194"/>
                  <a:gd name="T54" fmla="*/ 119 w 135"/>
                  <a:gd name="T55" fmla="*/ 127 h 194"/>
                  <a:gd name="T56" fmla="*/ 120 w 135"/>
                  <a:gd name="T57" fmla="*/ 89 h 194"/>
                  <a:gd name="T58" fmla="*/ 118 w 135"/>
                  <a:gd name="T59" fmla="*/ 45 h 194"/>
                  <a:gd name="T60" fmla="*/ 110 w 135"/>
                  <a:gd name="T61" fmla="*/ 5 h 194"/>
                  <a:gd name="T62" fmla="*/ 127 w 135"/>
                  <a:gd name="T63" fmla="*/ 0 h 1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5"/>
                  <a:gd name="T97" fmla="*/ 0 h 194"/>
                  <a:gd name="T98" fmla="*/ 135 w 135"/>
                  <a:gd name="T99" fmla="*/ 194 h 1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5" h="194">
                    <a:moveTo>
                      <a:pt x="127" y="0"/>
                    </a:moveTo>
                    <a:lnTo>
                      <a:pt x="129" y="18"/>
                    </a:lnTo>
                    <a:lnTo>
                      <a:pt x="133" y="60"/>
                    </a:lnTo>
                    <a:lnTo>
                      <a:pt x="135" y="113"/>
                    </a:lnTo>
                    <a:lnTo>
                      <a:pt x="132" y="161"/>
                    </a:lnTo>
                    <a:lnTo>
                      <a:pt x="130" y="164"/>
                    </a:lnTo>
                    <a:lnTo>
                      <a:pt x="125" y="170"/>
                    </a:lnTo>
                    <a:lnTo>
                      <a:pt x="118" y="179"/>
                    </a:lnTo>
                    <a:lnTo>
                      <a:pt x="106" y="188"/>
                    </a:lnTo>
                    <a:lnTo>
                      <a:pt x="90" y="193"/>
                    </a:lnTo>
                    <a:lnTo>
                      <a:pt x="70" y="194"/>
                    </a:lnTo>
                    <a:lnTo>
                      <a:pt x="46" y="189"/>
                    </a:lnTo>
                    <a:lnTo>
                      <a:pt x="15" y="174"/>
                    </a:lnTo>
                    <a:lnTo>
                      <a:pt x="14" y="166"/>
                    </a:lnTo>
                    <a:lnTo>
                      <a:pt x="11" y="146"/>
                    </a:lnTo>
                    <a:lnTo>
                      <a:pt x="6" y="121"/>
                    </a:lnTo>
                    <a:lnTo>
                      <a:pt x="0" y="95"/>
                    </a:lnTo>
                    <a:lnTo>
                      <a:pt x="3" y="69"/>
                    </a:lnTo>
                    <a:lnTo>
                      <a:pt x="27" y="159"/>
                    </a:lnTo>
                    <a:lnTo>
                      <a:pt x="30" y="160"/>
                    </a:lnTo>
                    <a:lnTo>
                      <a:pt x="41" y="165"/>
                    </a:lnTo>
                    <a:lnTo>
                      <a:pt x="54" y="170"/>
                    </a:lnTo>
                    <a:lnTo>
                      <a:pt x="71" y="174"/>
                    </a:lnTo>
                    <a:lnTo>
                      <a:pt x="87" y="175"/>
                    </a:lnTo>
                    <a:lnTo>
                      <a:pt x="101" y="171"/>
                    </a:lnTo>
                    <a:lnTo>
                      <a:pt x="113" y="161"/>
                    </a:lnTo>
                    <a:lnTo>
                      <a:pt x="119" y="142"/>
                    </a:lnTo>
                    <a:lnTo>
                      <a:pt x="119" y="127"/>
                    </a:lnTo>
                    <a:lnTo>
                      <a:pt x="120" y="89"/>
                    </a:lnTo>
                    <a:lnTo>
                      <a:pt x="118" y="45"/>
                    </a:lnTo>
                    <a:lnTo>
                      <a:pt x="110" y="5"/>
                    </a:lnTo>
                    <a:lnTo>
                      <a:pt x="1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86" name="Freeform 72"/>
              <p:cNvSpPr>
                <a:spLocks/>
              </p:cNvSpPr>
              <p:nvPr/>
            </p:nvSpPr>
            <p:spPr bwMode="auto">
              <a:xfrm>
                <a:off x="4314" y="3722"/>
                <a:ext cx="212" cy="148"/>
              </a:xfrm>
              <a:custGeom>
                <a:avLst/>
                <a:gdLst>
                  <a:gd name="T0" fmla="*/ 18 w 212"/>
                  <a:gd name="T1" fmla="*/ 22 h 148"/>
                  <a:gd name="T2" fmla="*/ 17 w 212"/>
                  <a:gd name="T3" fmla="*/ 25 h 148"/>
                  <a:gd name="T4" fmla="*/ 14 w 212"/>
                  <a:gd name="T5" fmla="*/ 30 h 148"/>
                  <a:gd name="T6" fmla="*/ 12 w 212"/>
                  <a:gd name="T7" fmla="*/ 40 h 148"/>
                  <a:gd name="T8" fmla="*/ 10 w 212"/>
                  <a:gd name="T9" fmla="*/ 54 h 148"/>
                  <a:gd name="T10" fmla="*/ 16 w 212"/>
                  <a:gd name="T11" fmla="*/ 59 h 148"/>
                  <a:gd name="T12" fmla="*/ 31 w 212"/>
                  <a:gd name="T13" fmla="*/ 72 h 148"/>
                  <a:gd name="T14" fmla="*/ 52 w 212"/>
                  <a:gd name="T15" fmla="*/ 90 h 148"/>
                  <a:gd name="T16" fmla="*/ 79 w 212"/>
                  <a:gd name="T17" fmla="*/ 109 h 148"/>
                  <a:gd name="T18" fmla="*/ 109 w 212"/>
                  <a:gd name="T19" fmla="*/ 125 h 148"/>
                  <a:gd name="T20" fmla="*/ 140 w 212"/>
                  <a:gd name="T21" fmla="*/ 135 h 148"/>
                  <a:gd name="T22" fmla="*/ 167 w 212"/>
                  <a:gd name="T23" fmla="*/ 136 h 148"/>
                  <a:gd name="T24" fmla="*/ 193 w 212"/>
                  <a:gd name="T25" fmla="*/ 126 h 148"/>
                  <a:gd name="T26" fmla="*/ 202 w 212"/>
                  <a:gd name="T27" fmla="*/ 111 h 148"/>
                  <a:gd name="T28" fmla="*/ 198 w 212"/>
                  <a:gd name="T29" fmla="*/ 95 h 148"/>
                  <a:gd name="T30" fmla="*/ 186 w 212"/>
                  <a:gd name="T31" fmla="*/ 76 h 148"/>
                  <a:gd name="T32" fmla="*/ 169 w 212"/>
                  <a:gd name="T33" fmla="*/ 58 h 148"/>
                  <a:gd name="T34" fmla="*/ 150 w 212"/>
                  <a:gd name="T35" fmla="*/ 43 h 148"/>
                  <a:gd name="T36" fmla="*/ 131 w 212"/>
                  <a:gd name="T37" fmla="*/ 29 h 148"/>
                  <a:gd name="T38" fmla="*/ 118 w 212"/>
                  <a:gd name="T39" fmla="*/ 21 h 148"/>
                  <a:gd name="T40" fmla="*/ 113 w 212"/>
                  <a:gd name="T41" fmla="*/ 17 h 148"/>
                  <a:gd name="T42" fmla="*/ 121 w 212"/>
                  <a:gd name="T43" fmla="*/ 0 h 148"/>
                  <a:gd name="T44" fmla="*/ 126 w 212"/>
                  <a:gd name="T45" fmla="*/ 4 h 148"/>
                  <a:gd name="T46" fmla="*/ 141 w 212"/>
                  <a:gd name="T47" fmla="*/ 14 h 148"/>
                  <a:gd name="T48" fmla="*/ 160 w 212"/>
                  <a:gd name="T49" fmla="*/ 30 h 148"/>
                  <a:gd name="T50" fmla="*/ 180 w 212"/>
                  <a:gd name="T51" fmla="*/ 49 h 148"/>
                  <a:gd name="T52" fmla="*/ 199 w 212"/>
                  <a:gd name="T53" fmla="*/ 71 h 148"/>
                  <a:gd name="T54" fmla="*/ 211 w 212"/>
                  <a:gd name="T55" fmla="*/ 93 h 148"/>
                  <a:gd name="T56" fmla="*/ 212 w 212"/>
                  <a:gd name="T57" fmla="*/ 116 h 148"/>
                  <a:gd name="T58" fmla="*/ 200 w 212"/>
                  <a:gd name="T59" fmla="*/ 136 h 148"/>
                  <a:gd name="T60" fmla="*/ 176 w 212"/>
                  <a:gd name="T61" fmla="*/ 148 h 148"/>
                  <a:gd name="T62" fmla="*/ 147 w 212"/>
                  <a:gd name="T63" fmla="*/ 148 h 148"/>
                  <a:gd name="T64" fmla="*/ 114 w 212"/>
                  <a:gd name="T65" fmla="*/ 138 h 148"/>
                  <a:gd name="T66" fmla="*/ 80 w 212"/>
                  <a:gd name="T67" fmla="*/ 122 h 148"/>
                  <a:gd name="T68" fmla="*/ 50 w 212"/>
                  <a:gd name="T69" fmla="*/ 102 h 148"/>
                  <a:gd name="T70" fmla="*/ 24 w 212"/>
                  <a:gd name="T71" fmla="*/ 82 h 148"/>
                  <a:gd name="T72" fmla="*/ 7 w 212"/>
                  <a:gd name="T73" fmla="*/ 63 h 148"/>
                  <a:gd name="T74" fmla="*/ 0 w 212"/>
                  <a:gd name="T75" fmla="*/ 49 h 148"/>
                  <a:gd name="T76" fmla="*/ 3 w 212"/>
                  <a:gd name="T77" fmla="*/ 10 h 148"/>
                  <a:gd name="T78" fmla="*/ 18 w 212"/>
                  <a:gd name="T79" fmla="*/ 22 h 1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2"/>
                  <a:gd name="T121" fmla="*/ 0 h 148"/>
                  <a:gd name="T122" fmla="*/ 212 w 212"/>
                  <a:gd name="T123" fmla="*/ 148 h 14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2" h="148">
                    <a:moveTo>
                      <a:pt x="18" y="22"/>
                    </a:moveTo>
                    <a:lnTo>
                      <a:pt x="17" y="25"/>
                    </a:lnTo>
                    <a:lnTo>
                      <a:pt x="14" y="30"/>
                    </a:lnTo>
                    <a:lnTo>
                      <a:pt x="12" y="40"/>
                    </a:lnTo>
                    <a:lnTo>
                      <a:pt x="10" y="54"/>
                    </a:lnTo>
                    <a:lnTo>
                      <a:pt x="16" y="59"/>
                    </a:lnTo>
                    <a:lnTo>
                      <a:pt x="31" y="72"/>
                    </a:lnTo>
                    <a:lnTo>
                      <a:pt x="52" y="90"/>
                    </a:lnTo>
                    <a:lnTo>
                      <a:pt x="79" y="109"/>
                    </a:lnTo>
                    <a:lnTo>
                      <a:pt x="109" y="125"/>
                    </a:lnTo>
                    <a:lnTo>
                      <a:pt x="140" y="135"/>
                    </a:lnTo>
                    <a:lnTo>
                      <a:pt x="167" y="136"/>
                    </a:lnTo>
                    <a:lnTo>
                      <a:pt x="193" y="126"/>
                    </a:lnTo>
                    <a:lnTo>
                      <a:pt x="202" y="111"/>
                    </a:lnTo>
                    <a:lnTo>
                      <a:pt x="198" y="95"/>
                    </a:lnTo>
                    <a:lnTo>
                      <a:pt x="186" y="76"/>
                    </a:lnTo>
                    <a:lnTo>
                      <a:pt x="169" y="58"/>
                    </a:lnTo>
                    <a:lnTo>
                      <a:pt x="150" y="43"/>
                    </a:lnTo>
                    <a:lnTo>
                      <a:pt x="131" y="29"/>
                    </a:lnTo>
                    <a:lnTo>
                      <a:pt x="118" y="21"/>
                    </a:lnTo>
                    <a:lnTo>
                      <a:pt x="113" y="17"/>
                    </a:lnTo>
                    <a:lnTo>
                      <a:pt x="121" y="0"/>
                    </a:lnTo>
                    <a:lnTo>
                      <a:pt x="126" y="4"/>
                    </a:lnTo>
                    <a:lnTo>
                      <a:pt x="141" y="14"/>
                    </a:lnTo>
                    <a:lnTo>
                      <a:pt x="160" y="30"/>
                    </a:lnTo>
                    <a:lnTo>
                      <a:pt x="180" y="49"/>
                    </a:lnTo>
                    <a:lnTo>
                      <a:pt x="199" y="71"/>
                    </a:lnTo>
                    <a:lnTo>
                      <a:pt x="211" y="93"/>
                    </a:lnTo>
                    <a:lnTo>
                      <a:pt x="212" y="116"/>
                    </a:lnTo>
                    <a:lnTo>
                      <a:pt x="200" y="136"/>
                    </a:lnTo>
                    <a:lnTo>
                      <a:pt x="176" y="148"/>
                    </a:lnTo>
                    <a:lnTo>
                      <a:pt x="147" y="148"/>
                    </a:lnTo>
                    <a:lnTo>
                      <a:pt x="114" y="138"/>
                    </a:lnTo>
                    <a:lnTo>
                      <a:pt x="80" y="122"/>
                    </a:lnTo>
                    <a:lnTo>
                      <a:pt x="50" y="102"/>
                    </a:lnTo>
                    <a:lnTo>
                      <a:pt x="24" y="82"/>
                    </a:lnTo>
                    <a:lnTo>
                      <a:pt x="7" y="63"/>
                    </a:lnTo>
                    <a:lnTo>
                      <a:pt x="0" y="49"/>
                    </a:lnTo>
                    <a:lnTo>
                      <a:pt x="3" y="10"/>
                    </a:lnTo>
                    <a:lnTo>
                      <a:pt x="18"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87" name="Freeform 73"/>
              <p:cNvSpPr>
                <a:spLocks/>
              </p:cNvSpPr>
              <p:nvPr/>
            </p:nvSpPr>
            <p:spPr bwMode="auto">
              <a:xfrm>
                <a:off x="4478" y="3661"/>
                <a:ext cx="203" cy="137"/>
              </a:xfrm>
              <a:custGeom>
                <a:avLst/>
                <a:gdLst>
                  <a:gd name="T0" fmla="*/ 17 w 203"/>
                  <a:gd name="T1" fmla="*/ 32 h 137"/>
                  <a:gd name="T2" fmla="*/ 16 w 203"/>
                  <a:gd name="T3" fmla="*/ 34 h 137"/>
                  <a:gd name="T4" fmla="*/ 14 w 203"/>
                  <a:gd name="T5" fmla="*/ 42 h 137"/>
                  <a:gd name="T6" fmla="*/ 14 w 203"/>
                  <a:gd name="T7" fmla="*/ 52 h 137"/>
                  <a:gd name="T8" fmla="*/ 17 w 203"/>
                  <a:gd name="T9" fmla="*/ 63 h 137"/>
                  <a:gd name="T10" fmla="*/ 26 w 203"/>
                  <a:gd name="T11" fmla="*/ 71 h 137"/>
                  <a:gd name="T12" fmla="*/ 40 w 203"/>
                  <a:gd name="T13" fmla="*/ 81 h 137"/>
                  <a:gd name="T14" fmla="*/ 60 w 203"/>
                  <a:gd name="T15" fmla="*/ 92 h 137"/>
                  <a:gd name="T16" fmla="*/ 84 w 203"/>
                  <a:gd name="T17" fmla="*/ 105 h 137"/>
                  <a:gd name="T18" fmla="*/ 109 w 203"/>
                  <a:gd name="T19" fmla="*/ 115 h 137"/>
                  <a:gd name="T20" fmla="*/ 134 w 203"/>
                  <a:gd name="T21" fmla="*/ 121 h 137"/>
                  <a:gd name="T22" fmla="*/ 157 w 203"/>
                  <a:gd name="T23" fmla="*/ 121 h 137"/>
                  <a:gd name="T24" fmla="*/ 176 w 203"/>
                  <a:gd name="T25" fmla="*/ 115 h 137"/>
                  <a:gd name="T26" fmla="*/ 187 w 203"/>
                  <a:gd name="T27" fmla="*/ 102 h 137"/>
                  <a:gd name="T28" fmla="*/ 188 w 203"/>
                  <a:gd name="T29" fmla="*/ 89 h 137"/>
                  <a:gd name="T30" fmla="*/ 182 w 203"/>
                  <a:gd name="T31" fmla="*/ 75 h 137"/>
                  <a:gd name="T32" fmla="*/ 169 w 203"/>
                  <a:gd name="T33" fmla="*/ 59 h 137"/>
                  <a:gd name="T34" fmla="*/ 152 w 203"/>
                  <a:gd name="T35" fmla="*/ 44 h 137"/>
                  <a:gd name="T36" fmla="*/ 130 w 203"/>
                  <a:gd name="T37" fmla="*/ 32 h 137"/>
                  <a:gd name="T38" fmla="*/ 109 w 203"/>
                  <a:gd name="T39" fmla="*/ 20 h 137"/>
                  <a:gd name="T40" fmla="*/ 87 w 203"/>
                  <a:gd name="T41" fmla="*/ 13 h 137"/>
                  <a:gd name="T42" fmla="*/ 90 w 203"/>
                  <a:gd name="T43" fmla="*/ 0 h 137"/>
                  <a:gd name="T44" fmla="*/ 97 w 203"/>
                  <a:gd name="T45" fmla="*/ 4 h 137"/>
                  <a:gd name="T46" fmla="*/ 115 w 203"/>
                  <a:gd name="T47" fmla="*/ 14 h 137"/>
                  <a:gd name="T48" fmla="*/ 140 w 203"/>
                  <a:gd name="T49" fmla="*/ 28 h 137"/>
                  <a:gd name="T50" fmla="*/ 167 w 203"/>
                  <a:gd name="T51" fmla="*/ 46 h 137"/>
                  <a:gd name="T52" fmla="*/ 190 w 203"/>
                  <a:gd name="T53" fmla="*/ 67 h 137"/>
                  <a:gd name="T54" fmla="*/ 202 w 203"/>
                  <a:gd name="T55" fmla="*/ 87 h 137"/>
                  <a:gd name="T56" fmla="*/ 203 w 203"/>
                  <a:gd name="T57" fmla="*/ 108 h 137"/>
                  <a:gd name="T58" fmla="*/ 185 w 203"/>
                  <a:gd name="T59" fmla="*/ 127 h 137"/>
                  <a:gd name="T60" fmla="*/ 154 w 203"/>
                  <a:gd name="T61" fmla="*/ 137 h 137"/>
                  <a:gd name="T62" fmla="*/ 125 w 203"/>
                  <a:gd name="T63" fmla="*/ 137 h 137"/>
                  <a:gd name="T64" fmla="*/ 96 w 203"/>
                  <a:gd name="T65" fmla="*/ 128 h 137"/>
                  <a:gd name="T66" fmla="*/ 69 w 203"/>
                  <a:gd name="T67" fmla="*/ 114 h 137"/>
                  <a:gd name="T68" fmla="*/ 45 w 203"/>
                  <a:gd name="T69" fmla="*/ 97 h 137"/>
                  <a:gd name="T70" fmla="*/ 25 w 203"/>
                  <a:gd name="T71" fmla="*/ 81 h 137"/>
                  <a:gd name="T72" fmla="*/ 10 w 203"/>
                  <a:gd name="T73" fmla="*/ 67 h 137"/>
                  <a:gd name="T74" fmla="*/ 0 w 203"/>
                  <a:gd name="T75" fmla="*/ 57 h 137"/>
                  <a:gd name="T76" fmla="*/ 0 w 203"/>
                  <a:gd name="T77" fmla="*/ 54 h 137"/>
                  <a:gd name="T78" fmla="*/ 0 w 203"/>
                  <a:gd name="T79" fmla="*/ 46 h 137"/>
                  <a:gd name="T80" fmla="*/ 1 w 203"/>
                  <a:gd name="T81" fmla="*/ 33 h 137"/>
                  <a:gd name="T82" fmla="*/ 5 w 203"/>
                  <a:gd name="T83" fmla="*/ 18 h 137"/>
                  <a:gd name="T84" fmla="*/ 17 w 203"/>
                  <a:gd name="T85" fmla="*/ 32 h 13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3"/>
                  <a:gd name="T130" fmla="*/ 0 h 137"/>
                  <a:gd name="T131" fmla="*/ 203 w 203"/>
                  <a:gd name="T132" fmla="*/ 137 h 13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3" h="137">
                    <a:moveTo>
                      <a:pt x="17" y="32"/>
                    </a:moveTo>
                    <a:lnTo>
                      <a:pt x="16" y="34"/>
                    </a:lnTo>
                    <a:lnTo>
                      <a:pt x="14" y="42"/>
                    </a:lnTo>
                    <a:lnTo>
                      <a:pt x="14" y="52"/>
                    </a:lnTo>
                    <a:lnTo>
                      <a:pt x="17" y="63"/>
                    </a:lnTo>
                    <a:lnTo>
                      <a:pt x="26" y="71"/>
                    </a:lnTo>
                    <a:lnTo>
                      <a:pt x="40" y="81"/>
                    </a:lnTo>
                    <a:lnTo>
                      <a:pt x="60" y="92"/>
                    </a:lnTo>
                    <a:lnTo>
                      <a:pt x="84" y="105"/>
                    </a:lnTo>
                    <a:lnTo>
                      <a:pt x="109" y="115"/>
                    </a:lnTo>
                    <a:lnTo>
                      <a:pt x="134" y="121"/>
                    </a:lnTo>
                    <a:lnTo>
                      <a:pt x="157" y="121"/>
                    </a:lnTo>
                    <a:lnTo>
                      <a:pt x="176" y="115"/>
                    </a:lnTo>
                    <a:lnTo>
                      <a:pt x="187" y="102"/>
                    </a:lnTo>
                    <a:lnTo>
                      <a:pt x="188" y="89"/>
                    </a:lnTo>
                    <a:lnTo>
                      <a:pt x="182" y="75"/>
                    </a:lnTo>
                    <a:lnTo>
                      <a:pt x="169" y="59"/>
                    </a:lnTo>
                    <a:lnTo>
                      <a:pt x="152" y="44"/>
                    </a:lnTo>
                    <a:lnTo>
                      <a:pt x="130" y="32"/>
                    </a:lnTo>
                    <a:lnTo>
                      <a:pt x="109" y="20"/>
                    </a:lnTo>
                    <a:lnTo>
                      <a:pt x="87" y="13"/>
                    </a:lnTo>
                    <a:lnTo>
                      <a:pt x="90" y="0"/>
                    </a:lnTo>
                    <a:lnTo>
                      <a:pt x="97" y="4"/>
                    </a:lnTo>
                    <a:lnTo>
                      <a:pt x="115" y="14"/>
                    </a:lnTo>
                    <a:lnTo>
                      <a:pt x="140" y="28"/>
                    </a:lnTo>
                    <a:lnTo>
                      <a:pt x="167" y="46"/>
                    </a:lnTo>
                    <a:lnTo>
                      <a:pt x="190" y="67"/>
                    </a:lnTo>
                    <a:lnTo>
                      <a:pt x="202" y="87"/>
                    </a:lnTo>
                    <a:lnTo>
                      <a:pt x="203" y="108"/>
                    </a:lnTo>
                    <a:lnTo>
                      <a:pt x="185" y="127"/>
                    </a:lnTo>
                    <a:lnTo>
                      <a:pt x="154" y="137"/>
                    </a:lnTo>
                    <a:lnTo>
                      <a:pt x="125" y="137"/>
                    </a:lnTo>
                    <a:lnTo>
                      <a:pt x="96" y="128"/>
                    </a:lnTo>
                    <a:lnTo>
                      <a:pt x="69" y="114"/>
                    </a:lnTo>
                    <a:lnTo>
                      <a:pt x="45" y="97"/>
                    </a:lnTo>
                    <a:lnTo>
                      <a:pt x="25" y="81"/>
                    </a:lnTo>
                    <a:lnTo>
                      <a:pt x="10" y="67"/>
                    </a:lnTo>
                    <a:lnTo>
                      <a:pt x="0" y="57"/>
                    </a:lnTo>
                    <a:lnTo>
                      <a:pt x="0" y="54"/>
                    </a:lnTo>
                    <a:lnTo>
                      <a:pt x="0" y="46"/>
                    </a:lnTo>
                    <a:lnTo>
                      <a:pt x="1" y="33"/>
                    </a:lnTo>
                    <a:lnTo>
                      <a:pt x="5" y="18"/>
                    </a:lnTo>
                    <a:lnTo>
                      <a:pt x="17"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88" name="Freeform 74"/>
              <p:cNvSpPr>
                <a:spLocks/>
              </p:cNvSpPr>
              <p:nvPr/>
            </p:nvSpPr>
            <p:spPr bwMode="auto">
              <a:xfrm>
                <a:off x="4440" y="1794"/>
                <a:ext cx="488" cy="581"/>
              </a:xfrm>
              <a:custGeom>
                <a:avLst/>
                <a:gdLst>
                  <a:gd name="T0" fmla="*/ 9 w 488"/>
                  <a:gd name="T1" fmla="*/ 0 h 581"/>
                  <a:gd name="T2" fmla="*/ 7 w 488"/>
                  <a:gd name="T3" fmla="*/ 78 h 581"/>
                  <a:gd name="T4" fmla="*/ 3 w 488"/>
                  <a:gd name="T5" fmla="*/ 255 h 581"/>
                  <a:gd name="T6" fmla="*/ 0 w 488"/>
                  <a:gd name="T7" fmla="*/ 441 h 581"/>
                  <a:gd name="T8" fmla="*/ 1 w 488"/>
                  <a:gd name="T9" fmla="*/ 550 h 581"/>
                  <a:gd name="T10" fmla="*/ 2 w 488"/>
                  <a:gd name="T11" fmla="*/ 550 h 581"/>
                  <a:gd name="T12" fmla="*/ 7 w 488"/>
                  <a:gd name="T13" fmla="*/ 551 h 581"/>
                  <a:gd name="T14" fmla="*/ 15 w 488"/>
                  <a:gd name="T15" fmla="*/ 554 h 581"/>
                  <a:gd name="T16" fmla="*/ 28 w 488"/>
                  <a:gd name="T17" fmla="*/ 556 h 581"/>
                  <a:gd name="T18" fmla="*/ 43 w 488"/>
                  <a:gd name="T19" fmla="*/ 560 h 581"/>
                  <a:gd name="T20" fmla="*/ 62 w 488"/>
                  <a:gd name="T21" fmla="*/ 563 h 581"/>
                  <a:gd name="T22" fmla="*/ 85 w 488"/>
                  <a:gd name="T23" fmla="*/ 567 h 581"/>
                  <a:gd name="T24" fmla="*/ 111 w 488"/>
                  <a:gd name="T25" fmla="*/ 570 h 581"/>
                  <a:gd name="T26" fmla="*/ 143 w 488"/>
                  <a:gd name="T27" fmla="*/ 573 h 581"/>
                  <a:gd name="T28" fmla="*/ 178 w 488"/>
                  <a:gd name="T29" fmla="*/ 577 h 581"/>
                  <a:gd name="T30" fmla="*/ 217 w 488"/>
                  <a:gd name="T31" fmla="*/ 578 h 581"/>
                  <a:gd name="T32" fmla="*/ 262 w 488"/>
                  <a:gd name="T33" fmla="*/ 581 h 581"/>
                  <a:gd name="T34" fmla="*/ 311 w 488"/>
                  <a:gd name="T35" fmla="*/ 581 h 581"/>
                  <a:gd name="T36" fmla="*/ 366 w 488"/>
                  <a:gd name="T37" fmla="*/ 581 h 581"/>
                  <a:gd name="T38" fmla="*/ 424 w 488"/>
                  <a:gd name="T39" fmla="*/ 579 h 581"/>
                  <a:gd name="T40" fmla="*/ 488 w 488"/>
                  <a:gd name="T41" fmla="*/ 577 h 581"/>
                  <a:gd name="T42" fmla="*/ 488 w 488"/>
                  <a:gd name="T43" fmla="*/ 501 h 581"/>
                  <a:gd name="T44" fmla="*/ 488 w 488"/>
                  <a:gd name="T45" fmla="*/ 329 h 581"/>
                  <a:gd name="T46" fmla="*/ 486 w 488"/>
                  <a:gd name="T47" fmla="*/ 139 h 581"/>
                  <a:gd name="T48" fmla="*/ 483 w 488"/>
                  <a:gd name="T49" fmla="*/ 15 h 581"/>
                  <a:gd name="T50" fmla="*/ 479 w 488"/>
                  <a:gd name="T51" fmla="*/ 15 h 581"/>
                  <a:gd name="T52" fmla="*/ 471 w 488"/>
                  <a:gd name="T53" fmla="*/ 15 h 581"/>
                  <a:gd name="T54" fmla="*/ 455 w 488"/>
                  <a:gd name="T55" fmla="*/ 15 h 581"/>
                  <a:gd name="T56" fmla="*/ 436 w 488"/>
                  <a:gd name="T57" fmla="*/ 15 h 581"/>
                  <a:gd name="T58" fmla="*/ 412 w 488"/>
                  <a:gd name="T59" fmla="*/ 15 h 581"/>
                  <a:gd name="T60" fmla="*/ 383 w 488"/>
                  <a:gd name="T61" fmla="*/ 15 h 581"/>
                  <a:gd name="T62" fmla="*/ 353 w 488"/>
                  <a:gd name="T63" fmla="*/ 15 h 581"/>
                  <a:gd name="T64" fmla="*/ 319 w 488"/>
                  <a:gd name="T65" fmla="*/ 14 h 581"/>
                  <a:gd name="T66" fmla="*/ 282 w 488"/>
                  <a:gd name="T67" fmla="*/ 14 h 581"/>
                  <a:gd name="T68" fmla="*/ 243 w 488"/>
                  <a:gd name="T69" fmla="*/ 13 h 581"/>
                  <a:gd name="T70" fmla="*/ 204 w 488"/>
                  <a:gd name="T71" fmla="*/ 11 h 581"/>
                  <a:gd name="T72" fmla="*/ 164 w 488"/>
                  <a:gd name="T73" fmla="*/ 10 h 581"/>
                  <a:gd name="T74" fmla="*/ 124 w 488"/>
                  <a:gd name="T75" fmla="*/ 7 h 581"/>
                  <a:gd name="T76" fmla="*/ 85 w 488"/>
                  <a:gd name="T77" fmla="*/ 6 h 581"/>
                  <a:gd name="T78" fmla="*/ 45 w 488"/>
                  <a:gd name="T79" fmla="*/ 2 h 581"/>
                  <a:gd name="T80" fmla="*/ 9 w 488"/>
                  <a:gd name="T81" fmla="*/ 0 h 5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88"/>
                  <a:gd name="T124" fmla="*/ 0 h 581"/>
                  <a:gd name="T125" fmla="*/ 488 w 488"/>
                  <a:gd name="T126" fmla="*/ 581 h 5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88" h="581">
                    <a:moveTo>
                      <a:pt x="9" y="0"/>
                    </a:moveTo>
                    <a:lnTo>
                      <a:pt x="7" y="78"/>
                    </a:lnTo>
                    <a:lnTo>
                      <a:pt x="3" y="255"/>
                    </a:lnTo>
                    <a:lnTo>
                      <a:pt x="0" y="441"/>
                    </a:lnTo>
                    <a:lnTo>
                      <a:pt x="1" y="550"/>
                    </a:lnTo>
                    <a:lnTo>
                      <a:pt x="2" y="550"/>
                    </a:lnTo>
                    <a:lnTo>
                      <a:pt x="7" y="551"/>
                    </a:lnTo>
                    <a:lnTo>
                      <a:pt x="15" y="554"/>
                    </a:lnTo>
                    <a:lnTo>
                      <a:pt x="28" y="556"/>
                    </a:lnTo>
                    <a:lnTo>
                      <a:pt x="43" y="560"/>
                    </a:lnTo>
                    <a:lnTo>
                      <a:pt x="62" y="563"/>
                    </a:lnTo>
                    <a:lnTo>
                      <a:pt x="85" y="567"/>
                    </a:lnTo>
                    <a:lnTo>
                      <a:pt x="111" y="570"/>
                    </a:lnTo>
                    <a:lnTo>
                      <a:pt x="143" y="573"/>
                    </a:lnTo>
                    <a:lnTo>
                      <a:pt x="178" y="577"/>
                    </a:lnTo>
                    <a:lnTo>
                      <a:pt x="217" y="578"/>
                    </a:lnTo>
                    <a:lnTo>
                      <a:pt x="262" y="581"/>
                    </a:lnTo>
                    <a:lnTo>
                      <a:pt x="311" y="581"/>
                    </a:lnTo>
                    <a:lnTo>
                      <a:pt x="366" y="581"/>
                    </a:lnTo>
                    <a:lnTo>
                      <a:pt x="424" y="579"/>
                    </a:lnTo>
                    <a:lnTo>
                      <a:pt x="488" y="577"/>
                    </a:lnTo>
                    <a:lnTo>
                      <a:pt x="488" y="501"/>
                    </a:lnTo>
                    <a:lnTo>
                      <a:pt x="488" y="329"/>
                    </a:lnTo>
                    <a:lnTo>
                      <a:pt x="486" y="139"/>
                    </a:lnTo>
                    <a:lnTo>
                      <a:pt x="483" y="15"/>
                    </a:lnTo>
                    <a:lnTo>
                      <a:pt x="479" y="15"/>
                    </a:lnTo>
                    <a:lnTo>
                      <a:pt x="471" y="15"/>
                    </a:lnTo>
                    <a:lnTo>
                      <a:pt x="455" y="15"/>
                    </a:lnTo>
                    <a:lnTo>
                      <a:pt x="436" y="15"/>
                    </a:lnTo>
                    <a:lnTo>
                      <a:pt x="412" y="15"/>
                    </a:lnTo>
                    <a:lnTo>
                      <a:pt x="383" y="15"/>
                    </a:lnTo>
                    <a:lnTo>
                      <a:pt x="353" y="15"/>
                    </a:lnTo>
                    <a:lnTo>
                      <a:pt x="319" y="14"/>
                    </a:lnTo>
                    <a:lnTo>
                      <a:pt x="282" y="14"/>
                    </a:lnTo>
                    <a:lnTo>
                      <a:pt x="243" y="13"/>
                    </a:lnTo>
                    <a:lnTo>
                      <a:pt x="204" y="11"/>
                    </a:lnTo>
                    <a:lnTo>
                      <a:pt x="164" y="10"/>
                    </a:lnTo>
                    <a:lnTo>
                      <a:pt x="124" y="7"/>
                    </a:lnTo>
                    <a:lnTo>
                      <a:pt x="85" y="6"/>
                    </a:lnTo>
                    <a:lnTo>
                      <a:pt x="45" y="2"/>
                    </a:lnTo>
                    <a:lnTo>
                      <a:pt x="9" y="0"/>
                    </a:lnTo>
                    <a:close/>
                  </a:path>
                </a:pathLst>
              </a:custGeom>
              <a:solidFill>
                <a:srgbClr val="167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89" name="Freeform 75"/>
              <p:cNvSpPr>
                <a:spLocks/>
              </p:cNvSpPr>
              <p:nvPr/>
            </p:nvSpPr>
            <p:spPr bwMode="auto">
              <a:xfrm>
                <a:off x="3959" y="1767"/>
                <a:ext cx="439" cy="575"/>
              </a:xfrm>
              <a:custGeom>
                <a:avLst/>
                <a:gdLst>
                  <a:gd name="T0" fmla="*/ 0 w 439"/>
                  <a:gd name="T1" fmla="*/ 0 h 575"/>
                  <a:gd name="T2" fmla="*/ 439 w 439"/>
                  <a:gd name="T3" fmla="*/ 21 h 575"/>
                  <a:gd name="T4" fmla="*/ 439 w 439"/>
                  <a:gd name="T5" fmla="*/ 575 h 575"/>
                  <a:gd name="T6" fmla="*/ 2 w 439"/>
                  <a:gd name="T7" fmla="*/ 548 h 575"/>
                  <a:gd name="T8" fmla="*/ 0 w 439"/>
                  <a:gd name="T9" fmla="*/ 0 h 575"/>
                  <a:gd name="T10" fmla="*/ 0 60000 65536"/>
                  <a:gd name="T11" fmla="*/ 0 60000 65536"/>
                  <a:gd name="T12" fmla="*/ 0 60000 65536"/>
                  <a:gd name="T13" fmla="*/ 0 60000 65536"/>
                  <a:gd name="T14" fmla="*/ 0 60000 65536"/>
                  <a:gd name="T15" fmla="*/ 0 w 439"/>
                  <a:gd name="T16" fmla="*/ 0 h 575"/>
                  <a:gd name="T17" fmla="*/ 439 w 439"/>
                  <a:gd name="T18" fmla="*/ 575 h 575"/>
                </a:gdLst>
                <a:ahLst/>
                <a:cxnLst>
                  <a:cxn ang="T10">
                    <a:pos x="T0" y="T1"/>
                  </a:cxn>
                  <a:cxn ang="T11">
                    <a:pos x="T2" y="T3"/>
                  </a:cxn>
                  <a:cxn ang="T12">
                    <a:pos x="T4" y="T5"/>
                  </a:cxn>
                  <a:cxn ang="T13">
                    <a:pos x="T6" y="T7"/>
                  </a:cxn>
                  <a:cxn ang="T14">
                    <a:pos x="T8" y="T9"/>
                  </a:cxn>
                </a:cxnLst>
                <a:rect l="T15" t="T16" r="T17" b="T18"/>
                <a:pathLst>
                  <a:path w="439" h="575">
                    <a:moveTo>
                      <a:pt x="0" y="0"/>
                    </a:moveTo>
                    <a:lnTo>
                      <a:pt x="439" y="21"/>
                    </a:lnTo>
                    <a:lnTo>
                      <a:pt x="439" y="575"/>
                    </a:lnTo>
                    <a:lnTo>
                      <a:pt x="2" y="548"/>
                    </a:lnTo>
                    <a:lnTo>
                      <a:pt x="0" y="0"/>
                    </a:lnTo>
                    <a:close/>
                  </a:path>
                </a:pathLst>
              </a:custGeom>
              <a:solidFill>
                <a:srgbClr val="167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90" name="Freeform 76"/>
              <p:cNvSpPr>
                <a:spLocks/>
              </p:cNvSpPr>
              <p:nvPr/>
            </p:nvSpPr>
            <p:spPr bwMode="auto">
              <a:xfrm>
                <a:off x="3924" y="1727"/>
                <a:ext cx="1055" cy="693"/>
              </a:xfrm>
              <a:custGeom>
                <a:avLst/>
                <a:gdLst>
                  <a:gd name="T0" fmla="*/ 1055 w 1055"/>
                  <a:gd name="T1" fmla="*/ 426 h 693"/>
                  <a:gd name="T2" fmla="*/ 1055 w 1055"/>
                  <a:gd name="T3" fmla="*/ 83 h 693"/>
                  <a:gd name="T4" fmla="*/ 1006 w 1055"/>
                  <a:gd name="T5" fmla="*/ 35 h 693"/>
                  <a:gd name="T6" fmla="*/ 907 w 1055"/>
                  <a:gd name="T7" fmla="*/ 34 h 693"/>
                  <a:gd name="T8" fmla="*/ 809 w 1055"/>
                  <a:gd name="T9" fmla="*/ 33 h 693"/>
                  <a:gd name="T10" fmla="*/ 714 w 1055"/>
                  <a:gd name="T11" fmla="*/ 31 h 693"/>
                  <a:gd name="T12" fmla="*/ 622 w 1055"/>
                  <a:gd name="T13" fmla="*/ 29 h 693"/>
                  <a:gd name="T14" fmla="*/ 532 w 1055"/>
                  <a:gd name="T15" fmla="*/ 25 h 693"/>
                  <a:gd name="T16" fmla="*/ 447 w 1055"/>
                  <a:gd name="T17" fmla="*/ 23 h 693"/>
                  <a:gd name="T18" fmla="*/ 368 w 1055"/>
                  <a:gd name="T19" fmla="*/ 19 h 693"/>
                  <a:gd name="T20" fmla="*/ 293 w 1055"/>
                  <a:gd name="T21" fmla="*/ 16 h 693"/>
                  <a:gd name="T22" fmla="*/ 226 w 1055"/>
                  <a:gd name="T23" fmla="*/ 13 h 693"/>
                  <a:gd name="T24" fmla="*/ 166 w 1055"/>
                  <a:gd name="T25" fmla="*/ 10 h 693"/>
                  <a:gd name="T26" fmla="*/ 113 w 1055"/>
                  <a:gd name="T27" fmla="*/ 6 h 693"/>
                  <a:gd name="T28" fmla="*/ 70 w 1055"/>
                  <a:gd name="T29" fmla="*/ 4 h 693"/>
                  <a:gd name="T30" fmla="*/ 37 w 1055"/>
                  <a:gd name="T31" fmla="*/ 2 h 693"/>
                  <a:gd name="T32" fmla="*/ 14 w 1055"/>
                  <a:gd name="T33" fmla="*/ 1 h 693"/>
                  <a:gd name="T34" fmla="*/ 2 w 1055"/>
                  <a:gd name="T35" fmla="*/ 0 h 693"/>
                  <a:gd name="T36" fmla="*/ 3 w 1055"/>
                  <a:gd name="T37" fmla="*/ 11 h 693"/>
                  <a:gd name="T38" fmla="*/ 7 w 1055"/>
                  <a:gd name="T39" fmla="*/ 11 h 693"/>
                  <a:gd name="T40" fmla="*/ 19 w 1055"/>
                  <a:gd name="T41" fmla="*/ 13 h 693"/>
                  <a:gd name="T42" fmla="*/ 40 w 1055"/>
                  <a:gd name="T43" fmla="*/ 14 h 693"/>
                  <a:gd name="T44" fmla="*/ 69 w 1055"/>
                  <a:gd name="T45" fmla="*/ 15 h 693"/>
                  <a:gd name="T46" fmla="*/ 106 w 1055"/>
                  <a:gd name="T47" fmla="*/ 16 h 693"/>
                  <a:gd name="T48" fmla="*/ 151 w 1055"/>
                  <a:gd name="T49" fmla="*/ 19 h 693"/>
                  <a:gd name="T50" fmla="*/ 204 w 1055"/>
                  <a:gd name="T51" fmla="*/ 21 h 693"/>
                  <a:gd name="T52" fmla="*/ 265 w 1055"/>
                  <a:gd name="T53" fmla="*/ 24 h 693"/>
                  <a:gd name="T54" fmla="*/ 335 w 1055"/>
                  <a:gd name="T55" fmla="*/ 26 h 693"/>
                  <a:gd name="T56" fmla="*/ 411 w 1055"/>
                  <a:gd name="T57" fmla="*/ 30 h 693"/>
                  <a:gd name="T58" fmla="*/ 495 w 1055"/>
                  <a:gd name="T59" fmla="*/ 33 h 693"/>
                  <a:gd name="T60" fmla="*/ 588 w 1055"/>
                  <a:gd name="T61" fmla="*/ 37 h 693"/>
                  <a:gd name="T62" fmla="*/ 688 w 1055"/>
                  <a:gd name="T63" fmla="*/ 40 h 693"/>
                  <a:gd name="T64" fmla="*/ 795 w 1055"/>
                  <a:gd name="T65" fmla="*/ 43 h 693"/>
                  <a:gd name="T66" fmla="*/ 911 w 1055"/>
                  <a:gd name="T67" fmla="*/ 47 h 693"/>
                  <a:gd name="T68" fmla="*/ 1033 w 1055"/>
                  <a:gd name="T69" fmla="*/ 50 h 693"/>
                  <a:gd name="T70" fmla="*/ 1040 w 1055"/>
                  <a:gd name="T71" fmla="*/ 149 h 693"/>
                  <a:gd name="T72" fmla="*/ 1041 w 1055"/>
                  <a:gd name="T73" fmla="*/ 693 h 6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55"/>
                  <a:gd name="T112" fmla="*/ 0 h 693"/>
                  <a:gd name="T113" fmla="*/ 1055 w 1055"/>
                  <a:gd name="T114" fmla="*/ 693 h 6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55" h="693">
                    <a:moveTo>
                      <a:pt x="1054" y="693"/>
                    </a:moveTo>
                    <a:lnTo>
                      <a:pt x="1055" y="426"/>
                    </a:lnTo>
                    <a:lnTo>
                      <a:pt x="1055" y="217"/>
                    </a:lnTo>
                    <a:lnTo>
                      <a:pt x="1055" y="83"/>
                    </a:lnTo>
                    <a:lnTo>
                      <a:pt x="1055" y="35"/>
                    </a:lnTo>
                    <a:lnTo>
                      <a:pt x="1006" y="35"/>
                    </a:lnTo>
                    <a:lnTo>
                      <a:pt x="956" y="35"/>
                    </a:lnTo>
                    <a:lnTo>
                      <a:pt x="907" y="34"/>
                    </a:lnTo>
                    <a:lnTo>
                      <a:pt x="858" y="34"/>
                    </a:lnTo>
                    <a:lnTo>
                      <a:pt x="809" y="33"/>
                    </a:lnTo>
                    <a:lnTo>
                      <a:pt x="761" y="31"/>
                    </a:lnTo>
                    <a:lnTo>
                      <a:pt x="714" y="31"/>
                    </a:lnTo>
                    <a:lnTo>
                      <a:pt x="668" y="30"/>
                    </a:lnTo>
                    <a:lnTo>
                      <a:pt x="622" y="29"/>
                    </a:lnTo>
                    <a:lnTo>
                      <a:pt x="576" y="28"/>
                    </a:lnTo>
                    <a:lnTo>
                      <a:pt x="532" y="25"/>
                    </a:lnTo>
                    <a:lnTo>
                      <a:pt x="489" y="24"/>
                    </a:lnTo>
                    <a:lnTo>
                      <a:pt x="447" y="23"/>
                    </a:lnTo>
                    <a:lnTo>
                      <a:pt x="407" y="21"/>
                    </a:lnTo>
                    <a:lnTo>
                      <a:pt x="368" y="19"/>
                    </a:lnTo>
                    <a:lnTo>
                      <a:pt x="330" y="18"/>
                    </a:lnTo>
                    <a:lnTo>
                      <a:pt x="293" y="16"/>
                    </a:lnTo>
                    <a:lnTo>
                      <a:pt x="259" y="14"/>
                    </a:lnTo>
                    <a:lnTo>
                      <a:pt x="226" y="13"/>
                    </a:lnTo>
                    <a:lnTo>
                      <a:pt x="195" y="11"/>
                    </a:lnTo>
                    <a:lnTo>
                      <a:pt x="166" y="10"/>
                    </a:lnTo>
                    <a:lnTo>
                      <a:pt x="138" y="7"/>
                    </a:lnTo>
                    <a:lnTo>
                      <a:pt x="113" y="6"/>
                    </a:lnTo>
                    <a:lnTo>
                      <a:pt x="92" y="5"/>
                    </a:lnTo>
                    <a:lnTo>
                      <a:pt x="70" y="4"/>
                    </a:lnTo>
                    <a:lnTo>
                      <a:pt x="52" y="4"/>
                    </a:lnTo>
                    <a:lnTo>
                      <a:pt x="37" y="2"/>
                    </a:lnTo>
                    <a:lnTo>
                      <a:pt x="24" y="1"/>
                    </a:lnTo>
                    <a:lnTo>
                      <a:pt x="14" y="1"/>
                    </a:lnTo>
                    <a:lnTo>
                      <a:pt x="7" y="0"/>
                    </a:lnTo>
                    <a:lnTo>
                      <a:pt x="2" y="0"/>
                    </a:lnTo>
                    <a:lnTo>
                      <a:pt x="0" y="0"/>
                    </a:lnTo>
                    <a:lnTo>
                      <a:pt x="3" y="11"/>
                    </a:lnTo>
                    <a:lnTo>
                      <a:pt x="4" y="11"/>
                    </a:lnTo>
                    <a:lnTo>
                      <a:pt x="7" y="11"/>
                    </a:lnTo>
                    <a:lnTo>
                      <a:pt x="12" y="11"/>
                    </a:lnTo>
                    <a:lnTo>
                      <a:pt x="19" y="13"/>
                    </a:lnTo>
                    <a:lnTo>
                      <a:pt x="28" y="13"/>
                    </a:lnTo>
                    <a:lnTo>
                      <a:pt x="40" y="14"/>
                    </a:lnTo>
                    <a:lnTo>
                      <a:pt x="54" y="14"/>
                    </a:lnTo>
                    <a:lnTo>
                      <a:pt x="69" y="15"/>
                    </a:lnTo>
                    <a:lnTo>
                      <a:pt x="87" y="15"/>
                    </a:lnTo>
                    <a:lnTo>
                      <a:pt x="106" y="16"/>
                    </a:lnTo>
                    <a:lnTo>
                      <a:pt x="127" y="18"/>
                    </a:lnTo>
                    <a:lnTo>
                      <a:pt x="151" y="19"/>
                    </a:lnTo>
                    <a:lnTo>
                      <a:pt x="176" y="20"/>
                    </a:lnTo>
                    <a:lnTo>
                      <a:pt x="204" y="21"/>
                    </a:lnTo>
                    <a:lnTo>
                      <a:pt x="233" y="23"/>
                    </a:lnTo>
                    <a:lnTo>
                      <a:pt x="265" y="24"/>
                    </a:lnTo>
                    <a:lnTo>
                      <a:pt x="299" y="25"/>
                    </a:lnTo>
                    <a:lnTo>
                      <a:pt x="335" y="26"/>
                    </a:lnTo>
                    <a:lnTo>
                      <a:pt x="371" y="28"/>
                    </a:lnTo>
                    <a:lnTo>
                      <a:pt x="411" y="30"/>
                    </a:lnTo>
                    <a:lnTo>
                      <a:pt x="452" y="31"/>
                    </a:lnTo>
                    <a:lnTo>
                      <a:pt x="495" y="33"/>
                    </a:lnTo>
                    <a:lnTo>
                      <a:pt x="541" y="34"/>
                    </a:lnTo>
                    <a:lnTo>
                      <a:pt x="588" y="37"/>
                    </a:lnTo>
                    <a:lnTo>
                      <a:pt x="637" y="38"/>
                    </a:lnTo>
                    <a:lnTo>
                      <a:pt x="688" y="40"/>
                    </a:lnTo>
                    <a:lnTo>
                      <a:pt x="741" y="42"/>
                    </a:lnTo>
                    <a:lnTo>
                      <a:pt x="795" y="43"/>
                    </a:lnTo>
                    <a:lnTo>
                      <a:pt x="852" y="45"/>
                    </a:lnTo>
                    <a:lnTo>
                      <a:pt x="911" y="47"/>
                    </a:lnTo>
                    <a:lnTo>
                      <a:pt x="971" y="49"/>
                    </a:lnTo>
                    <a:lnTo>
                      <a:pt x="1033" y="50"/>
                    </a:lnTo>
                    <a:lnTo>
                      <a:pt x="1036" y="67"/>
                    </a:lnTo>
                    <a:lnTo>
                      <a:pt x="1040" y="149"/>
                    </a:lnTo>
                    <a:lnTo>
                      <a:pt x="1042" y="341"/>
                    </a:lnTo>
                    <a:lnTo>
                      <a:pt x="1041" y="693"/>
                    </a:lnTo>
                    <a:lnTo>
                      <a:pt x="1054" y="6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91" name="Freeform 77"/>
              <p:cNvSpPr>
                <a:spLocks/>
              </p:cNvSpPr>
              <p:nvPr/>
            </p:nvSpPr>
            <p:spPr bwMode="auto">
              <a:xfrm>
                <a:off x="3924" y="1728"/>
                <a:ext cx="476" cy="658"/>
              </a:xfrm>
              <a:custGeom>
                <a:avLst/>
                <a:gdLst>
                  <a:gd name="T0" fmla="*/ 476 w 476"/>
                  <a:gd name="T1" fmla="*/ 658 h 658"/>
                  <a:gd name="T2" fmla="*/ 418 w 476"/>
                  <a:gd name="T3" fmla="*/ 654 h 658"/>
                  <a:gd name="T4" fmla="*/ 363 w 476"/>
                  <a:gd name="T5" fmla="*/ 650 h 658"/>
                  <a:gd name="T6" fmla="*/ 313 w 476"/>
                  <a:gd name="T7" fmla="*/ 648 h 658"/>
                  <a:gd name="T8" fmla="*/ 266 w 476"/>
                  <a:gd name="T9" fmla="*/ 644 h 658"/>
                  <a:gd name="T10" fmla="*/ 225 w 476"/>
                  <a:gd name="T11" fmla="*/ 641 h 658"/>
                  <a:gd name="T12" fmla="*/ 185 w 476"/>
                  <a:gd name="T13" fmla="*/ 639 h 658"/>
                  <a:gd name="T14" fmla="*/ 151 w 476"/>
                  <a:gd name="T15" fmla="*/ 636 h 658"/>
                  <a:gd name="T16" fmla="*/ 121 w 476"/>
                  <a:gd name="T17" fmla="*/ 634 h 658"/>
                  <a:gd name="T18" fmla="*/ 94 w 476"/>
                  <a:gd name="T19" fmla="*/ 633 h 658"/>
                  <a:gd name="T20" fmla="*/ 71 w 476"/>
                  <a:gd name="T21" fmla="*/ 631 h 658"/>
                  <a:gd name="T22" fmla="*/ 52 w 476"/>
                  <a:gd name="T23" fmla="*/ 630 h 658"/>
                  <a:gd name="T24" fmla="*/ 37 w 476"/>
                  <a:gd name="T25" fmla="*/ 629 h 658"/>
                  <a:gd name="T26" fmla="*/ 24 w 476"/>
                  <a:gd name="T27" fmla="*/ 628 h 658"/>
                  <a:gd name="T28" fmla="*/ 16 w 476"/>
                  <a:gd name="T29" fmla="*/ 626 h 658"/>
                  <a:gd name="T30" fmla="*/ 11 w 476"/>
                  <a:gd name="T31" fmla="*/ 626 h 658"/>
                  <a:gd name="T32" fmla="*/ 9 w 476"/>
                  <a:gd name="T33" fmla="*/ 626 h 658"/>
                  <a:gd name="T34" fmla="*/ 4 w 476"/>
                  <a:gd name="T35" fmla="*/ 488 h 658"/>
                  <a:gd name="T36" fmla="*/ 2 w 476"/>
                  <a:gd name="T37" fmla="*/ 277 h 658"/>
                  <a:gd name="T38" fmla="*/ 0 w 476"/>
                  <a:gd name="T39" fmla="*/ 85 h 658"/>
                  <a:gd name="T40" fmla="*/ 0 w 476"/>
                  <a:gd name="T41" fmla="*/ 0 h 658"/>
                  <a:gd name="T42" fmla="*/ 17 w 476"/>
                  <a:gd name="T43" fmla="*/ 3 h 658"/>
                  <a:gd name="T44" fmla="*/ 16 w 476"/>
                  <a:gd name="T45" fmla="*/ 18 h 658"/>
                  <a:gd name="T46" fmla="*/ 13 w 476"/>
                  <a:gd name="T47" fmla="*/ 94 h 658"/>
                  <a:gd name="T48" fmla="*/ 13 w 476"/>
                  <a:gd name="T49" fmla="*/ 277 h 658"/>
                  <a:gd name="T50" fmla="*/ 19 w 476"/>
                  <a:gd name="T51" fmla="*/ 614 h 658"/>
                  <a:gd name="T52" fmla="*/ 22 w 476"/>
                  <a:gd name="T53" fmla="*/ 614 h 658"/>
                  <a:gd name="T54" fmla="*/ 27 w 476"/>
                  <a:gd name="T55" fmla="*/ 615 h 658"/>
                  <a:gd name="T56" fmla="*/ 37 w 476"/>
                  <a:gd name="T57" fmla="*/ 615 h 658"/>
                  <a:gd name="T58" fmla="*/ 51 w 476"/>
                  <a:gd name="T59" fmla="*/ 616 h 658"/>
                  <a:gd name="T60" fmla="*/ 68 w 476"/>
                  <a:gd name="T61" fmla="*/ 619 h 658"/>
                  <a:gd name="T62" fmla="*/ 89 w 476"/>
                  <a:gd name="T63" fmla="*/ 620 h 658"/>
                  <a:gd name="T64" fmla="*/ 113 w 476"/>
                  <a:gd name="T65" fmla="*/ 622 h 658"/>
                  <a:gd name="T66" fmla="*/ 141 w 476"/>
                  <a:gd name="T67" fmla="*/ 625 h 658"/>
                  <a:gd name="T68" fmla="*/ 171 w 476"/>
                  <a:gd name="T69" fmla="*/ 628 h 658"/>
                  <a:gd name="T70" fmla="*/ 206 w 476"/>
                  <a:gd name="T71" fmla="*/ 630 h 658"/>
                  <a:gd name="T72" fmla="*/ 244 w 476"/>
                  <a:gd name="T73" fmla="*/ 633 h 658"/>
                  <a:gd name="T74" fmla="*/ 284 w 476"/>
                  <a:gd name="T75" fmla="*/ 635 h 658"/>
                  <a:gd name="T76" fmla="*/ 328 w 476"/>
                  <a:gd name="T77" fmla="*/ 638 h 658"/>
                  <a:gd name="T78" fmla="*/ 375 w 476"/>
                  <a:gd name="T79" fmla="*/ 640 h 658"/>
                  <a:gd name="T80" fmla="*/ 425 w 476"/>
                  <a:gd name="T81" fmla="*/ 643 h 658"/>
                  <a:gd name="T82" fmla="*/ 476 w 476"/>
                  <a:gd name="T83" fmla="*/ 645 h 658"/>
                  <a:gd name="T84" fmla="*/ 476 w 476"/>
                  <a:gd name="T85" fmla="*/ 658 h 6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6"/>
                  <a:gd name="T130" fmla="*/ 0 h 658"/>
                  <a:gd name="T131" fmla="*/ 476 w 476"/>
                  <a:gd name="T132" fmla="*/ 658 h 6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6" h="658">
                    <a:moveTo>
                      <a:pt x="476" y="658"/>
                    </a:moveTo>
                    <a:lnTo>
                      <a:pt x="418" y="654"/>
                    </a:lnTo>
                    <a:lnTo>
                      <a:pt x="363" y="650"/>
                    </a:lnTo>
                    <a:lnTo>
                      <a:pt x="313" y="648"/>
                    </a:lnTo>
                    <a:lnTo>
                      <a:pt x="266" y="644"/>
                    </a:lnTo>
                    <a:lnTo>
                      <a:pt x="225" y="641"/>
                    </a:lnTo>
                    <a:lnTo>
                      <a:pt x="185" y="639"/>
                    </a:lnTo>
                    <a:lnTo>
                      <a:pt x="151" y="636"/>
                    </a:lnTo>
                    <a:lnTo>
                      <a:pt x="121" y="634"/>
                    </a:lnTo>
                    <a:lnTo>
                      <a:pt x="94" y="633"/>
                    </a:lnTo>
                    <a:lnTo>
                      <a:pt x="71" y="631"/>
                    </a:lnTo>
                    <a:lnTo>
                      <a:pt x="52" y="630"/>
                    </a:lnTo>
                    <a:lnTo>
                      <a:pt x="37" y="629"/>
                    </a:lnTo>
                    <a:lnTo>
                      <a:pt x="24" y="628"/>
                    </a:lnTo>
                    <a:lnTo>
                      <a:pt x="16" y="626"/>
                    </a:lnTo>
                    <a:lnTo>
                      <a:pt x="11" y="626"/>
                    </a:lnTo>
                    <a:lnTo>
                      <a:pt x="9" y="626"/>
                    </a:lnTo>
                    <a:lnTo>
                      <a:pt x="4" y="488"/>
                    </a:lnTo>
                    <a:lnTo>
                      <a:pt x="2" y="277"/>
                    </a:lnTo>
                    <a:lnTo>
                      <a:pt x="0" y="85"/>
                    </a:lnTo>
                    <a:lnTo>
                      <a:pt x="0" y="0"/>
                    </a:lnTo>
                    <a:lnTo>
                      <a:pt x="17" y="3"/>
                    </a:lnTo>
                    <a:lnTo>
                      <a:pt x="16" y="18"/>
                    </a:lnTo>
                    <a:lnTo>
                      <a:pt x="13" y="94"/>
                    </a:lnTo>
                    <a:lnTo>
                      <a:pt x="13" y="277"/>
                    </a:lnTo>
                    <a:lnTo>
                      <a:pt x="19" y="614"/>
                    </a:lnTo>
                    <a:lnTo>
                      <a:pt x="22" y="614"/>
                    </a:lnTo>
                    <a:lnTo>
                      <a:pt x="27" y="615"/>
                    </a:lnTo>
                    <a:lnTo>
                      <a:pt x="37" y="615"/>
                    </a:lnTo>
                    <a:lnTo>
                      <a:pt x="51" y="616"/>
                    </a:lnTo>
                    <a:lnTo>
                      <a:pt x="68" y="619"/>
                    </a:lnTo>
                    <a:lnTo>
                      <a:pt x="89" y="620"/>
                    </a:lnTo>
                    <a:lnTo>
                      <a:pt x="113" y="622"/>
                    </a:lnTo>
                    <a:lnTo>
                      <a:pt x="141" y="625"/>
                    </a:lnTo>
                    <a:lnTo>
                      <a:pt x="171" y="628"/>
                    </a:lnTo>
                    <a:lnTo>
                      <a:pt x="206" y="630"/>
                    </a:lnTo>
                    <a:lnTo>
                      <a:pt x="244" y="633"/>
                    </a:lnTo>
                    <a:lnTo>
                      <a:pt x="284" y="635"/>
                    </a:lnTo>
                    <a:lnTo>
                      <a:pt x="328" y="638"/>
                    </a:lnTo>
                    <a:lnTo>
                      <a:pt x="375" y="640"/>
                    </a:lnTo>
                    <a:lnTo>
                      <a:pt x="425" y="643"/>
                    </a:lnTo>
                    <a:lnTo>
                      <a:pt x="476" y="645"/>
                    </a:lnTo>
                    <a:lnTo>
                      <a:pt x="476" y="6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92" name="Freeform 78"/>
              <p:cNvSpPr>
                <a:spLocks/>
              </p:cNvSpPr>
              <p:nvPr/>
            </p:nvSpPr>
            <p:spPr bwMode="auto">
              <a:xfrm>
                <a:off x="4138" y="3218"/>
                <a:ext cx="51" cy="37"/>
              </a:xfrm>
              <a:custGeom>
                <a:avLst/>
                <a:gdLst>
                  <a:gd name="T0" fmla="*/ 0 w 51"/>
                  <a:gd name="T1" fmla="*/ 0 h 37"/>
                  <a:gd name="T2" fmla="*/ 3 w 51"/>
                  <a:gd name="T3" fmla="*/ 37 h 37"/>
                  <a:gd name="T4" fmla="*/ 51 w 51"/>
                  <a:gd name="T5" fmla="*/ 21 h 37"/>
                  <a:gd name="T6" fmla="*/ 40 w 51"/>
                  <a:gd name="T7" fmla="*/ 0 h 37"/>
                  <a:gd name="T8" fmla="*/ 0 w 51"/>
                  <a:gd name="T9" fmla="*/ 0 h 37"/>
                  <a:gd name="T10" fmla="*/ 0 60000 65536"/>
                  <a:gd name="T11" fmla="*/ 0 60000 65536"/>
                  <a:gd name="T12" fmla="*/ 0 60000 65536"/>
                  <a:gd name="T13" fmla="*/ 0 60000 65536"/>
                  <a:gd name="T14" fmla="*/ 0 60000 65536"/>
                  <a:gd name="T15" fmla="*/ 0 w 51"/>
                  <a:gd name="T16" fmla="*/ 0 h 37"/>
                  <a:gd name="T17" fmla="*/ 51 w 51"/>
                  <a:gd name="T18" fmla="*/ 37 h 37"/>
                </a:gdLst>
                <a:ahLst/>
                <a:cxnLst>
                  <a:cxn ang="T10">
                    <a:pos x="T0" y="T1"/>
                  </a:cxn>
                  <a:cxn ang="T11">
                    <a:pos x="T2" y="T3"/>
                  </a:cxn>
                  <a:cxn ang="T12">
                    <a:pos x="T4" y="T5"/>
                  </a:cxn>
                  <a:cxn ang="T13">
                    <a:pos x="T6" y="T7"/>
                  </a:cxn>
                  <a:cxn ang="T14">
                    <a:pos x="T8" y="T9"/>
                  </a:cxn>
                </a:cxnLst>
                <a:rect l="T15" t="T16" r="T17" b="T18"/>
                <a:pathLst>
                  <a:path w="51" h="37">
                    <a:moveTo>
                      <a:pt x="0" y="0"/>
                    </a:moveTo>
                    <a:lnTo>
                      <a:pt x="3" y="37"/>
                    </a:lnTo>
                    <a:lnTo>
                      <a:pt x="51" y="21"/>
                    </a:lnTo>
                    <a:lnTo>
                      <a:pt x="40" y="0"/>
                    </a:lnTo>
                    <a:lnTo>
                      <a:pt x="0" y="0"/>
                    </a:lnTo>
                    <a:close/>
                  </a:path>
                </a:pathLst>
              </a:custGeom>
              <a:solidFill>
                <a:srgbClr val="E014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93" name="Freeform 79"/>
              <p:cNvSpPr>
                <a:spLocks/>
              </p:cNvSpPr>
              <p:nvPr/>
            </p:nvSpPr>
            <p:spPr bwMode="auto">
              <a:xfrm>
                <a:off x="3879" y="1675"/>
                <a:ext cx="1146" cy="783"/>
              </a:xfrm>
              <a:custGeom>
                <a:avLst/>
                <a:gdLst>
                  <a:gd name="T0" fmla="*/ 14 w 1146"/>
                  <a:gd name="T1" fmla="*/ 231 h 783"/>
                  <a:gd name="T2" fmla="*/ 29 w 1146"/>
                  <a:gd name="T3" fmla="*/ 697 h 783"/>
                  <a:gd name="T4" fmla="*/ 51 w 1146"/>
                  <a:gd name="T5" fmla="*/ 700 h 783"/>
                  <a:gd name="T6" fmla="*/ 96 w 1146"/>
                  <a:gd name="T7" fmla="*/ 705 h 783"/>
                  <a:gd name="T8" fmla="*/ 164 w 1146"/>
                  <a:gd name="T9" fmla="*/ 712 h 783"/>
                  <a:gd name="T10" fmla="*/ 252 w 1146"/>
                  <a:gd name="T11" fmla="*/ 720 h 783"/>
                  <a:gd name="T12" fmla="*/ 356 w 1146"/>
                  <a:gd name="T13" fmla="*/ 730 h 783"/>
                  <a:gd name="T14" fmla="*/ 476 w 1146"/>
                  <a:gd name="T15" fmla="*/ 740 h 783"/>
                  <a:gd name="T16" fmla="*/ 608 w 1146"/>
                  <a:gd name="T17" fmla="*/ 750 h 783"/>
                  <a:gd name="T18" fmla="*/ 751 w 1146"/>
                  <a:gd name="T19" fmla="*/ 759 h 783"/>
                  <a:gd name="T20" fmla="*/ 903 w 1146"/>
                  <a:gd name="T21" fmla="*/ 767 h 783"/>
                  <a:gd name="T22" fmla="*/ 1061 w 1146"/>
                  <a:gd name="T23" fmla="*/ 773 h 783"/>
                  <a:gd name="T24" fmla="*/ 1123 w 1146"/>
                  <a:gd name="T25" fmla="*/ 497 h 783"/>
                  <a:gd name="T26" fmla="*/ 1123 w 1146"/>
                  <a:gd name="T27" fmla="*/ 67 h 783"/>
                  <a:gd name="T28" fmla="*/ 1092 w 1146"/>
                  <a:gd name="T29" fmla="*/ 65 h 783"/>
                  <a:gd name="T30" fmla="*/ 1032 w 1146"/>
                  <a:gd name="T31" fmla="*/ 61 h 783"/>
                  <a:gd name="T32" fmla="*/ 943 w 1146"/>
                  <a:gd name="T33" fmla="*/ 56 h 783"/>
                  <a:gd name="T34" fmla="*/ 835 w 1146"/>
                  <a:gd name="T35" fmla="*/ 49 h 783"/>
                  <a:gd name="T36" fmla="*/ 711 w 1146"/>
                  <a:gd name="T37" fmla="*/ 42 h 783"/>
                  <a:gd name="T38" fmla="*/ 577 w 1146"/>
                  <a:gd name="T39" fmla="*/ 35 h 783"/>
                  <a:gd name="T40" fmla="*/ 440 w 1146"/>
                  <a:gd name="T41" fmla="*/ 29 h 783"/>
                  <a:gd name="T42" fmla="*/ 304 w 1146"/>
                  <a:gd name="T43" fmla="*/ 24 h 783"/>
                  <a:gd name="T44" fmla="*/ 173 w 1146"/>
                  <a:gd name="T45" fmla="*/ 20 h 783"/>
                  <a:gd name="T46" fmla="*/ 54 w 1146"/>
                  <a:gd name="T47" fmla="*/ 18 h 783"/>
                  <a:gd name="T48" fmla="*/ 20 w 1146"/>
                  <a:gd name="T49" fmla="*/ 0 h 783"/>
                  <a:gd name="T50" fmla="*/ 35 w 1146"/>
                  <a:gd name="T51" fmla="*/ 0 h 783"/>
                  <a:gd name="T52" fmla="*/ 69 w 1146"/>
                  <a:gd name="T53" fmla="*/ 1 h 783"/>
                  <a:gd name="T54" fmla="*/ 123 w 1146"/>
                  <a:gd name="T55" fmla="*/ 3 h 783"/>
                  <a:gd name="T56" fmla="*/ 196 w 1146"/>
                  <a:gd name="T57" fmla="*/ 5 h 783"/>
                  <a:gd name="T58" fmla="*/ 290 w 1146"/>
                  <a:gd name="T59" fmla="*/ 8 h 783"/>
                  <a:gd name="T60" fmla="*/ 404 w 1146"/>
                  <a:gd name="T61" fmla="*/ 13 h 783"/>
                  <a:gd name="T62" fmla="*/ 539 w 1146"/>
                  <a:gd name="T63" fmla="*/ 18 h 783"/>
                  <a:gd name="T64" fmla="*/ 695 w 1146"/>
                  <a:gd name="T65" fmla="*/ 25 h 783"/>
                  <a:gd name="T66" fmla="*/ 873 w 1146"/>
                  <a:gd name="T67" fmla="*/ 35 h 783"/>
                  <a:gd name="T68" fmla="*/ 1073 w 1146"/>
                  <a:gd name="T69" fmla="*/ 47 h 783"/>
                  <a:gd name="T70" fmla="*/ 1144 w 1146"/>
                  <a:gd name="T71" fmla="*/ 329 h 783"/>
                  <a:gd name="T72" fmla="*/ 1129 w 1146"/>
                  <a:gd name="T73" fmla="*/ 783 h 783"/>
                  <a:gd name="T74" fmla="*/ 1114 w 1146"/>
                  <a:gd name="T75" fmla="*/ 783 h 783"/>
                  <a:gd name="T76" fmla="*/ 1080 w 1146"/>
                  <a:gd name="T77" fmla="*/ 783 h 783"/>
                  <a:gd name="T78" fmla="*/ 1027 w 1146"/>
                  <a:gd name="T79" fmla="*/ 782 h 783"/>
                  <a:gd name="T80" fmla="*/ 953 w 1146"/>
                  <a:gd name="T81" fmla="*/ 779 h 783"/>
                  <a:gd name="T82" fmla="*/ 859 w 1146"/>
                  <a:gd name="T83" fmla="*/ 775 h 783"/>
                  <a:gd name="T84" fmla="*/ 746 w 1146"/>
                  <a:gd name="T85" fmla="*/ 769 h 783"/>
                  <a:gd name="T86" fmla="*/ 611 w 1146"/>
                  <a:gd name="T87" fmla="*/ 762 h 783"/>
                  <a:gd name="T88" fmla="*/ 456 w 1146"/>
                  <a:gd name="T89" fmla="*/ 750 h 783"/>
                  <a:gd name="T90" fmla="*/ 278 w 1146"/>
                  <a:gd name="T91" fmla="*/ 736 h 783"/>
                  <a:gd name="T92" fmla="*/ 78 w 1146"/>
                  <a:gd name="T93" fmla="*/ 717 h 783"/>
                  <a:gd name="T94" fmla="*/ 1 w 1146"/>
                  <a:gd name="T95" fmla="*/ 474 h 783"/>
                  <a:gd name="T96" fmla="*/ 18 w 1146"/>
                  <a:gd name="T97" fmla="*/ 1 h 7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46"/>
                  <a:gd name="T148" fmla="*/ 0 h 783"/>
                  <a:gd name="T149" fmla="*/ 1146 w 1146"/>
                  <a:gd name="T150" fmla="*/ 783 h 7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46" h="783">
                    <a:moveTo>
                      <a:pt x="18" y="1"/>
                    </a:moveTo>
                    <a:lnTo>
                      <a:pt x="16" y="66"/>
                    </a:lnTo>
                    <a:lnTo>
                      <a:pt x="14" y="231"/>
                    </a:lnTo>
                    <a:lnTo>
                      <a:pt x="16" y="455"/>
                    </a:lnTo>
                    <a:lnTo>
                      <a:pt x="28" y="697"/>
                    </a:lnTo>
                    <a:lnTo>
                      <a:pt x="29" y="697"/>
                    </a:lnTo>
                    <a:lnTo>
                      <a:pt x="34" y="698"/>
                    </a:lnTo>
                    <a:lnTo>
                      <a:pt x="40" y="698"/>
                    </a:lnTo>
                    <a:lnTo>
                      <a:pt x="51" y="700"/>
                    </a:lnTo>
                    <a:lnTo>
                      <a:pt x="63" y="701"/>
                    </a:lnTo>
                    <a:lnTo>
                      <a:pt x="78" y="703"/>
                    </a:lnTo>
                    <a:lnTo>
                      <a:pt x="96" y="705"/>
                    </a:lnTo>
                    <a:lnTo>
                      <a:pt x="116" y="707"/>
                    </a:lnTo>
                    <a:lnTo>
                      <a:pt x="139" y="710"/>
                    </a:lnTo>
                    <a:lnTo>
                      <a:pt x="164" y="712"/>
                    </a:lnTo>
                    <a:lnTo>
                      <a:pt x="191" y="715"/>
                    </a:lnTo>
                    <a:lnTo>
                      <a:pt x="220" y="717"/>
                    </a:lnTo>
                    <a:lnTo>
                      <a:pt x="252" y="720"/>
                    </a:lnTo>
                    <a:lnTo>
                      <a:pt x="285" y="724"/>
                    </a:lnTo>
                    <a:lnTo>
                      <a:pt x="319" y="726"/>
                    </a:lnTo>
                    <a:lnTo>
                      <a:pt x="356" y="730"/>
                    </a:lnTo>
                    <a:lnTo>
                      <a:pt x="394" y="734"/>
                    </a:lnTo>
                    <a:lnTo>
                      <a:pt x="434" y="736"/>
                    </a:lnTo>
                    <a:lnTo>
                      <a:pt x="476" y="740"/>
                    </a:lnTo>
                    <a:lnTo>
                      <a:pt x="518" y="743"/>
                    </a:lnTo>
                    <a:lnTo>
                      <a:pt x="562" y="746"/>
                    </a:lnTo>
                    <a:lnTo>
                      <a:pt x="608" y="750"/>
                    </a:lnTo>
                    <a:lnTo>
                      <a:pt x="654" y="753"/>
                    </a:lnTo>
                    <a:lnTo>
                      <a:pt x="702" y="755"/>
                    </a:lnTo>
                    <a:lnTo>
                      <a:pt x="751" y="759"/>
                    </a:lnTo>
                    <a:lnTo>
                      <a:pt x="801" y="762"/>
                    </a:lnTo>
                    <a:lnTo>
                      <a:pt x="852" y="764"/>
                    </a:lnTo>
                    <a:lnTo>
                      <a:pt x="903" y="767"/>
                    </a:lnTo>
                    <a:lnTo>
                      <a:pt x="954" y="769"/>
                    </a:lnTo>
                    <a:lnTo>
                      <a:pt x="1008" y="770"/>
                    </a:lnTo>
                    <a:lnTo>
                      <a:pt x="1061" y="773"/>
                    </a:lnTo>
                    <a:lnTo>
                      <a:pt x="1114" y="774"/>
                    </a:lnTo>
                    <a:lnTo>
                      <a:pt x="1116" y="692"/>
                    </a:lnTo>
                    <a:lnTo>
                      <a:pt x="1123" y="497"/>
                    </a:lnTo>
                    <a:lnTo>
                      <a:pt x="1128" y="264"/>
                    </a:lnTo>
                    <a:lnTo>
                      <a:pt x="1125" y="67"/>
                    </a:lnTo>
                    <a:lnTo>
                      <a:pt x="1123" y="67"/>
                    </a:lnTo>
                    <a:lnTo>
                      <a:pt x="1116" y="67"/>
                    </a:lnTo>
                    <a:lnTo>
                      <a:pt x="1106" y="66"/>
                    </a:lnTo>
                    <a:lnTo>
                      <a:pt x="1092" y="65"/>
                    </a:lnTo>
                    <a:lnTo>
                      <a:pt x="1076" y="63"/>
                    </a:lnTo>
                    <a:lnTo>
                      <a:pt x="1054" y="62"/>
                    </a:lnTo>
                    <a:lnTo>
                      <a:pt x="1032" y="61"/>
                    </a:lnTo>
                    <a:lnTo>
                      <a:pt x="1005" y="59"/>
                    </a:lnTo>
                    <a:lnTo>
                      <a:pt x="975" y="57"/>
                    </a:lnTo>
                    <a:lnTo>
                      <a:pt x="943" y="56"/>
                    </a:lnTo>
                    <a:lnTo>
                      <a:pt x="909" y="53"/>
                    </a:lnTo>
                    <a:lnTo>
                      <a:pt x="873" y="52"/>
                    </a:lnTo>
                    <a:lnTo>
                      <a:pt x="835" y="49"/>
                    </a:lnTo>
                    <a:lnTo>
                      <a:pt x="795" y="47"/>
                    </a:lnTo>
                    <a:lnTo>
                      <a:pt x="754" y="44"/>
                    </a:lnTo>
                    <a:lnTo>
                      <a:pt x="711" y="42"/>
                    </a:lnTo>
                    <a:lnTo>
                      <a:pt x="667" y="40"/>
                    </a:lnTo>
                    <a:lnTo>
                      <a:pt x="623" y="38"/>
                    </a:lnTo>
                    <a:lnTo>
                      <a:pt x="577" y="35"/>
                    </a:lnTo>
                    <a:lnTo>
                      <a:pt x="532" y="33"/>
                    </a:lnTo>
                    <a:lnTo>
                      <a:pt x="486" y="32"/>
                    </a:lnTo>
                    <a:lnTo>
                      <a:pt x="440" y="29"/>
                    </a:lnTo>
                    <a:lnTo>
                      <a:pt x="394" y="28"/>
                    </a:lnTo>
                    <a:lnTo>
                      <a:pt x="348" y="25"/>
                    </a:lnTo>
                    <a:lnTo>
                      <a:pt x="304" y="24"/>
                    </a:lnTo>
                    <a:lnTo>
                      <a:pt x="258" y="23"/>
                    </a:lnTo>
                    <a:lnTo>
                      <a:pt x="215" y="21"/>
                    </a:lnTo>
                    <a:lnTo>
                      <a:pt x="173" y="20"/>
                    </a:lnTo>
                    <a:lnTo>
                      <a:pt x="132" y="19"/>
                    </a:lnTo>
                    <a:lnTo>
                      <a:pt x="92" y="18"/>
                    </a:lnTo>
                    <a:lnTo>
                      <a:pt x="54" y="18"/>
                    </a:lnTo>
                    <a:lnTo>
                      <a:pt x="19" y="18"/>
                    </a:lnTo>
                    <a:lnTo>
                      <a:pt x="19" y="0"/>
                    </a:lnTo>
                    <a:lnTo>
                      <a:pt x="20" y="0"/>
                    </a:lnTo>
                    <a:lnTo>
                      <a:pt x="23" y="0"/>
                    </a:lnTo>
                    <a:lnTo>
                      <a:pt x="28" y="0"/>
                    </a:lnTo>
                    <a:lnTo>
                      <a:pt x="35" y="0"/>
                    </a:lnTo>
                    <a:lnTo>
                      <a:pt x="44" y="0"/>
                    </a:lnTo>
                    <a:lnTo>
                      <a:pt x="56" y="1"/>
                    </a:lnTo>
                    <a:lnTo>
                      <a:pt x="69" y="1"/>
                    </a:lnTo>
                    <a:lnTo>
                      <a:pt x="85" y="1"/>
                    </a:lnTo>
                    <a:lnTo>
                      <a:pt x="104" y="1"/>
                    </a:lnTo>
                    <a:lnTo>
                      <a:pt x="123" y="3"/>
                    </a:lnTo>
                    <a:lnTo>
                      <a:pt x="145" y="3"/>
                    </a:lnTo>
                    <a:lnTo>
                      <a:pt x="170" y="4"/>
                    </a:lnTo>
                    <a:lnTo>
                      <a:pt x="196" y="5"/>
                    </a:lnTo>
                    <a:lnTo>
                      <a:pt x="225" y="5"/>
                    </a:lnTo>
                    <a:lnTo>
                      <a:pt x="257" y="6"/>
                    </a:lnTo>
                    <a:lnTo>
                      <a:pt x="290" y="8"/>
                    </a:lnTo>
                    <a:lnTo>
                      <a:pt x="325" y="9"/>
                    </a:lnTo>
                    <a:lnTo>
                      <a:pt x="363" y="10"/>
                    </a:lnTo>
                    <a:lnTo>
                      <a:pt x="404" y="13"/>
                    </a:lnTo>
                    <a:lnTo>
                      <a:pt x="447" y="14"/>
                    </a:lnTo>
                    <a:lnTo>
                      <a:pt x="491" y="16"/>
                    </a:lnTo>
                    <a:lnTo>
                      <a:pt x="539" y="18"/>
                    </a:lnTo>
                    <a:lnTo>
                      <a:pt x="589" y="20"/>
                    </a:lnTo>
                    <a:lnTo>
                      <a:pt x="640" y="23"/>
                    </a:lnTo>
                    <a:lnTo>
                      <a:pt x="695" y="25"/>
                    </a:lnTo>
                    <a:lnTo>
                      <a:pt x="752" y="29"/>
                    </a:lnTo>
                    <a:lnTo>
                      <a:pt x="811" y="32"/>
                    </a:lnTo>
                    <a:lnTo>
                      <a:pt x="873" y="35"/>
                    </a:lnTo>
                    <a:lnTo>
                      <a:pt x="938" y="38"/>
                    </a:lnTo>
                    <a:lnTo>
                      <a:pt x="1004" y="42"/>
                    </a:lnTo>
                    <a:lnTo>
                      <a:pt x="1073" y="47"/>
                    </a:lnTo>
                    <a:lnTo>
                      <a:pt x="1146" y="51"/>
                    </a:lnTo>
                    <a:lnTo>
                      <a:pt x="1146" y="132"/>
                    </a:lnTo>
                    <a:lnTo>
                      <a:pt x="1144" y="329"/>
                    </a:lnTo>
                    <a:lnTo>
                      <a:pt x="1139" y="569"/>
                    </a:lnTo>
                    <a:lnTo>
                      <a:pt x="1130" y="783"/>
                    </a:lnTo>
                    <a:lnTo>
                      <a:pt x="1129" y="783"/>
                    </a:lnTo>
                    <a:lnTo>
                      <a:pt x="1127" y="783"/>
                    </a:lnTo>
                    <a:lnTo>
                      <a:pt x="1122" y="783"/>
                    </a:lnTo>
                    <a:lnTo>
                      <a:pt x="1114" y="783"/>
                    </a:lnTo>
                    <a:lnTo>
                      <a:pt x="1105" y="783"/>
                    </a:lnTo>
                    <a:lnTo>
                      <a:pt x="1094" y="783"/>
                    </a:lnTo>
                    <a:lnTo>
                      <a:pt x="1080" y="783"/>
                    </a:lnTo>
                    <a:lnTo>
                      <a:pt x="1063" y="783"/>
                    </a:lnTo>
                    <a:lnTo>
                      <a:pt x="1046" y="782"/>
                    </a:lnTo>
                    <a:lnTo>
                      <a:pt x="1027" y="782"/>
                    </a:lnTo>
                    <a:lnTo>
                      <a:pt x="1004" y="780"/>
                    </a:lnTo>
                    <a:lnTo>
                      <a:pt x="980" y="780"/>
                    </a:lnTo>
                    <a:lnTo>
                      <a:pt x="953" y="779"/>
                    </a:lnTo>
                    <a:lnTo>
                      <a:pt x="924" y="778"/>
                    </a:lnTo>
                    <a:lnTo>
                      <a:pt x="892" y="777"/>
                    </a:lnTo>
                    <a:lnTo>
                      <a:pt x="859" y="775"/>
                    </a:lnTo>
                    <a:lnTo>
                      <a:pt x="824" y="774"/>
                    </a:lnTo>
                    <a:lnTo>
                      <a:pt x="786" y="772"/>
                    </a:lnTo>
                    <a:lnTo>
                      <a:pt x="746" y="769"/>
                    </a:lnTo>
                    <a:lnTo>
                      <a:pt x="704" y="767"/>
                    </a:lnTo>
                    <a:lnTo>
                      <a:pt x="658" y="764"/>
                    </a:lnTo>
                    <a:lnTo>
                      <a:pt x="611" y="762"/>
                    </a:lnTo>
                    <a:lnTo>
                      <a:pt x="562" y="758"/>
                    </a:lnTo>
                    <a:lnTo>
                      <a:pt x="510" y="754"/>
                    </a:lnTo>
                    <a:lnTo>
                      <a:pt x="456" y="750"/>
                    </a:lnTo>
                    <a:lnTo>
                      <a:pt x="399" y="746"/>
                    </a:lnTo>
                    <a:lnTo>
                      <a:pt x="339" y="741"/>
                    </a:lnTo>
                    <a:lnTo>
                      <a:pt x="278" y="736"/>
                    </a:lnTo>
                    <a:lnTo>
                      <a:pt x="214" y="730"/>
                    </a:lnTo>
                    <a:lnTo>
                      <a:pt x="148" y="725"/>
                    </a:lnTo>
                    <a:lnTo>
                      <a:pt x="78" y="717"/>
                    </a:lnTo>
                    <a:lnTo>
                      <a:pt x="7" y="711"/>
                    </a:lnTo>
                    <a:lnTo>
                      <a:pt x="5" y="644"/>
                    </a:lnTo>
                    <a:lnTo>
                      <a:pt x="1" y="474"/>
                    </a:lnTo>
                    <a:lnTo>
                      <a:pt x="0" y="245"/>
                    </a:lnTo>
                    <a:lnTo>
                      <a:pt x="6" y="1"/>
                    </a:lnTo>
                    <a:lnTo>
                      <a:pt x="1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94" name="Freeform 80"/>
              <p:cNvSpPr>
                <a:spLocks/>
              </p:cNvSpPr>
              <p:nvPr/>
            </p:nvSpPr>
            <p:spPr bwMode="auto">
              <a:xfrm>
                <a:off x="3215" y="3075"/>
                <a:ext cx="1939" cy="653"/>
              </a:xfrm>
              <a:custGeom>
                <a:avLst/>
                <a:gdLst>
                  <a:gd name="T0" fmla="*/ 2 w 1939"/>
                  <a:gd name="T1" fmla="*/ 503 h 653"/>
                  <a:gd name="T2" fmla="*/ 9 w 1939"/>
                  <a:gd name="T3" fmla="*/ 499 h 653"/>
                  <a:gd name="T4" fmla="*/ 26 w 1939"/>
                  <a:gd name="T5" fmla="*/ 492 h 653"/>
                  <a:gd name="T6" fmla="*/ 51 w 1939"/>
                  <a:gd name="T7" fmla="*/ 482 h 653"/>
                  <a:gd name="T8" fmla="*/ 87 w 1939"/>
                  <a:gd name="T9" fmla="*/ 468 h 653"/>
                  <a:gd name="T10" fmla="*/ 133 w 1939"/>
                  <a:gd name="T11" fmla="*/ 451 h 653"/>
                  <a:gd name="T12" fmla="*/ 193 w 1939"/>
                  <a:gd name="T13" fmla="*/ 430 h 653"/>
                  <a:gd name="T14" fmla="*/ 264 w 1939"/>
                  <a:gd name="T15" fmla="*/ 404 h 653"/>
                  <a:gd name="T16" fmla="*/ 349 w 1939"/>
                  <a:gd name="T17" fmla="*/ 375 h 653"/>
                  <a:gd name="T18" fmla="*/ 447 w 1939"/>
                  <a:gd name="T19" fmla="*/ 341 h 653"/>
                  <a:gd name="T20" fmla="*/ 561 w 1939"/>
                  <a:gd name="T21" fmla="*/ 301 h 653"/>
                  <a:gd name="T22" fmla="*/ 692 w 1939"/>
                  <a:gd name="T23" fmla="*/ 258 h 653"/>
                  <a:gd name="T24" fmla="*/ 839 w 1939"/>
                  <a:gd name="T25" fmla="*/ 210 h 653"/>
                  <a:gd name="T26" fmla="*/ 1002 w 1939"/>
                  <a:gd name="T27" fmla="*/ 156 h 653"/>
                  <a:gd name="T28" fmla="*/ 1184 w 1939"/>
                  <a:gd name="T29" fmla="*/ 98 h 653"/>
                  <a:gd name="T30" fmla="*/ 1387 w 1939"/>
                  <a:gd name="T31" fmla="*/ 34 h 653"/>
                  <a:gd name="T32" fmla="*/ 1939 w 1939"/>
                  <a:gd name="T33" fmla="*/ 104 h 653"/>
                  <a:gd name="T34" fmla="*/ 1937 w 1939"/>
                  <a:gd name="T35" fmla="*/ 115 h 653"/>
                  <a:gd name="T36" fmla="*/ 1929 w 1939"/>
                  <a:gd name="T37" fmla="*/ 120 h 653"/>
                  <a:gd name="T38" fmla="*/ 1910 w 1939"/>
                  <a:gd name="T39" fmla="*/ 129 h 653"/>
                  <a:gd name="T40" fmla="*/ 1880 w 1939"/>
                  <a:gd name="T41" fmla="*/ 142 h 653"/>
                  <a:gd name="T42" fmla="*/ 1840 w 1939"/>
                  <a:gd name="T43" fmla="*/ 160 h 653"/>
                  <a:gd name="T44" fmla="*/ 1788 w 1939"/>
                  <a:gd name="T45" fmla="*/ 181 h 653"/>
                  <a:gd name="T46" fmla="*/ 1726 w 1939"/>
                  <a:gd name="T47" fmla="*/ 208 h 653"/>
                  <a:gd name="T48" fmla="*/ 1650 w 1939"/>
                  <a:gd name="T49" fmla="*/ 237 h 653"/>
                  <a:gd name="T50" fmla="*/ 1563 w 1939"/>
                  <a:gd name="T51" fmla="*/ 271 h 653"/>
                  <a:gd name="T52" fmla="*/ 1461 w 1939"/>
                  <a:gd name="T53" fmla="*/ 309 h 653"/>
                  <a:gd name="T54" fmla="*/ 1346 w 1939"/>
                  <a:gd name="T55" fmla="*/ 352 h 653"/>
                  <a:gd name="T56" fmla="*/ 1217 w 1939"/>
                  <a:gd name="T57" fmla="*/ 398 h 653"/>
                  <a:gd name="T58" fmla="*/ 1074 w 1939"/>
                  <a:gd name="T59" fmla="*/ 448 h 653"/>
                  <a:gd name="T60" fmla="*/ 915 w 1939"/>
                  <a:gd name="T61" fmla="*/ 501 h 653"/>
                  <a:gd name="T62" fmla="*/ 740 w 1939"/>
                  <a:gd name="T63" fmla="*/ 559 h 653"/>
                  <a:gd name="T64" fmla="*/ 549 w 1939"/>
                  <a:gd name="T65" fmla="*/ 621 h 653"/>
                  <a:gd name="T66" fmla="*/ 444 w 1939"/>
                  <a:gd name="T67" fmla="*/ 652 h 653"/>
                  <a:gd name="T68" fmla="*/ 413 w 1939"/>
                  <a:gd name="T69" fmla="*/ 644 h 653"/>
                  <a:gd name="T70" fmla="*/ 360 w 1939"/>
                  <a:gd name="T71" fmla="*/ 629 h 653"/>
                  <a:gd name="T72" fmla="*/ 290 w 1939"/>
                  <a:gd name="T73" fmla="*/ 609 h 653"/>
                  <a:gd name="T74" fmla="*/ 214 w 1939"/>
                  <a:gd name="T75" fmla="*/ 586 h 653"/>
                  <a:gd name="T76" fmla="*/ 138 w 1939"/>
                  <a:gd name="T77" fmla="*/ 561 h 653"/>
                  <a:gd name="T78" fmla="*/ 71 w 1939"/>
                  <a:gd name="T79" fmla="*/ 537 h 653"/>
                  <a:gd name="T80" fmla="*/ 18 w 1939"/>
                  <a:gd name="T81" fmla="*/ 513 h 6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939"/>
                  <a:gd name="T124" fmla="*/ 0 h 653"/>
                  <a:gd name="T125" fmla="*/ 1939 w 1939"/>
                  <a:gd name="T126" fmla="*/ 653 h 6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939" h="653">
                    <a:moveTo>
                      <a:pt x="0" y="503"/>
                    </a:moveTo>
                    <a:lnTo>
                      <a:pt x="2" y="503"/>
                    </a:lnTo>
                    <a:lnTo>
                      <a:pt x="4" y="501"/>
                    </a:lnTo>
                    <a:lnTo>
                      <a:pt x="9" y="499"/>
                    </a:lnTo>
                    <a:lnTo>
                      <a:pt x="16" y="496"/>
                    </a:lnTo>
                    <a:lnTo>
                      <a:pt x="26" y="492"/>
                    </a:lnTo>
                    <a:lnTo>
                      <a:pt x="37" y="487"/>
                    </a:lnTo>
                    <a:lnTo>
                      <a:pt x="51" y="482"/>
                    </a:lnTo>
                    <a:lnTo>
                      <a:pt x="68" y="476"/>
                    </a:lnTo>
                    <a:lnTo>
                      <a:pt x="87" y="468"/>
                    </a:lnTo>
                    <a:lnTo>
                      <a:pt x="109" y="461"/>
                    </a:lnTo>
                    <a:lnTo>
                      <a:pt x="133" y="451"/>
                    </a:lnTo>
                    <a:lnTo>
                      <a:pt x="161" y="441"/>
                    </a:lnTo>
                    <a:lnTo>
                      <a:pt x="193" y="430"/>
                    </a:lnTo>
                    <a:lnTo>
                      <a:pt x="227" y="418"/>
                    </a:lnTo>
                    <a:lnTo>
                      <a:pt x="264" y="404"/>
                    </a:lnTo>
                    <a:lnTo>
                      <a:pt x="304" y="390"/>
                    </a:lnTo>
                    <a:lnTo>
                      <a:pt x="349" y="375"/>
                    </a:lnTo>
                    <a:lnTo>
                      <a:pt x="397" y="358"/>
                    </a:lnTo>
                    <a:lnTo>
                      <a:pt x="447" y="341"/>
                    </a:lnTo>
                    <a:lnTo>
                      <a:pt x="503" y="322"/>
                    </a:lnTo>
                    <a:lnTo>
                      <a:pt x="561" y="301"/>
                    </a:lnTo>
                    <a:lnTo>
                      <a:pt x="625" y="280"/>
                    </a:lnTo>
                    <a:lnTo>
                      <a:pt x="692" y="258"/>
                    </a:lnTo>
                    <a:lnTo>
                      <a:pt x="763" y="234"/>
                    </a:lnTo>
                    <a:lnTo>
                      <a:pt x="839" y="210"/>
                    </a:lnTo>
                    <a:lnTo>
                      <a:pt x="918" y="184"/>
                    </a:lnTo>
                    <a:lnTo>
                      <a:pt x="1002" y="156"/>
                    </a:lnTo>
                    <a:lnTo>
                      <a:pt x="1090" y="128"/>
                    </a:lnTo>
                    <a:lnTo>
                      <a:pt x="1184" y="98"/>
                    </a:lnTo>
                    <a:lnTo>
                      <a:pt x="1283" y="67"/>
                    </a:lnTo>
                    <a:lnTo>
                      <a:pt x="1387" y="34"/>
                    </a:lnTo>
                    <a:lnTo>
                      <a:pt x="1494" y="0"/>
                    </a:lnTo>
                    <a:lnTo>
                      <a:pt x="1939" y="104"/>
                    </a:lnTo>
                    <a:lnTo>
                      <a:pt x="1939" y="115"/>
                    </a:lnTo>
                    <a:lnTo>
                      <a:pt x="1937" y="115"/>
                    </a:lnTo>
                    <a:lnTo>
                      <a:pt x="1934" y="118"/>
                    </a:lnTo>
                    <a:lnTo>
                      <a:pt x="1929" y="120"/>
                    </a:lnTo>
                    <a:lnTo>
                      <a:pt x="1920" y="124"/>
                    </a:lnTo>
                    <a:lnTo>
                      <a:pt x="1910" y="129"/>
                    </a:lnTo>
                    <a:lnTo>
                      <a:pt x="1896" y="136"/>
                    </a:lnTo>
                    <a:lnTo>
                      <a:pt x="1880" y="142"/>
                    </a:lnTo>
                    <a:lnTo>
                      <a:pt x="1861" y="151"/>
                    </a:lnTo>
                    <a:lnTo>
                      <a:pt x="1840" y="160"/>
                    </a:lnTo>
                    <a:lnTo>
                      <a:pt x="1816" y="170"/>
                    </a:lnTo>
                    <a:lnTo>
                      <a:pt x="1788" y="181"/>
                    </a:lnTo>
                    <a:lnTo>
                      <a:pt x="1759" y="194"/>
                    </a:lnTo>
                    <a:lnTo>
                      <a:pt x="1726" y="208"/>
                    </a:lnTo>
                    <a:lnTo>
                      <a:pt x="1689" y="222"/>
                    </a:lnTo>
                    <a:lnTo>
                      <a:pt x="1650" y="237"/>
                    </a:lnTo>
                    <a:lnTo>
                      <a:pt x="1608" y="253"/>
                    </a:lnTo>
                    <a:lnTo>
                      <a:pt x="1563" y="271"/>
                    </a:lnTo>
                    <a:lnTo>
                      <a:pt x="1513" y="290"/>
                    </a:lnTo>
                    <a:lnTo>
                      <a:pt x="1461" y="309"/>
                    </a:lnTo>
                    <a:lnTo>
                      <a:pt x="1406" y="330"/>
                    </a:lnTo>
                    <a:lnTo>
                      <a:pt x="1346" y="352"/>
                    </a:lnTo>
                    <a:lnTo>
                      <a:pt x="1284" y="375"/>
                    </a:lnTo>
                    <a:lnTo>
                      <a:pt x="1217" y="398"/>
                    </a:lnTo>
                    <a:lnTo>
                      <a:pt x="1147" y="423"/>
                    </a:lnTo>
                    <a:lnTo>
                      <a:pt x="1074" y="448"/>
                    </a:lnTo>
                    <a:lnTo>
                      <a:pt x="996" y="475"/>
                    </a:lnTo>
                    <a:lnTo>
                      <a:pt x="915" y="501"/>
                    </a:lnTo>
                    <a:lnTo>
                      <a:pt x="830" y="530"/>
                    </a:lnTo>
                    <a:lnTo>
                      <a:pt x="740" y="559"/>
                    </a:lnTo>
                    <a:lnTo>
                      <a:pt x="646" y="590"/>
                    </a:lnTo>
                    <a:lnTo>
                      <a:pt x="549" y="621"/>
                    </a:lnTo>
                    <a:lnTo>
                      <a:pt x="447" y="653"/>
                    </a:lnTo>
                    <a:lnTo>
                      <a:pt x="444" y="652"/>
                    </a:lnTo>
                    <a:lnTo>
                      <a:pt x="431" y="649"/>
                    </a:lnTo>
                    <a:lnTo>
                      <a:pt x="413" y="644"/>
                    </a:lnTo>
                    <a:lnTo>
                      <a:pt x="389" y="637"/>
                    </a:lnTo>
                    <a:lnTo>
                      <a:pt x="360" y="629"/>
                    </a:lnTo>
                    <a:lnTo>
                      <a:pt x="327" y="619"/>
                    </a:lnTo>
                    <a:lnTo>
                      <a:pt x="290" y="609"/>
                    </a:lnTo>
                    <a:lnTo>
                      <a:pt x="254" y="597"/>
                    </a:lnTo>
                    <a:lnTo>
                      <a:pt x="214" y="586"/>
                    </a:lnTo>
                    <a:lnTo>
                      <a:pt x="176" y="573"/>
                    </a:lnTo>
                    <a:lnTo>
                      <a:pt x="138" y="561"/>
                    </a:lnTo>
                    <a:lnTo>
                      <a:pt x="103" y="548"/>
                    </a:lnTo>
                    <a:lnTo>
                      <a:pt x="71" y="537"/>
                    </a:lnTo>
                    <a:lnTo>
                      <a:pt x="42" y="524"/>
                    </a:lnTo>
                    <a:lnTo>
                      <a:pt x="18" y="513"/>
                    </a:lnTo>
                    <a:lnTo>
                      <a:pt x="0" y="503"/>
                    </a:lnTo>
                    <a:close/>
                  </a:path>
                </a:pathLst>
              </a:custGeom>
              <a:solidFill>
                <a:srgbClr val="E891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95" name="Freeform 81"/>
              <p:cNvSpPr>
                <a:spLocks/>
              </p:cNvSpPr>
              <p:nvPr/>
            </p:nvSpPr>
            <p:spPr bwMode="auto">
              <a:xfrm>
                <a:off x="3197" y="3190"/>
                <a:ext cx="1954" cy="623"/>
              </a:xfrm>
              <a:custGeom>
                <a:avLst/>
                <a:gdLst>
                  <a:gd name="T0" fmla="*/ 3 w 1954"/>
                  <a:gd name="T1" fmla="*/ 396 h 623"/>
                  <a:gd name="T2" fmla="*/ 35 w 1954"/>
                  <a:gd name="T3" fmla="*/ 408 h 623"/>
                  <a:gd name="T4" fmla="*/ 88 w 1954"/>
                  <a:gd name="T5" fmla="*/ 427 h 623"/>
                  <a:gd name="T6" fmla="*/ 158 w 1954"/>
                  <a:gd name="T7" fmla="*/ 451 h 623"/>
                  <a:gd name="T8" fmla="*/ 236 w 1954"/>
                  <a:gd name="T9" fmla="*/ 477 h 623"/>
                  <a:gd name="T10" fmla="*/ 313 w 1954"/>
                  <a:gd name="T11" fmla="*/ 503 h 623"/>
                  <a:gd name="T12" fmla="*/ 386 w 1954"/>
                  <a:gd name="T13" fmla="*/ 524 h 623"/>
                  <a:gd name="T14" fmla="*/ 441 w 1954"/>
                  <a:gd name="T15" fmla="*/ 538 h 623"/>
                  <a:gd name="T16" fmla="*/ 463 w 1954"/>
                  <a:gd name="T17" fmla="*/ 542 h 623"/>
                  <a:gd name="T18" fmla="*/ 474 w 1954"/>
                  <a:gd name="T19" fmla="*/ 538 h 623"/>
                  <a:gd name="T20" fmla="*/ 498 w 1954"/>
                  <a:gd name="T21" fmla="*/ 532 h 623"/>
                  <a:gd name="T22" fmla="*/ 534 w 1954"/>
                  <a:gd name="T23" fmla="*/ 522 h 623"/>
                  <a:gd name="T24" fmla="*/ 581 w 1954"/>
                  <a:gd name="T25" fmla="*/ 508 h 623"/>
                  <a:gd name="T26" fmla="*/ 639 w 1954"/>
                  <a:gd name="T27" fmla="*/ 489 h 623"/>
                  <a:gd name="T28" fmla="*/ 710 w 1954"/>
                  <a:gd name="T29" fmla="*/ 466 h 623"/>
                  <a:gd name="T30" fmla="*/ 792 w 1954"/>
                  <a:gd name="T31" fmla="*/ 439 h 623"/>
                  <a:gd name="T32" fmla="*/ 886 w 1954"/>
                  <a:gd name="T33" fmla="*/ 408 h 623"/>
                  <a:gd name="T34" fmla="*/ 991 w 1954"/>
                  <a:gd name="T35" fmla="*/ 371 h 623"/>
                  <a:gd name="T36" fmla="*/ 1107 w 1954"/>
                  <a:gd name="T37" fmla="*/ 329 h 623"/>
                  <a:gd name="T38" fmla="*/ 1235 w 1954"/>
                  <a:gd name="T39" fmla="*/ 283 h 623"/>
                  <a:gd name="T40" fmla="*/ 1374 w 1954"/>
                  <a:gd name="T41" fmla="*/ 231 h 623"/>
                  <a:gd name="T42" fmla="*/ 1525 w 1954"/>
                  <a:gd name="T43" fmla="*/ 172 h 623"/>
                  <a:gd name="T44" fmla="*/ 1688 w 1954"/>
                  <a:gd name="T45" fmla="*/ 108 h 623"/>
                  <a:gd name="T46" fmla="*/ 1862 w 1954"/>
                  <a:gd name="T47" fmla="*/ 38 h 623"/>
                  <a:gd name="T48" fmla="*/ 1954 w 1954"/>
                  <a:gd name="T49" fmla="*/ 84 h 623"/>
                  <a:gd name="T50" fmla="*/ 1943 w 1954"/>
                  <a:gd name="T51" fmla="*/ 88 h 623"/>
                  <a:gd name="T52" fmla="*/ 1912 w 1954"/>
                  <a:gd name="T53" fmla="*/ 100 h 623"/>
                  <a:gd name="T54" fmla="*/ 1862 w 1954"/>
                  <a:gd name="T55" fmla="*/ 119 h 623"/>
                  <a:gd name="T56" fmla="*/ 1796 w 1954"/>
                  <a:gd name="T57" fmla="*/ 143 h 623"/>
                  <a:gd name="T58" fmla="*/ 1716 w 1954"/>
                  <a:gd name="T59" fmla="*/ 174 h 623"/>
                  <a:gd name="T60" fmla="*/ 1622 w 1954"/>
                  <a:gd name="T61" fmla="*/ 209 h 623"/>
                  <a:gd name="T62" fmla="*/ 1520 w 1954"/>
                  <a:gd name="T63" fmla="*/ 247 h 623"/>
                  <a:gd name="T64" fmla="*/ 1409 w 1954"/>
                  <a:gd name="T65" fmla="*/ 289 h 623"/>
                  <a:gd name="T66" fmla="*/ 1291 w 1954"/>
                  <a:gd name="T67" fmla="*/ 332 h 623"/>
                  <a:gd name="T68" fmla="*/ 1169 w 1954"/>
                  <a:gd name="T69" fmla="*/ 376 h 623"/>
                  <a:gd name="T70" fmla="*/ 1045 w 1954"/>
                  <a:gd name="T71" fmla="*/ 420 h 623"/>
                  <a:gd name="T72" fmla="*/ 920 w 1954"/>
                  <a:gd name="T73" fmla="*/ 466 h 623"/>
                  <a:gd name="T74" fmla="*/ 797 w 1954"/>
                  <a:gd name="T75" fmla="*/ 509 h 623"/>
                  <a:gd name="T76" fmla="*/ 678 w 1954"/>
                  <a:gd name="T77" fmla="*/ 549 h 623"/>
                  <a:gd name="T78" fmla="*/ 565 w 1954"/>
                  <a:gd name="T79" fmla="*/ 589 h 623"/>
                  <a:gd name="T80" fmla="*/ 460 w 1954"/>
                  <a:gd name="T81" fmla="*/ 623 h 623"/>
                  <a:gd name="T82" fmla="*/ 13 w 1954"/>
                  <a:gd name="T83" fmla="*/ 490 h 623"/>
                  <a:gd name="T84" fmla="*/ 24 w 1954"/>
                  <a:gd name="T85" fmla="*/ 482 h 623"/>
                  <a:gd name="T86" fmla="*/ 29 w 1954"/>
                  <a:gd name="T87" fmla="*/ 462 h 623"/>
                  <a:gd name="T88" fmla="*/ 16 w 1954"/>
                  <a:gd name="T89" fmla="*/ 423 h 6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54"/>
                  <a:gd name="T136" fmla="*/ 0 h 623"/>
                  <a:gd name="T137" fmla="*/ 1954 w 1954"/>
                  <a:gd name="T138" fmla="*/ 623 h 6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54" h="623">
                    <a:moveTo>
                      <a:pt x="0" y="395"/>
                    </a:moveTo>
                    <a:lnTo>
                      <a:pt x="3" y="396"/>
                    </a:lnTo>
                    <a:lnTo>
                      <a:pt x="16" y="401"/>
                    </a:lnTo>
                    <a:lnTo>
                      <a:pt x="35" y="408"/>
                    </a:lnTo>
                    <a:lnTo>
                      <a:pt x="59" y="417"/>
                    </a:lnTo>
                    <a:lnTo>
                      <a:pt x="88" y="427"/>
                    </a:lnTo>
                    <a:lnTo>
                      <a:pt x="122" y="438"/>
                    </a:lnTo>
                    <a:lnTo>
                      <a:pt x="158" y="451"/>
                    </a:lnTo>
                    <a:lnTo>
                      <a:pt x="197" y="463"/>
                    </a:lnTo>
                    <a:lnTo>
                      <a:pt x="236" y="477"/>
                    </a:lnTo>
                    <a:lnTo>
                      <a:pt x="275" y="490"/>
                    </a:lnTo>
                    <a:lnTo>
                      <a:pt x="313" y="503"/>
                    </a:lnTo>
                    <a:lnTo>
                      <a:pt x="351" y="514"/>
                    </a:lnTo>
                    <a:lnTo>
                      <a:pt x="386" y="524"/>
                    </a:lnTo>
                    <a:lnTo>
                      <a:pt x="416" y="532"/>
                    </a:lnTo>
                    <a:lnTo>
                      <a:pt x="441" y="538"/>
                    </a:lnTo>
                    <a:lnTo>
                      <a:pt x="462" y="542"/>
                    </a:lnTo>
                    <a:lnTo>
                      <a:pt x="463" y="542"/>
                    </a:lnTo>
                    <a:lnTo>
                      <a:pt x="468" y="541"/>
                    </a:lnTo>
                    <a:lnTo>
                      <a:pt x="474" y="538"/>
                    </a:lnTo>
                    <a:lnTo>
                      <a:pt x="486" y="536"/>
                    </a:lnTo>
                    <a:lnTo>
                      <a:pt x="498" y="532"/>
                    </a:lnTo>
                    <a:lnTo>
                      <a:pt x="515" y="527"/>
                    </a:lnTo>
                    <a:lnTo>
                      <a:pt x="534" y="522"/>
                    </a:lnTo>
                    <a:lnTo>
                      <a:pt x="555" y="515"/>
                    </a:lnTo>
                    <a:lnTo>
                      <a:pt x="581" y="508"/>
                    </a:lnTo>
                    <a:lnTo>
                      <a:pt x="608" y="499"/>
                    </a:lnTo>
                    <a:lnTo>
                      <a:pt x="639" y="489"/>
                    </a:lnTo>
                    <a:lnTo>
                      <a:pt x="673" y="479"/>
                    </a:lnTo>
                    <a:lnTo>
                      <a:pt x="710" y="466"/>
                    </a:lnTo>
                    <a:lnTo>
                      <a:pt x="749" y="453"/>
                    </a:lnTo>
                    <a:lnTo>
                      <a:pt x="792" y="439"/>
                    </a:lnTo>
                    <a:lnTo>
                      <a:pt x="838" y="424"/>
                    </a:lnTo>
                    <a:lnTo>
                      <a:pt x="886" y="408"/>
                    </a:lnTo>
                    <a:lnTo>
                      <a:pt x="936" y="390"/>
                    </a:lnTo>
                    <a:lnTo>
                      <a:pt x="991" y="371"/>
                    </a:lnTo>
                    <a:lnTo>
                      <a:pt x="1048" y="351"/>
                    </a:lnTo>
                    <a:lnTo>
                      <a:pt x="1107" y="329"/>
                    </a:lnTo>
                    <a:lnTo>
                      <a:pt x="1169" y="307"/>
                    </a:lnTo>
                    <a:lnTo>
                      <a:pt x="1235" y="283"/>
                    </a:lnTo>
                    <a:lnTo>
                      <a:pt x="1303" y="257"/>
                    </a:lnTo>
                    <a:lnTo>
                      <a:pt x="1374" y="231"/>
                    </a:lnTo>
                    <a:lnTo>
                      <a:pt x="1449" y="202"/>
                    </a:lnTo>
                    <a:lnTo>
                      <a:pt x="1525" y="172"/>
                    </a:lnTo>
                    <a:lnTo>
                      <a:pt x="1605" y="141"/>
                    </a:lnTo>
                    <a:lnTo>
                      <a:pt x="1688" y="108"/>
                    </a:lnTo>
                    <a:lnTo>
                      <a:pt x="1773" y="74"/>
                    </a:lnTo>
                    <a:lnTo>
                      <a:pt x="1862" y="38"/>
                    </a:lnTo>
                    <a:lnTo>
                      <a:pt x="1953" y="0"/>
                    </a:lnTo>
                    <a:lnTo>
                      <a:pt x="1954" y="84"/>
                    </a:lnTo>
                    <a:lnTo>
                      <a:pt x="1952" y="85"/>
                    </a:lnTo>
                    <a:lnTo>
                      <a:pt x="1943" y="88"/>
                    </a:lnTo>
                    <a:lnTo>
                      <a:pt x="1930" y="93"/>
                    </a:lnTo>
                    <a:lnTo>
                      <a:pt x="1912" y="100"/>
                    </a:lnTo>
                    <a:lnTo>
                      <a:pt x="1890" y="108"/>
                    </a:lnTo>
                    <a:lnTo>
                      <a:pt x="1862" y="119"/>
                    </a:lnTo>
                    <a:lnTo>
                      <a:pt x="1831" y="131"/>
                    </a:lnTo>
                    <a:lnTo>
                      <a:pt x="1796" y="143"/>
                    </a:lnTo>
                    <a:lnTo>
                      <a:pt x="1758" y="159"/>
                    </a:lnTo>
                    <a:lnTo>
                      <a:pt x="1716" y="174"/>
                    </a:lnTo>
                    <a:lnTo>
                      <a:pt x="1671" y="191"/>
                    </a:lnTo>
                    <a:lnTo>
                      <a:pt x="1622" y="209"/>
                    </a:lnTo>
                    <a:lnTo>
                      <a:pt x="1573" y="228"/>
                    </a:lnTo>
                    <a:lnTo>
                      <a:pt x="1520" y="247"/>
                    </a:lnTo>
                    <a:lnTo>
                      <a:pt x="1466" y="267"/>
                    </a:lnTo>
                    <a:lnTo>
                      <a:pt x="1409" y="289"/>
                    </a:lnTo>
                    <a:lnTo>
                      <a:pt x="1350" y="310"/>
                    </a:lnTo>
                    <a:lnTo>
                      <a:pt x="1291" y="332"/>
                    </a:lnTo>
                    <a:lnTo>
                      <a:pt x="1230" y="353"/>
                    </a:lnTo>
                    <a:lnTo>
                      <a:pt x="1169" y="376"/>
                    </a:lnTo>
                    <a:lnTo>
                      <a:pt x="1107" y="399"/>
                    </a:lnTo>
                    <a:lnTo>
                      <a:pt x="1045" y="420"/>
                    </a:lnTo>
                    <a:lnTo>
                      <a:pt x="982" y="443"/>
                    </a:lnTo>
                    <a:lnTo>
                      <a:pt x="920" y="466"/>
                    </a:lnTo>
                    <a:lnTo>
                      <a:pt x="859" y="487"/>
                    </a:lnTo>
                    <a:lnTo>
                      <a:pt x="797" y="509"/>
                    </a:lnTo>
                    <a:lnTo>
                      <a:pt x="738" y="529"/>
                    </a:lnTo>
                    <a:lnTo>
                      <a:pt x="678" y="549"/>
                    </a:lnTo>
                    <a:lnTo>
                      <a:pt x="621" y="570"/>
                    </a:lnTo>
                    <a:lnTo>
                      <a:pt x="565" y="589"/>
                    </a:lnTo>
                    <a:lnTo>
                      <a:pt x="512" y="606"/>
                    </a:lnTo>
                    <a:lnTo>
                      <a:pt x="460" y="623"/>
                    </a:lnTo>
                    <a:lnTo>
                      <a:pt x="12" y="490"/>
                    </a:lnTo>
                    <a:lnTo>
                      <a:pt x="13" y="490"/>
                    </a:lnTo>
                    <a:lnTo>
                      <a:pt x="18" y="487"/>
                    </a:lnTo>
                    <a:lnTo>
                      <a:pt x="24" y="482"/>
                    </a:lnTo>
                    <a:lnTo>
                      <a:pt x="27" y="475"/>
                    </a:lnTo>
                    <a:lnTo>
                      <a:pt x="29" y="462"/>
                    </a:lnTo>
                    <a:lnTo>
                      <a:pt x="26" y="446"/>
                    </a:lnTo>
                    <a:lnTo>
                      <a:pt x="16" y="423"/>
                    </a:lnTo>
                    <a:lnTo>
                      <a:pt x="0" y="395"/>
                    </a:lnTo>
                    <a:close/>
                  </a:path>
                </a:pathLst>
              </a:custGeom>
              <a:solidFill>
                <a:srgbClr val="C175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96" name="Freeform 82"/>
              <p:cNvSpPr>
                <a:spLocks/>
              </p:cNvSpPr>
              <p:nvPr/>
            </p:nvSpPr>
            <p:spPr bwMode="auto">
              <a:xfrm>
                <a:off x="5011" y="3309"/>
                <a:ext cx="62" cy="423"/>
              </a:xfrm>
              <a:custGeom>
                <a:avLst/>
                <a:gdLst>
                  <a:gd name="T0" fmla="*/ 1 w 62"/>
                  <a:gd name="T1" fmla="*/ 24 h 423"/>
                  <a:gd name="T2" fmla="*/ 55 w 62"/>
                  <a:gd name="T3" fmla="*/ 0 h 423"/>
                  <a:gd name="T4" fmla="*/ 62 w 62"/>
                  <a:gd name="T5" fmla="*/ 401 h 423"/>
                  <a:gd name="T6" fmla="*/ 60 w 62"/>
                  <a:gd name="T7" fmla="*/ 400 h 423"/>
                  <a:gd name="T8" fmla="*/ 57 w 62"/>
                  <a:gd name="T9" fmla="*/ 396 h 423"/>
                  <a:gd name="T10" fmla="*/ 50 w 62"/>
                  <a:gd name="T11" fmla="*/ 392 h 423"/>
                  <a:gd name="T12" fmla="*/ 43 w 62"/>
                  <a:gd name="T13" fmla="*/ 390 h 423"/>
                  <a:gd name="T14" fmla="*/ 34 w 62"/>
                  <a:gd name="T15" fmla="*/ 390 h 423"/>
                  <a:gd name="T16" fmla="*/ 24 w 62"/>
                  <a:gd name="T17" fmla="*/ 395 h 423"/>
                  <a:gd name="T18" fmla="*/ 12 w 62"/>
                  <a:gd name="T19" fmla="*/ 405 h 423"/>
                  <a:gd name="T20" fmla="*/ 0 w 62"/>
                  <a:gd name="T21" fmla="*/ 423 h 423"/>
                  <a:gd name="T22" fmla="*/ 1 w 62"/>
                  <a:gd name="T23" fmla="*/ 24 h 4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423"/>
                  <a:gd name="T38" fmla="*/ 62 w 62"/>
                  <a:gd name="T39" fmla="*/ 423 h 4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423">
                    <a:moveTo>
                      <a:pt x="1" y="24"/>
                    </a:moveTo>
                    <a:lnTo>
                      <a:pt x="55" y="0"/>
                    </a:lnTo>
                    <a:lnTo>
                      <a:pt x="62" y="401"/>
                    </a:lnTo>
                    <a:lnTo>
                      <a:pt x="60" y="400"/>
                    </a:lnTo>
                    <a:lnTo>
                      <a:pt x="57" y="396"/>
                    </a:lnTo>
                    <a:lnTo>
                      <a:pt x="50" y="392"/>
                    </a:lnTo>
                    <a:lnTo>
                      <a:pt x="43" y="390"/>
                    </a:lnTo>
                    <a:lnTo>
                      <a:pt x="34" y="390"/>
                    </a:lnTo>
                    <a:lnTo>
                      <a:pt x="24" y="395"/>
                    </a:lnTo>
                    <a:lnTo>
                      <a:pt x="12" y="405"/>
                    </a:lnTo>
                    <a:lnTo>
                      <a:pt x="0" y="423"/>
                    </a:lnTo>
                    <a:lnTo>
                      <a:pt x="1" y="24"/>
                    </a:lnTo>
                    <a:close/>
                  </a:path>
                </a:pathLst>
              </a:custGeom>
              <a:solidFill>
                <a:srgbClr val="7F9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97" name="Freeform 83"/>
              <p:cNvSpPr>
                <a:spLocks/>
              </p:cNvSpPr>
              <p:nvPr/>
            </p:nvSpPr>
            <p:spPr bwMode="auto">
              <a:xfrm>
                <a:off x="3748" y="3765"/>
                <a:ext cx="88" cy="250"/>
              </a:xfrm>
              <a:custGeom>
                <a:avLst/>
                <a:gdLst>
                  <a:gd name="T0" fmla="*/ 0 w 88"/>
                  <a:gd name="T1" fmla="*/ 30 h 250"/>
                  <a:gd name="T2" fmla="*/ 4 w 88"/>
                  <a:gd name="T3" fmla="*/ 250 h 250"/>
                  <a:gd name="T4" fmla="*/ 7 w 88"/>
                  <a:gd name="T5" fmla="*/ 246 h 250"/>
                  <a:gd name="T6" fmla="*/ 14 w 88"/>
                  <a:gd name="T7" fmla="*/ 239 h 250"/>
                  <a:gd name="T8" fmla="*/ 25 w 88"/>
                  <a:gd name="T9" fmla="*/ 229 h 250"/>
                  <a:gd name="T10" fmla="*/ 37 w 88"/>
                  <a:gd name="T11" fmla="*/ 219 h 250"/>
                  <a:gd name="T12" fmla="*/ 51 w 88"/>
                  <a:gd name="T13" fmla="*/ 211 h 250"/>
                  <a:gd name="T14" fmla="*/ 65 w 88"/>
                  <a:gd name="T15" fmla="*/ 210 h 250"/>
                  <a:gd name="T16" fmla="*/ 78 w 88"/>
                  <a:gd name="T17" fmla="*/ 216 h 250"/>
                  <a:gd name="T18" fmla="*/ 88 w 88"/>
                  <a:gd name="T19" fmla="*/ 232 h 250"/>
                  <a:gd name="T20" fmla="*/ 81 w 88"/>
                  <a:gd name="T21" fmla="*/ 0 h 250"/>
                  <a:gd name="T22" fmla="*/ 0 w 88"/>
                  <a:gd name="T23" fmla="*/ 30 h 2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8"/>
                  <a:gd name="T37" fmla="*/ 0 h 250"/>
                  <a:gd name="T38" fmla="*/ 88 w 88"/>
                  <a:gd name="T39" fmla="*/ 250 h 2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8" h="250">
                    <a:moveTo>
                      <a:pt x="0" y="30"/>
                    </a:moveTo>
                    <a:lnTo>
                      <a:pt x="4" y="250"/>
                    </a:lnTo>
                    <a:lnTo>
                      <a:pt x="7" y="246"/>
                    </a:lnTo>
                    <a:lnTo>
                      <a:pt x="14" y="239"/>
                    </a:lnTo>
                    <a:lnTo>
                      <a:pt x="25" y="229"/>
                    </a:lnTo>
                    <a:lnTo>
                      <a:pt x="37" y="219"/>
                    </a:lnTo>
                    <a:lnTo>
                      <a:pt x="51" y="211"/>
                    </a:lnTo>
                    <a:lnTo>
                      <a:pt x="65" y="210"/>
                    </a:lnTo>
                    <a:lnTo>
                      <a:pt x="78" y="216"/>
                    </a:lnTo>
                    <a:lnTo>
                      <a:pt x="88" y="232"/>
                    </a:lnTo>
                    <a:lnTo>
                      <a:pt x="81" y="0"/>
                    </a:lnTo>
                    <a:lnTo>
                      <a:pt x="0" y="30"/>
                    </a:lnTo>
                    <a:close/>
                  </a:path>
                </a:pathLst>
              </a:custGeom>
              <a:solidFill>
                <a:srgbClr val="7F9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98" name="Freeform 84"/>
              <p:cNvSpPr>
                <a:spLocks/>
              </p:cNvSpPr>
              <p:nvPr/>
            </p:nvSpPr>
            <p:spPr bwMode="auto">
              <a:xfrm>
                <a:off x="3285" y="3714"/>
                <a:ext cx="76" cy="239"/>
              </a:xfrm>
              <a:custGeom>
                <a:avLst/>
                <a:gdLst>
                  <a:gd name="T0" fmla="*/ 70 w 76"/>
                  <a:gd name="T1" fmla="*/ 19 h 239"/>
                  <a:gd name="T2" fmla="*/ 76 w 76"/>
                  <a:gd name="T3" fmla="*/ 239 h 239"/>
                  <a:gd name="T4" fmla="*/ 75 w 76"/>
                  <a:gd name="T5" fmla="*/ 238 h 239"/>
                  <a:gd name="T6" fmla="*/ 70 w 76"/>
                  <a:gd name="T7" fmla="*/ 234 h 239"/>
                  <a:gd name="T8" fmla="*/ 62 w 76"/>
                  <a:gd name="T9" fmla="*/ 229 h 239"/>
                  <a:gd name="T10" fmla="*/ 52 w 76"/>
                  <a:gd name="T11" fmla="*/ 224 h 239"/>
                  <a:gd name="T12" fmla="*/ 42 w 76"/>
                  <a:gd name="T13" fmla="*/ 219 h 239"/>
                  <a:gd name="T14" fmla="*/ 29 w 76"/>
                  <a:gd name="T15" fmla="*/ 215 h 239"/>
                  <a:gd name="T16" fmla="*/ 18 w 76"/>
                  <a:gd name="T17" fmla="*/ 214 h 239"/>
                  <a:gd name="T18" fmla="*/ 6 w 76"/>
                  <a:gd name="T19" fmla="*/ 216 h 239"/>
                  <a:gd name="T20" fmla="*/ 0 w 76"/>
                  <a:gd name="T21" fmla="*/ 0 h 239"/>
                  <a:gd name="T22" fmla="*/ 70 w 76"/>
                  <a:gd name="T23" fmla="*/ 19 h 2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
                  <a:gd name="T37" fmla="*/ 0 h 239"/>
                  <a:gd name="T38" fmla="*/ 76 w 76"/>
                  <a:gd name="T39" fmla="*/ 239 h 2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 h="239">
                    <a:moveTo>
                      <a:pt x="70" y="19"/>
                    </a:moveTo>
                    <a:lnTo>
                      <a:pt x="76" y="239"/>
                    </a:lnTo>
                    <a:lnTo>
                      <a:pt x="75" y="238"/>
                    </a:lnTo>
                    <a:lnTo>
                      <a:pt x="70" y="234"/>
                    </a:lnTo>
                    <a:lnTo>
                      <a:pt x="62" y="229"/>
                    </a:lnTo>
                    <a:lnTo>
                      <a:pt x="52" y="224"/>
                    </a:lnTo>
                    <a:lnTo>
                      <a:pt x="42" y="219"/>
                    </a:lnTo>
                    <a:lnTo>
                      <a:pt x="29" y="215"/>
                    </a:lnTo>
                    <a:lnTo>
                      <a:pt x="18" y="214"/>
                    </a:lnTo>
                    <a:lnTo>
                      <a:pt x="6" y="216"/>
                    </a:lnTo>
                    <a:lnTo>
                      <a:pt x="0" y="0"/>
                    </a:lnTo>
                    <a:lnTo>
                      <a:pt x="70" y="19"/>
                    </a:lnTo>
                    <a:close/>
                  </a:path>
                </a:pathLst>
              </a:custGeom>
              <a:solidFill>
                <a:srgbClr val="7F9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99" name="Freeform 85"/>
              <p:cNvSpPr>
                <a:spLocks/>
              </p:cNvSpPr>
              <p:nvPr/>
            </p:nvSpPr>
            <p:spPr bwMode="auto">
              <a:xfrm>
                <a:off x="3656" y="3732"/>
                <a:ext cx="17" cy="85"/>
              </a:xfrm>
              <a:custGeom>
                <a:avLst/>
                <a:gdLst>
                  <a:gd name="T0" fmla="*/ 1 w 17"/>
                  <a:gd name="T1" fmla="*/ 0 h 85"/>
                  <a:gd name="T2" fmla="*/ 1 w 17"/>
                  <a:gd name="T3" fmla="*/ 9 h 85"/>
                  <a:gd name="T4" fmla="*/ 0 w 17"/>
                  <a:gd name="T5" fmla="*/ 29 h 85"/>
                  <a:gd name="T6" fmla="*/ 0 w 17"/>
                  <a:gd name="T7" fmla="*/ 57 h 85"/>
                  <a:gd name="T8" fmla="*/ 1 w 17"/>
                  <a:gd name="T9" fmla="*/ 85 h 85"/>
                  <a:gd name="T10" fmla="*/ 11 w 17"/>
                  <a:gd name="T11" fmla="*/ 83 h 85"/>
                  <a:gd name="T12" fmla="*/ 13 w 17"/>
                  <a:gd name="T13" fmla="*/ 74 h 85"/>
                  <a:gd name="T14" fmla="*/ 14 w 17"/>
                  <a:gd name="T15" fmla="*/ 54 h 85"/>
                  <a:gd name="T16" fmla="*/ 15 w 17"/>
                  <a:gd name="T17" fmla="*/ 28 h 85"/>
                  <a:gd name="T18" fmla="*/ 17 w 17"/>
                  <a:gd name="T19" fmla="*/ 0 h 85"/>
                  <a:gd name="T20" fmla="*/ 1 w 17"/>
                  <a:gd name="T21" fmla="*/ 0 h 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85"/>
                  <a:gd name="T35" fmla="*/ 17 w 17"/>
                  <a:gd name="T36" fmla="*/ 85 h 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85">
                    <a:moveTo>
                      <a:pt x="1" y="0"/>
                    </a:moveTo>
                    <a:lnTo>
                      <a:pt x="1" y="9"/>
                    </a:lnTo>
                    <a:lnTo>
                      <a:pt x="0" y="29"/>
                    </a:lnTo>
                    <a:lnTo>
                      <a:pt x="0" y="57"/>
                    </a:lnTo>
                    <a:lnTo>
                      <a:pt x="1" y="85"/>
                    </a:lnTo>
                    <a:lnTo>
                      <a:pt x="11" y="83"/>
                    </a:lnTo>
                    <a:lnTo>
                      <a:pt x="13" y="74"/>
                    </a:lnTo>
                    <a:lnTo>
                      <a:pt x="14" y="54"/>
                    </a:lnTo>
                    <a:lnTo>
                      <a:pt x="15" y="28"/>
                    </a:lnTo>
                    <a:lnTo>
                      <a:pt x="17"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00" name="Freeform 86"/>
              <p:cNvSpPr>
                <a:spLocks/>
              </p:cNvSpPr>
              <p:nvPr/>
            </p:nvSpPr>
            <p:spPr bwMode="auto">
              <a:xfrm>
                <a:off x="3738" y="3789"/>
                <a:ext cx="24" cy="230"/>
              </a:xfrm>
              <a:custGeom>
                <a:avLst/>
                <a:gdLst>
                  <a:gd name="T0" fmla="*/ 18 w 24"/>
                  <a:gd name="T1" fmla="*/ 0 h 230"/>
                  <a:gd name="T2" fmla="*/ 19 w 24"/>
                  <a:gd name="T3" fmla="*/ 23 h 230"/>
                  <a:gd name="T4" fmla="*/ 21 w 24"/>
                  <a:gd name="T5" fmla="*/ 78 h 230"/>
                  <a:gd name="T6" fmla="*/ 23 w 24"/>
                  <a:gd name="T7" fmla="*/ 153 h 230"/>
                  <a:gd name="T8" fmla="*/ 24 w 24"/>
                  <a:gd name="T9" fmla="*/ 230 h 230"/>
                  <a:gd name="T10" fmla="*/ 10 w 24"/>
                  <a:gd name="T11" fmla="*/ 225 h 230"/>
                  <a:gd name="T12" fmla="*/ 9 w 24"/>
                  <a:gd name="T13" fmla="*/ 202 h 230"/>
                  <a:gd name="T14" fmla="*/ 8 w 24"/>
                  <a:gd name="T15" fmla="*/ 145 h 230"/>
                  <a:gd name="T16" fmla="*/ 4 w 24"/>
                  <a:gd name="T17" fmla="*/ 72 h 230"/>
                  <a:gd name="T18" fmla="*/ 0 w 24"/>
                  <a:gd name="T19" fmla="*/ 0 h 230"/>
                  <a:gd name="T20" fmla="*/ 18 w 24"/>
                  <a:gd name="T21" fmla="*/ 0 h 2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30"/>
                  <a:gd name="T35" fmla="*/ 24 w 24"/>
                  <a:gd name="T36" fmla="*/ 230 h 2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30">
                    <a:moveTo>
                      <a:pt x="18" y="0"/>
                    </a:moveTo>
                    <a:lnTo>
                      <a:pt x="19" y="23"/>
                    </a:lnTo>
                    <a:lnTo>
                      <a:pt x="21" y="78"/>
                    </a:lnTo>
                    <a:lnTo>
                      <a:pt x="23" y="153"/>
                    </a:lnTo>
                    <a:lnTo>
                      <a:pt x="24" y="230"/>
                    </a:lnTo>
                    <a:lnTo>
                      <a:pt x="10" y="225"/>
                    </a:lnTo>
                    <a:lnTo>
                      <a:pt x="9" y="202"/>
                    </a:lnTo>
                    <a:lnTo>
                      <a:pt x="8" y="145"/>
                    </a:lnTo>
                    <a:lnTo>
                      <a:pt x="4" y="72"/>
                    </a:lnTo>
                    <a:lnTo>
                      <a:pt x="0" y="0"/>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01" name="Freeform 87"/>
              <p:cNvSpPr>
                <a:spLocks/>
              </p:cNvSpPr>
              <p:nvPr/>
            </p:nvSpPr>
            <p:spPr bwMode="auto">
              <a:xfrm>
                <a:off x="3283" y="3707"/>
                <a:ext cx="20" cy="235"/>
              </a:xfrm>
              <a:custGeom>
                <a:avLst/>
                <a:gdLst>
                  <a:gd name="T0" fmla="*/ 17 w 20"/>
                  <a:gd name="T1" fmla="*/ 0 h 235"/>
                  <a:gd name="T2" fmla="*/ 17 w 20"/>
                  <a:gd name="T3" fmla="*/ 24 h 235"/>
                  <a:gd name="T4" fmla="*/ 17 w 20"/>
                  <a:gd name="T5" fmla="*/ 82 h 235"/>
                  <a:gd name="T6" fmla="*/ 19 w 20"/>
                  <a:gd name="T7" fmla="*/ 158 h 235"/>
                  <a:gd name="T8" fmla="*/ 20 w 20"/>
                  <a:gd name="T9" fmla="*/ 235 h 235"/>
                  <a:gd name="T10" fmla="*/ 5 w 20"/>
                  <a:gd name="T11" fmla="*/ 231 h 235"/>
                  <a:gd name="T12" fmla="*/ 5 w 20"/>
                  <a:gd name="T13" fmla="*/ 207 h 235"/>
                  <a:gd name="T14" fmla="*/ 5 w 20"/>
                  <a:gd name="T15" fmla="*/ 148 h 235"/>
                  <a:gd name="T16" fmla="*/ 2 w 20"/>
                  <a:gd name="T17" fmla="*/ 73 h 235"/>
                  <a:gd name="T18" fmla="*/ 0 w 20"/>
                  <a:gd name="T19" fmla="*/ 0 h 235"/>
                  <a:gd name="T20" fmla="*/ 17 w 20"/>
                  <a:gd name="T21" fmla="*/ 0 h 2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35"/>
                  <a:gd name="T35" fmla="*/ 20 w 20"/>
                  <a:gd name="T36" fmla="*/ 235 h 2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35">
                    <a:moveTo>
                      <a:pt x="17" y="0"/>
                    </a:moveTo>
                    <a:lnTo>
                      <a:pt x="17" y="24"/>
                    </a:lnTo>
                    <a:lnTo>
                      <a:pt x="17" y="82"/>
                    </a:lnTo>
                    <a:lnTo>
                      <a:pt x="19" y="158"/>
                    </a:lnTo>
                    <a:lnTo>
                      <a:pt x="20" y="235"/>
                    </a:lnTo>
                    <a:lnTo>
                      <a:pt x="5" y="231"/>
                    </a:lnTo>
                    <a:lnTo>
                      <a:pt x="5" y="207"/>
                    </a:lnTo>
                    <a:lnTo>
                      <a:pt x="5" y="148"/>
                    </a:lnTo>
                    <a:lnTo>
                      <a:pt x="2" y="73"/>
                    </a:lnTo>
                    <a:lnTo>
                      <a:pt x="0" y="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02" name="Freeform 88"/>
              <p:cNvSpPr>
                <a:spLocks/>
              </p:cNvSpPr>
              <p:nvPr/>
            </p:nvSpPr>
            <p:spPr bwMode="auto">
              <a:xfrm>
                <a:off x="3351" y="3729"/>
                <a:ext cx="20" cy="236"/>
              </a:xfrm>
              <a:custGeom>
                <a:avLst/>
                <a:gdLst>
                  <a:gd name="T0" fmla="*/ 19 w 20"/>
                  <a:gd name="T1" fmla="*/ 2 h 236"/>
                  <a:gd name="T2" fmla="*/ 19 w 20"/>
                  <a:gd name="T3" fmla="*/ 24 h 236"/>
                  <a:gd name="T4" fmla="*/ 19 w 20"/>
                  <a:gd name="T5" fmla="*/ 83 h 236"/>
                  <a:gd name="T6" fmla="*/ 19 w 20"/>
                  <a:gd name="T7" fmla="*/ 158 h 236"/>
                  <a:gd name="T8" fmla="*/ 20 w 20"/>
                  <a:gd name="T9" fmla="*/ 236 h 236"/>
                  <a:gd name="T10" fmla="*/ 6 w 20"/>
                  <a:gd name="T11" fmla="*/ 232 h 236"/>
                  <a:gd name="T12" fmla="*/ 6 w 20"/>
                  <a:gd name="T13" fmla="*/ 208 h 236"/>
                  <a:gd name="T14" fmla="*/ 5 w 20"/>
                  <a:gd name="T15" fmla="*/ 150 h 236"/>
                  <a:gd name="T16" fmla="*/ 4 w 20"/>
                  <a:gd name="T17" fmla="*/ 74 h 236"/>
                  <a:gd name="T18" fmla="*/ 0 w 20"/>
                  <a:gd name="T19" fmla="*/ 0 h 236"/>
                  <a:gd name="T20" fmla="*/ 19 w 20"/>
                  <a:gd name="T21" fmla="*/ 2 h 2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36"/>
                  <a:gd name="T35" fmla="*/ 20 w 20"/>
                  <a:gd name="T36" fmla="*/ 236 h 2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36">
                    <a:moveTo>
                      <a:pt x="19" y="2"/>
                    </a:moveTo>
                    <a:lnTo>
                      <a:pt x="19" y="24"/>
                    </a:lnTo>
                    <a:lnTo>
                      <a:pt x="19" y="83"/>
                    </a:lnTo>
                    <a:lnTo>
                      <a:pt x="19" y="158"/>
                    </a:lnTo>
                    <a:lnTo>
                      <a:pt x="20" y="236"/>
                    </a:lnTo>
                    <a:lnTo>
                      <a:pt x="6" y="232"/>
                    </a:lnTo>
                    <a:lnTo>
                      <a:pt x="6" y="208"/>
                    </a:lnTo>
                    <a:lnTo>
                      <a:pt x="5" y="150"/>
                    </a:lnTo>
                    <a:lnTo>
                      <a:pt x="4" y="74"/>
                    </a:lnTo>
                    <a:lnTo>
                      <a:pt x="0" y="0"/>
                    </a:lnTo>
                    <a:lnTo>
                      <a:pt x="1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03" name="Freeform 89"/>
              <p:cNvSpPr>
                <a:spLocks/>
              </p:cNvSpPr>
              <p:nvPr/>
            </p:nvSpPr>
            <p:spPr bwMode="auto">
              <a:xfrm>
                <a:off x="5004" y="3330"/>
                <a:ext cx="18" cy="398"/>
              </a:xfrm>
              <a:custGeom>
                <a:avLst/>
                <a:gdLst>
                  <a:gd name="T0" fmla="*/ 18 w 18"/>
                  <a:gd name="T1" fmla="*/ 0 h 398"/>
                  <a:gd name="T2" fmla="*/ 18 w 18"/>
                  <a:gd name="T3" fmla="*/ 49 h 398"/>
                  <a:gd name="T4" fmla="*/ 17 w 18"/>
                  <a:gd name="T5" fmla="*/ 163 h 398"/>
                  <a:gd name="T6" fmla="*/ 17 w 18"/>
                  <a:gd name="T7" fmla="*/ 296 h 398"/>
                  <a:gd name="T8" fmla="*/ 17 w 18"/>
                  <a:gd name="T9" fmla="*/ 398 h 398"/>
                  <a:gd name="T10" fmla="*/ 3 w 18"/>
                  <a:gd name="T11" fmla="*/ 394 h 398"/>
                  <a:gd name="T12" fmla="*/ 3 w 18"/>
                  <a:gd name="T13" fmla="*/ 345 h 398"/>
                  <a:gd name="T14" fmla="*/ 4 w 18"/>
                  <a:gd name="T15" fmla="*/ 230 h 398"/>
                  <a:gd name="T16" fmla="*/ 3 w 18"/>
                  <a:gd name="T17" fmla="*/ 98 h 398"/>
                  <a:gd name="T18" fmla="*/ 0 w 18"/>
                  <a:gd name="T19" fmla="*/ 0 h 398"/>
                  <a:gd name="T20" fmla="*/ 18 w 18"/>
                  <a:gd name="T21" fmla="*/ 0 h 3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98"/>
                  <a:gd name="T35" fmla="*/ 18 w 18"/>
                  <a:gd name="T36" fmla="*/ 398 h 3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98">
                    <a:moveTo>
                      <a:pt x="18" y="0"/>
                    </a:moveTo>
                    <a:lnTo>
                      <a:pt x="18" y="49"/>
                    </a:lnTo>
                    <a:lnTo>
                      <a:pt x="17" y="163"/>
                    </a:lnTo>
                    <a:lnTo>
                      <a:pt x="17" y="296"/>
                    </a:lnTo>
                    <a:lnTo>
                      <a:pt x="17" y="398"/>
                    </a:lnTo>
                    <a:lnTo>
                      <a:pt x="3" y="394"/>
                    </a:lnTo>
                    <a:lnTo>
                      <a:pt x="3" y="345"/>
                    </a:lnTo>
                    <a:lnTo>
                      <a:pt x="4" y="230"/>
                    </a:lnTo>
                    <a:lnTo>
                      <a:pt x="3" y="98"/>
                    </a:lnTo>
                    <a:lnTo>
                      <a:pt x="0" y="0"/>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04" name="Freeform 90"/>
              <p:cNvSpPr>
                <a:spLocks/>
              </p:cNvSpPr>
              <p:nvPr/>
            </p:nvSpPr>
            <p:spPr bwMode="auto">
              <a:xfrm>
                <a:off x="5063" y="3316"/>
                <a:ext cx="19" cy="398"/>
              </a:xfrm>
              <a:custGeom>
                <a:avLst/>
                <a:gdLst>
                  <a:gd name="T0" fmla="*/ 19 w 19"/>
                  <a:gd name="T1" fmla="*/ 1 h 398"/>
                  <a:gd name="T2" fmla="*/ 19 w 19"/>
                  <a:gd name="T3" fmla="*/ 50 h 398"/>
                  <a:gd name="T4" fmla="*/ 17 w 19"/>
                  <a:gd name="T5" fmla="*/ 164 h 398"/>
                  <a:gd name="T6" fmla="*/ 16 w 19"/>
                  <a:gd name="T7" fmla="*/ 296 h 398"/>
                  <a:gd name="T8" fmla="*/ 17 w 19"/>
                  <a:gd name="T9" fmla="*/ 398 h 398"/>
                  <a:gd name="T10" fmla="*/ 2 w 19"/>
                  <a:gd name="T11" fmla="*/ 394 h 398"/>
                  <a:gd name="T12" fmla="*/ 2 w 19"/>
                  <a:gd name="T13" fmla="*/ 345 h 398"/>
                  <a:gd name="T14" fmla="*/ 3 w 19"/>
                  <a:gd name="T15" fmla="*/ 230 h 398"/>
                  <a:gd name="T16" fmla="*/ 2 w 19"/>
                  <a:gd name="T17" fmla="*/ 98 h 398"/>
                  <a:gd name="T18" fmla="*/ 0 w 19"/>
                  <a:gd name="T19" fmla="*/ 0 h 398"/>
                  <a:gd name="T20" fmla="*/ 19 w 19"/>
                  <a:gd name="T21" fmla="*/ 1 h 3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398"/>
                  <a:gd name="T35" fmla="*/ 19 w 19"/>
                  <a:gd name="T36" fmla="*/ 398 h 3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398">
                    <a:moveTo>
                      <a:pt x="19" y="1"/>
                    </a:moveTo>
                    <a:lnTo>
                      <a:pt x="19" y="50"/>
                    </a:lnTo>
                    <a:lnTo>
                      <a:pt x="17" y="164"/>
                    </a:lnTo>
                    <a:lnTo>
                      <a:pt x="16" y="296"/>
                    </a:lnTo>
                    <a:lnTo>
                      <a:pt x="17" y="398"/>
                    </a:lnTo>
                    <a:lnTo>
                      <a:pt x="2" y="394"/>
                    </a:lnTo>
                    <a:lnTo>
                      <a:pt x="2" y="345"/>
                    </a:lnTo>
                    <a:lnTo>
                      <a:pt x="3" y="230"/>
                    </a:lnTo>
                    <a:lnTo>
                      <a:pt x="2" y="98"/>
                    </a:lnTo>
                    <a:lnTo>
                      <a:pt x="0" y="0"/>
                    </a:lnTo>
                    <a:lnTo>
                      <a:pt x="1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05" name="Freeform 91"/>
              <p:cNvSpPr>
                <a:spLocks/>
              </p:cNvSpPr>
              <p:nvPr/>
            </p:nvSpPr>
            <p:spPr bwMode="auto">
              <a:xfrm>
                <a:off x="3812" y="3763"/>
                <a:ext cx="25" cy="231"/>
              </a:xfrm>
              <a:custGeom>
                <a:avLst/>
                <a:gdLst>
                  <a:gd name="T0" fmla="*/ 17 w 25"/>
                  <a:gd name="T1" fmla="*/ 2 h 231"/>
                  <a:gd name="T2" fmla="*/ 19 w 25"/>
                  <a:gd name="T3" fmla="*/ 25 h 231"/>
                  <a:gd name="T4" fmla="*/ 20 w 25"/>
                  <a:gd name="T5" fmla="*/ 80 h 231"/>
                  <a:gd name="T6" fmla="*/ 23 w 25"/>
                  <a:gd name="T7" fmla="*/ 155 h 231"/>
                  <a:gd name="T8" fmla="*/ 25 w 25"/>
                  <a:gd name="T9" fmla="*/ 231 h 231"/>
                  <a:gd name="T10" fmla="*/ 10 w 25"/>
                  <a:gd name="T11" fmla="*/ 227 h 231"/>
                  <a:gd name="T12" fmla="*/ 9 w 25"/>
                  <a:gd name="T13" fmla="*/ 204 h 231"/>
                  <a:gd name="T14" fmla="*/ 7 w 25"/>
                  <a:gd name="T15" fmla="*/ 147 h 231"/>
                  <a:gd name="T16" fmla="*/ 4 w 25"/>
                  <a:gd name="T17" fmla="*/ 73 h 231"/>
                  <a:gd name="T18" fmla="*/ 0 w 25"/>
                  <a:gd name="T19" fmla="*/ 0 h 231"/>
                  <a:gd name="T20" fmla="*/ 17 w 25"/>
                  <a:gd name="T21" fmla="*/ 2 h 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231"/>
                  <a:gd name="T35" fmla="*/ 25 w 25"/>
                  <a:gd name="T36" fmla="*/ 231 h 2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231">
                    <a:moveTo>
                      <a:pt x="17" y="2"/>
                    </a:moveTo>
                    <a:lnTo>
                      <a:pt x="19" y="25"/>
                    </a:lnTo>
                    <a:lnTo>
                      <a:pt x="20" y="80"/>
                    </a:lnTo>
                    <a:lnTo>
                      <a:pt x="23" y="155"/>
                    </a:lnTo>
                    <a:lnTo>
                      <a:pt x="25" y="231"/>
                    </a:lnTo>
                    <a:lnTo>
                      <a:pt x="10" y="227"/>
                    </a:lnTo>
                    <a:lnTo>
                      <a:pt x="9" y="204"/>
                    </a:lnTo>
                    <a:lnTo>
                      <a:pt x="7" y="147"/>
                    </a:lnTo>
                    <a:lnTo>
                      <a:pt x="4" y="73"/>
                    </a:lnTo>
                    <a:lnTo>
                      <a:pt x="0" y="0"/>
                    </a:lnTo>
                    <a:lnTo>
                      <a:pt x="1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06" name="Freeform 92"/>
              <p:cNvSpPr>
                <a:spLocks/>
              </p:cNvSpPr>
              <p:nvPr/>
            </p:nvSpPr>
            <p:spPr bwMode="auto">
              <a:xfrm>
                <a:off x="3195" y="3070"/>
                <a:ext cx="1965" cy="754"/>
              </a:xfrm>
              <a:custGeom>
                <a:avLst/>
                <a:gdLst>
                  <a:gd name="T0" fmla="*/ 129 w 1965"/>
                  <a:gd name="T1" fmla="*/ 566 h 754"/>
                  <a:gd name="T2" fmla="*/ 323 w 1965"/>
                  <a:gd name="T3" fmla="*/ 628 h 754"/>
                  <a:gd name="T4" fmla="*/ 457 w 1965"/>
                  <a:gd name="T5" fmla="*/ 668 h 754"/>
                  <a:gd name="T6" fmla="*/ 490 w 1965"/>
                  <a:gd name="T7" fmla="*/ 667 h 754"/>
                  <a:gd name="T8" fmla="*/ 589 w 1965"/>
                  <a:gd name="T9" fmla="*/ 634 h 754"/>
                  <a:gd name="T10" fmla="*/ 766 w 1965"/>
                  <a:gd name="T11" fmla="*/ 575 h 754"/>
                  <a:gd name="T12" fmla="*/ 1010 w 1965"/>
                  <a:gd name="T13" fmla="*/ 490 h 754"/>
                  <a:gd name="T14" fmla="*/ 1308 w 1965"/>
                  <a:gd name="T15" fmla="*/ 384 h 754"/>
                  <a:gd name="T16" fmla="*/ 1646 w 1965"/>
                  <a:gd name="T17" fmla="*/ 258 h 754"/>
                  <a:gd name="T18" fmla="*/ 1940 w 1965"/>
                  <a:gd name="T19" fmla="*/ 148 h 754"/>
                  <a:gd name="T20" fmla="*/ 1935 w 1965"/>
                  <a:gd name="T21" fmla="*/ 212 h 754"/>
                  <a:gd name="T22" fmla="*/ 1836 w 1965"/>
                  <a:gd name="T23" fmla="*/ 247 h 754"/>
                  <a:gd name="T24" fmla="*/ 1649 w 1965"/>
                  <a:gd name="T25" fmla="*/ 315 h 754"/>
                  <a:gd name="T26" fmla="*/ 1395 w 1965"/>
                  <a:gd name="T27" fmla="*/ 408 h 754"/>
                  <a:gd name="T28" fmla="*/ 1099 w 1965"/>
                  <a:gd name="T29" fmla="*/ 514 h 754"/>
                  <a:gd name="T30" fmla="*/ 784 w 1965"/>
                  <a:gd name="T31" fmla="*/ 628 h 754"/>
                  <a:gd name="T32" fmla="*/ 471 w 1965"/>
                  <a:gd name="T33" fmla="*/ 740 h 754"/>
                  <a:gd name="T34" fmla="*/ 417 w 1965"/>
                  <a:gd name="T35" fmla="*/ 725 h 754"/>
                  <a:gd name="T36" fmla="*/ 274 w 1965"/>
                  <a:gd name="T37" fmla="*/ 685 h 754"/>
                  <a:gd name="T38" fmla="*/ 74 w 1965"/>
                  <a:gd name="T39" fmla="*/ 624 h 754"/>
                  <a:gd name="T40" fmla="*/ 56 w 1965"/>
                  <a:gd name="T41" fmla="*/ 634 h 754"/>
                  <a:gd name="T42" fmla="*/ 176 w 1965"/>
                  <a:gd name="T43" fmla="*/ 674 h 754"/>
                  <a:gd name="T44" fmla="*/ 353 w 1965"/>
                  <a:gd name="T45" fmla="*/ 726 h 754"/>
                  <a:gd name="T46" fmla="*/ 474 w 1965"/>
                  <a:gd name="T47" fmla="*/ 752 h 754"/>
                  <a:gd name="T48" fmla="*/ 551 w 1965"/>
                  <a:gd name="T49" fmla="*/ 726 h 754"/>
                  <a:gd name="T50" fmla="*/ 708 w 1965"/>
                  <a:gd name="T51" fmla="*/ 674 h 754"/>
                  <a:gd name="T52" fmla="*/ 936 w 1965"/>
                  <a:gd name="T53" fmla="*/ 596 h 754"/>
                  <a:gd name="T54" fmla="*/ 1226 w 1965"/>
                  <a:gd name="T55" fmla="*/ 492 h 754"/>
                  <a:gd name="T56" fmla="*/ 1571 w 1965"/>
                  <a:gd name="T57" fmla="*/ 366 h 754"/>
                  <a:gd name="T58" fmla="*/ 1962 w 1965"/>
                  <a:gd name="T59" fmla="*/ 218 h 754"/>
                  <a:gd name="T60" fmla="*/ 1962 w 1965"/>
                  <a:gd name="T61" fmla="*/ 120 h 754"/>
                  <a:gd name="T62" fmla="*/ 1916 w 1965"/>
                  <a:gd name="T63" fmla="*/ 139 h 754"/>
                  <a:gd name="T64" fmla="*/ 1798 w 1965"/>
                  <a:gd name="T65" fmla="*/ 184 h 754"/>
                  <a:gd name="T66" fmla="*/ 1608 w 1965"/>
                  <a:gd name="T67" fmla="*/ 255 h 754"/>
                  <a:gd name="T68" fmla="*/ 1342 w 1965"/>
                  <a:gd name="T69" fmla="*/ 351 h 754"/>
                  <a:gd name="T70" fmla="*/ 997 w 1965"/>
                  <a:gd name="T71" fmla="*/ 473 h 754"/>
                  <a:gd name="T72" fmla="*/ 569 w 1965"/>
                  <a:gd name="T73" fmla="*/ 620 h 754"/>
                  <a:gd name="T74" fmla="*/ 421 w 1965"/>
                  <a:gd name="T75" fmla="*/ 639 h 754"/>
                  <a:gd name="T76" fmla="*/ 262 w 1965"/>
                  <a:gd name="T77" fmla="*/ 595 h 754"/>
                  <a:gd name="T78" fmla="*/ 83 w 1965"/>
                  <a:gd name="T79" fmla="*/ 537 h 754"/>
                  <a:gd name="T80" fmla="*/ 38 w 1965"/>
                  <a:gd name="T81" fmla="*/ 508 h 754"/>
                  <a:gd name="T82" fmla="*/ 117 w 1965"/>
                  <a:gd name="T83" fmla="*/ 480 h 754"/>
                  <a:gd name="T84" fmla="*/ 269 w 1965"/>
                  <a:gd name="T85" fmla="*/ 427 h 754"/>
                  <a:gd name="T86" fmla="*/ 491 w 1965"/>
                  <a:gd name="T87" fmla="*/ 348 h 754"/>
                  <a:gd name="T88" fmla="*/ 789 w 1965"/>
                  <a:gd name="T89" fmla="*/ 248 h 754"/>
                  <a:gd name="T90" fmla="*/ 1159 w 1965"/>
                  <a:gd name="T91" fmla="*/ 127 h 754"/>
                  <a:gd name="T92" fmla="*/ 1511 w 1965"/>
                  <a:gd name="T93" fmla="*/ 15 h 754"/>
                  <a:gd name="T94" fmla="*/ 1584 w 1965"/>
                  <a:gd name="T95" fmla="*/ 34 h 754"/>
                  <a:gd name="T96" fmla="*/ 1737 w 1965"/>
                  <a:gd name="T97" fmla="*/ 74 h 754"/>
                  <a:gd name="T98" fmla="*/ 1935 w 1965"/>
                  <a:gd name="T99" fmla="*/ 119 h 754"/>
                  <a:gd name="T100" fmla="*/ 1961 w 1965"/>
                  <a:gd name="T101" fmla="*/ 110 h 754"/>
                  <a:gd name="T102" fmla="*/ 1944 w 1965"/>
                  <a:gd name="T103" fmla="*/ 98 h 754"/>
                  <a:gd name="T104" fmla="*/ 1831 w 1965"/>
                  <a:gd name="T105" fmla="*/ 74 h 754"/>
                  <a:gd name="T106" fmla="*/ 1656 w 1965"/>
                  <a:gd name="T107" fmla="*/ 33 h 754"/>
                  <a:gd name="T108" fmla="*/ 1513 w 1965"/>
                  <a:gd name="T109" fmla="*/ 2 h 754"/>
                  <a:gd name="T110" fmla="*/ 1373 w 1965"/>
                  <a:gd name="T111" fmla="*/ 46 h 754"/>
                  <a:gd name="T112" fmla="*/ 1088 w 1965"/>
                  <a:gd name="T113" fmla="*/ 134 h 754"/>
                  <a:gd name="T114" fmla="*/ 735 w 1965"/>
                  <a:gd name="T115" fmla="*/ 247 h 754"/>
                  <a:gd name="T116" fmla="*/ 386 w 1965"/>
                  <a:gd name="T117" fmla="*/ 362 h 754"/>
                  <a:gd name="T118" fmla="*/ 117 w 1965"/>
                  <a:gd name="T119" fmla="*/ 457 h 754"/>
                  <a:gd name="T120" fmla="*/ 0 w 1965"/>
                  <a:gd name="T121" fmla="*/ 513 h 7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65"/>
                  <a:gd name="T184" fmla="*/ 0 h 754"/>
                  <a:gd name="T185" fmla="*/ 1965 w 1965"/>
                  <a:gd name="T186" fmla="*/ 754 h 7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65" h="754">
                    <a:moveTo>
                      <a:pt x="2" y="516"/>
                    </a:moveTo>
                    <a:lnTo>
                      <a:pt x="28" y="528"/>
                    </a:lnTo>
                    <a:lnTo>
                      <a:pt x="58" y="540"/>
                    </a:lnTo>
                    <a:lnTo>
                      <a:pt x="93" y="553"/>
                    </a:lnTo>
                    <a:lnTo>
                      <a:pt x="129" y="566"/>
                    </a:lnTo>
                    <a:lnTo>
                      <a:pt x="167" y="578"/>
                    </a:lnTo>
                    <a:lnTo>
                      <a:pt x="208" y="592"/>
                    </a:lnTo>
                    <a:lnTo>
                      <a:pt x="247" y="605"/>
                    </a:lnTo>
                    <a:lnTo>
                      <a:pt x="285" y="616"/>
                    </a:lnTo>
                    <a:lnTo>
                      <a:pt x="323" y="628"/>
                    </a:lnTo>
                    <a:lnTo>
                      <a:pt x="357" y="638"/>
                    </a:lnTo>
                    <a:lnTo>
                      <a:pt x="389" y="648"/>
                    </a:lnTo>
                    <a:lnTo>
                      <a:pt x="417" y="656"/>
                    </a:lnTo>
                    <a:lnTo>
                      <a:pt x="440" y="663"/>
                    </a:lnTo>
                    <a:lnTo>
                      <a:pt x="457" y="668"/>
                    </a:lnTo>
                    <a:lnTo>
                      <a:pt x="469" y="671"/>
                    </a:lnTo>
                    <a:lnTo>
                      <a:pt x="472" y="672"/>
                    </a:lnTo>
                    <a:lnTo>
                      <a:pt x="475" y="672"/>
                    </a:lnTo>
                    <a:lnTo>
                      <a:pt x="480" y="669"/>
                    </a:lnTo>
                    <a:lnTo>
                      <a:pt x="490" y="667"/>
                    </a:lnTo>
                    <a:lnTo>
                      <a:pt x="503" y="662"/>
                    </a:lnTo>
                    <a:lnTo>
                      <a:pt x="519" y="657"/>
                    </a:lnTo>
                    <a:lnTo>
                      <a:pt x="540" y="650"/>
                    </a:lnTo>
                    <a:lnTo>
                      <a:pt x="562" y="643"/>
                    </a:lnTo>
                    <a:lnTo>
                      <a:pt x="589" y="634"/>
                    </a:lnTo>
                    <a:lnTo>
                      <a:pt x="619" y="624"/>
                    </a:lnTo>
                    <a:lnTo>
                      <a:pt x="651" y="614"/>
                    </a:lnTo>
                    <a:lnTo>
                      <a:pt x="686" y="601"/>
                    </a:lnTo>
                    <a:lnTo>
                      <a:pt x="726" y="588"/>
                    </a:lnTo>
                    <a:lnTo>
                      <a:pt x="766" y="575"/>
                    </a:lnTo>
                    <a:lnTo>
                      <a:pt x="810" y="559"/>
                    </a:lnTo>
                    <a:lnTo>
                      <a:pt x="857" y="544"/>
                    </a:lnTo>
                    <a:lnTo>
                      <a:pt x="905" y="526"/>
                    </a:lnTo>
                    <a:lnTo>
                      <a:pt x="957" y="509"/>
                    </a:lnTo>
                    <a:lnTo>
                      <a:pt x="1010" y="490"/>
                    </a:lnTo>
                    <a:lnTo>
                      <a:pt x="1066" y="471"/>
                    </a:lnTo>
                    <a:lnTo>
                      <a:pt x="1123" y="451"/>
                    </a:lnTo>
                    <a:lnTo>
                      <a:pt x="1183" y="429"/>
                    </a:lnTo>
                    <a:lnTo>
                      <a:pt x="1245" y="406"/>
                    </a:lnTo>
                    <a:lnTo>
                      <a:pt x="1308" y="384"/>
                    </a:lnTo>
                    <a:lnTo>
                      <a:pt x="1373" y="361"/>
                    </a:lnTo>
                    <a:lnTo>
                      <a:pt x="1438" y="335"/>
                    </a:lnTo>
                    <a:lnTo>
                      <a:pt x="1507" y="310"/>
                    </a:lnTo>
                    <a:lnTo>
                      <a:pt x="1576" y="285"/>
                    </a:lnTo>
                    <a:lnTo>
                      <a:pt x="1646" y="258"/>
                    </a:lnTo>
                    <a:lnTo>
                      <a:pt x="1718" y="230"/>
                    </a:lnTo>
                    <a:lnTo>
                      <a:pt x="1792" y="203"/>
                    </a:lnTo>
                    <a:lnTo>
                      <a:pt x="1865" y="174"/>
                    </a:lnTo>
                    <a:lnTo>
                      <a:pt x="1940" y="144"/>
                    </a:lnTo>
                    <a:lnTo>
                      <a:pt x="1940" y="148"/>
                    </a:lnTo>
                    <a:lnTo>
                      <a:pt x="1942" y="160"/>
                    </a:lnTo>
                    <a:lnTo>
                      <a:pt x="1944" y="179"/>
                    </a:lnTo>
                    <a:lnTo>
                      <a:pt x="1944" y="208"/>
                    </a:lnTo>
                    <a:lnTo>
                      <a:pt x="1941" y="209"/>
                    </a:lnTo>
                    <a:lnTo>
                      <a:pt x="1935" y="212"/>
                    </a:lnTo>
                    <a:lnTo>
                      <a:pt x="1922" y="215"/>
                    </a:lnTo>
                    <a:lnTo>
                      <a:pt x="1907" y="222"/>
                    </a:lnTo>
                    <a:lnTo>
                      <a:pt x="1887" y="228"/>
                    </a:lnTo>
                    <a:lnTo>
                      <a:pt x="1862" y="237"/>
                    </a:lnTo>
                    <a:lnTo>
                      <a:pt x="1836" y="247"/>
                    </a:lnTo>
                    <a:lnTo>
                      <a:pt x="1804" y="258"/>
                    </a:lnTo>
                    <a:lnTo>
                      <a:pt x="1770" y="271"/>
                    </a:lnTo>
                    <a:lnTo>
                      <a:pt x="1732" y="285"/>
                    </a:lnTo>
                    <a:lnTo>
                      <a:pt x="1692" y="299"/>
                    </a:lnTo>
                    <a:lnTo>
                      <a:pt x="1649" y="315"/>
                    </a:lnTo>
                    <a:lnTo>
                      <a:pt x="1602" y="332"/>
                    </a:lnTo>
                    <a:lnTo>
                      <a:pt x="1554" y="349"/>
                    </a:lnTo>
                    <a:lnTo>
                      <a:pt x="1503" y="368"/>
                    </a:lnTo>
                    <a:lnTo>
                      <a:pt x="1450" y="387"/>
                    </a:lnTo>
                    <a:lnTo>
                      <a:pt x="1395" y="408"/>
                    </a:lnTo>
                    <a:lnTo>
                      <a:pt x="1338" y="428"/>
                    </a:lnTo>
                    <a:lnTo>
                      <a:pt x="1280" y="448"/>
                    </a:lnTo>
                    <a:lnTo>
                      <a:pt x="1222" y="470"/>
                    </a:lnTo>
                    <a:lnTo>
                      <a:pt x="1161" y="492"/>
                    </a:lnTo>
                    <a:lnTo>
                      <a:pt x="1099" y="514"/>
                    </a:lnTo>
                    <a:lnTo>
                      <a:pt x="1037" y="537"/>
                    </a:lnTo>
                    <a:lnTo>
                      <a:pt x="974" y="559"/>
                    </a:lnTo>
                    <a:lnTo>
                      <a:pt x="910" y="582"/>
                    </a:lnTo>
                    <a:lnTo>
                      <a:pt x="847" y="605"/>
                    </a:lnTo>
                    <a:lnTo>
                      <a:pt x="784" y="628"/>
                    </a:lnTo>
                    <a:lnTo>
                      <a:pt x="721" y="650"/>
                    </a:lnTo>
                    <a:lnTo>
                      <a:pt x="657" y="673"/>
                    </a:lnTo>
                    <a:lnTo>
                      <a:pt x="594" y="696"/>
                    </a:lnTo>
                    <a:lnTo>
                      <a:pt x="532" y="719"/>
                    </a:lnTo>
                    <a:lnTo>
                      <a:pt x="471" y="740"/>
                    </a:lnTo>
                    <a:lnTo>
                      <a:pt x="469" y="740"/>
                    </a:lnTo>
                    <a:lnTo>
                      <a:pt x="462" y="738"/>
                    </a:lnTo>
                    <a:lnTo>
                      <a:pt x="451" y="735"/>
                    </a:lnTo>
                    <a:lnTo>
                      <a:pt x="436" y="730"/>
                    </a:lnTo>
                    <a:lnTo>
                      <a:pt x="417" y="725"/>
                    </a:lnTo>
                    <a:lnTo>
                      <a:pt x="394" y="719"/>
                    </a:lnTo>
                    <a:lnTo>
                      <a:pt x="369" y="712"/>
                    </a:lnTo>
                    <a:lnTo>
                      <a:pt x="340" y="704"/>
                    </a:lnTo>
                    <a:lnTo>
                      <a:pt x="308" y="695"/>
                    </a:lnTo>
                    <a:lnTo>
                      <a:pt x="274" y="685"/>
                    </a:lnTo>
                    <a:lnTo>
                      <a:pt x="237" y="674"/>
                    </a:lnTo>
                    <a:lnTo>
                      <a:pt x="199" y="663"/>
                    </a:lnTo>
                    <a:lnTo>
                      <a:pt x="158" y="650"/>
                    </a:lnTo>
                    <a:lnTo>
                      <a:pt x="117" y="638"/>
                    </a:lnTo>
                    <a:lnTo>
                      <a:pt x="74" y="624"/>
                    </a:lnTo>
                    <a:lnTo>
                      <a:pt x="29" y="610"/>
                    </a:lnTo>
                    <a:lnTo>
                      <a:pt x="33" y="625"/>
                    </a:lnTo>
                    <a:lnTo>
                      <a:pt x="36" y="626"/>
                    </a:lnTo>
                    <a:lnTo>
                      <a:pt x="43" y="629"/>
                    </a:lnTo>
                    <a:lnTo>
                      <a:pt x="56" y="634"/>
                    </a:lnTo>
                    <a:lnTo>
                      <a:pt x="74" y="639"/>
                    </a:lnTo>
                    <a:lnTo>
                      <a:pt x="94" y="647"/>
                    </a:lnTo>
                    <a:lnTo>
                      <a:pt x="119" y="656"/>
                    </a:lnTo>
                    <a:lnTo>
                      <a:pt x="146" y="664"/>
                    </a:lnTo>
                    <a:lnTo>
                      <a:pt x="176" y="674"/>
                    </a:lnTo>
                    <a:lnTo>
                      <a:pt x="209" y="685"/>
                    </a:lnTo>
                    <a:lnTo>
                      <a:pt x="243" y="695"/>
                    </a:lnTo>
                    <a:lnTo>
                      <a:pt x="279" y="706"/>
                    </a:lnTo>
                    <a:lnTo>
                      <a:pt x="317" y="716"/>
                    </a:lnTo>
                    <a:lnTo>
                      <a:pt x="353" y="726"/>
                    </a:lnTo>
                    <a:lnTo>
                      <a:pt x="391" y="736"/>
                    </a:lnTo>
                    <a:lnTo>
                      <a:pt x="429" y="745"/>
                    </a:lnTo>
                    <a:lnTo>
                      <a:pt x="466" y="754"/>
                    </a:lnTo>
                    <a:lnTo>
                      <a:pt x="467" y="754"/>
                    </a:lnTo>
                    <a:lnTo>
                      <a:pt x="474" y="752"/>
                    </a:lnTo>
                    <a:lnTo>
                      <a:pt x="483" y="749"/>
                    </a:lnTo>
                    <a:lnTo>
                      <a:pt x="494" y="745"/>
                    </a:lnTo>
                    <a:lnTo>
                      <a:pt x="510" y="740"/>
                    </a:lnTo>
                    <a:lnTo>
                      <a:pt x="529" y="734"/>
                    </a:lnTo>
                    <a:lnTo>
                      <a:pt x="551" y="726"/>
                    </a:lnTo>
                    <a:lnTo>
                      <a:pt x="576" y="718"/>
                    </a:lnTo>
                    <a:lnTo>
                      <a:pt x="604" y="709"/>
                    </a:lnTo>
                    <a:lnTo>
                      <a:pt x="636" y="699"/>
                    </a:lnTo>
                    <a:lnTo>
                      <a:pt x="670" y="686"/>
                    </a:lnTo>
                    <a:lnTo>
                      <a:pt x="708" y="674"/>
                    </a:lnTo>
                    <a:lnTo>
                      <a:pt x="747" y="661"/>
                    </a:lnTo>
                    <a:lnTo>
                      <a:pt x="790" y="645"/>
                    </a:lnTo>
                    <a:lnTo>
                      <a:pt x="836" y="630"/>
                    </a:lnTo>
                    <a:lnTo>
                      <a:pt x="884" y="613"/>
                    </a:lnTo>
                    <a:lnTo>
                      <a:pt x="936" y="596"/>
                    </a:lnTo>
                    <a:lnTo>
                      <a:pt x="989" y="577"/>
                    </a:lnTo>
                    <a:lnTo>
                      <a:pt x="1045" y="557"/>
                    </a:lnTo>
                    <a:lnTo>
                      <a:pt x="1103" y="537"/>
                    </a:lnTo>
                    <a:lnTo>
                      <a:pt x="1162" y="515"/>
                    </a:lnTo>
                    <a:lnTo>
                      <a:pt x="1226" y="492"/>
                    </a:lnTo>
                    <a:lnTo>
                      <a:pt x="1290" y="470"/>
                    </a:lnTo>
                    <a:lnTo>
                      <a:pt x="1357" y="444"/>
                    </a:lnTo>
                    <a:lnTo>
                      <a:pt x="1427" y="419"/>
                    </a:lnTo>
                    <a:lnTo>
                      <a:pt x="1498" y="394"/>
                    </a:lnTo>
                    <a:lnTo>
                      <a:pt x="1571" y="366"/>
                    </a:lnTo>
                    <a:lnTo>
                      <a:pt x="1646" y="338"/>
                    </a:lnTo>
                    <a:lnTo>
                      <a:pt x="1722" y="309"/>
                    </a:lnTo>
                    <a:lnTo>
                      <a:pt x="1800" y="280"/>
                    </a:lnTo>
                    <a:lnTo>
                      <a:pt x="1880" y="249"/>
                    </a:lnTo>
                    <a:lnTo>
                      <a:pt x="1962" y="218"/>
                    </a:lnTo>
                    <a:lnTo>
                      <a:pt x="1964" y="210"/>
                    </a:lnTo>
                    <a:lnTo>
                      <a:pt x="1965" y="191"/>
                    </a:lnTo>
                    <a:lnTo>
                      <a:pt x="1965" y="160"/>
                    </a:lnTo>
                    <a:lnTo>
                      <a:pt x="1964" y="120"/>
                    </a:lnTo>
                    <a:lnTo>
                      <a:pt x="1962" y="120"/>
                    </a:lnTo>
                    <a:lnTo>
                      <a:pt x="1959" y="123"/>
                    </a:lnTo>
                    <a:lnTo>
                      <a:pt x="1951" y="125"/>
                    </a:lnTo>
                    <a:lnTo>
                      <a:pt x="1942" y="129"/>
                    </a:lnTo>
                    <a:lnTo>
                      <a:pt x="1930" y="133"/>
                    </a:lnTo>
                    <a:lnTo>
                      <a:pt x="1916" y="139"/>
                    </a:lnTo>
                    <a:lnTo>
                      <a:pt x="1898" y="146"/>
                    </a:lnTo>
                    <a:lnTo>
                      <a:pt x="1876" y="155"/>
                    </a:lnTo>
                    <a:lnTo>
                      <a:pt x="1854" y="163"/>
                    </a:lnTo>
                    <a:lnTo>
                      <a:pt x="1827" y="174"/>
                    </a:lnTo>
                    <a:lnTo>
                      <a:pt x="1798" y="184"/>
                    </a:lnTo>
                    <a:lnTo>
                      <a:pt x="1766" y="196"/>
                    </a:lnTo>
                    <a:lnTo>
                      <a:pt x="1731" y="209"/>
                    </a:lnTo>
                    <a:lnTo>
                      <a:pt x="1693" y="223"/>
                    </a:lnTo>
                    <a:lnTo>
                      <a:pt x="1652" y="238"/>
                    </a:lnTo>
                    <a:lnTo>
                      <a:pt x="1608" y="255"/>
                    </a:lnTo>
                    <a:lnTo>
                      <a:pt x="1561" y="272"/>
                    </a:lnTo>
                    <a:lnTo>
                      <a:pt x="1511" y="290"/>
                    </a:lnTo>
                    <a:lnTo>
                      <a:pt x="1457" y="310"/>
                    </a:lnTo>
                    <a:lnTo>
                      <a:pt x="1402" y="330"/>
                    </a:lnTo>
                    <a:lnTo>
                      <a:pt x="1342" y="351"/>
                    </a:lnTo>
                    <a:lnTo>
                      <a:pt x="1279" y="373"/>
                    </a:lnTo>
                    <a:lnTo>
                      <a:pt x="1213" y="397"/>
                    </a:lnTo>
                    <a:lnTo>
                      <a:pt x="1143" y="422"/>
                    </a:lnTo>
                    <a:lnTo>
                      <a:pt x="1071" y="447"/>
                    </a:lnTo>
                    <a:lnTo>
                      <a:pt x="997" y="473"/>
                    </a:lnTo>
                    <a:lnTo>
                      <a:pt x="917" y="501"/>
                    </a:lnTo>
                    <a:lnTo>
                      <a:pt x="835" y="529"/>
                    </a:lnTo>
                    <a:lnTo>
                      <a:pt x="750" y="558"/>
                    </a:lnTo>
                    <a:lnTo>
                      <a:pt x="661" y="588"/>
                    </a:lnTo>
                    <a:lnTo>
                      <a:pt x="569" y="620"/>
                    </a:lnTo>
                    <a:lnTo>
                      <a:pt x="472" y="653"/>
                    </a:lnTo>
                    <a:lnTo>
                      <a:pt x="469" y="652"/>
                    </a:lnTo>
                    <a:lnTo>
                      <a:pt x="459" y="649"/>
                    </a:lnTo>
                    <a:lnTo>
                      <a:pt x="442" y="645"/>
                    </a:lnTo>
                    <a:lnTo>
                      <a:pt x="421" y="639"/>
                    </a:lnTo>
                    <a:lnTo>
                      <a:pt x="395" y="633"/>
                    </a:lnTo>
                    <a:lnTo>
                      <a:pt x="366" y="625"/>
                    </a:lnTo>
                    <a:lnTo>
                      <a:pt x="333" y="615"/>
                    </a:lnTo>
                    <a:lnTo>
                      <a:pt x="299" y="605"/>
                    </a:lnTo>
                    <a:lnTo>
                      <a:pt x="262" y="595"/>
                    </a:lnTo>
                    <a:lnTo>
                      <a:pt x="224" y="583"/>
                    </a:lnTo>
                    <a:lnTo>
                      <a:pt x="188" y="572"/>
                    </a:lnTo>
                    <a:lnTo>
                      <a:pt x="151" y="561"/>
                    </a:lnTo>
                    <a:lnTo>
                      <a:pt x="115" y="548"/>
                    </a:lnTo>
                    <a:lnTo>
                      <a:pt x="83" y="537"/>
                    </a:lnTo>
                    <a:lnTo>
                      <a:pt x="52" y="524"/>
                    </a:lnTo>
                    <a:lnTo>
                      <a:pt x="26" y="513"/>
                    </a:lnTo>
                    <a:lnTo>
                      <a:pt x="27" y="513"/>
                    </a:lnTo>
                    <a:lnTo>
                      <a:pt x="32" y="510"/>
                    </a:lnTo>
                    <a:lnTo>
                      <a:pt x="38" y="508"/>
                    </a:lnTo>
                    <a:lnTo>
                      <a:pt x="48" y="504"/>
                    </a:lnTo>
                    <a:lnTo>
                      <a:pt x="61" y="500"/>
                    </a:lnTo>
                    <a:lnTo>
                      <a:pt x="77" y="494"/>
                    </a:lnTo>
                    <a:lnTo>
                      <a:pt x="95" y="487"/>
                    </a:lnTo>
                    <a:lnTo>
                      <a:pt x="117" y="480"/>
                    </a:lnTo>
                    <a:lnTo>
                      <a:pt x="142" y="471"/>
                    </a:lnTo>
                    <a:lnTo>
                      <a:pt x="169" y="461"/>
                    </a:lnTo>
                    <a:lnTo>
                      <a:pt x="199" y="451"/>
                    </a:lnTo>
                    <a:lnTo>
                      <a:pt x="232" y="439"/>
                    </a:lnTo>
                    <a:lnTo>
                      <a:pt x="269" y="427"/>
                    </a:lnTo>
                    <a:lnTo>
                      <a:pt x="307" y="413"/>
                    </a:lnTo>
                    <a:lnTo>
                      <a:pt x="348" y="397"/>
                    </a:lnTo>
                    <a:lnTo>
                      <a:pt x="394" y="382"/>
                    </a:lnTo>
                    <a:lnTo>
                      <a:pt x="441" y="366"/>
                    </a:lnTo>
                    <a:lnTo>
                      <a:pt x="491" y="348"/>
                    </a:lnTo>
                    <a:lnTo>
                      <a:pt x="546" y="330"/>
                    </a:lnTo>
                    <a:lnTo>
                      <a:pt x="602" y="311"/>
                    </a:lnTo>
                    <a:lnTo>
                      <a:pt x="661" y="291"/>
                    </a:lnTo>
                    <a:lnTo>
                      <a:pt x="723" y="271"/>
                    </a:lnTo>
                    <a:lnTo>
                      <a:pt x="789" y="248"/>
                    </a:lnTo>
                    <a:lnTo>
                      <a:pt x="856" y="225"/>
                    </a:lnTo>
                    <a:lnTo>
                      <a:pt x="928" y="203"/>
                    </a:lnTo>
                    <a:lnTo>
                      <a:pt x="1002" y="179"/>
                    </a:lnTo>
                    <a:lnTo>
                      <a:pt x="1079" y="153"/>
                    </a:lnTo>
                    <a:lnTo>
                      <a:pt x="1159" y="127"/>
                    </a:lnTo>
                    <a:lnTo>
                      <a:pt x="1241" y="100"/>
                    </a:lnTo>
                    <a:lnTo>
                      <a:pt x="1327" y="72"/>
                    </a:lnTo>
                    <a:lnTo>
                      <a:pt x="1416" y="43"/>
                    </a:lnTo>
                    <a:lnTo>
                      <a:pt x="1508" y="14"/>
                    </a:lnTo>
                    <a:lnTo>
                      <a:pt x="1511" y="15"/>
                    </a:lnTo>
                    <a:lnTo>
                      <a:pt x="1517" y="17"/>
                    </a:lnTo>
                    <a:lnTo>
                      <a:pt x="1528" y="19"/>
                    </a:lnTo>
                    <a:lnTo>
                      <a:pt x="1543" y="24"/>
                    </a:lnTo>
                    <a:lnTo>
                      <a:pt x="1562" y="29"/>
                    </a:lnTo>
                    <a:lnTo>
                      <a:pt x="1584" y="34"/>
                    </a:lnTo>
                    <a:lnTo>
                      <a:pt x="1609" y="41"/>
                    </a:lnTo>
                    <a:lnTo>
                      <a:pt x="1638" y="48"/>
                    </a:lnTo>
                    <a:lnTo>
                      <a:pt x="1669" y="56"/>
                    </a:lnTo>
                    <a:lnTo>
                      <a:pt x="1702" y="65"/>
                    </a:lnTo>
                    <a:lnTo>
                      <a:pt x="1737" y="74"/>
                    </a:lnTo>
                    <a:lnTo>
                      <a:pt x="1774" y="82"/>
                    </a:lnTo>
                    <a:lnTo>
                      <a:pt x="1813" y="91"/>
                    </a:lnTo>
                    <a:lnTo>
                      <a:pt x="1852" y="101"/>
                    </a:lnTo>
                    <a:lnTo>
                      <a:pt x="1893" y="110"/>
                    </a:lnTo>
                    <a:lnTo>
                      <a:pt x="1935" y="119"/>
                    </a:lnTo>
                    <a:lnTo>
                      <a:pt x="1937" y="119"/>
                    </a:lnTo>
                    <a:lnTo>
                      <a:pt x="1942" y="118"/>
                    </a:lnTo>
                    <a:lnTo>
                      <a:pt x="1949" y="115"/>
                    </a:lnTo>
                    <a:lnTo>
                      <a:pt x="1956" y="113"/>
                    </a:lnTo>
                    <a:lnTo>
                      <a:pt x="1961" y="110"/>
                    </a:lnTo>
                    <a:lnTo>
                      <a:pt x="1964" y="108"/>
                    </a:lnTo>
                    <a:lnTo>
                      <a:pt x="1962" y="104"/>
                    </a:lnTo>
                    <a:lnTo>
                      <a:pt x="1955" y="100"/>
                    </a:lnTo>
                    <a:lnTo>
                      <a:pt x="1952" y="99"/>
                    </a:lnTo>
                    <a:lnTo>
                      <a:pt x="1944" y="98"/>
                    </a:lnTo>
                    <a:lnTo>
                      <a:pt x="1928" y="95"/>
                    </a:lnTo>
                    <a:lnTo>
                      <a:pt x="1909" y="90"/>
                    </a:lnTo>
                    <a:lnTo>
                      <a:pt x="1887" y="85"/>
                    </a:lnTo>
                    <a:lnTo>
                      <a:pt x="1860" y="80"/>
                    </a:lnTo>
                    <a:lnTo>
                      <a:pt x="1831" y="74"/>
                    </a:lnTo>
                    <a:lnTo>
                      <a:pt x="1798" y="66"/>
                    </a:lnTo>
                    <a:lnTo>
                      <a:pt x="1764" y="58"/>
                    </a:lnTo>
                    <a:lnTo>
                      <a:pt x="1728" y="50"/>
                    </a:lnTo>
                    <a:lnTo>
                      <a:pt x="1693" y="42"/>
                    </a:lnTo>
                    <a:lnTo>
                      <a:pt x="1656" y="33"/>
                    </a:lnTo>
                    <a:lnTo>
                      <a:pt x="1619" y="26"/>
                    </a:lnTo>
                    <a:lnTo>
                      <a:pt x="1584" y="17"/>
                    </a:lnTo>
                    <a:lnTo>
                      <a:pt x="1550" y="8"/>
                    </a:lnTo>
                    <a:lnTo>
                      <a:pt x="1518" y="0"/>
                    </a:lnTo>
                    <a:lnTo>
                      <a:pt x="1513" y="2"/>
                    </a:lnTo>
                    <a:lnTo>
                      <a:pt x="1500" y="5"/>
                    </a:lnTo>
                    <a:lnTo>
                      <a:pt x="1479" y="13"/>
                    </a:lnTo>
                    <a:lnTo>
                      <a:pt x="1450" y="22"/>
                    </a:lnTo>
                    <a:lnTo>
                      <a:pt x="1414" y="32"/>
                    </a:lnTo>
                    <a:lnTo>
                      <a:pt x="1373" y="46"/>
                    </a:lnTo>
                    <a:lnTo>
                      <a:pt x="1324" y="60"/>
                    </a:lnTo>
                    <a:lnTo>
                      <a:pt x="1271" y="76"/>
                    </a:lnTo>
                    <a:lnTo>
                      <a:pt x="1214" y="95"/>
                    </a:lnTo>
                    <a:lnTo>
                      <a:pt x="1152" y="114"/>
                    </a:lnTo>
                    <a:lnTo>
                      <a:pt x="1088" y="134"/>
                    </a:lnTo>
                    <a:lnTo>
                      <a:pt x="1021" y="156"/>
                    </a:lnTo>
                    <a:lnTo>
                      <a:pt x="951" y="177"/>
                    </a:lnTo>
                    <a:lnTo>
                      <a:pt x="880" y="200"/>
                    </a:lnTo>
                    <a:lnTo>
                      <a:pt x="808" y="223"/>
                    </a:lnTo>
                    <a:lnTo>
                      <a:pt x="735" y="247"/>
                    </a:lnTo>
                    <a:lnTo>
                      <a:pt x="662" y="271"/>
                    </a:lnTo>
                    <a:lnTo>
                      <a:pt x="590" y="294"/>
                    </a:lnTo>
                    <a:lnTo>
                      <a:pt x="521" y="317"/>
                    </a:lnTo>
                    <a:lnTo>
                      <a:pt x="452" y="339"/>
                    </a:lnTo>
                    <a:lnTo>
                      <a:pt x="386" y="362"/>
                    </a:lnTo>
                    <a:lnTo>
                      <a:pt x="323" y="384"/>
                    </a:lnTo>
                    <a:lnTo>
                      <a:pt x="265" y="404"/>
                    </a:lnTo>
                    <a:lnTo>
                      <a:pt x="210" y="423"/>
                    </a:lnTo>
                    <a:lnTo>
                      <a:pt x="161" y="440"/>
                    </a:lnTo>
                    <a:lnTo>
                      <a:pt x="117" y="457"/>
                    </a:lnTo>
                    <a:lnTo>
                      <a:pt x="79" y="472"/>
                    </a:lnTo>
                    <a:lnTo>
                      <a:pt x="47" y="486"/>
                    </a:lnTo>
                    <a:lnTo>
                      <a:pt x="23" y="496"/>
                    </a:lnTo>
                    <a:lnTo>
                      <a:pt x="8" y="505"/>
                    </a:lnTo>
                    <a:lnTo>
                      <a:pt x="0" y="513"/>
                    </a:lnTo>
                    <a:lnTo>
                      <a:pt x="2" y="5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07" name="Freeform 93"/>
              <p:cNvSpPr>
                <a:spLocks/>
              </p:cNvSpPr>
              <p:nvPr/>
            </p:nvSpPr>
            <p:spPr bwMode="auto">
              <a:xfrm>
                <a:off x="3960" y="1989"/>
                <a:ext cx="339" cy="332"/>
              </a:xfrm>
              <a:custGeom>
                <a:avLst/>
                <a:gdLst>
                  <a:gd name="T0" fmla="*/ 6 w 339"/>
                  <a:gd name="T1" fmla="*/ 265 h 332"/>
                  <a:gd name="T2" fmla="*/ 0 w 339"/>
                  <a:gd name="T3" fmla="*/ 326 h 332"/>
                  <a:gd name="T4" fmla="*/ 70 w 339"/>
                  <a:gd name="T5" fmla="*/ 332 h 332"/>
                  <a:gd name="T6" fmla="*/ 72 w 339"/>
                  <a:gd name="T7" fmla="*/ 330 h 332"/>
                  <a:gd name="T8" fmla="*/ 80 w 339"/>
                  <a:gd name="T9" fmla="*/ 324 h 332"/>
                  <a:gd name="T10" fmla="*/ 91 w 339"/>
                  <a:gd name="T11" fmla="*/ 312 h 332"/>
                  <a:gd name="T12" fmla="*/ 105 w 339"/>
                  <a:gd name="T13" fmla="*/ 300 h 332"/>
                  <a:gd name="T14" fmla="*/ 123 w 339"/>
                  <a:gd name="T15" fmla="*/ 283 h 332"/>
                  <a:gd name="T16" fmla="*/ 143 w 339"/>
                  <a:gd name="T17" fmla="*/ 264 h 332"/>
                  <a:gd name="T18" fmla="*/ 164 w 339"/>
                  <a:gd name="T19" fmla="*/ 244 h 332"/>
                  <a:gd name="T20" fmla="*/ 187 w 339"/>
                  <a:gd name="T21" fmla="*/ 222 h 332"/>
                  <a:gd name="T22" fmla="*/ 210 w 339"/>
                  <a:gd name="T23" fmla="*/ 201 h 332"/>
                  <a:gd name="T24" fmla="*/ 234 w 339"/>
                  <a:gd name="T25" fmla="*/ 179 h 332"/>
                  <a:gd name="T26" fmla="*/ 257 w 339"/>
                  <a:gd name="T27" fmla="*/ 159 h 332"/>
                  <a:gd name="T28" fmla="*/ 278 w 339"/>
                  <a:gd name="T29" fmla="*/ 139 h 332"/>
                  <a:gd name="T30" fmla="*/ 297 w 339"/>
                  <a:gd name="T31" fmla="*/ 121 h 332"/>
                  <a:gd name="T32" fmla="*/ 315 w 339"/>
                  <a:gd name="T33" fmla="*/ 106 h 332"/>
                  <a:gd name="T34" fmla="*/ 329 w 339"/>
                  <a:gd name="T35" fmla="*/ 93 h 332"/>
                  <a:gd name="T36" fmla="*/ 339 w 339"/>
                  <a:gd name="T37" fmla="*/ 84 h 332"/>
                  <a:gd name="T38" fmla="*/ 335 w 339"/>
                  <a:gd name="T39" fmla="*/ 86 h 332"/>
                  <a:gd name="T40" fmla="*/ 324 w 339"/>
                  <a:gd name="T41" fmla="*/ 90 h 332"/>
                  <a:gd name="T42" fmla="*/ 310 w 339"/>
                  <a:gd name="T43" fmla="*/ 92 h 332"/>
                  <a:gd name="T44" fmla="*/ 296 w 339"/>
                  <a:gd name="T45" fmla="*/ 91 h 332"/>
                  <a:gd name="T46" fmla="*/ 285 w 339"/>
                  <a:gd name="T47" fmla="*/ 83 h 332"/>
                  <a:gd name="T48" fmla="*/ 280 w 339"/>
                  <a:gd name="T49" fmla="*/ 68 h 332"/>
                  <a:gd name="T50" fmla="*/ 283 w 339"/>
                  <a:gd name="T51" fmla="*/ 40 h 332"/>
                  <a:gd name="T52" fmla="*/ 301 w 339"/>
                  <a:gd name="T53" fmla="*/ 0 h 332"/>
                  <a:gd name="T54" fmla="*/ 297 w 339"/>
                  <a:gd name="T55" fmla="*/ 2 h 332"/>
                  <a:gd name="T56" fmla="*/ 287 w 339"/>
                  <a:gd name="T57" fmla="*/ 11 h 332"/>
                  <a:gd name="T58" fmla="*/ 272 w 339"/>
                  <a:gd name="T59" fmla="*/ 25 h 332"/>
                  <a:gd name="T60" fmla="*/ 252 w 339"/>
                  <a:gd name="T61" fmla="*/ 43 h 332"/>
                  <a:gd name="T62" fmla="*/ 229 w 339"/>
                  <a:gd name="T63" fmla="*/ 64 h 332"/>
                  <a:gd name="T64" fmla="*/ 202 w 339"/>
                  <a:gd name="T65" fmla="*/ 87 h 332"/>
                  <a:gd name="T66" fmla="*/ 175 w 339"/>
                  <a:gd name="T67" fmla="*/ 112 h 332"/>
                  <a:gd name="T68" fmla="*/ 147 w 339"/>
                  <a:gd name="T69" fmla="*/ 138 h 332"/>
                  <a:gd name="T70" fmla="*/ 118 w 339"/>
                  <a:gd name="T71" fmla="*/ 163 h 332"/>
                  <a:gd name="T72" fmla="*/ 91 w 339"/>
                  <a:gd name="T73" fmla="*/ 187 h 332"/>
                  <a:gd name="T74" fmla="*/ 66 w 339"/>
                  <a:gd name="T75" fmla="*/ 210 h 332"/>
                  <a:gd name="T76" fmla="*/ 44 w 339"/>
                  <a:gd name="T77" fmla="*/ 230 h 332"/>
                  <a:gd name="T78" fmla="*/ 26 w 339"/>
                  <a:gd name="T79" fmla="*/ 246 h 332"/>
                  <a:gd name="T80" fmla="*/ 13 w 339"/>
                  <a:gd name="T81" fmla="*/ 258 h 332"/>
                  <a:gd name="T82" fmla="*/ 6 w 339"/>
                  <a:gd name="T83" fmla="*/ 264 h 332"/>
                  <a:gd name="T84" fmla="*/ 6 w 339"/>
                  <a:gd name="T85" fmla="*/ 265 h 3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39"/>
                  <a:gd name="T130" fmla="*/ 0 h 332"/>
                  <a:gd name="T131" fmla="*/ 339 w 339"/>
                  <a:gd name="T132" fmla="*/ 332 h 3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39" h="332">
                    <a:moveTo>
                      <a:pt x="6" y="265"/>
                    </a:moveTo>
                    <a:lnTo>
                      <a:pt x="0" y="326"/>
                    </a:lnTo>
                    <a:lnTo>
                      <a:pt x="70" y="332"/>
                    </a:lnTo>
                    <a:lnTo>
                      <a:pt x="72" y="330"/>
                    </a:lnTo>
                    <a:lnTo>
                      <a:pt x="80" y="324"/>
                    </a:lnTo>
                    <a:lnTo>
                      <a:pt x="91" y="312"/>
                    </a:lnTo>
                    <a:lnTo>
                      <a:pt x="105" y="300"/>
                    </a:lnTo>
                    <a:lnTo>
                      <a:pt x="123" y="283"/>
                    </a:lnTo>
                    <a:lnTo>
                      <a:pt x="143" y="264"/>
                    </a:lnTo>
                    <a:lnTo>
                      <a:pt x="164" y="244"/>
                    </a:lnTo>
                    <a:lnTo>
                      <a:pt x="187" y="222"/>
                    </a:lnTo>
                    <a:lnTo>
                      <a:pt x="210" y="201"/>
                    </a:lnTo>
                    <a:lnTo>
                      <a:pt x="234" y="179"/>
                    </a:lnTo>
                    <a:lnTo>
                      <a:pt x="257" y="159"/>
                    </a:lnTo>
                    <a:lnTo>
                      <a:pt x="278" y="139"/>
                    </a:lnTo>
                    <a:lnTo>
                      <a:pt x="297" y="121"/>
                    </a:lnTo>
                    <a:lnTo>
                      <a:pt x="315" y="106"/>
                    </a:lnTo>
                    <a:lnTo>
                      <a:pt x="329" y="93"/>
                    </a:lnTo>
                    <a:lnTo>
                      <a:pt x="339" y="84"/>
                    </a:lnTo>
                    <a:lnTo>
                      <a:pt x="335" y="86"/>
                    </a:lnTo>
                    <a:lnTo>
                      <a:pt x="324" y="90"/>
                    </a:lnTo>
                    <a:lnTo>
                      <a:pt x="310" y="92"/>
                    </a:lnTo>
                    <a:lnTo>
                      <a:pt x="296" y="91"/>
                    </a:lnTo>
                    <a:lnTo>
                      <a:pt x="285" y="83"/>
                    </a:lnTo>
                    <a:lnTo>
                      <a:pt x="280" y="68"/>
                    </a:lnTo>
                    <a:lnTo>
                      <a:pt x="283" y="40"/>
                    </a:lnTo>
                    <a:lnTo>
                      <a:pt x="301" y="0"/>
                    </a:lnTo>
                    <a:lnTo>
                      <a:pt x="297" y="2"/>
                    </a:lnTo>
                    <a:lnTo>
                      <a:pt x="287" y="11"/>
                    </a:lnTo>
                    <a:lnTo>
                      <a:pt x="272" y="25"/>
                    </a:lnTo>
                    <a:lnTo>
                      <a:pt x="252" y="43"/>
                    </a:lnTo>
                    <a:lnTo>
                      <a:pt x="229" y="64"/>
                    </a:lnTo>
                    <a:lnTo>
                      <a:pt x="202" y="87"/>
                    </a:lnTo>
                    <a:lnTo>
                      <a:pt x="175" y="112"/>
                    </a:lnTo>
                    <a:lnTo>
                      <a:pt x="147" y="138"/>
                    </a:lnTo>
                    <a:lnTo>
                      <a:pt x="118" y="163"/>
                    </a:lnTo>
                    <a:lnTo>
                      <a:pt x="91" y="187"/>
                    </a:lnTo>
                    <a:lnTo>
                      <a:pt x="66" y="210"/>
                    </a:lnTo>
                    <a:lnTo>
                      <a:pt x="44" y="230"/>
                    </a:lnTo>
                    <a:lnTo>
                      <a:pt x="26" y="246"/>
                    </a:lnTo>
                    <a:lnTo>
                      <a:pt x="13" y="258"/>
                    </a:lnTo>
                    <a:lnTo>
                      <a:pt x="6" y="264"/>
                    </a:lnTo>
                    <a:lnTo>
                      <a:pt x="6" y="265"/>
                    </a:lnTo>
                    <a:close/>
                  </a:path>
                </a:pathLst>
              </a:custGeom>
              <a:solidFill>
                <a:srgbClr val="D8E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08" name="Freeform 94"/>
              <p:cNvSpPr>
                <a:spLocks/>
              </p:cNvSpPr>
              <p:nvPr/>
            </p:nvSpPr>
            <p:spPr bwMode="auto">
              <a:xfrm>
                <a:off x="4093" y="2038"/>
                <a:ext cx="315" cy="294"/>
              </a:xfrm>
              <a:custGeom>
                <a:avLst/>
                <a:gdLst>
                  <a:gd name="T0" fmla="*/ 306 w 315"/>
                  <a:gd name="T1" fmla="*/ 0 h 294"/>
                  <a:gd name="T2" fmla="*/ 0 w 315"/>
                  <a:gd name="T3" fmla="*/ 285 h 294"/>
                  <a:gd name="T4" fmla="*/ 26 w 315"/>
                  <a:gd name="T5" fmla="*/ 294 h 294"/>
                  <a:gd name="T6" fmla="*/ 315 w 315"/>
                  <a:gd name="T7" fmla="*/ 24 h 294"/>
                  <a:gd name="T8" fmla="*/ 306 w 315"/>
                  <a:gd name="T9" fmla="*/ 0 h 294"/>
                  <a:gd name="T10" fmla="*/ 0 60000 65536"/>
                  <a:gd name="T11" fmla="*/ 0 60000 65536"/>
                  <a:gd name="T12" fmla="*/ 0 60000 65536"/>
                  <a:gd name="T13" fmla="*/ 0 60000 65536"/>
                  <a:gd name="T14" fmla="*/ 0 60000 65536"/>
                  <a:gd name="T15" fmla="*/ 0 w 315"/>
                  <a:gd name="T16" fmla="*/ 0 h 294"/>
                  <a:gd name="T17" fmla="*/ 315 w 315"/>
                  <a:gd name="T18" fmla="*/ 294 h 294"/>
                </a:gdLst>
                <a:ahLst/>
                <a:cxnLst>
                  <a:cxn ang="T10">
                    <a:pos x="T0" y="T1"/>
                  </a:cxn>
                  <a:cxn ang="T11">
                    <a:pos x="T2" y="T3"/>
                  </a:cxn>
                  <a:cxn ang="T12">
                    <a:pos x="T4" y="T5"/>
                  </a:cxn>
                  <a:cxn ang="T13">
                    <a:pos x="T6" y="T7"/>
                  </a:cxn>
                  <a:cxn ang="T14">
                    <a:pos x="T8" y="T9"/>
                  </a:cxn>
                </a:cxnLst>
                <a:rect l="T15" t="T16" r="T17" b="T18"/>
                <a:pathLst>
                  <a:path w="315" h="294">
                    <a:moveTo>
                      <a:pt x="306" y="0"/>
                    </a:moveTo>
                    <a:lnTo>
                      <a:pt x="0" y="285"/>
                    </a:lnTo>
                    <a:lnTo>
                      <a:pt x="26" y="294"/>
                    </a:lnTo>
                    <a:lnTo>
                      <a:pt x="315" y="24"/>
                    </a:lnTo>
                    <a:lnTo>
                      <a:pt x="306" y="0"/>
                    </a:lnTo>
                    <a:close/>
                  </a:path>
                </a:pathLst>
              </a:custGeom>
              <a:solidFill>
                <a:srgbClr val="D8E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09" name="Freeform 95"/>
              <p:cNvSpPr>
                <a:spLocks/>
              </p:cNvSpPr>
              <p:nvPr/>
            </p:nvSpPr>
            <p:spPr bwMode="auto">
              <a:xfrm>
                <a:off x="4609" y="2073"/>
                <a:ext cx="317" cy="294"/>
              </a:xfrm>
              <a:custGeom>
                <a:avLst/>
                <a:gdLst>
                  <a:gd name="T0" fmla="*/ 309 w 317"/>
                  <a:gd name="T1" fmla="*/ 0 h 294"/>
                  <a:gd name="T2" fmla="*/ 0 w 317"/>
                  <a:gd name="T3" fmla="*/ 285 h 294"/>
                  <a:gd name="T4" fmla="*/ 28 w 317"/>
                  <a:gd name="T5" fmla="*/ 294 h 294"/>
                  <a:gd name="T6" fmla="*/ 317 w 317"/>
                  <a:gd name="T7" fmla="*/ 24 h 294"/>
                  <a:gd name="T8" fmla="*/ 309 w 317"/>
                  <a:gd name="T9" fmla="*/ 0 h 294"/>
                  <a:gd name="T10" fmla="*/ 0 60000 65536"/>
                  <a:gd name="T11" fmla="*/ 0 60000 65536"/>
                  <a:gd name="T12" fmla="*/ 0 60000 65536"/>
                  <a:gd name="T13" fmla="*/ 0 60000 65536"/>
                  <a:gd name="T14" fmla="*/ 0 60000 65536"/>
                  <a:gd name="T15" fmla="*/ 0 w 317"/>
                  <a:gd name="T16" fmla="*/ 0 h 294"/>
                  <a:gd name="T17" fmla="*/ 317 w 317"/>
                  <a:gd name="T18" fmla="*/ 294 h 294"/>
                </a:gdLst>
                <a:ahLst/>
                <a:cxnLst>
                  <a:cxn ang="T10">
                    <a:pos x="T0" y="T1"/>
                  </a:cxn>
                  <a:cxn ang="T11">
                    <a:pos x="T2" y="T3"/>
                  </a:cxn>
                  <a:cxn ang="T12">
                    <a:pos x="T4" y="T5"/>
                  </a:cxn>
                  <a:cxn ang="T13">
                    <a:pos x="T6" y="T7"/>
                  </a:cxn>
                  <a:cxn ang="T14">
                    <a:pos x="T8" y="T9"/>
                  </a:cxn>
                </a:cxnLst>
                <a:rect l="T15" t="T16" r="T17" b="T18"/>
                <a:pathLst>
                  <a:path w="317" h="294">
                    <a:moveTo>
                      <a:pt x="309" y="0"/>
                    </a:moveTo>
                    <a:lnTo>
                      <a:pt x="0" y="285"/>
                    </a:lnTo>
                    <a:lnTo>
                      <a:pt x="28" y="294"/>
                    </a:lnTo>
                    <a:lnTo>
                      <a:pt x="317" y="24"/>
                    </a:lnTo>
                    <a:lnTo>
                      <a:pt x="309" y="0"/>
                    </a:lnTo>
                    <a:close/>
                  </a:path>
                </a:pathLst>
              </a:custGeom>
              <a:solidFill>
                <a:srgbClr val="D8E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10" name="Freeform 96"/>
              <p:cNvSpPr>
                <a:spLocks/>
              </p:cNvSpPr>
              <p:nvPr/>
            </p:nvSpPr>
            <p:spPr bwMode="auto">
              <a:xfrm>
                <a:off x="4490" y="1947"/>
                <a:ext cx="443" cy="416"/>
              </a:xfrm>
              <a:custGeom>
                <a:avLst/>
                <a:gdLst>
                  <a:gd name="T0" fmla="*/ 436 w 443"/>
                  <a:gd name="T1" fmla="*/ 0 h 416"/>
                  <a:gd name="T2" fmla="*/ 0 w 443"/>
                  <a:gd name="T3" fmla="*/ 407 h 416"/>
                  <a:gd name="T4" fmla="*/ 28 w 443"/>
                  <a:gd name="T5" fmla="*/ 416 h 416"/>
                  <a:gd name="T6" fmla="*/ 443 w 443"/>
                  <a:gd name="T7" fmla="*/ 24 h 416"/>
                  <a:gd name="T8" fmla="*/ 436 w 443"/>
                  <a:gd name="T9" fmla="*/ 0 h 416"/>
                  <a:gd name="T10" fmla="*/ 0 60000 65536"/>
                  <a:gd name="T11" fmla="*/ 0 60000 65536"/>
                  <a:gd name="T12" fmla="*/ 0 60000 65536"/>
                  <a:gd name="T13" fmla="*/ 0 60000 65536"/>
                  <a:gd name="T14" fmla="*/ 0 60000 65536"/>
                  <a:gd name="T15" fmla="*/ 0 w 443"/>
                  <a:gd name="T16" fmla="*/ 0 h 416"/>
                  <a:gd name="T17" fmla="*/ 443 w 443"/>
                  <a:gd name="T18" fmla="*/ 416 h 416"/>
                </a:gdLst>
                <a:ahLst/>
                <a:cxnLst>
                  <a:cxn ang="T10">
                    <a:pos x="T0" y="T1"/>
                  </a:cxn>
                  <a:cxn ang="T11">
                    <a:pos x="T2" y="T3"/>
                  </a:cxn>
                  <a:cxn ang="T12">
                    <a:pos x="T4" y="T5"/>
                  </a:cxn>
                  <a:cxn ang="T13">
                    <a:pos x="T6" y="T7"/>
                  </a:cxn>
                  <a:cxn ang="T14">
                    <a:pos x="T8" y="T9"/>
                  </a:cxn>
                </a:cxnLst>
                <a:rect l="T15" t="T16" r="T17" b="T18"/>
                <a:pathLst>
                  <a:path w="443" h="416">
                    <a:moveTo>
                      <a:pt x="436" y="0"/>
                    </a:moveTo>
                    <a:lnTo>
                      <a:pt x="0" y="407"/>
                    </a:lnTo>
                    <a:lnTo>
                      <a:pt x="28" y="416"/>
                    </a:lnTo>
                    <a:lnTo>
                      <a:pt x="443" y="24"/>
                    </a:lnTo>
                    <a:lnTo>
                      <a:pt x="436" y="0"/>
                    </a:lnTo>
                    <a:close/>
                  </a:path>
                </a:pathLst>
              </a:custGeom>
              <a:solidFill>
                <a:srgbClr val="D8E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11" name="Freeform 97"/>
              <p:cNvSpPr>
                <a:spLocks/>
              </p:cNvSpPr>
              <p:nvPr/>
            </p:nvSpPr>
            <p:spPr bwMode="auto">
              <a:xfrm>
                <a:off x="3957" y="1770"/>
                <a:ext cx="183" cy="153"/>
              </a:xfrm>
              <a:custGeom>
                <a:avLst/>
                <a:gdLst>
                  <a:gd name="T0" fmla="*/ 0 w 183"/>
                  <a:gd name="T1" fmla="*/ 134 h 153"/>
                  <a:gd name="T2" fmla="*/ 4 w 183"/>
                  <a:gd name="T3" fmla="*/ 153 h 153"/>
                  <a:gd name="T4" fmla="*/ 183 w 183"/>
                  <a:gd name="T5" fmla="*/ 0 h 153"/>
                  <a:gd name="T6" fmla="*/ 159 w 183"/>
                  <a:gd name="T7" fmla="*/ 0 h 153"/>
                  <a:gd name="T8" fmla="*/ 0 w 183"/>
                  <a:gd name="T9" fmla="*/ 134 h 153"/>
                  <a:gd name="T10" fmla="*/ 0 60000 65536"/>
                  <a:gd name="T11" fmla="*/ 0 60000 65536"/>
                  <a:gd name="T12" fmla="*/ 0 60000 65536"/>
                  <a:gd name="T13" fmla="*/ 0 60000 65536"/>
                  <a:gd name="T14" fmla="*/ 0 60000 65536"/>
                  <a:gd name="T15" fmla="*/ 0 w 183"/>
                  <a:gd name="T16" fmla="*/ 0 h 153"/>
                  <a:gd name="T17" fmla="*/ 183 w 183"/>
                  <a:gd name="T18" fmla="*/ 153 h 153"/>
                </a:gdLst>
                <a:ahLst/>
                <a:cxnLst>
                  <a:cxn ang="T10">
                    <a:pos x="T0" y="T1"/>
                  </a:cxn>
                  <a:cxn ang="T11">
                    <a:pos x="T2" y="T3"/>
                  </a:cxn>
                  <a:cxn ang="T12">
                    <a:pos x="T4" y="T5"/>
                  </a:cxn>
                  <a:cxn ang="T13">
                    <a:pos x="T6" y="T7"/>
                  </a:cxn>
                  <a:cxn ang="T14">
                    <a:pos x="T8" y="T9"/>
                  </a:cxn>
                </a:cxnLst>
                <a:rect l="T15" t="T16" r="T17" b="T18"/>
                <a:pathLst>
                  <a:path w="183" h="153">
                    <a:moveTo>
                      <a:pt x="0" y="134"/>
                    </a:moveTo>
                    <a:lnTo>
                      <a:pt x="4" y="153"/>
                    </a:lnTo>
                    <a:lnTo>
                      <a:pt x="183" y="0"/>
                    </a:lnTo>
                    <a:lnTo>
                      <a:pt x="159" y="0"/>
                    </a:lnTo>
                    <a:lnTo>
                      <a:pt x="0" y="134"/>
                    </a:lnTo>
                    <a:close/>
                  </a:path>
                </a:pathLst>
              </a:custGeom>
              <a:solidFill>
                <a:srgbClr val="D8E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12" name="Freeform 98"/>
              <p:cNvSpPr>
                <a:spLocks/>
              </p:cNvSpPr>
              <p:nvPr/>
            </p:nvSpPr>
            <p:spPr bwMode="auto">
              <a:xfrm>
                <a:off x="3954" y="1760"/>
                <a:ext cx="448" cy="34"/>
              </a:xfrm>
              <a:custGeom>
                <a:avLst/>
                <a:gdLst>
                  <a:gd name="T0" fmla="*/ 446 w 448"/>
                  <a:gd name="T1" fmla="*/ 34 h 34"/>
                  <a:gd name="T2" fmla="*/ 412 w 448"/>
                  <a:gd name="T3" fmla="*/ 33 h 34"/>
                  <a:gd name="T4" fmla="*/ 377 w 448"/>
                  <a:gd name="T5" fmla="*/ 31 h 34"/>
                  <a:gd name="T6" fmla="*/ 341 w 448"/>
                  <a:gd name="T7" fmla="*/ 29 h 34"/>
                  <a:gd name="T8" fmla="*/ 303 w 448"/>
                  <a:gd name="T9" fmla="*/ 28 h 34"/>
                  <a:gd name="T10" fmla="*/ 265 w 448"/>
                  <a:gd name="T11" fmla="*/ 25 h 34"/>
                  <a:gd name="T12" fmla="*/ 229 w 448"/>
                  <a:gd name="T13" fmla="*/ 24 h 34"/>
                  <a:gd name="T14" fmla="*/ 193 w 448"/>
                  <a:gd name="T15" fmla="*/ 23 h 34"/>
                  <a:gd name="T16" fmla="*/ 158 w 448"/>
                  <a:gd name="T17" fmla="*/ 20 h 34"/>
                  <a:gd name="T18" fmla="*/ 125 w 448"/>
                  <a:gd name="T19" fmla="*/ 19 h 34"/>
                  <a:gd name="T20" fmla="*/ 96 w 448"/>
                  <a:gd name="T21" fmla="*/ 17 h 34"/>
                  <a:gd name="T22" fmla="*/ 68 w 448"/>
                  <a:gd name="T23" fmla="*/ 16 h 34"/>
                  <a:gd name="T24" fmla="*/ 45 w 448"/>
                  <a:gd name="T25" fmla="*/ 15 h 34"/>
                  <a:gd name="T26" fmla="*/ 26 w 448"/>
                  <a:gd name="T27" fmla="*/ 14 h 34"/>
                  <a:gd name="T28" fmla="*/ 12 w 448"/>
                  <a:gd name="T29" fmla="*/ 12 h 34"/>
                  <a:gd name="T30" fmla="*/ 2 w 448"/>
                  <a:gd name="T31" fmla="*/ 12 h 34"/>
                  <a:gd name="T32" fmla="*/ 0 w 448"/>
                  <a:gd name="T33" fmla="*/ 12 h 34"/>
                  <a:gd name="T34" fmla="*/ 3 w 448"/>
                  <a:gd name="T35" fmla="*/ 0 h 34"/>
                  <a:gd name="T36" fmla="*/ 6 w 448"/>
                  <a:gd name="T37" fmla="*/ 0 h 34"/>
                  <a:gd name="T38" fmla="*/ 12 w 448"/>
                  <a:gd name="T39" fmla="*/ 0 h 34"/>
                  <a:gd name="T40" fmla="*/ 24 w 448"/>
                  <a:gd name="T41" fmla="*/ 0 h 34"/>
                  <a:gd name="T42" fmla="*/ 38 w 448"/>
                  <a:gd name="T43" fmla="*/ 1 h 34"/>
                  <a:gd name="T44" fmla="*/ 57 w 448"/>
                  <a:gd name="T45" fmla="*/ 1 h 34"/>
                  <a:gd name="T46" fmla="*/ 79 w 448"/>
                  <a:gd name="T47" fmla="*/ 2 h 34"/>
                  <a:gd name="T48" fmla="*/ 105 w 448"/>
                  <a:gd name="T49" fmla="*/ 4 h 34"/>
                  <a:gd name="T50" fmla="*/ 132 w 448"/>
                  <a:gd name="T51" fmla="*/ 5 h 34"/>
                  <a:gd name="T52" fmla="*/ 164 w 448"/>
                  <a:gd name="T53" fmla="*/ 6 h 34"/>
                  <a:gd name="T54" fmla="*/ 198 w 448"/>
                  <a:gd name="T55" fmla="*/ 7 h 34"/>
                  <a:gd name="T56" fmla="*/ 235 w 448"/>
                  <a:gd name="T57" fmla="*/ 10 h 34"/>
                  <a:gd name="T58" fmla="*/ 274 w 448"/>
                  <a:gd name="T59" fmla="*/ 11 h 34"/>
                  <a:gd name="T60" fmla="*/ 315 w 448"/>
                  <a:gd name="T61" fmla="*/ 14 h 34"/>
                  <a:gd name="T62" fmla="*/ 358 w 448"/>
                  <a:gd name="T63" fmla="*/ 16 h 34"/>
                  <a:gd name="T64" fmla="*/ 402 w 448"/>
                  <a:gd name="T65" fmla="*/ 19 h 34"/>
                  <a:gd name="T66" fmla="*/ 448 w 448"/>
                  <a:gd name="T67" fmla="*/ 23 h 34"/>
                  <a:gd name="T68" fmla="*/ 446 w 448"/>
                  <a:gd name="T69" fmla="*/ 34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48"/>
                  <a:gd name="T106" fmla="*/ 0 h 34"/>
                  <a:gd name="T107" fmla="*/ 448 w 448"/>
                  <a:gd name="T108" fmla="*/ 34 h 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48" h="34">
                    <a:moveTo>
                      <a:pt x="446" y="34"/>
                    </a:moveTo>
                    <a:lnTo>
                      <a:pt x="412" y="33"/>
                    </a:lnTo>
                    <a:lnTo>
                      <a:pt x="377" y="31"/>
                    </a:lnTo>
                    <a:lnTo>
                      <a:pt x="341" y="29"/>
                    </a:lnTo>
                    <a:lnTo>
                      <a:pt x="303" y="28"/>
                    </a:lnTo>
                    <a:lnTo>
                      <a:pt x="265" y="25"/>
                    </a:lnTo>
                    <a:lnTo>
                      <a:pt x="229" y="24"/>
                    </a:lnTo>
                    <a:lnTo>
                      <a:pt x="193" y="23"/>
                    </a:lnTo>
                    <a:lnTo>
                      <a:pt x="158" y="20"/>
                    </a:lnTo>
                    <a:lnTo>
                      <a:pt x="125" y="19"/>
                    </a:lnTo>
                    <a:lnTo>
                      <a:pt x="96" y="17"/>
                    </a:lnTo>
                    <a:lnTo>
                      <a:pt x="68" y="16"/>
                    </a:lnTo>
                    <a:lnTo>
                      <a:pt x="45" y="15"/>
                    </a:lnTo>
                    <a:lnTo>
                      <a:pt x="26" y="14"/>
                    </a:lnTo>
                    <a:lnTo>
                      <a:pt x="12" y="12"/>
                    </a:lnTo>
                    <a:lnTo>
                      <a:pt x="2" y="12"/>
                    </a:lnTo>
                    <a:lnTo>
                      <a:pt x="0" y="12"/>
                    </a:lnTo>
                    <a:lnTo>
                      <a:pt x="3" y="0"/>
                    </a:lnTo>
                    <a:lnTo>
                      <a:pt x="6" y="0"/>
                    </a:lnTo>
                    <a:lnTo>
                      <a:pt x="12" y="0"/>
                    </a:lnTo>
                    <a:lnTo>
                      <a:pt x="24" y="0"/>
                    </a:lnTo>
                    <a:lnTo>
                      <a:pt x="38" y="1"/>
                    </a:lnTo>
                    <a:lnTo>
                      <a:pt x="57" y="1"/>
                    </a:lnTo>
                    <a:lnTo>
                      <a:pt x="79" y="2"/>
                    </a:lnTo>
                    <a:lnTo>
                      <a:pt x="105" y="4"/>
                    </a:lnTo>
                    <a:lnTo>
                      <a:pt x="132" y="5"/>
                    </a:lnTo>
                    <a:lnTo>
                      <a:pt x="164" y="6"/>
                    </a:lnTo>
                    <a:lnTo>
                      <a:pt x="198" y="7"/>
                    </a:lnTo>
                    <a:lnTo>
                      <a:pt x="235" y="10"/>
                    </a:lnTo>
                    <a:lnTo>
                      <a:pt x="274" y="11"/>
                    </a:lnTo>
                    <a:lnTo>
                      <a:pt x="315" y="14"/>
                    </a:lnTo>
                    <a:lnTo>
                      <a:pt x="358" y="16"/>
                    </a:lnTo>
                    <a:lnTo>
                      <a:pt x="402" y="19"/>
                    </a:lnTo>
                    <a:lnTo>
                      <a:pt x="448" y="23"/>
                    </a:lnTo>
                    <a:lnTo>
                      <a:pt x="446"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13" name="Freeform 99"/>
              <p:cNvSpPr>
                <a:spLocks/>
              </p:cNvSpPr>
              <p:nvPr/>
            </p:nvSpPr>
            <p:spPr bwMode="auto">
              <a:xfrm>
                <a:off x="4437" y="1779"/>
                <a:ext cx="500" cy="601"/>
              </a:xfrm>
              <a:custGeom>
                <a:avLst/>
                <a:gdLst>
                  <a:gd name="T0" fmla="*/ 17 w 500"/>
                  <a:gd name="T1" fmla="*/ 50 h 601"/>
                  <a:gd name="T2" fmla="*/ 9 w 500"/>
                  <a:gd name="T3" fmla="*/ 359 h 601"/>
                  <a:gd name="T4" fmla="*/ 17 w 500"/>
                  <a:gd name="T5" fmla="*/ 565 h 601"/>
                  <a:gd name="T6" fmla="*/ 37 w 500"/>
                  <a:gd name="T7" fmla="*/ 568 h 601"/>
                  <a:gd name="T8" fmla="*/ 75 w 500"/>
                  <a:gd name="T9" fmla="*/ 570 h 601"/>
                  <a:gd name="T10" fmla="*/ 128 w 500"/>
                  <a:gd name="T11" fmla="*/ 575 h 601"/>
                  <a:gd name="T12" fmla="*/ 194 w 500"/>
                  <a:gd name="T13" fmla="*/ 579 h 601"/>
                  <a:gd name="T14" fmla="*/ 270 w 500"/>
                  <a:gd name="T15" fmla="*/ 584 h 601"/>
                  <a:gd name="T16" fmla="*/ 353 w 500"/>
                  <a:gd name="T17" fmla="*/ 587 h 601"/>
                  <a:gd name="T18" fmla="*/ 442 w 500"/>
                  <a:gd name="T19" fmla="*/ 589 h 601"/>
                  <a:gd name="T20" fmla="*/ 486 w 500"/>
                  <a:gd name="T21" fmla="*/ 556 h 601"/>
                  <a:gd name="T22" fmla="*/ 484 w 500"/>
                  <a:gd name="T23" fmla="*/ 282 h 601"/>
                  <a:gd name="T24" fmla="*/ 481 w 500"/>
                  <a:gd name="T25" fmla="*/ 33 h 601"/>
                  <a:gd name="T26" fmla="*/ 461 w 500"/>
                  <a:gd name="T27" fmla="*/ 33 h 601"/>
                  <a:gd name="T28" fmla="*/ 424 w 500"/>
                  <a:gd name="T29" fmla="*/ 34 h 601"/>
                  <a:gd name="T30" fmla="*/ 371 w 500"/>
                  <a:gd name="T31" fmla="*/ 33 h 601"/>
                  <a:gd name="T32" fmla="*/ 307 w 500"/>
                  <a:gd name="T33" fmla="*/ 33 h 601"/>
                  <a:gd name="T34" fmla="*/ 232 w 500"/>
                  <a:gd name="T35" fmla="*/ 31 h 601"/>
                  <a:gd name="T36" fmla="*/ 150 w 500"/>
                  <a:gd name="T37" fmla="*/ 28 h 601"/>
                  <a:gd name="T38" fmla="*/ 63 w 500"/>
                  <a:gd name="T39" fmla="*/ 22 h 601"/>
                  <a:gd name="T40" fmla="*/ 20 w 500"/>
                  <a:gd name="T41" fmla="*/ 1 h 601"/>
                  <a:gd name="T42" fmla="*/ 27 w 500"/>
                  <a:gd name="T43" fmla="*/ 2 h 601"/>
                  <a:gd name="T44" fmla="*/ 46 w 500"/>
                  <a:gd name="T45" fmla="*/ 5 h 601"/>
                  <a:gd name="T46" fmla="*/ 79 w 500"/>
                  <a:gd name="T47" fmla="*/ 7 h 601"/>
                  <a:gd name="T48" fmla="*/ 127 w 500"/>
                  <a:gd name="T49" fmla="*/ 11 h 601"/>
                  <a:gd name="T50" fmla="*/ 190 w 500"/>
                  <a:gd name="T51" fmla="*/ 16 h 601"/>
                  <a:gd name="T52" fmla="*/ 272 w 500"/>
                  <a:gd name="T53" fmla="*/ 19 h 601"/>
                  <a:gd name="T54" fmla="*/ 372 w 500"/>
                  <a:gd name="T55" fmla="*/ 21 h 601"/>
                  <a:gd name="T56" fmla="*/ 491 w 500"/>
                  <a:gd name="T57" fmla="*/ 22 h 601"/>
                  <a:gd name="T58" fmla="*/ 498 w 500"/>
                  <a:gd name="T59" fmla="*/ 273 h 601"/>
                  <a:gd name="T60" fmla="*/ 496 w 500"/>
                  <a:gd name="T61" fmla="*/ 599 h 601"/>
                  <a:gd name="T62" fmla="*/ 485 w 500"/>
                  <a:gd name="T63" fmla="*/ 599 h 601"/>
                  <a:gd name="T64" fmla="*/ 452 w 500"/>
                  <a:gd name="T65" fmla="*/ 601 h 601"/>
                  <a:gd name="T66" fmla="*/ 401 w 500"/>
                  <a:gd name="T67" fmla="*/ 601 h 601"/>
                  <a:gd name="T68" fmla="*/ 337 w 500"/>
                  <a:gd name="T69" fmla="*/ 599 h 601"/>
                  <a:gd name="T70" fmla="*/ 261 w 500"/>
                  <a:gd name="T71" fmla="*/ 597 h 601"/>
                  <a:gd name="T72" fmla="*/ 177 w 500"/>
                  <a:gd name="T73" fmla="*/ 593 h 601"/>
                  <a:gd name="T74" fmla="*/ 90 w 500"/>
                  <a:gd name="T75" fmla="*/ 585 h 601"/>
                  <a:gd name="T76" fmla="*/ 1 w 500"/>
                  <a:gd name="T77" fmla="*/ 575 h 601"/>
                  <a:gd name="T78" fmla="*/ 0 w 500"/>
                  <a:gd name="T79" fmla="*/ 339 h 601"/>
                  <a:gd name="T80" fmla="*/ 5 w 500"/>
                  <a:gd name="T81" fmla="*/ 0 h 60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0"/>
                  <a:gd name="T124" fmla="*/ 0 h 601"/>
                  <a:gd name="T125" fmla="*/ 500 w 500"/>
                  <a:gd name="T126" fmla="*/ 601 h 60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0" h="601">
                    <a:moveTo>
                      <a:pt x="19" y="2"/>
                    </a:moveTo>
                    <a:lnTo>
                      <a:pt x="17" y="50"/>
                    </a:lnTo>
                    <a:lnTo>
                      <a:pt x="12" y="179"/>
                    </a:lnTo>
                    <a:lnTo>
                      <a:pt x="9" y="359"/>
                    </a:lnTo>
                    <a:lnTo>
                      <a:pt x="14" y="565"/>
                    </a:lnTo>
                    <a:lnTo>
                      <a:pt x="17" y="565"/>
                    </a:lnTo>
                    <a:lnTo>
                      <a:pt x="24" y="566"/>
                    </a:lnTo>
                    <a:lnTo>
                      <a:pt x="37" y="568"/>
                    </a:lnTo>
                    <a:lnTo>
                      <a:pt x="55" y="569"/>
                    </a:lnTo>
                    <a:lnTo>
                      <a:pt x="75" y="570"/>
                    </a:lnTo>
                    <a:lnTo>
                      <a:pt x="100" y="573"/>
                    </a:lnTo>
                    <a:lnTo>
                      <a:pt x="128" y="575"/>
                    </a:lnTo>
                    <a:lnTo>
                      <a:pt x="160" y="577"/>
                    </a:lnTo>
                    <a:lnTo>
                      <a:pt x="194" y="579"/>
                    </a:lnTo>
                    <a:lnTo>
                      <a:pt x="231" y="582"/>
                    </a:lnTo>
                    <a:lnTo>
                      <a:pt x="270" y="584"/>
                    </a:lnTo>
                    <a:lnTo>
                      <a:pt x="312" y="585"/>
                    </a:lnTo>
                    <a:lnTo>
                      <a:pt x="353" y="587"/>
                    </a:lnTo>
                    <a:lnTo>
                      <a:pt x="396" y="588"/>
                    </a:lnTo>
                    <a:lnTo>
                      <a:pt x="442" y="589"/>
                    </a:lnTo>
                    <a:lnTo>
                      <a:pt x="486" y="589"/>
                    </a:lnTo>
                    <a:lnTo>
                      <a:pt x="486" y="556"/>
                    </a:lnTo>
                    <a:lnTo>
                      <a:pt x="485" y="455"/>
                    </a:lnTo>
                    <a:lnTo>
                      <a:pt x="484" y="282"/>
                    </a:lnTo>
                    <a:lnTo>
                      <a:pt x="484" y="33"/>
                    </a:lnTo>
                    <a:lnTo>
                      <a:pt x="481" y="33"/>
                    </a:lnTo>
                    <a:lnTo>
                      <a:pt x="474" y="33"/>
                    </a:lnTo>
                    <a:lnTo>
                      <a:pt x="461" y="33"/>
                    </a:lnTo>
                    <a:lnTo>
                      <a:pt x="445" y="33"/>
                    </a:lnTo>
                    <a:lnTo>
                      <a:pt x="424" y="34"/>
                    </a:lnTo>
                    <a:lnTo>
                      <a:pt x="399" y="34"/>
                    </a:lnTo>
                    <a:lnTo>
                      <a:pt x="371" y="33"/>
                    </a:lnTo>
                    <a:lnTo>
                      <a:pt x="341" y="33"/>
                    </a:lnTo>
                    <a:lnTo>
                      <a:pt x="307" y="33"/>
                    </a:lnTo>
                    <a:lnTo>
                      <a:pt x="270" y="31"/>
                    </a:lnTo>
                    <a:lnTo>
                      <a:pt x="232" y="31"/>
                    </a:lnTo>
                    <a:lnTo>
                      <a:pt x="191" y="29"/>
                    </a:lnTo>
                    <a:lnTo>
                      <a:pt x="150" y="28"/>
                    </a:lnTo>
                    <a:lnTo>
                      <a:pt x="106" y="25"/>
                    </a:lnTo>
                    <a:lnTo>
                      <a:pt x="63" y="22"/>
                    </a:lnTo>
                    <a:lnTo>
                      <a:pt x="19" y="20"/>
                    </a:lnTo>
                    <a:lnTo>
                      <a:pt x="20" y="1"/>
                    </a:lnTo>
                    <a:lnTo>
                      <a:pt x="22" y="1"/>
                    </a:lnTo>
                    <a:lnTo>
                      <a:pt x="27" y="2"/>
                    </a:lnTo>
                    <a:lnTo>
                      <a:pt x="34" y="4"/>
                    </a:lnTo>
                    <a:lnTo>
                      <a:pt x="46" y="5"/>
                    </a:lnTo>
                    <a:lnTo>
                      <a:pt x="60" y="6"/>
                    </a:lnTo>
                    <a:lnTo>
                      <a:pt x="79" y="7"/>
                    </a:lnTo>
                    <a:lnTo>
                      <a:pt x="100" y="10"/>
                    </a:lnTo>
                    <a:lnTo>
                      <a:pt x="127" y="11"/>
                    </a:lnTo>
                    <a:lnTo>
                      <a:pt x="156" y="14"/>
                    </a:lnTo>
                    <a:lnTo>
                      <a:pt x="190" y="16"/>
                    </a:lnTo>
                    <a:lnTo>
                      <a:pt x="229" y="17"/>
                    </a:lnTo>
                    <a:lnTo>
                      <a:pt x="272" y="19"/>
                    </a:lnTo>
                    <a:lnTo>
                      <a:pt x="319" y="20"/>
                    </a:lnTo>
                    <a:lnTo>
                      <a:pt x="372" y="21"/>
                    </a:lnTo>
                    <a:lnTo>
                      <a:pt x="429" y="22"/>
                    </a:lnTo>
                    <a:lnTo>
                      <a:pt x="491" y="22"/>
                    </a:lnTo>
                    <a:lnTo>
                      <a:pt x="494" y="98"/>
                    </a:lnTo>
                    <a:lnTo>
                      <a:pt x="498" y="273"/>
                    </a:lnTo>
                    <a:lnTo>
                      <a:pt x="500" y="466"/>
                    </a:lnTo>
                    <a:lnTo>
                      <a:pt x="496" y="599"/>
                    </a:lnTo>
                    <a:lnTo>
                      <a:pt x="494" y="599"/>
                    </a:lnTo>
                    <a:lnTo>
                      <a:pt x="485" y="599"/>
                    </a:lnTo>
                    <a:lnTo>
                      <a:pt x="471" y="599"/>
                    </a:lnTo>
                    <a:lnTo>
                      <a:pt x="452" y="601"/>
                    </a:lnTo>
                    <a:lnTo>
                      <a:pt x="429" y="601"/>
                    </a:lnTo>
                    <a:lnTo>
                      <a:pt x="401" y="601"/>
                    </a:lnTo>
                    <a:lnTo>
                      <a:pt x="371" y="599"/>
                    </a:lnTo>
                    <a:lnTo>
                      <a:pt x="337" y="599"/>
                    </a:lnTo>
                    <a:lnTo>
                      <a:pt x="300" y="598"/>
                    </a:lnTo>
                    <a:lnTo>
                      <a:pt x="261" y="597"/>
                    </a:lnTo>
                    <a:lnTo>
                      <a:pt x="220" y="594"/>
                    </a:lnTo>
                    <a:lnTo>
                      <a:pt x="177" y="593"/>
                    </a:lnTo>
                    <a:lnTo>
                      <a:pt x="134" y="589"/>
                    </a:lnTo>
                    <a:lnTo>
                      <a:pt x="90" y="585"/>
                    </a:lnTo>
                    <a:lnTo>
                      <a:pt x="46" y="580"/>
                    </a:lnTo>
                    <a:lnTo>
                      <a:pt x="1" y="575"/>
                    </a:lnTo>
                    <a:lnTo>
                      <a:pt x="0" y="504"/>
                    </a:lnTo>
                    <a:lnTo>
                      <a:pt x="0" y="339"/>
                    </a:lnTo>
                    <a:lnTo>
                      <a:pt x="0" y="148"/>
                    </a:lnTo>
                    <a:lnTo>
                      <a:pt x="5" y="0"/>
                    </a:lnTo>
                    <a:lnTo>
                      <a:pt x="1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14" name="Freeform 100"/>
              <p:cNvSpPr>
                <a:spLocks/>
              </p:cNvSpPr>
              <p:nvPr/>
            </p:nvSpPr>
            <p:spPr bwMode="auto">
              <a:xfrm>
                <a:off x="4395" y="1750"/>
                <a:ext cx="575" cy="673"/>
              </a:xfrm>
              <a:custGeom>
                <a:avLst/>
                <a:gdLst>
                  <a:gd name="T0" fmla="*/ 575 w 575"/>
                  <a:gd name="T1" fmla="*/ 670 h 673"/>
                  <a:gd name="T2" fmla="*/ 517 w 575"/>
                  <a:gd name="T3" fmla="*/ 671 h 673"/>
                  <a:gd name="T4" fmla="*/ 460 w 575"/>
                  <a:gd name="T5" fmla="*/ 673 h 673"/>
                  <a:gd name="T6" fmla="*/ 405 w 575"/>
                  <a:gd name="T7" fmla="*/ 671 h 673"/>
                  <a:gd name="T8" fmla="*/ 354 w 575"/>
                  <a:gd name="T9" fmla="*/ 670 h 673"/>
                  <a:gd name="T10" fmla="*/ 303 w 575"/>
                  <a:gd name="T11" fmla="*/ 669 h 673"/>
                  <a:gd name="T12" fmla="*/ 256 w 575"/>
                  <a:gd name="T13" fmla="*/ 666 h 673"/>
                  <a:gd name="T14" fmla="*/ 212 w 575"/>
                  <a:gd name="T15" fmla="*/ 662 h 673"/>
                  <a:gd name="T16" fmla="*/ 171 w 575"/>
                  <a:gd name="T17" fmla="*/ 660 h 673"/>
                  <a:gd name="T18" fmla="*/ 135 w 575"/>
                  <a:gd name="T19" fmla="*/ 656 h 673"/>
                  <a:gd name="T20" fmla="*/ 102 w 575"/>
                  <a:gd name="T21" fmla="*/ 654 h 673"/>
                  <a:gd name="T22" fmla="*/ 73 w 575"/>
                  <a:gd name="T23" fmla="*/ 650 h 673"/>
                  <a:gd name="T24" fmla="*/ 48 w 575"/>
                  <a:gd name="T25" fmla="*/ 647 h 673"/>
                  <a:gd name="T26" fmla="*/ 28 w 575"/>
                  <a:gd name="T27" fmla="*/ 645 h 673"/>
                  <a:gd name="T28" fmla="*/ 14 w 575"/>
                  <a:gd name="T29" fmla="*/ 642 h 673"/>
                  <a:gd name="T30" fmla="*/ 5 w 575"/>
                  <a:gd name="T31" fmla="*/ 641 h 673"/>
                  <a:gd name="T32" fmla="*/ 3 w 575"/>
                  <a:gd name="T33" fmla="*/ 641 h 673"/>
                  <a:gd name="T34" fmla="*/ 0 w 575"/>
                  <a:gd name="T35" fmla="*/ 466 h 673"/>
                  <a:gd name="T36" fmla="*/ 2 w 575"/>
                  <a:gd name="T37" fmla="*/ 254 h 673"/>
                  <a:gd name="T38" fmla="*/ 2 w 575"/>
                  <a:gd name="T39" fmla="*/ 76 h 673"/>
                  <a:gd name="T40" fmla="*/ 3 w 575"/>
                  <a:gd name="T41" fmla="*/ 0 h 673"/>
                  <a:gd name="T42" fmla="*/ 11 w 575"/>
                  <a:gd name="T43" fmla="*/ 1 h 673"/>
                  <a:gd name="T44" fmla="*/ 11 w 575"/>
                  <a:gd name="T45" fmla="*/ 41 h 673"/>
                  <a:gd name="T46" fmla="*/ 13 w 575"/>
                  <a:gd name="T47" fmla="*/ 162 h 673"/>
                  <a:gd name="T48" fmla="*/ 14 w 575"/>
                  <a:gd name="T49" fmla="*/ 356 h 673"/>
                  <a:gd name="T50" fmla="*/ 14 w 575"/>
                  <a:gd name="T51" fmla="*/ 626 h 673"/>
                  <a:gd name="T52" fmla="*/ 16 w 575"/>
                  <a:gd name="T53" fmla="*/ 626 h 673"/>
                  <a:gd name="T54" fmla="*/ 18 w 575"/>
                  <a:gd name="T55" fmla="*/ 627 h 673"/>
                  <a:gd name="T56" fmla="*/ 23 w 575"/>
                  <a:gd name="T57" fmla="*/ 628 h 673"/>
                  <a:gd name="T58" fmla="*/ 32 w 575"/>
                  <a:gd name="T59" fmla="*/ 631 h 673"/>
                  <a:gd name="T60" fmla="*/ 45 w 575"/>
                  <a:gd name="T61" fmla="*/ 633 h 673"/>
                  <a:gd name="T62" fmla="*/ 61 w 575"/>
                  <a:gd name="T63" fmla="*/ 636 h 673"/>
                  <a:gd name="T64" fmla="*/ 81 w 575"/>
                  <a:gd name="T65" fmla="*/ 638 h 673"/>
                  <a:gd name="T66" fmla="*/ 108 w 575"/>
                  <a:gd name="T67" fmla="*/ 641 h 673"/>
                  <a:gd name="T68" fmla="*/ 141 w 575"/>
                  <a:gd name="T69" fmla="*/ 645 h 673"/>
                  <a:gd name="T70" fmla="*/ 179 w 575"/>
                  <a:gd name="T71" fmla="*/ 647 h 673"/>
                  <a:gd name="T72" fmla="*/ 224 w 575"/>
                  <a:gd name="T73" fmla="*/ 650 h 673"/>
                  <a:gd name="T74" fmla="*/ 278 w 575"/>
                  <a:gd name="T75" fmla="*/ 652 h 673"/>
                  <a:gd name="T76" fmla="*/ 338 w 575"/>
                  <a:gd name="T77" fmla="*/ 655 h 673"/>
                  <a:gd name="T78" fmla="*/ 408 w 575"/>
                  <a:gd name="T79" fmla="*/ 656 h 673"/>
                  <a:gd name="T80" fmla="*/ 487 w 575"/>
                  <a:gd name="T81" fmla="*/ 657 h 673"/>
                  <a:gd name="T82" fmla="*/ 575 w 575"/>
                  <a:gd name="T83" fmla="*/ 657 h 673"/>
                  <a:gd name="T84" fmla="*/ 575 w 575"/>
                  <a:gd name="T85" fmla="*/ 670 h 6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5"/>
                  <a:gd name="T130" fmla="*/ 0 h 673"/>
                  <a:gd name="T131" fmla="*/ 575 w 575"/>
                  <a:gd name="T132" fmla="*/ 673 h 67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5" h="673">
                    <a:moveTo>
                      <a:pt x="575" y="670"/>
                    </a:moveTo>
                    <a:lnTo>
                      <a:pt x="517" y="671"/>
                    </a:lnTo>
                    <a:lnTo>
                      <a:pt x="460" y="673"/>
                    </a:lnTo>
                    <a:lnTo>
                      <a:pt x="405" y="671"/>
                    </a:lnTo>
                    <a:lnTo>
                      <a:pt x="354" y="670"/>
                    </a:lnTo>
                    <a:lnTo>
                      <a:pt x="303" y="669"/>
                    </a:lnTo>
                    <a:lnTo>
                      <a:pt x="256" y="666"/>
                    </a:lnTo>
                    <a:lnTo>
                      <a:pt x="212" y="662"/>
                    </a:lnTo>
                    <a:lnTo>
                      <a:pt x="171" y="660"/>
                    </a:lnTo>
                    <a:lnTo>
                      <a:pt x="135" y="656"/>
                    </a:lnTo>
                    <a:lnTo>
                      <a:pt x="102" y="654"/>
                    </a:lnTo>
                    <a:lnTo>
                      <a:pt x="73" y="650"/>
                    </a:lnTo>
                    <a:lnTo>
                      <a:pt x="48" y="647"/>
                    </a:lnTo>
                    <a:lnTo>
                      <a:pt x="28" y="645"/>
                    </a:lnTo>
                    <a:lnTo>
                      <a:pt x="14" y="642"/>
                    </a:lnTo>
                    <a:lnTo>
                      <a:pt x="5" y="641"/>
                    </a:lnTo>
                    <a:lnTo>
                      <a:pt x="3" y="641"/>
                    </a:lnTo>
                    <a:lnTo>
                      <a:pt x="0" y="466"/>
                    </a:lnTo>
                    <a:lnTo>
                      <a:pt x="2" y="254"/>
                    </a:lnTo>
                    <a:lnTo>
                      <a:pt x="2" y="76"/>
                    </a:lnTo>
                    <a:lnTo>
                      <a:pt x="3" y="0"/>
                    </a:lnTo>
                    <a:lnTo>
                      <a:pt x="11" y="1"/>
                    </a:lnTo>
                    <a:lnTo>
                      <a:pt x="11" y="41"/>
                    </a:lnTo>
                    <a:lnTo>
                      <a:pt x="13" y="162"/>
                    </a:lnTo>
                    <a:lnTo>
                      <a:pt x="14" y="356"/>
                    </a:lnTo>
                    <a:lnTo>
                      <a:pt x="14" y="626"/>
                    </a:lnTo>
                    <a:lnTo>
                      <a:pt x="16" y="626"/>
                    </a:lnTo>
                    <a:lnTo>
                      <a:pt x="18" y="627"/>
                    </a:lnTo>
                    <a:lnTo>
                      <a:pt x="23" y="628"/>
                    </a:lnTo>
                    <a:lnTo>
                      <a:pt x="32" y="631"/>
                    </a:lnTo>
                    <a:lnTo>
                      <a:pt x="45" y="633"/>
                    </a:lnTo>
                    <a:lnTo>
                      <a:pt x="61" y="636"/>
                    </a:lnTo>
                    <a:lnTo>
                      <a:pt x="81" y="638"/>
                    </a:lnTo>
                    <a:lnTo>
                      <a:pt x="108" y="641"/>
                    </a:lnTo>
                    <a:lnTo>
                      <a:pt x="141" y="645"/>
                    </a:lnTo>
                    <a:lnTo>
                      <a:pt x="179" y="647"/>
                    </a:lnTo>
                    <a:lnTo>
                      <a:pt x="224" y="650"/>
                    </a:lnTo>
                    <a:lnTo>
                      <a:pt x="278" y="652"/>
                    </a:lnTo>
                    <a:lnTo>
                      <a:pt x="338" y="655"/>
                    </a:lnTo>
                    <a:lnTo>
                      <a:pt x="408" y="656"/>
                    </a:lnTo>
                    <a:lnTo>
                      <a:pt x="487" y="657"/>
                    </a:lnTo>
                    <a:lnTo>
                      <a:pt x="575" y="657"/>
                    </a:lnTo>
                    <a:lnTo>
                      <a:pt x="575" y="6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15" name="Freeform 101"/>
              <p:cNvSpPr>
                <a:spLocks/>
              </p:cNvSpPr>
              <p:nvPr/>
            </p:nvSpPr>
            <p:spPr bwMode="auto">
              <a:xfrm>
                <a:off x="3954" y="1758"/>
                <a:ext cx="449" cy="594"/>
              </a:xfrm>
              <a:custGeom>
                <a:avLst/>
                <a:gdLst>
                  <a:gd name="T0" fmla="*/ 2 w 449"/>
                  <a:gd name="T1" fmla="*/ 567 h 594"/>
                  <a:gd name="T2" fmla="*/ 3 w 449"/>
                  <a:gd name="T3" fmla="*/ 567 h 594"/>
                  <a:gd name="T4" fmla="*/ 10 w 449"/>
                  <a:gd name="T5" fmla="*/ 567 h 594"/>
                  <a:gd name="T6" fmla="*/ 19 w 449"/>
                  <a:gd name="T7" fmla="*/ 568 h 594"/>
                  <a:gd name="T8" fmla="*/ 31 w 449"/>
                  <a:gd name="T9" fmla="*/ 568 h 594"/>
                  <a:gd name="T10" fmla="*/ 46 w 449"/>
                  <a:gd name="T11" fmla="*/ 570 h 594"/>
                  <a:gd name="T12" fmla="*/ 67 w 449"/>
                  <a:gd name="T13" fmla="*/ 570 h 594"/>
                  <a:gd name="T14" fmla="*/ 89 w 449"/>
                  <a:gd name="T15" fmla="*/ 571 h 594"/>
                  <a:gd name="T16" fmla="*/ 116 w 449"/>
                  <a:gd name="T17" fmla="*/ 572 h 594"/>
                  <a:gd name="T18" fmla="*/ 146 w 449"/>
                  <a:gd name="T19" fmla="*/ 575 h 594"/>
                  <a:gd name="T20" fmla="*/ 179 w 449"/>
                  <a:gd name="T21" fmla="*/ 576 h 594"/>
                  <a:gd name="T22" fmla="*/ 216 w 449"/>
                  <a:gd name="T23" fmla="*/ 579 h 594"/>
                  <a:gd name="T24" fmla="*/ 255 w 449"/>
                  <a:gd name="T25" fmla="*/ 581 h 594"/>
                  <a:gd name="T26" fmla="*/ 298 w 449"/>
                  <a:gd name="T27" fmla="*/ 584 h 594"/>
                  <a:gd name="T28" fmla="*/ 344 w 449"/>
                  <a:gd name="T29" fmla="*/ 587 h 594"/>
                  <a:gd name="T30" fmla="*/ 393 w 449"/>
                  <a:gd name="T31" fmla="*/ 590 h 594"/>
                  <a:gd name="T32" fmla="*/ 446 w 449"/>
                  <a:gd name="T33" fmla="*/ 594 h 594"/>
                  <a:gd name="T34" fmla="*/ 449 w 449"/>
                  <a:gd name="T35" fmla="*/ 579 h 594"/>
                  <a:gd name="T36" fmla="*/ 446 w 449"/>
                  <a:gd name="T37" fmla="*/ 579 h 594"/>
                  <a:gd name="T38" fmla="*/ 440 w 449"/>
                  <a:gd name="T39" fmla="*/ 579 h 594"/>
                  <a:gd name="T40" fmla="*/ 430 w 449"/>
                  <a:gd name="T41" fmla="*/ 579 h 594"/>
                  <a:gd name="T42" fmla="*/ 417 w 449"/>
                  <a:gd name="T43" fmla="*/ 577 h 594"/>
                  <a:gd name="T44" fmla="*/ 400 w 449"/>
                  <a:gd name="T45" fmla="*/ 577 h 594"/>
                  <a:gd name="T46" fmla="*/ 378 w 449"/>
                  <a:gd name="T47" fmla="*/ 576 h 594"/>
                  <a:gd name="T48" fmla="*/ 354 w 449"/>
                  <a:gd name="T49" fmla="*/ 575 h 594"/>
                  <a:gd name="T50" fmla="*/ 326 w 449"/>
                  <a:gd name="T51" fmla="*/ 574 h 594"/>
                  <a:gd name="T52" fmla="*/ 296 w 449"/>
                  <a:gd name="T53" fmla="*/ 572 h 594"/>
                  <a:gd name="T54" fmla="*/ 263 w 449"/>
                  <a:gd name="T55" fmla="*/ 571 h 594"/>
                  <a:gd name="T56" fmla="*/ 227 w 449"/>
                  <a:gd name="T57" fmla="*/ 568 h 594"/>
                  <a:gd name="T58" fmla="*/ 189 w 449"/>
                  <a:gd name="T59" fmla="*/ 566 h 594"/>
                  <a:gd name="T60" fmla="*/ 148 w 449"/>
                  <a:gd name="T61" fmla="*/ 563 h 594"/>
                  <a:gd name="T62" fmla="*/ 105 w 449"/>
                  <a:gd name="T63" fmla="*/ 561 h 594"/>
                  <a:gd name="T64" fmla="*/ 60 w 449"/>
                  <a:gd name="T65" fmla="*/ 558 h 594"/>
                  <a:gd name="T66" fmla="*/ 13 w 449"/>
                  <a:gd name="T67" fmla="*/ 555 h 594"/>
                  <a:gd name="T68" fmla="*/ 13 w 449"/>
                  <a:gd name="T69" fmla="*/ 508 h 594"/>
                  <a:gd name="T70" fmla="*/ 13 w 449"/>
                  <a:gd name="T71" fmla="*/ 383 h 594"/>
                  <a:gd name="T72" fmla="*/ 15 w 449"/>
                  <a:gd name="T73" fmla="*/ 208 h 594"/>
                  <a:gd name="T74" fmla="*/ 16 w 449"/>
                  <a:gd name="T75" fmla="*/ 7 h 594"/>
                  <a:gd name="T76" fmla="*/ 0 w 449"/>
                  <a:gd name="T77" fmla="*/ 0 h 594"/>
                  <a:gd name="T78" fmla="*/ 0 w 449"/>
                  <a:gd name="T79" fmla="*/ 70 h 594"/>
                  <a:gd name="T80" fmla="*/ 0 w 449"/>
                  <a:gd name="T81" fmla="*/ 233 h 594"/>
                  <a:gd name="T82" fmla="*/ 0 w 449"/>
                  <a:gd name="T83" fmla="*/ 422 h 594"/>
                  <a:gd name="T84" fmla="*/ 2 w 449"/>
                  <a:gd name="T85" fmla="*/ 567 h 5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49"/>
                  <a:gd name="T130" fmla="*/ 0 h 594"/>
                  <a:gd name="T131" fmla="*/ 449 w 449"/>
                  <a:gd name="T132" fmla="*/ 594 h 59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49" h="594">
                    <a:moveTo>
                      <a:pt x="2" y="567"/>
                    </a:moveTo>
                    <a:lnTo>
                      <a:pt x="3" y="567"/>
                    </a:lnTo>
                    <a:lnTo>
                      <a:pt x="10" y="567"/>
                    </a:lnTo>
                    <a:lnTo>
                      <a:pt x="19" y="568"/>
                    </a:lnTo>
                    <a:lnTo>
                      <a:pt x="31" y="568"/>
                    </a:lnTo>
                    <a:lnTo>
                      <a:pt x="46" y="570"/>
                    </a:lnTo>
                    <a:lnTo>
                      <a:pt x="67" y="570"/>
                    </a:lnTo>
                    <a:lnTo>
                      <a:pt x="89" y="571"/>
                    </a:lnTo>
                    <a:lnTo>
                      <a:pt x="116" y="572"/>
                    </a:lnTo>
                    <a:lnTo>
                      <a:pt x="146" y="575"/>
                    </a:lnTo>
                    <a:lnTo>
                      <a:pt x="179" y="576"/>
                    </a:lnTo>
                    <a:lnTo>
                      <a:pt x="216" y="579"/>
                    </a:lnTo>
                    <a:lnTo>
                      <a:pt x="255" y="581"/>
                    </a:lnTo>
                    <a:lnTo>
                      <a:pt x="298" y="584"/>
                    </a:lnTo>
                    <a:lnTo>
                      <a:pt x="344" y="587"/>
                    </a:lnTo>
                    <a:lnTo>
                      <a:pt x="393" y="590"/>
                    </a:lnTo>
                    <a:lnTo>
                      <a:pt x="446" y="594"/>
                    </a:lnTo>
                    <a:lnTo>
                      <a:pt x="449" y="579"/>
                    </a:lnTo>
                    <a:lnTo>
                      <a:pt x="446" y="579"/>
                    </a:lnTo>
                    <a:lnTo>
                      <a:pt x="440" y="579"/>
                    </a:lnTo>
                    <a:lnTo>
                      <a:pt x="430" y="579"/>
                    </a:lnTo>
                    <a:lnTo>
                      <a:pt x="417" y="577"/>
                    </a:lnTo>
                    <a:lnTo>
                      <a:pt x="400" y="577"/>
                    </a:lnTo>
                    <a:lnTo>
                      <a:pt x="378" y="576"/>
                    </a:lnTo>
                    <a:lnTo>
                      <a:pt x="354" y="575"/>
                    </a:lnTo>
                    <a:lnTo>
                      <a:pt x="326" y="574"/>
                    </a:lnTo>
                    <a:lnTo>
                      <a:pt x="296" y="572"/>
                    </a:lnTo>
                    <a:lnTo>
                      <a:pt x="263" y="571"/>
                    </a:lnTo>
                    <a:lnTo>
                      <a:pt x="227" y="568"/>
                    </a:lnTo>
                    <a:lnTo>
                      <a:pt x="189" y="566"/>
                    </a:lnTo>
                    <a:lnTo>
                      <a:pt x="148" y="563"/>
                    </a:lnTo>
                    <a:lnTo>
                      <a:pt x="105" y="561"/>
                    </a:lnTo>
                    <a:lnTo>
                      <a:pt x="60" y="558"/>
                    </a:lnTo>
                    <a:lnTo>
                      <a:pt x="13" y="555"/>
                    </a:lnTo>
                    <a:lnTo>
                      <a:pt x="13" y="508"/>
                    </a:lnTo>
                    <a:lnTo>
                      <a:pt x="13" y="383"/>
                    </a:lnTo>
                    <a:lnTo>
                      <a:pt x="15" y="208"/>
                    </a:lnTo>
                    <a:lnTo>
                      <a:pt x="16" y="7"/>
                    </a:lnTo>
                    <a:lnTo>
                      <a:pt x="0" y="0"/>
                    </a:lnTo>
                    <a:lnTo>
                      <a:pt x="0" y="70"/>
                    </a:lnTo>
                    <a:lnTo>
                      <a:pt x="0" y="233"/>
                    </a:lnTo>
                    <a:lnTo>
                      <a:pt x="0" y="422"/>
                    </a:lnTo>
                    <a:lnTo>
                      <a:pt x="2" y="5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16" name="Freeform 102"/>
              <p:cNvSpPr>
                <a:spLocks/>
              </p:cNvSpPr>
              <p:nvPr/>
            </p:nvSpPr>
            <p:spPr bwMode="auto">
              <a:xfrm>
                <a:off x="3397" y="3312"/>
                <a:ext cx="55" cy="183"/>
              </a:xfrm>
              <a:custGeom>
                <a:avLst/>
                <a:gdLst>
                  <a:gd name="T0" fmla="*/ 49 w 55"/>
                  <a:gd name="T1" fmla="*/ 35 h 183"/>
                  <a:gd name="T2" fmla="*/ 48 w 55"/>
                  <a:gd name="T3" fmla="*/ 35 h 183"/>
                  <a:gd name="T4" fmla="*/ 43 w 55"/>
                  <a:gd name="T5" fmla="*/ 37 h 183"/>
                  <a:gd name="T6" fmla="*/ 36 w 55"/>
                  <a:gd name="T7" fmla="*/ 40 h 183"/>
                  <a:gd name="T8" fmla="*/ 30 w 55"/>
                  <a:gd name="T9" fmla="*/ 50 h 183"/>
                  <a:gd name="T10" fmla="*/ 22 w 55"/>
                  <a:gd name="T11" fmla="*/ 67 h 183"/>
                  <a:gd name="T12" fmla="*/ 19 w 55"/>
                  <a:gd name="T13" fmla="*/ 93 h 183"/>
                  <a:gd name="T14" fmla="*/ 16 w 55"/>
                  <a:gd name="T15" fmla="*/ 130 h 183"/>
                  <a:gd name="T16" fmla="*/ 17 w 55"/>
                  <a:gd name="T17" fmla="*/ 181 h 183"/>
                  <a:gd name="T18" fmla="*/ 3 w 55"/>
                  <a:gd name="T19" fmla="*/ 183 h 183"/>
                  <a:gd name="T20" fmla="*/ 2 w 55"/>
                  <a:gd name="T21" fmla="*/ 177 h 183"/>
                  <a:gd name="T22" fmla="*/ 1 w 55"/>
                  <a:gd name="T23" fmla="*/ 158 h 183"/>
                  <a:gd name="T24" fmla="*/ 0 w 55"/>
                  <a:gd name="T25" fmla="*/ 131 h 183"/>
                  <a:gd name="T26" fmla="*/ 1 w 55"/>
                  <a:gd name="T27" fmla="*/ 101 h 183"/>
                  <a:gd name="T28" fmla="*/ 6 w 55"/>
                  <a:gd name="T29" fmla="*/ 68 h 183"/>
                  <a:gd name="T30" fmla="*/ 16 w 55"/>
                  <a:gd name="T31" fmla="*/ 39 h 183"/>
                  <a:gd name="T32" fmla="*/ 31 w 55"/>
                  <a:gd name="T33" fmla="*/ 15 h 183"/>
                  <a:gd name="T34" fmla="*/ 55 w 55"/>
                  <a:gd name="T35" fmla="*/ 0 h 183"/>
                  <a:gd name="T36" fmla="*/ 49 w 55"/>
                  <a:gd name="T37" fmla="*/ 35 h 1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183"/>
                  <a:gd name="T59" fmla="*/ 55 w 55"/>
                  <a:gd name="T60" fmla="*/ 183 h 18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183">
                    <a:moveTo>
                      <a:pt x="49" y="35"/>
                    </a:moveTo>
                    <a:lnTo>
                      <a:pt x="48" y="35"/>
                    </a:lnTo>
                    <a:lnTo>
                      <a:pt x="43" y="37"/>
                    </a:lnTo>
                    <a:lnTo>
                      <a:pt x="36" y="40"/>
                    </a:lnTo>
                    <a:lnTo>
                      <a:pt x="30" y="50"/>
                    </a:lnTo>
                    <a:lnTo>
                      <a:pt x="22" y="67"/>
                    </a:lnTo>
                    <a:lnTo>
                      <a:pt x="19" y="93"/>
                    </a:lnTo>
                    <a:lnTo>
                      <a:pt x="16" y="130"/>
                    </a:lnTo>
                    <a:lnTo>
                      <a:pt x="17" y="181"/>
                    </a:lnTo>
                    <a:lnTo>
                      <a:pt x="3" y="183"/>
                    </a:lnTo>
                    <a:lnTo>
                      <a:pt x="2" y="177"/>
                    </a:lnTo>
                    <a:lnTo>
                      <a:pt x="1" y="158"/>
                    </a:lnTo>
                    <a:lnTo>
                      <a:pt x="0" y="131"/>
                    </a:lnTo>
                    <a:lnTo>
                      <a:pt x="1" y="101"/>
                    </a:lnTo>
                    <a:lnTo>
                      <a:pt x="6" y="68"/>
                    </a:lnTo>
                    <a:lnTo>
                      <a:pt x="16" y="39"/>
                    </a:lnTo>
                    <a:lnTo>
                      <a:pt x="31" y="15"/>
                    </a:lnTo>
                    <a:lnTo>
                      <a:pt x="55" y="0"/>
                    </a:lnTo>
                    <a:lnTo>
                      <a:pt x="49"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17" name="Freeform 103"/>
              <p:cNvSpPr>
                <a:spLocks/>
              </p:cNvSpPr>
              <p:nvPr/>
            </p:nvSpPr>
            <p:spPr bwMode="auto">
              <a:xfrm>
                <a:off x="4033" y="3075"/>
                <a:ext cx="36" cy="217"/>
              </a:xfrm>
              <a:custGeom>
                <a:avLst/>
                <a:gdLst>
                  <a:gd name="T0" fmla="*/ 36 w 36"/>
                  <a:gd name="T1" fmla="*/ 24 h 217"/>
                  <a:gd name="T2" fmla="*/ 34 w 36"/>
                  <a:gd name="T3" fmla="*/ 27 h 217"/>
                  <a:gd name="T4" fmla="*/ 29 w 36"/>
                  <a:gd name="T5" fmla="*/ 33 h 217"/>
                  <a:gd name="T6" fmla="*/ 24 w 36"/>
                  <a:gd name="T7" fmla="*/ 45 h 217"/>
                  <a:gd name="T8" fmla="*/ 19 w 36"/>
                  <a:gd name="T9" fmla="*/ 62 h 217"/>
                  <a:gd name="T10" fmla="*/ 16 w 36"/>
                  <a:gd name="T11" fmla="*/ 86 h 217"/>
                  <a:gd name="T12" fmla="*/ 14 w 36"/>
                  <a:gd name="T13" fmla="*/ 119 h 217"/>
                  <a:gd name="T14" fmla="*/ 16 w 36"/>
                  <a:gd name="T15" fmla="*/ 160 h 217"/>
                  <a:gd name="T16" fmla="*/ 23 w 36"/>
                  <a:gd name="T17" fmla="*/ 209 h 217"/>
                  <a:gd name="T18" fmla="*/ 13 w 36"/>
                  <a:gd name="T19" fmla="*/ 217 h 217"/>
                  <a:gd name="T20" fmla="*/ 12 w 36"/>
                  <a:gd name="T21" fmla="*/ 208 h 217"/>
                  <a:gd name="T22" fmla="*/ 8 w 36"/>
                  <a:gd name="T23" fmla="*/ 186 h 217"/>
                  <a:gd name="T24" fmla="*/ 3 w 36"/>
                  <a:gd name="T25" fmla="*/ 153 h 217"/>
                  <a:gd name="T26" fmla="*/ 0 w 36"/>
                  <a:gd name="T27" fmla="*/ 117 h 217"/>
                  <a:gd name="T28" fmla="*/ 0 w 36"/>
                  <a:gd name="T29" fmla="*/ 79 h 217"/>
                  <a:gd name="T30" fmla="*/ 4 w 36"/>
                  <a:gd name="T31" fmla="*/ 43 h 217"/>
                  <a:gd name="T32" fmla="*/ 16 w 36"/>
                  <a:gd name="T33" fmla="*/ 16 h 217"/>
                  <a:gd name="T34" fmla="*/ 33 w 36"/>
                  <a:gd name="T35" fmla="*/ 0 h 217"/>
                  <a:gd name="T36" fmla="*/ 36 w 36"/>
                  <a:gd name="T37" fmla="*/ 24 h 2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217"/>
                  <a:gd name="T59" fmla="*/ 36 w 36"/>
                  <a:gd name="T60" fmla="*/ 217 h 2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217">
                    <a:moveTo>
                      <a:pt x="36" y="24"/>
                    </a:moveTo>
                    <a:lnTo>
                      <a:pt x="34" y="27"/>
                    </a:lnTo>
                    <a:lnTo>
                      <a:pt x="29" y="33"/>
                    </a:lnTo>
                    <a:lnTo>
                      <a:pt x="24" y="45"/>
                    </a:lnTo>
                    <a:lnTo>
                      <a:pt x="19" y="62"/>
                    </a:lnTo>
                    <a:lnTo>
                      <a:pt x="16" y="86"/>
                    </a:lnTo>
                    <a:lnTo>
                      <a:pt x="14" y="119"/>
                    </a:lnTo>
                    <a:lnTo>
                      <a:pt x="16" y="160"/>
                    </a:lnTo>
                    <a:lnTo>
                      <a:pt x="23" y="209"/>
                    </a:lnTo>
                    <a:lnTo>
                      <a:pt x="13" y="217"/>
                    </a:lnTo>
                    <a:lnTo>
                      <a:pt x="12" y="208"/>
                    </a:lnTo>
                    <a:lnTo>
                      <a:pt x="8" y="186"/>
                    </a:lnTo>
                    <a:lnTo>
                      <a:pt x="3" y="153"/>
                    </a:lnTo>
                    <a:lnTo>
                      <a:pt x="0" y="117"/>
                    </a:lnTo>
                    <a:lnTo>
                      <a:pt x="0" y="79"/>
                    </a:lnTo>
                    <a:lnTo>
                      <a:pt x="4" y="43"/>
                    </a:lnTo>
                    <a:lnTo>
                      <a:pt x="16" y="16"/>
                    </a:lnTo>
                    <a:lnTo>
                      <a:pt x="33" y="0"/>
                    </a:lnTo>
                    <a:lnTo>
                      <a:pt x="36"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18" name="Freeform 104"/>
              <p:cNvSpPr>
                <a:spLocks/>
              </p:cNvSpPr>
              <p:nvPr/>
            </p:nvSpPr>
            <p:spPr bwMode="auto">
              <a:xfrm>
                <a:off x="3459" y="3769"/>
                <a:ext cx="131" cy="74"/>
              </a:xfrm>
              <a:custGeom>
                <a:avLst/>
                <a:gdLst>
                  <a:gd name="T0" fmla="*/ 20 w 131"/>
                  <a:gd name="T1" fmla="*/ 0 h 74"/>
                  <a:gd name="T2" fmla="*/ 19 w 131"/>
                  <a:gd name="T3" fmla="*/ 2 h 74"/>
                  <a:gd name="T4" fmla="*/ 15 w 131"/>
                  <a:gd name="T5" fmla="*/ 7 h 74"/>
                  <a:gd name="T6" fmla="*/ 10 w 131"/>
                  <a:gd name="T7" fmla="*/ 15 h 74"/>
                  <a:gd name="T8" fmla="*/ 5 w 131"/>
                  <a:gd name="T9" fmla="*/ 25 h 74"/>
                  <a:gd name="T10" fmla="*/ 1 w 131"/>
                  <a:gd name="T11" fmla="*/ 34 h 74"/>
                  <a:gd name="T12" fmla="*/ 0 w 131"/>
                  <a:gd name="T13" fmla="*/ 44 h 74"/>
                  <a:gd name="T14" fmla="*/ 3 w 131"/>
                  <a:gd name="T15" fmla="*/ 50 h 74"/>
                  <a:gd name="T16" fmla="*/ 12 w 131"/>
                  <a:gd name="T17" fmla="*/ 55 h 74"/>
                  <a:gd name="T18" fmla="*/ 31 w 131"/>
                  <a:gd name="T19" fmla="*/ 59 h 74"/>
                  <a:gd name="T20" fmla="*/ 50 w 131"/>
                  <a:gd name="T21" fmla="*/ 63 h 74"/>
                  <a:gd name="T22" fmla="*/ 69 w 131"/>
                  <a:gd name="T23" fmla="*/ 67 h 74"/>
                  <a:gd name="T24" fmla="*/ 87 w 131"/>
                  <a:gd name="T25" fmla="*/ 69 h 74"/>
                  <a:gd name="T26" fmla="*/ 103 w 131"/>
                  <a:gd name="T27" fmla="*/ 72 h 74"/>
                  <a:gd name="T28" fmla="*/ 116 w 131"/>
                  <a:gd name="T29" fmla="*/ 73 h 74"/>
                  <a:gd name="T30" fmla="*/ 125 w 131"/>
                  <a:gd name="T31" fmla="*/ 74 h 74"/>
                  <a:gd name="T32" fmla="*/ 127 w 131"/>
                  <a:gd name="T33" fmla="*/ 74 h 74"/>
                  <a:gd name="T34" fmla="*/ 131 w 131"/>
                  <a:gd name="T35" fmla="*/ 63 h 74"/>
                  <a:gd name="T36" fmla="*/ 131 w 131"/>
                  <a:gd name="T37" fmla="*/ 63 h 74"/>
                  <a:gd name="T38" fmla="*/ 130 w 131"/>
                  <a:gd name="T39" fmla="*/ 62 h 74"/>
                  <a:gd name="T40" fmla="*/ 129 w 131"/>
                  <a:gd name="T41" fmla="*/ 59 h 74"/>
                  <a:gd name="T42" fmla="*/ 124 w 131"/>
                  <a:gd name="T43" fmla="*/ 56 h 74"/>
                  <a:gd name="T44" fmla="*/ 117 w 131"/>
                  <a:gd name="T45" fmla="*/ 54 h 74"/>
                  <a:gd name="T46" fmla="*/ 106 w 131"/>
                  <a:gd name="T47" fmla="*/ 51 h 74"/>
                  <a:gd name="T48" fmla="*/ 92 w 131"/>
                  <a:gd name="T49" fmla="*/ 49 h 74"/>
                  <a:gd name="T50" fmla="*/ 72 w 131"/>
                  <a:gd name="T51" fmla="*/ 48 h 74"/>
                  <a:gd name="T52" fmla="*/ 54 w 131"/>
                  <a:gd name="T53" fmla="*/ 45 h 74"/>
                  <a:gd name="T54" fmla="*/ 43 w 131"/>
                  <a:gd name="T55" fmla="*/ 40 h 74"/>
                  <a:gd name="T56" fmla="*/ 38 w 131"/>
                  <a:gd name="T57" fmla="*/ 35 h 74"/>
                  <a:gd name="T58" fmla="*/ 38 w 131"/>
                  <a:gd name="T59" fmla="*/ 30 h 74"/>
                  <a:gd name="T60" fmla="*/ 40 w 131"/>
                  <a:gd name="T61" fmla="*/ 25 h 74"/>
                  <a:gd name="T62" fmla="*/ 43 w 131"/>
                  <a:gd name="T63" fmla="*/ 20 h 74"/>
                  <a:gd name="T64" fmla="*/ 46 w 131"/>
                  <a:gd name="T65" fmla="*/ 17 h 74"/>
                  <a:gd name="T66" fmla="*/ 48 w 131"/>
                  <a:gd name="T67" fmla="*/ 16 h 74"/>
                  <a:gd name="T68" fmla="*/ 20 w 131"/>
                  <a:gd name="T69" fmla="*/ 0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1"/>
                  <a:gd name="T106" fmla="*/ 0 h 74"/>
                  <a:gd name="T107" fmla="*/ 131 w 131"/>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1" h="74">
                    <a:moveTo>
                      <a:pt x="20" y="0"/>
                    </a:moveTo>
                    <a:lnTo>
                      <a:pt x="19" y="2"/>
                    </a:lnTo>
                    <a:lnTo>
                      <a:pt x="15" y="7"/>
                    </a:lnTo>
                    <a:lnTo>
                      <a:pt x="10" y="15"/>
                    </a:lnTo>
                    <a:lnTo>
                      <a:pt x="5" y="25"/>
                    </a:lnTo>
                    <a:lnTo>
                      <a:pt x="1" y="34"/>
                    </a:lnTo>
                    <a:lnTo>
                      <a:pt x="0" y="44"/>
                    </a:lnTo>
                    <a:lnTo>
                      <a:pt x="3" y="50"/>
                    </a:lnTo>
                    <a:lnTo>
                      <a:pt x="12" y="55"/>
                    </a:lnTo>
                    <a:lnTo>
                      <a:pt x="31" y="59"/>
                    </a:lnTo>
                    <a:lnTo>
                      <a:pt x="50" y="63"/>
                    </a:lnTo>
                    <a:lnTo>
                      <a:pt x="69" y="67"/>
                    </a:lnTo>
                    <a:lnTo>
                      <a:pt x="87" y="69"/>
                    </a:lnTo>
                    <a:lnTo>
                      <a:pt x="103" y="72"/>
                    </a:lnTo>
                    <a:lnTo>
                      <a:pt x="116" y="73"/>
                    </a:lnTo>
                    <a:lnTo>
                      <a:pt x="125" y="74"/>
                    </a:lnTo>
                    <a:lnTo>
                      <a:pt x="127" y="74"/>
                    </a:lnTo>
                    <a:lnTo>
                      <a:pt x="131" y="63"/>
                    </a:lnTo>
                    <a:lnTo>
                      <a:pt x="130" y="62"/>
                    </a:lnTo>
                    <a:lnTo>
                      <a:pt x="129" y="59"/>
                    </a:lnTo>
                    <a:lnTo>
                      <a:pt x="124" y="56"/>
                    </a:lnTo>
                    <a:lnTo>
                      <a:pt x="117" y="54"/>
                    </a:lnTo>
                    <a:lnTo>
                      <a:pt x="106" y="51"/>
                    </a:lnTo>
                    <a:lnTo>
                      <a:pt x="92" y="49"/>
                    </a:lnTo>
                    <a:lnTo>
                      <a:pt x="72" y="48"/>
                    </a:lnTo>
                    <a:lnTo>
                      <a:pt x="54" y="45"/>
                    </a:lnTo>
                    <a:lnTo>
                      <a:pt x="43" y="40"/>
                    </a:lnTo>
                    <a:lnTo>
                      <a:pt x="38" y="35"/>
                    </a:lnTo>
                    <a:lnTo>
                      <a:pt x="38" y="30"/>
                    </a:lnTo>
                    <a:lnTo>
                      <a:pt x="40" y="25"/>
                    </a:lnTo>
                    <a:lnTo>
                      <a:pt x="43" y="20"/>
                    </a:lnTo>
                    <a:lnTo>
                      <a:pt x="46" y="17"/>
                    </a:lnTo>
                    <a:lnTo>
                      <a:pt x="48" y="16"/>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19" name="Freeform 105"/>
              <p:cNvSpPr>
                <a:spLocks/>
              </p:cNvSpPr>
              <p:nvPr/>
            </p:nvSpPr>
            <p:spPr bwMode="auto">
              <a:xfrm>
                <a:off x="4131" y="3223"/>
                <a:ext cx="16" cy="36"/>
              </a:xfrm>
              <a:custGeom>
                <a:avLst/>
                <a:gdLst>
                  <a:gd name="T0" fmla="*/ 14 w 16"/>
                  <a:gd name="T1" fmla="*/ 0 h 36"/>
                  <a:gd name="T2" fmla="*/ 16 w 16"/>
                  <a:gd name="T3" fmla="*/ 33 h 36"/>
                  <a:gd name="T4" fmla="*/ 2 w 16"/>
                  <a:gd name="T5" fmla="*/ 36 h 36"/>
                  <a:gd name="T6" fmla="*/ 0 w 16"/>
                  <a:gd name="T7" fmla="*/ 0 h 36"/>
                  <a:gd name="T8" fmla="*/ 14 w 16"/>
                  <a:gd name="T9" fmla="*/ 0 h 36"/>
                  <a:gd name="T10" fmla="*/ 0 60000 65536"/>
                  <a:gd name="T11" fmla="*/ 0 60000 65536"/>
                  <a:gd name="T12" fmla="*/ 0 60000 65536"/>
                  <a:gd name="T13" fmla="*/ 0 60000 65536"/>
                  <a:gd name="T14" fmla="*/ 0 60000 65536"/>
                  <a:gd name="T15" fmla="*/ 0 w 16"/>
                  <a:gd name="T16" fmla="*/ 0 h 36"/>
                  <a:gd name="T17" fmla="*/ 16 w 16"/>
                  <a:gd name="T18" fmla="*/ 36 h 36"/>
                </a:gdLst>
                <a:ahLst/>
                <a:cxnLst>
                  <a:cxn ang="T10">
                    <a:pos x="T0" y="T1"/>
                  </a:cxn>
                  <a:cxn ang="T11">
                    <a:pos x="T2" y="T3"/>
                  </a:cxn>
                  <a:cxn ang="T12">
                    <a:pos x="T4" y="T5"/>
                  </a:cxn>
                  <a:cxn ang="T13">
                    <a:pos x="T6" y="T7"/>
                  </a:cxn>
                  <a:cxn ang="T14">
                    <a:pos x="T8" y="T9"/>
                  </a:cxn>
                </a:cxnLst>
                <a:rect l="T15" t="T16" r="T17" b="T18"/>
                <a:pathLst>
                  <a:path w="16" h="36">
                    <a:moveTo>
                      <a:pt x="14" y="0"/>
                    </a:moveTo>
                    <a:lnTo>
                      <a:pt x="16" y="33"/>
                    </a:lnTo>
                    <a:lnTo>
                      <a:pt x="2" y="36"/>
                    </a:lnTo>
                    <a:lnTo>
                      <a:pt x="0"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20" name="Freeform 106"/>
              <p:cNvSpPr>
                <a:spLocks/>
              </p:cNvSpPr>
              <p:nvPr/>
            </p:nvSpPr>
            <p:spPr bwMode="auto">
              <a:xfrm>
                <a:off x="4170" y="3618"/>
                <a:ext cx="57" cy="224"/>
              </a:xfrm>
              <a:custGeom>
                <a:avLst/>
                <a:gdLst>
                  <a:gd name="T0" fmla="*/ 57 w 57"/>
                  <a:gd name="T1" fmla="*/ 219 h 224"/>
                  <a:gd name="T2" fmla="*/ 51 w 57"/>
                  <a:gd name="T3" fmla="*/ 123 h 224"/>
                  <a:gd name="T4" fmla="*/ 51 w 57"/>
                  <a:gd name="T5" fmla="*/ 54 h 224"/>
                  <a:gd name="T6" fmla="*/ 54 w 57"/>
                  <a:gd name="T7" fmla="*/ 14 h 224"/>
                  <a:gd name="T8" fmla="*/ 57 w 57"/>
                  <a:gd name="T9" fmla="*/ 0 h 224"/>
                  <a:gd name="T10" fmla="*/ 41 w 57"/>
                  <a:gd name="T11" fmla="*/ 5 h 224"/>
                  <a:gd name="T12" fmla="*/ 37 w 57"/>
                  <a:gd name="T13" fmla="*/ 54 h 224"/>
                  <a:gd name="T14" fmla="*/ 38 w 57"/>
                  <a:gd name="T15" fmla="*/ 123 h 224"/>
                  <a:gd name="T16" fmla="*/ 42 w 57"/>
                  <a:gd name="T17" fmla="*/ 183 h 224"/>
                  <a:gd name="T18" fmla="*/ 43 w 57"/>
                  <a:gd name="T19" fmla="*/ 209 h 224"/>
                  <a:gd name="T20" fmla="*/ 24 w 57"/>
                  <a:gd name="T21" fmla="*/ 211 h 224"/>
                  <a:gd name="T22" fmla="*/ 20 w 57"/>
                  <a:gd name="T23" fmla="*/ 168 h 224"/>
                  <a:gd name="T24" fmla="*/ 18 w 57"/>
                  <a:gd name="T25" fmla="*/ 104 h 224"/>
                  <a:gd name="T26" fmla="*/ 16 w 57"/>
                  <a:gd name="T27" fmla="*/ 44 h 224"/>
                  <a:gd name="T28" fmla="*/ 16 w 57"/>
                  <a:gd name="T29" fmla="*/ 19 h 224"/>
                  <a:gd name="T30" fmla="*/ 0 w 57"/>
                  <a:gd name="T31" fmla="*/ 16 h 224"/>
                  <a:gd name="T32" fmla="*/ 1 w 57"/>
                  <a:gd name="T33" fmla="*/ 38 h 224"/>
                  <a:gd name="T34" fmla="*/ 4 w 57"/>
                  <a:gd name="T35" fmla="*/ 90 h 224"/>
                  <a:gd name="T36" fmla="*/ 8 w 57"/>
                  <a:gd name="T37" fmla="*/ 157 h 224"/>
                  <a:gd name="T38" fmla="*/ 13 w 57"/>
                  <a:gd name="T39" fmla="*/ 224 h 224"/>
                  <a:gd name="T40" fmla="*/ 57 w 57"/>
                  <a:gd name="T41" fmla="*/ 219 h 2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224"/>
                  <a:gd name="T65" fmla="*/ 57 w 57"/>
                  <a:gd name="T66" fmla="*/ 224 h 2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224">
                    <a:moveTo>
                      <a:pt x="57" y="219"/>
                    </a:moveTo>
                    <a:lnTo>
                      <a:pt x="51" y="123"/>
                    </a:lnTo>
                    <a:lnTo>
                      <a:pt x="51" y="54"/>
                    </a:lnTo>
                    <a:lnTo>
                      <a:pt x="54" y="14"/>
                    </a:lnTo>
                    <a:lnTo>
                      <a:pt x="57" y="0"/>
                    </a:lnTo>
                    <a:lnTo>
                      <a:pt x="41" y="5"/>
                    </a:lnTo>
                    <a:lnTo>
                      <a:pt x="37" y="54"/>
                    </a:lnTo>
                    <a:lnTo>
                      <a:pt x="38" y="123"/>
                    </a:lnTo>
                    <a:lnTo>
                      <a:pt x="42" y="183"/>
                    </a:lnTo>
                    <a:lnTo>
                      <a:pt x="43" y="209"/>
                    </a:lnTo>
                    <a:lnTo>
                      <a:pt x="24" y="211"/>
                    </a:lnTo>
                    <a:lnTo>
                      <a:pt x="20" y="168"/>
                    </a:lnTo>
                    <a:lnTo>
                      <a:pt x="18" y="104"/>
                    </a:lnTo>
                    <a:lnTo>
                      <a:pt x="16" y="44"/>
                    </a:lnTo>
                    <a:lnTo>
                      <a:pt x="16" y="19"/>
                    </a:lnTo>
                    <a:lnTo>
                      <a:pt x="0" y="16"/>
                    </a:lnTo>
                    <a:lnTo>
                      <a:pt x="1" y="38"/>
                    </a:lnTo>
                    <a:lnTo>
                      <a:pt x="4" y="90"/>
                    </a:lnTo>
                    <a:lnTo>
                      <a:pt x="8" y="157"/>
                    </a:lnTo>
                    <a:lnTo>
                      <a:pt x="13" y="224"/>
                    </a:lnTo>
                    <a:lnTo>
                      <a:pt x="57" y="2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21" name="Freeform 107"/>
              <p:cNvSpPr>
                <a:spLocks/>
              </p:cNvSpPr>
              <p:nvPr/>
            </p:nvSpPr>
            <p:spPr bwMode="auto">
              <a:xfrm>
                <a:off x="4179" y="3828"/>
                <a:ext cx="51" cy="44"/>
              </a:xfrm>
              <a:custGeom>
                <a:avLst/>
                <a:gdLst>
                  <a:gd name="T0" fmla="*/ 10 w 51"/>
                  <a:gd name="T1" fmla="*/ 11 h 44"/>
                  <a:gd name="T2" fmla="*/ 10 w 51"/>
                  <a:gd name="T3" fmla="*/ 11 h 44"/>
                  <a:gd name="T4" fmla="*/ 10 w 51"/>
                  <a:gd name="T5" fmla="*/ 14 h 44"/>
                  <a:gd name="T6" fmla="*/ 10 w 51"/>
                  <a:gd name="T7" fmla="*/ 20 h 44"/>
                  <a:gd name="T8" fmla="*/ 11 w 51"/>
                  <a:gd name="T9" fmla="*/ 32 h 44"/>
                  <a:gd name="T10" fmla="*/ 16 w 51"/>
                  <a:gd name="T11" fmla="*/ 37 h 44"/>
                  <a:gd name="T12" fmla="*/ 28 w 51"/>
                  <a:gd name="T13" fmla="*/ 37 h 44"/>
                  <a:gd name="T14" fmla="*/ 38 w 51"/>
                  <a:gd name="T15" fmla="*/ 34 h 44"/>
                  <a:gd name="T16" fmla="*/ 43 w 51"/>
                  <a:gd name="T17" fmla="*/ 29 h 44"/>
                  <a:gd name="T18" fmla="*/ 43 w 51"/>
                  <a:gd name="T19" fmla="*/ 24 h 44"/>
                  <a:gd name="T20" fmla="*/ 43 w 51"/>
                  <a:gd name="T21" fmla="*/ 20 h 44"/>
                  <a:gd name="T22" fmla="*/ 43 w 51"/>
                  <a:gd name="T23" fmla="*/ 14 h 44"/>
                  <a:gd name="T24" fmla="*/ 42 w 51"/>
                  <a:gd name="T25" fmla="*/ 5 h 44"/>
                  <a:gd name="T26" fmla="*/ 40 w 51"/>
                  <a:gd name="T27" fmla="*/ 5 h 44"/>
                  <a:gd name="T28" fmla="*/ 40 w 51"/>
                  <a:gd name="T29" fmla="*/ 3 h 44"/>
                  <a:gd name="T30" fmla="*/ 42 w 51"/>
                  <a:gd name="T31" fmla="*/ 1 h 44"/>
                  <a:gd name="T32" fmla="*/ 45 w 51"/>
                  <a:gd name="T33" fmla="*/ 0 h 44"/>
                  <a:gd name="T34" fmla="*/ 48 w 51"/>
                  <a:gd name="T35" fmla="*/ 1 h 44"/>
                  <a:gd name="T36" fmla="*/ 51 w 51"/>
                  <a:gd name="T37" fmla="*/ 6 h 44"/>
                  <a:gd name="T38" fmla="*/ 51 w 51"/>
                  <a:gd name="T39" fmla="*/ 15 h 44"/>
                  <a:gd name="T40" fmla="*/ 51 w 51"/>
                  <a:gd name="T41" fmla="*/ 29 h 44"/>
                  <a:gd name="T42" fmla="*/ 49 w 51"/>
                  <a:gd name="T43" fmla="*/ 33 h 44"/>
                  <a:gd name="T44" fmla="*/ 47 w 51"/>
                  <a:gd name="T45" fmla="*/ 37 h 44"/>
                  <a:gd name="T46" fmla="*/ 43 w 51"/>
                  <a:gd name="T47" fmla="*/ 40 h 44"/>
                  <a:gd name="T48" fmla="*/ 38 w 51"/>
                  <a:gd name="T49" fmla="*/ 42 h 44"/>
                  <a:gd name="T50" fmla="*/ 32 w 51"/>
                  <a:gd name="T51" fmla="*/ 44 h 44"/>
                  <a:gd name="T52" fmla="*/ 24 w 51"/>
                  <a:gd name="T53" fmla="*/ 44 h 44"/>
                  <a:gd name="T54" fmla="*/ 16 w 51"/>
                  <a:gd name="T55" fmla="*/ 43 h 44"/>
                  <a:gd name="T56" fmla="*/ 9 w 51"/>
                  <a:gd name="T57" fmla="*/ 40 h 44"/>
                  <a:gd name="T58" fmla="*/ 2 w 51"/>
                  <a:gd name="T59" fmla="*/ 33 h 44"/>
                  <a:gd name="T60" fmla="*/ 0 w 51"/>
                  <a:gd name="T61" fmla="*/ 20 h 44"/>
                  <a:gd name="T62" fmla="*/ 1 w 51"/>
                  <a:gd name="T63" fmla="*/ 9 h 44"/>
                  <a:gd name="T64" fmla="*/ 4 w 51"/>
                  <a:gd name="T65" fmla="*/ 5 h 44"/>
                  <a:gd name="T66" fmla="*/ 10 w 51"/>
                  <a:gd name="T67" fmla="*/ 6 h 44"/>
                  <a:gd name="T68" fmla="*/ 11 w 51"/>
                  <a:gd name="T69" fmla="*/ 8 h 44"/>
                  <a:gd name="T70" fmla="*/ 11 w 51"/>
                  <a:gd name="T71" fmla="*/ 10 h 44"/>
                  <a:gd name="T72" fmla="*/ 10 w 51"/>
                  <a:gd name="T73" fmla="*/ 11 h 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1"/>
                  <a:gd name="T112" fmla="*/ 0 h 44"/>
                  <a:gd name="T113" fmla="*/ 51 w 51"/>
                  <a:gd name="T114" fmla="*/ 44 h 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1" h="44">
                    <a:moveTo>
                      <a:pt x="10" y="11"/>
                    </a:moveTo>
                    <a:lnTo>
                      <a:pt x="10" y="11"/>
                    </a:lnTo>
                    <a:lnTo>
                      <a:pt x="10" y="14"/>
                    </a:lnTo>
                    <a:lnTo>
                      <a:pt x="10" y="20"/>
                    </a:lnTo>
                    <a:lnTo>
                      <a:pt x="11" y="32"/>
                    </a:lnTo>
                    <a:lnTo>
                      <a:pt x="16" y="37"/>
                    </a:lnTo>
                    <a:lnTo>
                      <a:pt x="28" y="37"/>
                    </a:lnTo>
                    <a:lnTo>
                      <a:pt x="38" y="34"/>
                    </a:lnTo>
                    <a:lnTo>
                      <a:pt x="43" y="29"/>
                    </a:lnTo>
                    <a:lnTo>
                      <a:pt x="43" y="24"/>
                    </a:lnTo>
                    <a:lnTo>
                      <a:pt x="43" y="20"/>
                    </a:lnTo>
                    <a:lnTo>
                      <a:pt x="43" y="14"/>
                    </a:lnTo>
                    <a:lnTo>
                      <a:pt x="42" y="5"/>
                    </a:lnTo>
                    <a:lnTo>
                      <a:pt x="40" y="5"/>
                    </a:lnTo>
                    <a:lnTo>
                      <a:pt x="40" y="3"/>
                    </a:lnTo>
                    <a:lnTo>
                      <a:pt x="42" y="1"/>
                    </a:lnTo>
                    <a:lnTo>
                      <a:pt x="45" y="0"/>
                    </a:lnTo>
                    <a:lnTo>
                      <a:pt x="48" y="1"/>
                    </a:lnTo>
                    <a:lnTo>
                      <a:pt x="51" y="6"/>
                    </a:lnTo>
                    <a:lnTo>
                      <a:pt x="51" y="15"/>
                    </a:lnTo>
                    <a:lnTo>
                      <a:pt x="51" y="29"/>
                    </a:lnTo>
                    <a:lnTo>
                      <a:pt x="49" y="33"/>
                    </a:lnTo>
                    <a:lnTo>
                      <a:pt x="47" y="37"/>
                    </a:lnTo>
                    <a:lnTo>
                      <a:pt x="43" y="40"/>
                    </a:lnTo>
                    <a:lnTo>
                      <a:pt x="38" y="42"/>
                    </a:lnTo>
                    <a:lnTo>
                      <a:pt x="32" y="44"/>
                    </a:lnTo>
                    <a:lnTo>
                      <a:pt x="24" y="44"/>
                    </a:lnTo>
                    <a:lnTo>
                      <a:pt x="16" y="43"/>
                    </a:lnTo>
                    <a:lnTo>
                      <a:pt x="9" y="40"/>
                    </a:lnTo>
                    <a:lnTo>
                      <a:pt x="2" y="33"/>
                    </a:lnTo>
                    <a:lnTo>
                      <a:pt x="0" y="20"/>
                    </a:lnTo>
                    <a:lnTo>
                      <a:pt x="1" y="9"/>
                    </a:lnTo>
                    <a:lnTo>
                      <a:pt x="4" y="5"/>
                    </a:lnTo>
                    <a:lnTo>
                      <a:pt x="10" y="6"/>
                    </a:lnTo>
                    <a:lnTo>
                      <a:pt x="11" y="8"/>
                    </a:lnTo>
                    <a:lnTo>
                      <a:pt x="11" y="10"/>
                    </a:lnTo>
                    <a:lnTo>
                      <a:pt x="1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22" name="Freeform 108"/>
              <p:cNvSpPr>
                <a:spLocks/>
              </p:cNvSpPr>
              <p:nvPr/>
            </p:nvSpPr>
            <p:spPr bwMode="auto">
              <a:xfrm>
                <a:off x="3460" y="2166"/>
                <a:ext cx="296" cy="224"/>
              </a:xfrm>
              <a:custGeom>
                <a:avLst/>
                <a:gdLst>
                  <a:gd name="T0" fmla="*/ 138 w 296"/>
                  <a:gd name="T1" fmla="*/ 7 h 224"/>
                  <a:gd name="T2" fmla="*/ 107 w 296"/>
                  <a:gd name="T3" fmla="*/ 1 h 224"/>
                  <a:gd name="T4" fmla="*/ 62 w 296"/>
                  <a:gd name="T5" fmla="*/ 10 h 224"/>
                  <a:gd name="T6" fmla="*/ 20 w 296"/>
                  <a:gd name="T7" fmla="*/ 55 h 224"/>
                  <a:gd name="T8" fmla="*/ 0 w 296"/>
                  <a:gd name="T9" fmla="*/ 135 h 224"/>
                  <a:gd name="T10" fmla="*/ 2 w 296"/>
                  <a:gd name="T11" fmla="*/ 187 h 224"/>
                  <a:gd name="T12" fmla="*/ 14 w 296"/>
                  <a:gd name="T13" fmla="*/ 212 h 224"/>
                  <a:gd name="T14" fmla="*/ 24 w 296"/>
                  <a:gd name="T15" fmla="*/ 221 h 224"/>
                  <a:gd name="T16" fmla="*/ 39 w 296"/>
                  <a:gd name="T17" fmla="*/ 224 h 224"/>
                  <a:gd name="T18" fmla="*/ 52 w 296"/>
                  <a:gd name="T19" fmla="*/ 139 h 224"/>
                  <a:gd name="T20" fmla="*/ 67 w 296"/>
                  <a:gd name="T21" fmla="*/ 163 h 224"/>
                  <a:gd name="T22" fmla="*/ 94 w 296"/>
                  <a:gd name="T23" fmla="*/ 195 h 224"/>
                  <a:gd name="T24" fmla="*/ 125 w 296"/>
                  <a:gd name="T25" fmla="*/ 214 h 224"/>
                  <a:gd name="T26" fmla="*/ 147 w 296"/>
                  <a:gd name="T27" fmla="*/ 206 h 224"/>
                  <a:gd name="T28" fmla="*/ 166 w 296"/>
                  <a:gd name="T29" fmla="*/ 174 h 224"/>
                  <a:gd name="T30" fmla="*/ 172 w 296"/>
                  <a:gd name="T31" fmla="*/ 209 h 224"/>
                  <a:gd name="T32" fmla="*/ 181 w 296"/>
                  <a:gd name="T33" fmla="*/ 205 h 224"/>
                  <a:gd name="T34" fmla="*/ 200 w 296"/>
                  <a:gd name="T35" fmla="*/ 191 h 224"/>
                  <a:gd name="T36" fmla="*/ 216 w 296"/>
                  <a:gd name="T37" fmla="*/ 162 h 224"/>
                  <a:gd name="T38" fmla="*/ 220 w 296"/>
                  <a:gd name="T39" fmla="*/ 115 h 224"/>
                  <a:gd name="T40" fmla="*/ 226 w 296"/>
                  <a:gd name="T41" fmla="*/ 126 h 224"/>
                  <a:gd name="T42" fmla="*/ 239 w 296"/>
                  <a:gd name="T43" fmla="*/ 153 h 224"/>
                  <a:gd name="T44" fmla="*/ 254 w 296"/>
                  <a:gd name="T45" fmla="*/ 181 h 224"/>
                  <a:gd name="T46" fmla="*/ 267 w 296"/>
                  <a:gd name="T47" fmla="*/ 196 h 224"/>
                  <a:gd name="T48" fmla="*/ 273 w 296"/>
                  <a:gd name="T49" fmla="*/ 192 h 224"/>
                  <a:gd name="T50" fmla="*/ 281 w 296"/>
                  <a:gd name="T51" fmla="*/ 193 h 224"/>
                  <a:gd name="T52" fmla="*/ 287 w 296"/>
                  <a:gd name="T53" fmla="*/ 183 h 224"/>
                  <a:gd name="T54" fmla="*/ 296 w 296"/>
                  <a:gd name="T55" fmla="*/ 152 h 224"/>
                  <a:gd name="T56" fmla="*/ 287 w 296"/>
                  <a:gd name="T57" fmla="*/ 98 h 224"/>
                  <a:gd name="T58" fmla="*/ 242 w 296"/>
                  <a:gd name="T59" fmla="*/ 23 h 224"/>
                  <a:gd name="T60" fmla="*/ 213 w 296"/>
                  <a:gd name="T61" fmla="*/ 2 h 224"/>
                  <a:gd name="T62" fmla="*/ 180 w 296"/>
                  <a:gd name="T63" fmla="*/ 0 h 224"/>
                  <a:gd name="T64" fmla="*/ 154 w 296"/>
                  <a:gd name="T65" fmla="*/ 5 h 224"/>
                  <a:gd name="T66" fmla="*/ 143 w 296"/>
                  <a:gd name="T67" fmla="*/ 9 h 2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6"/>
                  <a:gd name="T103" fmla="*/ 0 h 224"/>
                  <a:gd name="T104" fmla="*/ 296 w 296"/>
                  <a:gd name="T105" fmla="*/ 224 h 2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6" h="224">
                    <a:moveTo>
                      <a:pt x="143" y="9"/>
                    </a:moveTo>
                    <a:lnTo>
                      <a:pt x="138" y="7"/>
                    </a:lnTo>
                    <a:lnTo>
                      <a:pt x="125" y="4"/>
                    </a:lnTo>
                    <a:lnTo>
                      <a:pt x="107" y="1"/>
                    </a:lnTo>
                    <a:lnTo>
                      <a:pt x="86" y="2"/>
                    </a:lnTo>
                    <a:lnTo>
                      <a:pt x="62" y="10"/>
                    </a:lnTo>
                    <a:lnTo>
                      <a:pt x="40" y="26"/>
                    </a:lnTo>
                    <a:lnTo>
                      <a:pt x="20" y="55"/>
                    </a:lnTo>
                    <a:lnTo>
                      <a:pt x="6" y="98"/>
                    </a:lnTo>
                    <a:lnTo>
                      <a:pt x="0" y="135"/>
                    </a:lnTo>
                    <a:lnTo>
                      <a:pt x="0" y="164"/>
                    </a:lnTo>
                    <a:lnTo>
                      <a:pt x="2" y="187"/>
                    </a:lnTo>
                    <a:lnTo>
                      <a:pt x="7" y="202"/>
                    </a:lnTo>
                    <a:lnTo>
                      <a:pt x="14" y="212"/>
                    </a:lnTo>
                    <a:lnTo>
                      <a:pt x="19" y="219"/>
                    </a:lnTo>
                    <a:lnTo>
                      <a:pt x="24" y="221"/>
                    </a:lnTo>
                    <a:lnTo>
                      <a:pt x="25" y="222"/>
                    </a:lnTo>
                    <a:lnTo>
                      <a:pt x="39" y="224"/>
                    </a:lnTo>
                    <a:lnTo>
                      <a:pt x="49" y="135"/>
                    </a:lnTo>
                    <a:lnTo>
                      <a:pt x="52" y="139"/>
                    </a:lnTo>
                    <a:lnTo>
                      <a:pt x="58" y="149"/>
                    </a:lnTo>
                    <a:lnTo>
                      <a:pt x="67" y="163"/>
                    </a:lnTo>
                    <a:lnTo>
                      <a:pt x="80" y="179"/>
                    </a:lnTo>
                    <a:lnTo>
                      <a:pt x="94" y="195"/>
                    </a:lnTo>
                    <a:lnTo>
                      <a:pt x="109" y="207"/>
                    </a:lnTo>
                    <a:lnTo>
                      <a:pt x="125" y="214"/>
                    </a:lnTo>
                    <a:lnTo>
                      <a:pt x="143" y="212"/>
                    </a:lnTo>
                    <a:lnTo>
                      <a:pt x="147" y="206"/>
                    </a:lnTo>
                    <a:lnTo>
                      <a:pt x="157" y="191"/>
                    </a:lnTo>
                    <a:lnTo>
                      <a:pt x="166" y="174"/>
                    </a:lnTo>
                    <a:lnTo>
                      <a:pt x="169" y="163"/>
                    </a:lnTo>
                    <a:lnTo>
                      <a:pt x="172" y="209"/>
                    </a:lnTo>
                    <a:lnTo>
                      <a:pt x="175" y="207"/>
                    </a:lnTo>
                    <a:lnTo>
                      <a:pt x="181" y="205"/>
                    </a:lnTo>
                    <a:lnTo>
                      <a:pt x="190" y="200"/>
                    </a:lnTo>
                    <a:lnTo>
                      <a:pt x="200" y="191"/>
                    </a:lnTo>
                    <a:lnTo>
                      <a:pt x="209" y="178"/>
                    </a:lnTo>
                    <a:lnTo>
                      <a:pt x="216" y="162"/>
                    </a:lnTo>
                    <a:lnTo>
                      <a:pt x="220" y="141"/>
                    </a:lnTo>
                    <a:lnTo>
                      <a:pt x="220" y="115"/>
                    </a:lnTo>
                    <a:lnTo>
                      <a:pt x="221" y="119"/>
                    </a:lnTo>
                    <a:lnTo>
                      <a:pt x="226" y="126"/>
                    </a:lnTo>
                    <a:lnTo>
                      <a:pt x="231" y="139"/>
                    </a:lnTo>
                    <a:lnTo>
                      <a:pt x="239" y="153"/>
                    </a:lnTo>
                    <a:lnTo>
                      <a:pt x="247" y="168"/>
                    </a:lnTo>
                    <a:lnTo>
                      <a:pt x="254" y="181"/>
                    </a:lnTo>
                    <a:lnTo>
                      <a:pt x="262" y="191"/>
                    </a:lnTo>
                    <a:lnTo>
                      <a:pt x="267" y="196"/>
                    </a:lnTo>
                    <a:lnTo>
                      <a:pt x="268" y="195"/>
                    </a:lnTo>
                    <a:lnTo>
                      <a:pt x="273" y="192"/>
                    </a:lnTo>
                    <a:lnTo>
                      <a:pt x="277" y="192"/>
                    </a:lnTo>
                    <a:lnTo>
                      <a:pt x="281" y="193"/>
                    </a:lnTo>
                    <a:lnTo>
                      <a:pt x="283" y="191"/>
                    </a:lnTo>
                    <a:lnTo>
                      <a:pt x="287" y="183"/>
                    </a:lnTo>
                    <a:lnTo>
                      <a:pt x="292" y="171"/>
                    </a:lnTo>
                    <a:lnTo>
                      <a:pt x="296" y="152"/>
                    </a:lnTo>
                    <a:lnTo>
                      <a:pt x="295" y="129"/>
                    </a:lnTo>
                    <a:lnTo>
                      <a:pt x="287" y="98"/>
                    </a:lnTo>
                    <a:lnTo>
                      <a:pt x="269" y="64"/>
                    </a:lnTo>
                    <a:lnTo>
                      <a:pt x="242" y="23"/>
                    </a:lnTo>
                    <a:lnTo>
                      <a:pt x="228" y="10"/>
                    </a:lnTo>
                    <a:lnTo>
                      <a:pt x="213" y="2"/>
                    </a:lnTo>
                    <a:lnTo>
                      <a:pt x="196" y="0"/>
                    </a:lnTo>
                    <a:lnTo>
                      <a:pt x="180" y="0"/>
                    </a:lnTo>
                    <a:lnTo>
                      <a:pt x="166" y="2"/>
                    </a:lnTo>
                    <a:lnTo>
                      <a:pt x="154" y="5"/>
                    </a:lnTo>
                    <a:lnTo>
                      <a:pt x="145" y="7"/>
                    </a:lnTo>
                    <a:lnTo>
                      <a:pt x="143" y="9"/>
                    </a:lnTo>
                    <a:close/>
                  </a:path>
                </a:pathLst>
              </a:custGeom>
              <a:solidFill>
                <a:srgbClr val="7C54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23" name="Freeform 109"/>
              <p:cNvSpPr>
                <a:spLocks/>
              </p:cNvSpPr>
              <p:nvPr/>
            </p:nvSpPr>
            <p:spPr bwMode="auto">
              <a:xfrm>
                <a:off x="3507" y="2606"/>
                <a:ext cx="297" cy="191"/>
              </a:xfrm>
              <a:custGeom>
                <a:avLst/>
                <a:gdLst>
                  <a:gd name="T0" fmla="*/ 155 w 297"/>
                  <a:gd name="T1" fmla="*/ 51 h 191"/>
                  <a:gd name="T2" fmla="*/ 131 w 297"/>
                  <a:gd name="T3" fmla="*/ 42 h 191"/>
                  <a:gd name="T4" fmla="*/ 90 w 297"/>
                  <a:gd name="T5" fmla="*/ 37 h 191"/>
                  <a:gd name="T6" fmla="*/ 33 w 297"/>
                  <a:gd name="T7" fmla="*/ 53 h 191"/>
                  <a:gd name="T8" fmla="*/ 58 w 297"/>
                  <a:gd name="T9" fmla="*/ 191 h 191"/>
                  <a:gd name="T10" fmla="*/ 68 w 297"/>
                  <a:gd name="T11" fmla="*/ 190 h 191"/>
                  <a:gd name="T12" fmla="*/ 91 w 297"/>
                  <a:gd name="T13" fmla="*/ 186 h 191"/>
                  <a:gd name="T14" fmla="*/ 117 w 297"/>
                  <a:gd name="T15" fmla="*/ 183 h 191"/>
                  <a:gd name="T16" fmla="*/ 138 w 297"/>
                  <a:gd name="T17" fmla="*/ 185 h 191"/>
                  <a:gd name="T18" fmla="*/ 131 w 297"/>
                  <a:gd name="T19" fmla="*/ 181 h 191"/>
                  <a:gd name="T20" fmla="*/ 119 w 297"/>
                  <a:gd name="T21" fmla="*/ 170 h 191"/>
                  <a:gd name="T22" fmla="*/ 107 w 297"/>
                  <a:gd name="T23" fmla="*/ 156 h 191"/>
                  <a:gd name="T24" fmla="*/ 107 w 297"/>
                  <a:gd name="T25" fmla="*/ 143 h 191"/>
                  <a:gd name="T26" fmla="*/ 128 w 297"/>
                  <a:gd name="T27" fmla="*/ 140 h 191"/>
                  <a:gd name="T28" fmla="*/ 139 w 297"/>
                  <a:gd name="T29" fmla="*/ 149 h 191"/>
                  <a:gd name="T30" fmla="*/ 130 w 297"/>
                  <a:gd name="T31" fmla="*/ 132 h 191"/>
                  <a:gd name="T32" fmla="*/ 131 w 297"/>
                  <a:gd name="T33" fmla="*/ 110 h 191"/>
                  <a:gd name="T34" fmla="*/ 153 w 297"/>
                  <a:gd name="T35" fmla="*/ 124 h 191"/>
                  <a:gd name="T36" fmla="*/ 168 w 297"/>
                  <a:gd name="T37" fmla="*/ 142 h 191"/>
                  <a:gd name="T38" fmla="*/ 164 w 297"/>
                  <a:gd name="T39" fmla="*/ 120 h 191"/>
                  <a:gd name="T40" fmla="*/ 171 w 297"/>
                  <a:gd name="T41" fmla="*/ 94 h 191"/>
                  <a:gd name="T42" fmla="*/ 191 w 297"/>
                  <a:gd name="T43" fmla="*/ 111 h 191"/>
                  <a:gd name="T44" fmla="*/ 202 w 297"/>
                  <a:gd name="T45" fmla="*/ 134 h 191"/>
                  <a:gd name="T46" fmla="*/ 200 w 297"/>
                  <a:gd name="T47" fmla="*/ 108 h 191"/>
                  <a:gd name="T48" fmla="*/ 207 w 297"/>
                  <a:gd name="T49" fmla="*/ 78 h 191"/>
                  <a:gd name="T50" fmla="*/ 211 w 297"/>
                  <a:gd name="T51" fmla="*/ 82 h 191"/>
                  <a:gd name="T52" fmla="*/ 224 w 297"/>
                  <a:gd name="T53" fmla="*/ 110 h 191"/>
                  <a:gd name="T54" fmla="*/ 248 w 297"/>
                  <a:gd name="T55" fmla="*/ 137 h 191"/>
                  <a:gd name="T56" fmla="*/ 258 w 297"/>
                  <a:gd name="T57" fmla="*/ 121 h 191"/>
                  <a:gd name="T58" fmla="*/ 264 w 297"/>
                  <a:gd name="T59" fmla="*/ 106 h 191"/>
                  <a:gd name="T60" fmla="*/ 277 w 297"/>
                  <a:gd name="T61" fmla="*/ 91 h 191"/>
                  <a:gd name="T62" fmla="*/ 288 w 297"/>
                  <a:gd name="T63" fmla="*/ 100 h 191"/>
                  <a:gd name="T64" fmla="*/ 292 w 297"/>
                  <a:gd name="T65" fmla="*/ 108 h 191"/>
                  <a:gd name="T66" fmla="*/ 296 w 297"/>
                  <a:gd name="T67" fmla="*/ 63 h 191"/>
                  <a:gd name="T68" fmla="*/ 296 w 297"/>
                  <a:gd name="T69" fmla="*/ 0 h 191"/>
                  <a:gd name="T70" fmla="*/ 285 w 297"/>
                  <a:gd name="T71" fmla="*/ 1 h 191"/>
                  <a:gd name="T72" fmla="*/ 255 w 297"/>
                  <a:gd name="T73" fmla="*/ 8 h 191"/>
                  <a:gd name="T74" fmla="*/ 216 w 297"/>
                  <a:gd name="T75" fmla="*/ 23 h 191"/>
                  <a:gd name="T76" fmla="*/ 176 w 297"/>
                  <a:gd name="T77" fmla="*/ 49 h 1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7"/>
                  <a:gd name="T118" fmla="*/ 0 h 191"/>
                  <a:gd name="T119" fmla="*/ 297 w 297"/>
                  <a:gd name="T120" fmla="*/ 191 h 1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7" h="191">
                    <a:moveTo>
                      <a:pt x="158" y="53"/>
                    </a:moveTo>
                    <a:lnTo>
                      <a:pt x="155" y="51"/>
                    </a:lnTo>
                    <a:lnTo>
                      <a:pt x="147" y="47"/>
                    </a:lnTo>
                    <a:lnTo>
                      <a:pt x="131" y="42"/>
                    </a:lnTo>
                    <a:lnTo>
                      <a:pt x="114" y="37"/>
                    </a:lnTo>
                    <a:lnTo>
                      <a:pt x="90" y="37"/>
                    </a:lnTo>
                    <a:lnTo>
                      <a:pt x="63" y="40"/>
                    </a:lnTo>
                    <a:lnTo>
                      <a:pt x="33" y="53"/>
                    </a:lnTo>
                    <a:lnTo>
                      <a:pt x="0" y="73"/>
                    </a:lnTo>
                    <a:lnTo>
                      <a:pt x="58" y="191"/>
                    </a:lnTo>
                    <a:lnTo>
                      <a:pt x="60" y="191"/>
                    </a:lnTo>
                    <a:lnTo>
                      <a:pt x="68" y="190"/>
                    </a:lnTo>
                    <a:lnTo>
                      <a:pt x="78" y="187"/>
                    </a:lnTo>
                    <a:lnTo>
                      <a:pt x="91" y="186"/>
                    </a:lnTo>
                    <a:lnTo>
                      <a:pt x="105" y="185"/>
                    </a:lnTo>
                    <a:lnTo>
                      <a:pt x="117" y="183"/>
                    </a:lnTo>
                    <a:lnTo>
                      <a:pt x="129" y="183"/>
                    </a:lnTo>
                    <a:lnTo>
                      <a:pt x="138" y="185"/>
                    </a:lnTo>
                    <a:lnTo>
                      <a:pt x="136" y="183"/>
                    </a:lnTo>
                    <a:lnTo>
                      <a:pt x="131" y="181"/>
                    </a:lnTo>
                    <a:lnTo>
                      <a:pt x="125" y="176"/>
                    </a:lnTo>
                    <a:lnTo>
                      <a:pt x="119" y="170"/>
                    </a:lnTo>
                    <a:lnTo>
                      <a:pt x="112" y="163"/>
                    </a:lnTo>
                    <a:lnTo>
                      <a:pt x="107" y="156"/>
                    </a:lnTo>
                    <a:lnTo>
                      <a:pt x="106" y="149"/>
                    </a:lnTo>
                    <a:lnTo>
                      <a:pt x="107" y="143"/>
                    </a:lnTo>
                    <a:lnTo>
                      <a:pt x="116" y="138"/>
                    </a:lnTo>
                    <a:lnTo>
                      <a:pt x="128" y="140"/>
                    </a:lnTo>
                    <a:lnTo>
                      <a:pt x="135" y="147"/>
                    </a:lnTo>
                    <a:lnTo>
                      <a:pt x="139" y="149"/>
                    </a:lnTo>
                    <a:lnTo>
                      <a:pt x="135" y="144"/>
                    </a:lnTo>
                    <a:lnTo>
                      <a:pt x="130" y="132"/>
                    </a:lnTo>
                    <a:lnTo>
                      <a:pt x="126" y="119"/>
                    </a:lnTo>
                    <a:lnTo>
                      <a:pt x="131" y="110"/>
                    </a:lnTo>
                    <a:lnTo>
                      <a:pt x="140" y="114"/>
                    </a:lnTo>
                    <a:lnTo>
                      <a:pt x="153" y="124"/>
                    </a:lnTo>
                    <a:lnTo>
                      <a:pt x="163" y="137"/>
                    </a:lnTo>
                    <a:lnTo>
                      <a:pt x="168" y="142"/>
                    </a:lnTo>
                    <a:lnTo>
                      <a:pt x="167" y="135"/>
                    </a:lnTo>
                    <a:lnTo>
                      <a:pt x="164" y="120"/>
                    </a:lnTo>
                    <a:lnTo>
                      <a:pt x="164" y="104"/>
                    </a:lnTo>
                    <a:lnTo>
                      <a:pt x="171" y="94"/>
                    </a:lnTo>
                    <a:lnTo>
                      <a:pt x="181" y="96"/>
                    </a:lnTo>
                    <a:lnTo>
                      <a:pt x="191" y="111"/>
                    </a:lnTo>
                    <a:lnTo>
                      <a:pt x="200" y="127"/>
                    </a:lnTo>
                    <a:lnTo>
                      <a:pt x="202" y="134"/>
                    </a:lnTo>
                    <a:lnTo>
                      <a:pt x="201" y="125"/>
                    </a:lnTo>
                    <a:lnTo>
                      <a:pt x="200" y="108"/>
                    </a:lnTo>
                    <a:lnTo>
                      <a:pt x="201" y="89"/>
                    </a:lnTo>
                    <a:lnTo>
                      <a:pt x="207" y="78"/>
                    </a:lnTo>
                    <a:lnTo>
                      <a:pt x="209" y="78"/>
                    </a:lnTo>
                    <a:lnTo>
                      <a:pt x="211" y="82"/>
                    </a:lnTo>
                    <a:lnTo>
                      <a:pt x="216" y="91"/>
                    </a:lnTo>
                    <a:lnTo>
                      <a:pt x="224" y="110"/>
                    </a:lnTo>
                    <a:lnTo>
                      <a:pt x="236" y="135"/>
                    </a:lnTo>
                    <a:lnTo>
                      <a:pt x="248" y="137"/>
                    </a:lnTo>
                    <a:lnTo>
                      <a:pt x="255" y="128"/>
                    </a:lnTo>
                    <a:lnTo>
                      <a:pt x="258" y="121"/>
                    </a:lnTo>
                    <a:lnTo>
                      <a:pt x="259" y="116"/>
                    </a:lnTo>
                    <a:lnTo>
                      <a:pt x="264" y="106"/>
                    </a:lnTo>
                    <a:lnTo>
                      <a:pt x="269" y="96"/>
                    </a:lnTo>
                    <a:lnTo>
                      <a:pt x="277" y="91"/>
                    </a:lnTo>
                    <a:lnTo>
                      <a:pt x="285" y="94"/>
                    </a:lnTo>
                    <a:lnTo>
                      <a:pt x="288" y="100"/>
                    </a:lnTo>
                    <a:lnTo>
                      <a:pt x="291" y="105"/>
                    </a:lnTo>
                    <a:lnTo>
                      <a:pt x="292" y="108"/>
                    </a:lnTo>
                    <a:lnTo>
                      <a:pt x="293" y="94"/>
                    </a:lnTo>
                    <a:lnTo>
                      <a:pt x="296" y="63"/>
                    </a:lnTo>
                    <a:lnTo>
                      <a:pt x="297" y="27"/>
                    </a:lnTo>
                    <a:lnTo>
                      <a:pt x="296" y="0"/>
                    </a:lnTo>
                    <a:lnTo>
                      <a:pt x="293" y="0"/>
                    </a:lnTo>
                    <a:lnTo>
                      <a:pt x="285" y="1"/>
                    </a:lnTo>
                    <a:lnTo>
                      <a:pt x="271" y="4"/>
                    </a:lnTo>
                    <a:lnTo>
                      <a:pt x="255" y="8"/>
                    </a:lnTo>
                    <a:lnTo>
                      <a:pt x="236" y="14"/>
                    </a:lnTo>
                    <a:lnTo>
                      <a:pt x="216" y="23"/>
                    </a:lnTo>
                    <a:lnTo>
                      <a:pt x="196" y="34"/>
                    </a:lnTo>
                    <a:lnTo>
                      <a:pt x="176" y="49"/>
                    </a:lnTo>
                    <a:lnTo>
                      <a:pt x="158" y="53"/>
                    </a:lnTo>
                    <a:close/>
                  </a:path>
                </a:pathLst>
              </a:custGeom>
              <a:solidFill>
                <a:srgbClr val="6BFF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24" name="Freeform 110"/>
              <p:cNvSpPr>
                <a:spLocks/>
              </p:cNvSpPr>
              <p:nvPr/>
            </p:nvSpPr>
            <p:spPr bwMode="auto">
              <a:xfrm>
                <a:off x="3617" y="2555"/>
                <a:ext cx="40" cy="61"/>
              </a:xfrm>
              <a:custGeom>
                <a:avLst/>
                <a:gdLst>
                  <a:gd name="T0" fmla="*/ 7 w 40"/>
                  <a:gd name="T1" fmla="*/ 0 h 61"/>
                  <a:gd name="T2" fmla="*/ 7 w 40"/>
                  <a:gd name="T3" fmla="*/ 4 h 61"/>
                  <a:gd name="T4" fmla="*/ 7 w 40"/>
                  <a:gd name="T5" fmla="*/ 12 h 61"/>
                  <a:gd name="T6" fmla="*/ 5 w 40"/>
                  <a:gd name="T7" fmla="*/ 19 h 61"/>
                  <a:gd name="T8" fmla="*/ 0 w 40"/>
                  <a:gd name="T9" fmla="*/ 24 h 61"/>
                  <a:gd name="T10" fmla="*/ 29 w 40"/>
                  <a:gd name="T11" fmla="*/ 61 h 61"/>
                  <a:gd name="T12" fmla="*/ 40 w 40"/>
                  <a:gd name="T13" fmla="*/ 55 h 61"/>
                  <a:gd name="T14" fmla="*/ 7 w 40"/>
                  <a:gd name="T15" fmla="*/ 0 h 61"/>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61"/>
                  <a:gd name="T26" fmla="*/ 40 w 40"/>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61">
                    <a:moveTo>
                      <a:pt x="7" y="0"/>
                    </a:moveTo>
                    <a:lnTo>
                      <a:pt x="7" y="4"/>
                    </a:lnTo>
                    <a:lnTo>
                      <a:pt x="7" y="12"/>
                    </a:lnTo>
                    <a:lnTo>
                      <a:pt x="5" y="19"/>
                    </a:lnTo>
                    <a:lnTo>
                      <a:pt x="0" y="24"/>
                    </a:lnTo>
                    <a:lnTo>
                      <a:pt x="29" y="61"/>
                    </a:lnTo>
                    <a:lnTo>
                      <a:pt x="40" y="55"/>
                    </a:lnTo>
                    <a:lnTo>
                      <a:pt x="7" y="0"/>
                    </a:lnTo>
                    <a:close/>
                  </a:path>
                </a:pathLst>
              </a:custGeom>
              <a:solidFill>
                <a:srgbClr val="3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25" name="Freeform 111"/>
              <p:cNvSpPr>
                <a:spLocks/>
              </p:cNvSpPr>
              <p:nvPr/>
            </p:nvSpPr>
            <p:spPr bwMode="auto">
              <a:xfrm>
                <a:off x="3613" y="2686"/>
                <a:ext cx="185" cy="116"/>
              </a:xfrm>
              <a:custGeom>
                <a:avLst/>
                <a:gdLst>
                  <a:gd name="T0" fmla="*/ 28 w 185"/>
                  <a:gd name="T1" fmla="*/ 65 h 116"/>
                  <a:gd name="T2" fmla="*/ 23 w 185"/>
                  <a:gd name="T3" fmla="*/ 63 h 116"/>
                  <a:gd name="T4" fmla="*/ 10 w 185"/>
                  <a:gd name="T5" fmla="*/ 60 h 116"/>
                  <a:gd name="T6" fmla="*/ 0 w 185"/>
                  <a:gd name="T7" fmla="*/ 62 h 116"/>
                  <a:gd name="T8" fmla="*/ 0 w 185"/>
                  <a:gd name="T9" fmla="*/ 72 h 116"/>
                  <a:gd name="T10" fmla="*/ 5 w 185"/>
                  <a:gd name="T11" fmla="*/ 81 h 116"/>
                  <a:gd name="T12" fmla="*/ 13 w 185"/>
                  <a:gd name="T13" fmla="*/ 90 h 116"/>
                  <a:gd name="T14" fmla="*/ 22 w 185"/>
                  <a:gd name="T15" fmla="*/ 97 h 116"/>
                  <a:gd name="T16" fmla="*/ 33 w 185"/>
                  <a:gd name="T17" fmla="*/ 105 h 116"/>
                  <a:gd name="T18" fmla="*/ 46 w 185"/>
                  <a:gd name="T19" fmla="*/ 111 h 116"/>
                  <a:gd name="T20" fmla="*/ 61 w 185"/>
                  <a:gd name="T21" fmla="*/ 115 h 116"/>
                  <a:gd name="T22" fmla="*/ 77 w 185"/>
                  <a:gd name="T23" fmla="*/ 116 h 116"/>
                  <a:gd name="T24" fmla="*/ 95 w 185"/>
                  <a:gd name="T25" fmla="*/ 114 h 116"/>
                  <a:gd name="T26" fmla="*/ 111 w 185"/>
                  <a:gd name="T27" fmla="*/ 111 h 116"/>
                  <a:gd name="T28" fmla="*/ 124 w 185"/>
                  <a:gd name="T29" fmla="*/ 109 h 116"/>
                  <a:gd name="T30" fmla="*/ 134 w 185"/>
                  <a:gd name="T31" fmla="*/ 106 h 116"/>
                  <a:gd name="T32" fmla="*/ 143 w 185"/>
                  <a:gd name="T33" fmla="*/ 101 h 116"/>
                  <a:gd name="T34" fmla="*/ 151 w 185"/>
                  <a:gd name="T35" fmla="*/ 93 h 116"/>
                  <a:gd name="T36" fmla="*/ 160 w 185"/>
                  <a:gd name="T37" fmla="*/ 81 h 116"/>
                  <a:gd name="T38" fmla="*/ 171 w 185"/>
                  <a:gd name="T39" fmla="*/ 62 h 116"/>
                  <a:gd name="T40" fmla="*/ 185 w 185"/>
                  <a:gd name="T41" fmla="*/ 35 h 116"/>
                  <a:gd name="T42" fmla="*/ 182 w 185"/>
                  <a:gd name="T43" fmla="*/ 29 h 116"/>
                  <a:gd name="T44" fmla="*/ 177 w 185"/>
                  <a:gd name="T45" fmla="*/ 17 h 116"/>
                  <a:gd name="T46" fmla="*/ 170 w 185"/>
                  <a:gd name="T47" fmla="*/ 12 h 116"/>
                  <a:gd name="T48" fmla="*/ 161 w 185"/>
                  <a:gd name="T49" fmla="*/ 25 h 116"/>
                  <a:gd name="T50" fmla="*/ 161 w 185"/>
                  <a:gd name="T51" fmla="*/ 28 h 116"/>
                  <a:gd name="T52" fmla="*/ 158 w 185"/>
                  <a:gd name="T53" fmla="*/ 34 h 116"/>
                  <a:gd name="T54" fmla="*/ 156 w 185"/>
                  <a:gd name="T55" fmla="*/ 41 h 116"/>
                  <a:gd name="T56" fmla="*/ 152 w 185"/>
                  <a:gd name="T57" fmla="*/ 48 h 116"/>
                  <a:gd name="T58" fmla="*/ 147 w 185"/>
                  <a:gd name="T59" fmla="*/ 54 h 116"/>
                  <a:gd name="T60" fmla="*/ 141 w 185"/>
                  <a:gd name="T61" fmla="*/ 55 h 116"/>
                  <a:gd name="T62" fmla="*/ 132 w 185"/>
                  <a:gd name="T63" fmla="*/ 53 h 116"/>
                  <a:gd name="T64" fmla="*/ 122 w 185"/>
                  <a:gd name="T65" fmla="*/ 41 h 116"/>
                  <a:gd name="T66" fmla="*/ 120 w 185"/>
                  <a:gd name="T67" fmla="*/ 34 h 116"/>
                  <a:gd name="T68" fmla="*/ 116 w 185"/>
                  <a:gd name="T69" fmla="*/ 19 h 116"/>
                  <a:gd name="T70" fmla="*/ 110 w 185"/>
                  <a:gd name="T71" fmla="*/ 4 h 116"/>
                  <a:gd name="T72" fmla="*/ 100 w 185"/>
                  <a:gd name="T73" fmla="*/ 0 h 116"/>
                  <a:gd name="T74" fmla="*/ 92 w 185"/>
                  <a:gd name="T75" fmla="*/ 10 h 116"/>
                  <a:gd name="T76" fmla="*/ 92 w 185"/>
                  <a:gd name="T77" fmla="*/ 26 h 116"/>
                  <a:gd name="T78" fmla="*/ 95 w 185"/>
                  <a:gd name="T79" fmla="*/ 43 h 116"/>
                  <a:gd name="T80" fmla="*/ 96 w 185"/>
                  <a:gd name="T81" fmla="*/ 49 h 116"/>
                  <a:gd name="T82" fmla="*/ 92 w 185"/>
                  <a:gd name="T83" fmla="*/ 43 h 116"/>
                  <a:gd name="T84" fmla="*/ 84 w 185"/>
                  <a:gd name="T85" fmla="*/ 30 h 116"/>
                  <a:gd name="T86" fmla="*/ 72 w 185"/>
                  <a:gd name="T87" fmla="*/ 19 h 116"/>
                  <a:gd name="T88" fmla="*/ 63 w 185"/>
                  <a:gd name="T89" fmla="*/ 14 h 116"/>
                  <a:gd name="T90" fmla="*/ 60 w 185"/>
                  <a:gd name="T91" fmla="*/ 21 h 116"/>
                  <a:gd name="T92" fmla="*/ 58 w 185"/>
                  <a:gd name="T93" fmla="*/ 35 h 116"/>
                  <a:gd name="T94" fmla="*/ 60 w 185"/>
                  <a:gd name="T95" fmla="*/ 50 h 116"/>
                  <a:gd name="T96" fmla="*/ 62 w 185"/>
                  <a:gd name="T97" fmla="*/ 59 h 116"/>
                  <a:gd name="T98" fmla="*/ 61 w 185"/>
                  <a:gd name="T99" fmla="*/ 62 h 116"/>
                  <a:gd name="T100" fmla="*/ 60 w 185"/>
                  <a:gd name="T101" fmla="*/ 60 h 116"/>
                  <a:gd name="T102" fmla="*/ 56 w 185"/>
                  <a:gd name="T103" fmla="*/ 57 h 116"/>
                  <a:gd name="T104" fmla="*/ 52 w 185"/>
                  <a:gd name="T105" fmla="*/ 50 h 116"/>
                  <a:gd name="T106" fmla="*/ 46 w 185"/>
                  <a:gd name="T107" fmla="*/ 44 h 116"/>
                  <a:gd name="T108" fmla="*/ 39 w 185"/>
                  <a:gd name="T109" fmla="*/ 39 h 116"/>
                  <a:gd name="T110" fmla="*/ 33 w 185"/>
                  <a:gd name="T111" fmla="*/ 34 h 116"/>
                  <a:gd name="T112" fmla="*/ 28 w 185"/>
                  <a:gd name="T113" fmla="*/ 31 h 116"/>
                  <a:gd name="T114" fmla="*/ 23 w 185"/>
                  <a:gd name="T115" fmla="*/ 31 h 116"/>
                  <a:gd name="T116" fmla="*/ 19 w 185"/>
                  <a:gd name="T117" fmla="*/ 38 h 116"/>
                  <a:gd name="T118" fmla="*/ 22 w 185"/>
                  <a:gd name="T119" fmla="*/ 50 h 116"/>
                  <a:gd name="T120" fmla="*/ 25 w 185"/>
                  <a:gd name="T121" fmla="*/ 60 h 116"/>
                  <a:gd name="T122" fmla="*/ 28 w 185"/>
                  <a:gd name="T123" fmla="*/ 65 h 1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85"/>
                  <a:gd name="T187" fmla="*/ 0 h 116"/>
                  <a:gd name="T188" fmla="*/ 185 w 185"/>
                  <a:gd name="T189" fmla="*/ 116 h 1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85" h="116">
                    <a:moveTo>
                      <a:pt x="28" y="65"/>
                    </a:moveTo>
                    <a:lnTo>
                      <a:pt x="23" y="63"/>
                    </a:lnTo>
                    <a:lnTo>
                      <a:pt x="10" y="60"/>
                    </a:lnTo>
                    <a:lnTo>
                      <a:pt x="0" y="62"/>
                    </a:lnTo>
                    <a:lnTo>
                      <a:pt x="0" y="72"/>
                    </a:lnTo>
                    <a:lnTo>
                      <a:pt x="5" y="81"/>
                    </a:lnTo>
                    <a:lnTo>
                      <a:pt x="13" y="90"/>
                    </a:lnTo>
                    <a:lnTo>
                      <a:pt x="22" y="97"/>
                    </a:lnTo>
                    <a:lnTo>
                      <a:pt x="33" y="105"/>
                    </a:lnTo>
                    <a:lnTo>
                      <a:pt x="46" y="111"/>
                    </a:lnTo>
                    <a:lnTo>
                      <a:pt x="61" y="115"/>
                    </a:lnTo>
                    <a:lnTo>
                      <a:pt x="77" y="116"/>
                    </a:lnTo>
                    <a:lnTo>
                      <a:pt x="95" y="114"/>
                    </a:lnTo>
                    <a:lnTo>
                      <a:pt x="111" y="111"/>
                    </a:lnTo>
                    <a:lnTo>
                      <a:pt x="124" y="109"/>
                    </a:lnTo>
                    <a:lnTo>
                      <a:pt x="134" y="106"/>
                    </a:lnTo>
                    <a:lnTo>
                      <a:pt x="143" y="101"/>
                    </a:lnTo>
                    <a:lnTo>
                      <a:pt x="151" y="93"/>
                    </a:lnTo>
                    <a:lnTo>
                      <a:pt x="160" y="81"/>
                    </a:lnTo>
                    <a:lnTo>
                      <a:pt x="171" y="62"/>
                    </a:lnTo>
                    <a:lnTo>
                      <a:pt x="185" y="35"/>
                    </a:lnTo>
                    <a:lnTo>
                      <a:pt x="182" y="29"/>
                    </a:lnTo>
                    <a:lnTo>
                      <a:pt x="177" y="17"/>
                    </a:lnTo>
                    <a:lnTo>
                      <a:pt x="170" y="12"/>
                    </a:lnTo>
                    <a:lnTo>
                      <a:pt x="161" y="25"/>
                    </a:lnTo>
                    <a:lnTo>
                      <a:pt x="161" y="28"/>
                    </a:lnTo>
                    <a:lnTo>
                      <a:pt x="158" y="34"/>
                    </a:lnTo>
                    <a:lnTo>
                      <a:pt x="156" y="41"/>
                    </a:lnTo>
                    <a:lnTo>
                      <a:pt x="152" y="48"/>
                    </a:lnTo>
                    <a:lnTo>
                      <a:pt x="147" y="54"/>
                    </a:lnTo>
                    <a:lnTo>
                      <a:pt x="141" y="55"/>
                    </a:lnTo>
                    <a:lnTo>
                      <a:pt x="132" y="53"/>
                    </a:lnTo>
                    <a:lnTo>
                      <a:pt x="122" y="41"/>
                    </a:lnTo>
                    <a:lnTo>
                      <a:pt x="120" y="34"/>
                    </a:lnTo>
                    <a:lnTo>
                      <a:pt x="116" y="19"/>
                    </a:lnTo>
                    <a:lnTo>
                      <a:pt x="110" y="4"/>
                    </a:lnTo>
                    <a:lnTo>
                      <a:pt x="100" y="0"/>
                    </a:lnTo>
                    <a:lnTo>
                      <a:pt x="92" y="10"/>
                    </a:lnTo>
                    <a:lnTo>
                      <a:pt x="92" y="26"/>
                    </a:lnTo>
                    <a:lnTo>
                      <a:pt x="95" y="43"/>
                    </a:lnTo>
                    <a:lnTo>
                      <a:pt x="96" y="49"/>
                    </a:lnTo>
                    <a:lnTo>
                      <a:pt x="92" y="43"/>
                    </a:lnTo>
                    <a:lnTo>
                      <a:pt x="84" y="30"/>
                    </a:lnTo>
                    <a:lnTo>
                      <a:pt x="72" y="19"/>
                    </a:lnTo>
                    <a:lnTo>
                      <a:pt x="63" y="14"/>
                    </a:lnTo>
                    <a:lnTo>
                      <a:pt x="60" y="21"/>
                    </a:lnTo>
                    <a:lnTo>
                      <a:pt x="58" y="35"/>
                    </a:lnTo>
                    <a:lnTo>
                      <a:pt x="60" y="50"/>
                    </a:lnTo>
                    <a:lnTo>
                      <a:pt x="62" y="59"/>
                    </a:lnTo>
                    <a:lnTo>
                      <a:pt x="61" y="62"/>
                    </a:lnTo>
                    <a:lnTo>
                      <a:pt x="60" y="60"/>
                    </a:lnTo>
                    <a:lnTo>
                      <a:pt x="56" y="57"/>
                    </a:lnTo>
                    <a:lnTo>
                      <a:pt x="52" y="50"/>
                    </a:lnTo>
                    <a:lnTo>
                      <a:pt x="46" y="44"/>
                    </a:lnTo>
                    <a:lnTo>
                      <a:pt x="39" y="39"/>
                    </a:lnTo>
                    <a:lnTo>
                      <a:pt x="33" y="34"/>
                    </a:lnTo>
                    <a:lnTo>
                      <a:pt x="28" y="31"/>
                    </a:lnTo>
                    <a:lnTo>
                      <a:pt x="23" y="31"/>
                    </a:lnTo>
                    <a:lnTo>
                      <a:pt x="19" y="38"/>
                    </a:lnTo>
                    <a:lnTo>
                      <a:pt x="22" y="50"/>
                    </a:lnTo>
                    <a:lnTo>
                      <a:pt x="25" y="60"/>
                    </a:lnTo>
                    <a:lnTo>
                      <a:pt x="28" y="65"/>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26" name="Freeform 112"/>
              <p:cNvSpPr>
                <a:spLocks/>
              </p:cNvSpPr>
              <p:nvPr/>
            </p:nvSpPr>
            <p:spPr bwMode="auto">
              <a:xfrm>
                <a:off x="3562" y="2461"/>
                <a:ext cx="285" cy="322"/>
              </a:xfrm>
              <a:custGeom>
                <a:avLst/>
                <a:gdLst>
                  <a:gd name="T0" fmla="*/ 4 w 285"/>
                  <a:gd name="T1" fmla="*/ 169 h 322"/>
                  <a:gd name="T2" fmla="*/ 23 w 285"/>
                  <a:gd name="T3" fmla="*/ 151 h 322"/>
                  <a:gd name="T4" fmla="*/ 29 w 285"/>
                  <a:gd name="T5" fmla="*/ 141 h 322"/>
                  <a:gd name="T6" fmla="*/ 37 w 285"/>
                  <a:gd name="T7" fmla="*/ 151 h 322"/>
                  <a:gd name="T8" fmla="*/ 55 w 285"/>
                  <a:gd name="T9" fmla="*/ 132 h 322"/>
                  <a:gd name="T10" fmla="*/ 55 w 285"/>
                  <a:gd name="T11" fmla="*/ 120 h 322"/>
                  <a:gd name="T12" fmla="*/ 83 w 285"/>
                  <a:gd name="T13" fmla="*/ 155 h 322"/>
                  <a:gd name="T14" fmla="*/ 95 w 285"/>
                  <a:gd name="T15" fmla="*/ 149 h 322"/>
                  <a:gd name="T16" fmla="*/ 67 w 285"/>
                  <a:gd name="T17" fmla="*/ 86 h 322"/>
                  <a:gd name="T18" fmla="*/ 73 w 285"/>
                  <a:gd name="T19" fmla="*/ 89 h 322"/>
                  <a:gd name="T20" fmla="*/ 97 w 285"/>
                  <a:gd name="T21" fmla="*/ 82 h 322"/>
                  <a:gd name="T22" fmla="*/ 100 w 285"/>
                  <a:gd name="T23" fmla="*/ 86 h 322"/>
                  <a:gd name="T24" fmla="*/ 109 w 285"/>
                  <a:gd name="T25" fmla="*/ 94 h 322"/>
                  <a:gd name="T26" fmla="*/ 122 w 285"/>
                  <a:gd name="T27" fmla="*/ 103 h 322"/>
                  <a:gd name="T28" fmla="*/ 140 w 285"/>
                  <a:gd name="T29" fmla="*/ 107 h 322"/>
                  <a:gd name="T30" fmla="*/ 141 w 285"/>
                  <a:gd name="T31" fmla="*/ 77 h 322"/>
                  <a:gd name="T32" fmla="*/ 135 w 285"/>
                  <a:gd name="T33" fmla="*/ 20 h 322"/>
                  <a:gd name="T34" fmla="*/ 152 w 285"/>
                  <a:gd name="T35" fmla="*/ 0 h 322"/>
                  <a:gd name="T36" fmla="*/ 169 w 285"/>
                  <a:gd name="T37" fmla="*/ 5 h 322"/>
                  <a:gd name="T38" fmla="*/ 194 w 285"/>
                  <a:gd name="T39" fmla="*/ 16 h 322"/>
                  <a:gd name="T40" fmla="*/ 218 w 285"/>
                  <a:gd name="T41" fmla="*/ 36 h 322"/>
                  <a:gd name="T42" fmla="*/ 238 w 285"/>
                  <a:gd name="T43" fmla="*/ 74 h 322"/>
                  <a:gd name="T44" fmla="*/ 271 w 285"/>
                  <a:gd name="T45" fmla="*/ 150 h 322"/>
                  <a:gd name="T46" fmla="*/ 285 w 285"/>
                  <a:gd name="T47" fmla="*/ 239 h 322"/>
                  <a:gd name="T48" fmla="*/ 249 w 285"/>
                  <a:gd name="T49" fmla="*/ 306 h 322"/>
                  <a:gd name="T50" fmla="*/ 203 w 285"/>
                  <a:gd name="T51" fmla="*/ 320 h 322"/>
                  <a:gd name="T52" fmla="*/ 214 w 285"/>
                  <a:gd name="T53" fmla="*/ 304 h 322"/>
                  <a:gd name="T54" fmla="*/ 231 w 285"/>
                  <a:gd name="T55" fmla="*/ 280 h 322"/>
                  <a:gd name="T56" fmla="*/ 238 w 285"/>
                  <a:gd name="T57" fmla="*/ 256 h 322"/>
                  <a:gd name="T58" fmla="*/ 237 w 285"/>
                  <a:gd name="T59" fmla="*/ 236 h 322"/>
                  <a:gd name="T60" fmla="*/ 242 w 285"/>
                  <a:gd name="T61" fmla="*/ 177 h 322"/>
                  <a:gd name="T62" fmla="*/ 224 w 285"/>
                  <a:gd name="T63" fmla="*/ 146 h 322"/>
                  <a:gd name="T64" fmla="*/ 219 w 285"/>
                  <a:gd name="T65" fmla="*/ 134 h 322"/>
                  <a:gd name="T66" fmla="*/ 198 w 285"/>
                  <a:gd name="T67" fmla="*/ 136 h 322"/>
                  <a:gd name="T68" fmla="*/ 165 w 285"/>
                  <a:gd name="T69" fmla="*/ 148 h 322"/>
                  <a:gd name="T70" fmla="*/ 132 w 285"/>
                  <a:gd name="T71" fmla="*/ 174 h 322"/>
                  <a:gd name="T72" fmla="*/ 114 w 285"/>
                  <a:gd name="T73" fmla="*/ 196 h 322"/>
                  <a:gd name="T74" fmla="*/ 108 w 285"/>
                  <a:gd name="T75" fmla="*/ 191 h 322"/>
                  <a:gd name="T76" fmla="*/ 89 w 285"/>
                  <a:gd name="T77" fmla="*/ 182 h 322"/>
                  <a:gd name="T78" fmla="*/ 54 w 285"/>
                  <a:gd name="T79" fmla="*/ 173 h 322"/>
                  <a:gd name="T80" fmla="*/ 0 w 285"/>
                  <a:gd name="T81" fmla="*/ 172 h 3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5"/>
                  <a:gd name="T124" fmla="*/ 0 h 322"/>
                  <a:gd name="T125" fmla="*/ 285 w 285"/>
                  <a:gd name="T126" fmla="*/ 322 h 3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5" h="322">
                    <a:moveTo>
                      <a:pt x="0" y="172"/>
                    </a:moveTo>
                    <a:lnTo>
                      <a:pt x="4" y="169"/>
                    </a:lnTo>
                    <a:lnTo>
                      <a:pt x="13" y="161"/>
                    </a:lnTo>
                    <a:lnTo>
                      <a:pt x="23" y="151"/>
                    </a:lnTo>
                    <a:lnTo>
                      <a:pt x="28" y="137"/>
                    </a:lnTo>
                    <a:lnTo>
                      <a:pt x="29" y="141"/>
                    </a:lnTo>
                    <a:lnTo>
                      <a:pt x="32" y="149"/>
                    </a:lnTo>
                    <a:lnTo>
                      <a:pt x="37" y="151"/>
                    </a:lnTo>
                    <a:lnTo>
                      <a:pt x="47" y="145"/>
                    </a:lnTo>
                    <a:lnTo>
                      <a:pt x="55" y="132"/>
                    </a:lnTo>
                    <a:lnTo>
                      <a:pt x="56" y="124"/>
                    </a:lnTo>
                    <a:lnTo>
                      <a:pt x="55" y="120"/>
                    </a:lnTo>
                    <a:lnTo>
                      <a:pt x="54" y="118"/>
                    </a:lnTo>
                    <a:lnTo>
                      <a:pt x="83" y="155"/>
                    </a:lnTo>
                    <a:lnTo>
                      <a:pt x="99" y="164"/>
                    </a:lnTo>
                    <a:lnTo>
                      <a:pt x="95" y="149"/>
                    </a:lnTo>
                    <a:lnTo>
                      <a:pt x="65" y="94"/>
                    </a:lnTo>
                    <a:lnTo>
                      <a:pt x="67" y="86"/>
                    </a:lnTo>
                    <a:lnTo>
                      <a:pt x="69" y="87"/>
                    </a:lnTo>
                    <a:lnTo>
                      <a:pt x="73" y="89"/>
                    </a:lnTo>
                    <a:lnTo>
                      <a:pt x="81" y="89"/>
                    </a:lnTo>
                    <a:lnTo>
                      <a:pt x="97" y="82"/>
                    </a:lnTo>
                    <a:lnTo>
                      <a:pt x="98" y="83"/>
                    </a:lnTo>
                    <a:lnTo>
                      <a:pt x="100" y="86"/>
                    </a:lnTo>
                    <a:lnTo>
                      <a:pt x="103" y="91"/>
                    </a:lnTo>
                    <a:lnTo>
                      <a:pt x="109" y="94"/>
                    </a:lnTo>
                    <a:lnTo>
                      <a:pt x="114" y="99"/>
                    </a:lnTo>
                    <a:lnTo>
                      <a:pt x="122" y="103"/>
                    </a:lnTo>
                    <a:lnTo>
                      <a:pt x="131" y="106"/>
                    </a:lnTo>
                    <a:lnTo>
                      <a:pt x="140" y="107"/>
                    </a:lnTo>
                    <a:lnTo>
                      <a:pt x="140" y="98"/>
                    </a:lnTo>
                    <a:lnTo>
                      <a:pt x="141" y="77"/>
                    </a:lnTo>
                    <a:lnTo>
                      <a:pt x="140" y="49"/>
                    </a:lnTo>
                    <a:lnTo>
                      <a:pt x="135" y="20"/>
                    </a:lnTo>
                    <a:lnTo>
                      <a:pt x="150" y="0"/>
                    </a:lnTo>
                    <a:lnTo>
                      <a:pt x="152" y="0"/>
                    </a:lnTo>
                    <a:lnTo>
                      <a:pt x="159" y="2"/>
                    </a:lnTo>
                    <a:lnTo>
                      <a:pt x="169" y="5"/>
                    </a:lnTo>
                    <a:lnTo>
                      <a:pt x="181" y="10"/>
                    </a:lnTo>
                    <a:lnTo>
                      <a:pt x="194" y="16"/>
                    </a:lnTo>
                    <a:lnTo>
                      <a:pt x="207" y="25"/>
                    </a:lnTo>
                    <a:lnTo>
                      <a:pt x="218" y="36"/>
                    </a:lnTo>
                    <a:lnTo>
                      <a:pt x="227" y="51"/>
                    </a:lnTo>
                    <a:lnTo>
                      <a:pt x="238" y="74"/>
                    </a:lnTo>
                    <a:lnTo>
                      <a:pt x="255" y="108"/>
                    </a:lnTo>
                    <a:lnTo>
                      <a:pt x="271" y="150"/>
                    </a:lnTo>
                    <a:lnTo>
                      <a:pt x="283" y="194"/>
                    </a:lnTo>
                    <a:lnTo>
                      <a:pt x="285" y="239"/>
                    </a:lnTo>
                    <a:lnTo>
                      <a:pt x="276" y="277"/>
                    </a:lnTo>
                    <a:lnTo>
                      <a:pt x="249" y="306"/>
                    </a:lnTo>
                    <a:lnTo>
                      <a:pt x="200" y="322"/>
                    </a:lnTo>
                    <a:lnTo>
                      <a:pt x="203" y="320"/>
                    </a:lnTo>
                    <a:lnTo>
                      <a:pt x="208" y="313"/>
                    </a:lnTo>
                    <a:lnTo>
                      <a:pt x="214" y="304"/>
                    </a:lnTo>
                    <a:lnTo>
                      <a:pt x="223" y="293"/>
                    </a:lnTo>
                    <a:lnTo>
                      <a:pt x="231" y="280"/>
                    </a:lnTo>
                    <a:lnTo>
                      <a:pt x="236" y="268"/>
                    </a:lnTo>
                    <a:lnTo>
                      <a:pt x="238" y="256"/>
                    </a:lnTo>
                    <a:lnTo>
                      <a:pt x="236" y="247"/>
                    </a:lnTo>
                    <a:lnTo>
                      <a:pt x="237" y="236"/>
                    </a:lnTo>
                    <a:lnTo>
                      <a:pt x="241" y="210"/>
                    </a:lnTo>
                    <a:lnTo>
                      <a:pt x="242" y="177"/>
                    </a:lnTo>
                    <a:lnTo>
                      <a:pt x="241" y="146"/>
                    </a:lnTo>
                    <a:lnTo>
                      <a:pt x="224" y="146"/>
                    </a:lnTo>
                    <a:lnTo>
                      <a:pt x="223" y="134"/>
                    </a:lnTo>
                    <a:lnTo>
                      <a:pt x="219" y="134"/>
                    </a:lnTo>
                    <a:lnTo>
                      <a:pt x="212" y="135"/>
                    </a:lnTo>
                    <a:lnTo>
                      <a:pt x="198" y="136"/>
                    </a:lnTo>
                    <a:lnTo>
                      <a:pt x="183" y="141"/>
                    </a:lnTo>
                    <a:lnTo>
                      <a:pt x="165" y="148"/>
                    </a:lnTo>
                    <a:lnTo>
                      <a:pt x="148" y="159"/>
                    </a:lnTo>
                    <a:lnTo>
                      <a:pt x="132" y="174"/>
                    </a:lnTo>
                    <a:lnTo>
                      <a:pt x="119" y="194"/>
                    </a:lnTo>
                    <a:lnTo>
                      <a:pt x="114" y="196"/>
                    </a:lnTo>
                    <a:lnTo>
                      <a:pt x="113" y="194"/>
                    </a:lnTo>
                    <a:lnTo>
                      <a:pt x="108" y="191"/>
                    </a:lnTo>
                    <a:lnTo>
                      <a:pt x="100" y="187"/>
                    </a:lnTo>
                    <a:lnTo>
                      <a:pt x="89" y="182"/>
                    </a:lnTo>
                    <a:lnTo>
                      <a:pt x="74" y="177"/>
                    </a:lnTo>
                    <a:lnTo>
                      <a:pt x="54" y="173"/>
                    </a:lnTo>
                    <a:lnTo>
                      <a:pt x="29" y="172"/>
                    </a:lnTo>
                    <a:lnTo>
                      <a:pt x="0" y="172"/>
                    </a:lnTo>
                    <a:close/>
                  </a:path>
                </a:pathLst>
              </a:custGeom>
              <a:solidFill>
                <a:srgbClr val="6BF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27" name="Freeform 113"/>
              <p:cNvSpPr>
                <a:spLocks/>
              </p:cNvSpPr>
              <p:nvPr/>
            </p:nvSpPr>
            <p:spPr bwMode="auto">
              <a:xfrm>
                <a:off x="3376" y="2464"/>
                <a:ext cx="175" cy="328"/>
              </a:xfrm>
              <a:custGeom>
                <a:avLst/>
                <a:gdLst>
                  <a:gd name="T0" fmla="*/ 167 w 175"/>
                  <a:gd name="T1" fmla="*/ 27 h 328"/>
                  <a:gd name="T2" fmla="*/ 150 w 175"/>
                  <a:gd name="T3" fmla="*/ 0 h 328"/>
                  <a:gd name="T4" fmla="*/ 146 w 175"/>
                  <a:gd name="T5" fmla="*/ 2 h 328"/>
                  <a:gd name="T6" fmla="*/ 137 w 175"/>
                  <a:gd name="T7" fmla="*/ 4 h 328"/>
                  <a:gd name="T8" fmla="*/ 123 w 175"/>
                  <a:gd name="T9" fmla="*/ 8 h 328"/>
                  <a:gd name="T10" fmla="*/ 107 w 175"/>
                  <a:gd name="T11" fmla="*/ 13 h 328"/>
                  <a:gd name="T12" fmla="*/ 90 w 175"/>
                  <a:gd name="T13" fmla="*/ 22 h 328"/>
                  <a:gd name="T14" fmla="*/ 75 w 175"/>
                  <a:gd name="T15" fmla="*/ 31 h 328"/>
                  <a:gd name="T16" fmla="*/ 62 w 175"/>
                  <a:gd name="T17" fmla="*/ 43 h 328"/>
                  <a:gd name="T18" fmla="*/ 55 w 175"/>
                  <a:gd name="T19" fmla="*/ 57 h 328"/>
                  <a:gd name="T20" fmla="*/ 45 w 175"/>
                  <a:gd name="T21" fmla="*/ 81 h 328"/>
                  <a:gd name="T22" fmla="*/ 31 w 175"/>
                  <a:gd name="T23" fmla="*/ 121 h 328"/>
                  <a:gd name="T24" fmla="*/ 14 w 175"/>
                  <a:gd name="T25" fmla="*/ 167 h 328"/>
                  <a:gd name="T26" fmla="*/ 3 w 175"/>
                  <a:gd name="T27" fmla="*/ 217 h 328"/>
                  <a:gd name="T28" fmla="*/ 0 w 175"/>
                  <a:gd name="T29" fmla="*/ 265 h 328"/>
                  <a:gd name="T30" fmla="*/ 10 w 175"/>
                  <a:gd name="T31" fmla="*/ 301 h 328"/>
                  <a:gd name="T32" fmla="*/ 40 w 175"/>
                  <a:gd name="T33" fmla="*/ 325 h 328"/>
                  <a:gd name="T34" fmla="*/ 93 w 175"/>
                  <a:gd name="T35" fmla="*/ 328 h 328"/>
                  <a:gd name="T36" fmla="*/ 95 w 175"/>
                  <a:gd name="T37" fmla="*/ 327 h 328"/>
                  <a:gd name="T38" fmla="*/ 100 w 175"/>
                  <a:gd name="T39" fmla="*/ 324 h 328"/>
                  <a:gd name="T40" fmla="*/ 109 w 175"/>
                  <a:gd name="T41" fmla="*/ 319 h 328"/>
                  <a:gd name="T42" fmla="*/ 119 w 175"/>
                  <a:gd name="T43" fmla="*/ 313 h 328"/>
                  <a:gd name="T44" fmla="*/ 131 w 175"/>
                  <a:gd name="T45" fmla="*/ 304 h 328"/>
                  <a:gd name="T46" fmla="*/ 141 w 175"/>
                  <a:gd name="T47" fmla="*/ 294 h 328"/>
                  <a:gd name="T48" fmla="*/ 151 w 175"/>
                  <a:gd name="T49" fmla="*/ 280 h 328"/>
                  <a:gd name="T50" fmla="*/ 157 w 175"/>
                  <a:gd name="T51" fmla="*/ 265 h 328"/>
                  <a:gd name="T52" fmla="*/ 131 w 175"/>
                  <a:gd name="T53" fmla="*/ 214 h 328"/>
                  <a:gd name="T54" fmla="*/ 143 w 175"/>
                  <a:gd name="T55" fmla="*/ 205 h 328"/>
                  <a:gd name="T56" fmla="*/ 138 w 175"/>
                  <a:gd name="T57" fmla="*/ 199 h 328"/>
                  <a:gd name="T58" fmla="*/ 146 w 175"/>
                  <a:gd name="T59" fmla="*/ 191 h 328"/>
                  <a:gd name="T60" fmla="*/ 143 w 175"/>
                  <a:gd name="T61" fmla="*/ 184 h 328"/>
                  <a:gd name="T62" fmla="*/ 146 w 175"/>
                  <a:gd name="T63" fmla="*/ 182 h 328"/>
                  <a:gd name="T64" fmla="*/ 153 w 175"/>
                  <a:gd name="T65" fmla="*/ 179 h 328"/>
                  <a:gd name="T66" fmla="*/ 164 w 175"/>
                  <a:gd name="T67" fmla="*/ 175 h 328"/>
                  <a:gd name="T68" fmla="*/ 175 w 175"/>
                  <a:gd name="T69" fmla="*/ 172 h 328"/>
                  <a:gd name="T70" fmla="*/ 145 w 175"/>
                  <a:gd name="T71" fmla="*/ 151 h 328"/>
                  <a:gd name="T72" fmla="*/ 145 w 175"/>
                  <a:gd name="T73" fmla="*/ 141 h 328"/>
                  <a:gd name="T74" fmla="*/ 147 w 175"/>
                  <a:gd name="T75" fmla="*/ 117 h 328"/>
                  <a:gd name="T76" fmla="*/ 150 w 175"/>
                  <a:gd name="T77" fmla="*/ 90 h 328"/>
                  <a:gd name="T78" fmla="*/ 156 w 175"/>
                  <a:gd name="T79" fmla="*/ 72 h 328"/>
                  <a:gd name="T80" fmla="*/ 157 w 175"/>
                  <a:gd name="T81" fmla="*/ 65 h 328"/>
                  <a:gd name="T82" fmla="*/ 155 w 175"/>
                  <a:gd name="T83" fmla="*/ 55 h 328"/>
                  <a:gd name="T84" fmla="*/ 151 w 175"/>
                  <a:gd name="T85" fmla="*/ 46 h 328"/>
                  <a:gd name="T86" fmla="*/ 148 w 175"/>
                  <a:gd name="T87" fmla="*/ 42 h 328"/>
                  <a:gd name="T88" fmla="*/ 147 w 175"/>
                  <a:gd name="T89" fmla="*/ 38 h 328"/>
                  <a:gd name="T90" fmla="*/ 148 w 175"/>
                  <a:gd name="T91" fmla="*/ 32 h 328"/>
                  <a:gd name="T92" fmla="*/ 153 w 175"/>
                  <a:gd name="T93" fmla="*/ 27 h 328"/>
                  <a:gd name="T94" fmla="*/ 167 w 175"/>
                  <a:gd name="T95" fmla="*/ 27 h 3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5"/>
                  <a:gd name="T145" fmla="*/ 0 h 328"/>
                  <a:gd name="T146" fmla="*/ 175 w 175"/>
                  <a:gd name="T147" fmla="*/ 328 h 3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5" h="328">
                    <a:moveTo>
                      <a:pt x="167" y="27"/>
                    </a:moveTo>
                    <a:lnTo>
                      <a:pt x="150" y="0"/>
                    </a:lnTo>
                    <a:lnTo>
                      <a:pt x="146" y="2"/>
                    </a:lnTo>
                    <a:lnTo>
                      <a:pt x="137" y="4"/>
                    </a:lnTo>
                    <a:lnTo>
                      <a:pt x="123" y="8"/>
                    </a:lnTo>
                    <a:lnTo>
                      <a:pt x="107" y="13"/>
                    </a:lnTo>
                    <a:lnTo>
                      <a:pt x="90" y="22"/>
                    </a:lnTo>
                    <a:lnTo>
                      <a:pt x="75" y="31"/>
                    </a:lnTo>
                    <a:lnTo>
                      <a:pt x="62" y="43"/>
                    </a:lnTo>
                    <a:lnTo>
                      <a:pt x="55" y="57"/>
                    </a:lnTo>
                    <a:lnTo>
                      <a:pt x="45" y="81"/>
                    </a:lnTo>
                    <a:lnTo>
                      <a:pt x="31" y="121"/>
                    </a:lnTo>
                    <a:lnTo>
                      <a:pt x="14" y="167"/>
                    </a:lnTo>
                    <a:lnTo>
                      <a:pt x="3" y="217"/>
                    </a:lnTo>
                    <a:lnTo>
                      <a:pt x="0" y="265"/>
                    </a:lnTo>
                    <a:lnTo>
                      <a:pt x="10" y="301"/>
                    </a:lnTo>
                    <a:lnTo>
                      <a:pt x="40" y="325"/>
                    </a:lnTo>
                    <a:lnTo>
                      <a:pt x="93" y="328"/>
                    </a:lnTo>
                    <a:lnTo>
                      <a:pt x="95" y="327"/>
                    </a:lnTo>
                    <a:lnTo>
                      <a:pt x="100" y="324"/>
                    </a:lnTo>
                    <a:lnTo>
                      <a:pt x="109" y="319"/>
                    </a:lnTo>
                    <a:lnTo>
                      <a:pt x="119" y="313"/>
                    </a:lnTo>
                    <a:lnTo>
                      <a:pt x="131" y="304"/>
                    </a:lnTo>
                    <a:lnTo>
                      <a:pt x="141" y="294"/>
                    </a:lnTo>
                    <a:lnTo>
                      <a:pt x="151" y="280"/>
                    </a:lnTo>
                    <a:lnTo>
                      <a:pt x="157" y="265"/>
                    </a:lnTo>
                    <a:lnTo>
                      <a:pt x="131" y="214"/>
                    </a:lnTo>
                    <a:lnTo>
                      <a:pt x="143" y="205"/>
                    </a:lnTo>
                    <a:lnTo>
                      <a:pt x="138" y="199"/>
                    </a:lnTo>
                    <a:lnTo>
                      <a:pt x="146" y="191"/>
                    </a:lnTo>
                    <a:lnTo>
                      <a:pt x="143" y="184"/>
                    </a:lnTo>
                    <a:lnTo>
                      <a:pt x="146" y="182"/>
                    </a:lnTo>
                    <a:lnTo>
                      <a:pt x="153" y="179"/>
                    </a:lnTo>
                    <a:lnTo>
                      <a:pt x="164" y="175"/>
                    </a:lnTo>
                    <a:lnTo>
                      <a:pt x="175" y="172"/>
                    </a:lnTo>
                    <a:lnTo>
                      <a:pt x="145" y="151"/>
                    </a:lnTo>
                    <a:lnTo>
                      <a:pt x="145" y="141"/>
                    </a:lnTo>
                    <a:lnTo>
                      <a:pt x="147" y="117"/>
                    </a:lnTo>
                    <a:lnTo>
                      <a:pt x="150" y="90"/>
                    </a:lnTo>
                    <a:lnTo>
                      <a:pt x="156" y="72"/>
                    </a:lnTo>
                    <a:lnTo>
                      <a:pt x="157" y="65"/>
                    </a:lnTo>
                    <a:lnTo>
                      <a:pt x="155" y="55"/>
                    </a:lnTo>
                    <a:lnTo>
                      <a:pt x="151" y="46"/>
                    </a:lnTo>
                    <a:lnTo>
                      <a:pt x="148" y="42"/>
                    </a:lnTo>
                    <a:lnTo>
                      <a:pt x="147" y="38"/>
                    </a:lnTo>
                    <a:lnTo>
                      <a:pt x="148" y="32"/>
                    </a:lnTo>
                    <a:lnTo>
                      <a:pt x="153" y="27"/>
                    </a:lnTo>
                    <a:lnTo>
                      <a:pt x="167" y="27"/>
                    </a:lnTo>
                    <a:close/>
                  </a:path>
                </a:pathLst>
              </a:custGeom>
              <a:solidFill>
                <a:srgbClr val="6BF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28" name="Freeform 114"/>
              <p:cNvSpPr>
                <a:spLocks/>
              </p:cNvSpPr>
              <p:nvPr/>
            </p:nvSpPr>
            <p:spPr bwMode="auto">
              <a:xfrm>
                <a:off x="3548" y="2476"/>
                <a:ext cx="31" cy="31"/>
              </a:xfrm>
              <a:custGeom>
                <a:avLst/>
                <a:gdLst>
                  <a:gd name="T0" fmla="*/ 0 w 31"/>
                  <a:gd name="T1" fmla="*/ 15 h 31"/>
                  <a:gd name="T2" fmla="*/ 2 w 31"/>
                  <a:gd name="T3" fmla="*/ 12 h 31"/>
                  <a:gd name="T4" fmla="*/ 7 w 31"/>
                  <a:gd name="T5" fmla="*/ 7 h 31"/>
                  <a:gd name="T6" fmla="*/ 12 w 31"/>
                  <a:gd name="T7" fmla="*/ 1 h 31"/>
                  <a:gd name="T8" fmla="*/ 19 w 31"/>
                  <a:gd name="T9" fmla="*/ 0 h 31"/>
                  <a:gd name="T10" fmla="*/ 23 w 31"/>
                  <a:gd name="T11" fmla="*/ 2 h 31"/>
                  <a:gd name="T12" fmla="*/ 27 w 31"/>
                  <a:gd name="T13" fmla="*/ 9 h 31"/>
                  <a:gd name="T14" fmla="*/ 30 w 31"/>
                  <a:gd name="T15" fmla="*/ 14 h 31"/>
                  <a:gd name="T16" fmla="*/ 31 w 31"/>
                  <a:gd name="T17" fmla="*/ 16 h 31"/>
                  <a:gd name="T18" fmla="*/ 16 w 31"/>
                  <a:gd name="T19" fmla="*/ 31 h 31"/>
                  <a:gd name="T20" fmla="*/ 0 w 31"/>
                  <a:gd name="T21" fmla="*/ 15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31"/>
                  <a:gd name="T35" fmla="*/ 31 w 31"/>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31">
                    <a:moveTo>
                      <a:pt x="0" y="15"/>
                    </a:moveTo>
                    <a:lnTo>
                      <a:pt x="2" y="12"/>
                    </a:lnTo>
                    <a:lnTo>
                      <a:pt x="7" y="7"/>
                    </a:lnTo>
                    <a:lnTo>
                      <a:pt x="12" y="1"/>
                    </a:lnTo>
                    <a:lnTo>
                      <a:pt x="19" y="0"/>
                    </a:lnTo>
                    <a:lnTo>
                      <a:pt x="23" y="2"/>
                    </a:lnTo>
                    <a:lnTo>
                      <a:pt x="27" y="9"/>
                    </a:lnTo>
                    <a:lnTo>
                      <a:pt x="30" y="14"/>
                    </a:lnTo>
                    <a:lnTo>
                      <a:pt x="31" y="16"/>
                    </a:lnTo>
                    <a:lnTo>
                      <a:pt x="16" y="31"/>
                    </a:lnTo>
                    <a:lnTo>
                      <a:pt x="0" y="15"/>
                    </a:lnTo>
                    <a:close/>
                  </a:path>
                </a:pathLst>
              </a:custGeom>
              <a:solidFill>
                <a:srgbClr val="3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29" name="Freeform 115"/>
              <p:cNvSpPr>
                <a:spLocks/>
              </p:cNvSpPr>
              <p:nvPr/>
            </p:nvSpPr>
            <p:spPr bwMode="auto">
              <a:xfrm>
                <a:off x="3479" y="2281"/>
                <a:ext cx="271" cy="354"/>
              </a:xfrm>
              <a:custGeom>
                <a:avLst/>
                <a:gdLst>
                  <a:gd name="T0" fmla="*/ 18 w 271"/>
                  <a:gd name="T1" fmla="*/ 111 h 354"/>
                  <a:gd name="T2" fmla="*/ 1 w 271"/>
                  <a:gd name="T3" fmla="*/ 106 h 354"/>
                  <a:gd name="T4" fmla="*/ 2 w 271"/>
                  <a:gd name="T5" fmla="*/ 135 h 354"/>
                  <a:gd name="T6" fmla="*/ 11 w 271"/>
                  <a:gd name="T7" fmla="*/ 154 h 354"/>
                  <a:gd name="T8" fmla="*/ 23 w 271"/>
                  <a:gd name="T9" fmla="*/ 167 h 354"/>
                  <a:gd name="T10" fmla="*/ 34 w 271"/>
                  <a:gd name="T11" fmla="*/ 171 h 354"/>
                  <a:gd name="T12" fmla="*/ 66 w 271"/>
                  <a:gd name="T13" fmla="*/ 209 h 354"/>
                  <a:gd name="T14" fmla="*/ 73 w 271"/>
                  <a:gd name="T15" fmla="*/ 202 h 354"/>
                  <a:gd name="T16" fmla="*/ 87 w 271"/>
                  <a:gd name="T17" fmla="*/ 196 h 354"/>
                  <a:gd name="T18" fmla="*/ 96 w 271"/>
                  <a:gd name="T19" fmla="*/ 204 h 354"/>
                  <a:gd name="T20" fmla="*/ 100 w 271"/>
                  <a:gd name="T21" fmla="*/ 210 h 354"/>
                  <a:gd name="T22" fmla="*/ 77 w 271"/>
                  <a:gd name="T23" fmla="*/ 230 h 354"/>
                  <a:gd name="T24" fmla="*/ 59 w 271"/>
                  <a:gd name="T25" fmla="*/ 210 h 354"/>
                  <a:gd name="T26" fmla="*/ 44 w 271"/>
                  <a:gd name="T27" fmla="*/ 219 h 354"/>
                  <a:gd name="T28" fmla="*/ 52 w 271"/>
                  <a:gd name="T29" fmla="*/ 238 h 354"/>
                  <a:gd name="T30" fmla="*/ 52 w 271"/>
                  <a:gd name="T31" fmla="*/ 263 h 354"/>
                  <a:gd name="T32" fmla="*/ 43 w 271"/>
                  <a:gd name="T33" fmla="*/ 304 h 354"/>
                  <a:gd name="T34" fmla="*/ 44 w 271"/>
                  <a:gd name="T35" fmla="*/ 335 h 354"/>
                  <a:gd name="T36" fmla="*/ 59 w 271"/>
                  <a:gd name="T37" fmla="*/ 345 h 354"/>
                  <a:gd name="T38" fmla="*/ 83 w 271"/>
                  <a:gd name="T39" fmla="*/ 350 h 354"/>
                  <a:gd name="T40" fmla="*/ 95 w 271"/>
                  <a:gd name="T41" fmla="*/ 343 h 354"/>
                  <a:gd name="T42" fmla="*/ 110 w 271"/>
                  <a:gd name="T43" fmla="*/ 321 h 354"/>
                  <a:gd name="T44" fmla="*/ 114 w 271"/>
                  <a:gd name="T45" fmla="*/ 330 h 354"/>
                  <a:gd name="T46" fmla="*/ 126 w 271"/>
                  <a:gd name="T47" fmla="*/ 329 h 354"/>
                  <a:gd name="T48" fmla="*/ 135 w 271"/>
                  <a:gd name="T49" fmla="*/ 307 h 354"/>
                  <a:gd name="T50" fmla="*/ 134 w 271"/>
                  <a:gd name="T51" fmla="*/ 297 h 354"/>
                  <a:gd name="T52" fmla="*/ 142 w 271"/>
                  <a:gd name="T53" fmla="*/ 295 h 354"/>
                  <a:gd name="T54" fmla="*/ 144 w 271"/>
                  <a:gd name="T55" fmla="*/ 278 h 354"/>
                  <a:gd name="T56" fmla="*/ 152 w 271"/>
                  <a:gd name="T57" fmla="*/ 267 h 354"/>
                  <a:gd name="T58" fmla="*/ 163 w 271"/>
                  <a:gd name="T59" fmla="*/ 268 h 354"/>
                  <a:gd name="T60" fmla="*/ 180 w 271"/>
                  <a:gd name="T61" fmla="*/ 263 h 354"/>
                  <a:gd name="T62" fmla="*/ 194 w 271"/>
                  <a:gd name="T63" fmla="*/ 244 h 354"/>
                  <a:gd name="T64" fmla="*/ 199 w 271"/>
                  <a:gd name="T65" fmla="*/ 225 h 354"/>
                  <a:gd name="T66" fmla="*/ 210 w 271"/>
                  <a:gd name="T67" fmla="*/ 212 h 354"/>
                  <a:gd name="T68" fmla="*/ 225 w 271"/>
                  <a:gd name="T69" fmla="*/ 191 h 354"/>
                  <a:gd name="T70" fmla="*/ 237 w 271"/>
                  <a:gd name="T71" fmla="*/ 162 h 354"/>
                  <a:gd name="T72" fmla="*/ 243 w 271"/>
                  <a:gd name="T73" fmla="*/ 147 h 354"/>
                  <a:gd name="T74" fmla="*/ 263 w 271"/>
                  <a:gd name="T75" fmla="*/ 137 h 354"/>
                  <a:gd name="T76" fmla="*/ 271 w 271"/>
                  <a:gd name="T77" fmla="*/ 92 h 354"/>
                  <a:gd name="T78" fmla="*/ 253 w 271"/>
                  <a:gd name="T79" fmla="*/ 77 h 354"/>
                  <a:gd name="T80" fmla="*/ 244 w 271"/>
                  <a:gd name="T81" fmla="*/ 80 h 354"/>
                  <a:gd name="T82" fmla="*/ 231 w 271"/>
                  <a:gd name="T83" fmla="*/ 59 h 354"/>
                  <a:gd name="T84" fmla="*/ 215 w 271"/>
                  <a:gd name="T85" fmla="*/ 32 h 354"/>
                  <a:gd name="T86" fmla="*/ 204 w 271"/>
                  <a:gd name="T87" fmla="*/ 6 h 354"/>
                  <a:gd name="T88" fmla="*/ 202 w 271"/>
                  <a:gd name="T89" fmla="*/ 4 h 354"/>
                  <a:gd name="T90" fmla="*/ 200 w 271"/>
                  <a:gd name="T91" fmla="*/ 29 h 354"/>
                  <a:gd name="T92" fmla="*/ 190 w 271"/>
                  <a:gd name="T93" fmla="*/ 63 h 354"/>
                  <a:gd name="T94" fmla="*/ 168 w 271"/>
                  <a:gd name="T95" fmla="*/ 91 h 354"/>
                  <a:gd name="T96" fmla="*/ 149 w 271"/>
                  <a:gd name="T97" fmla="*/ 54 h 354"/>
                  <a:gd name="T98" fmla="*/ 123 w 271"/>
                  <a:gd name="T99" fmla="*/ 96 h 354"/>
                  <a:gd name="T100" fmla="*/ 107 w 271"/>
                  <a:gd name="T101" fmla="*/ 95 h 354"/>
                  <a:gd name="T102" fmla="*/ 80 w 271"/>
                  <a:gd name="T103" fmla="*/ 82 h 354"/>
                  <a:gd name="T104" fmla="*/ 48 w 271"/>
                  <a:gd name="T105" fmla="*/ 51 h 354"/>
                  <a:gd name="T106" fmla="*/ 29 w 271"/>
                  <a:gd name="T107" fmla="*/ 34 h 354"/>
                  <a:gd name="T108" fmla="*/ 20 w 271"/>
                  <a:gd name="T109" fmla="*/ 88 h 3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1"/>
                  <a:gd name="T166" fmla="*/ 0 h 354"/>
                  <a:gd name="T167" fmla="*/ 271 w 271"/>
                  <a:gd name="T168" fmla="*/ 354 h 3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1" h="354">
                    <a:moveTo>
                      <a:pt x="21" y="115"/>
                    </a:moveTo>
                    <a:lnTo>
                      <a:pt x="18" y="111"/>
                    </a:lnTo>
                    <a:lnTo>
                      <a:pt x="9" y="105"/>
                    </a:lnTo>
                    <a:lnTo>
                      <a:pt x="1" y="106"/>
                    </a:lnTo>
                    <a:lnTo>
                      <a:pt x="0" y="123"/>
                    </a:lnTo>
                    <a:lnTo>
                      <a:pt x="2" y="135"/>
                    </a:lnTo>
                    <a:lnTo>
                      <a:pt x="6" y="145"/>
                    </a:lnTo>
                    <a:lnTo>
                      <a:pt x="11" y="154"/>
                    </a:lnTo>
                    <a:lnTo>
                      <a:pt x="16" y="162"/>
                    </a:lnTo>
                    <a:lnTo>
                      <a:pt x="23" y="167"/>
                    </a:lnTo>
                    <a:lnTo>
                      <a:pt x="28" y="169"/>
                    </a:lnTo>
                    <a:lnTo>
                      <a:pt x="34" y="171"/>
                    </a:lnTo>
                    <a:lnTo>
                      <a:pt x="39" y="171"/>
                    </a:lnTo>
                    <a:lnTo>
                      <a:pt x="66" y="209"/>
                    </a:lnTo>
                    <a:lnTo>
                      <a:pt x="68" y="206"/>
                    </a:lnTo>
                    <a:lnTo>
                      <a:pt x="73" y="202"/>
                    </a:lnTo>
                    <a:lnTo>
                      <a:pt x="81" y="199"/>
                    </a:lnTo>
                    <a:lnTo>
                      <a:pt x="87" y="196"/>
                    </a:lnTo>
                    <a:lnTo>
                      <a:pt x="92" y="199"/>
                    </a:lnTo>
                    <a:lnTo>
                      <a:pt x="96" y="204"/>
                    </a:lnTo>
                    <a:lnTo>
                      <a:pt x="99" y="207"/>
                    </a:lnTo>
                    <a:lnTo>
                      <a:pt x="100" y="210"/>
                    </a:lnTo>
                    <a:lnTo>
                      <a:pt x="80" y="235"/>
                    </a:lnTo>
                    <a:lnTo>
                      <a:pt x="77" y="230"/>
                    </a:lnTo>
                    <a:lnTo>
                      <a:pt x="69" y="219"/>
                    </a:lnTo>
                    <a:lnTo>
                      <a:pt x="59" y="210"/>
                    </a:lnTo>
                    <a:lnTo>
                      <a:pt x="48" y="211"/>
                    </a:lnTo>
                    <a:lnTo>
                      <a:pt x="44" y="219"/>
                    </a:lnTo>
                    <a:lnTo>
                      <a:pt x="48" y="228"/>
                    </a:lnTo>
                    <a:lnTo>
                      <a:pt x="52" y="238"/>
                    </a:lnTo>
                    <a:lnTo>
                      <a:pt x="54" y="249"/>
                    </a:lnTo>
                    <a:lnTo>
                      <a:pt x="52" y="263"/>
                    </a:lnTo>
                    <a:lnTo>
                      <a:pt x="48" y="281"/>
                    </a:lnTo>
                    <a:lnTo>
                      <a:pt x="43" y="304"/>
                    </a:lnTo>
                    <a:lnTo>
                      <a:pt x="42" y="334"/>
                    </a:lnTo>
                    <a:lnTo>
                      <a:pt x="44" y="335"/>
                    </a:lnTo>
                    <a:lnTo>
                      <a:pt x="50" y="339"/>
                    </a:lnTo>
                    <a:lnTo>
                      <a:pt x="59" y="345"/>
                    </a:lnTo>
                    <a:lnTo>
                      <a:pt x="71" y="354"/>
                    </a:lnTo>
                    <a:lnTo>
                      <a:pt x="83" y="350"/>
                    </a:lnTo>
                    <a:lnTo>
                      <a:pt x="87" y="349"/>
                    </a:lnTo>
                    <a:lnTo>
                      <a:pt x="95" y="343"/>
                    </a:lnTo>
                    <a:lnTo>
                      <a:pt x="104" y="334"/>
                    </a:lnTo>
                    <a:lnTo>
                      <a:pt x="110" y="321"/>
                    </a:lnTo>
                    <a:lnTo>
                      <a:pt x="111" y="324"/>
                    </a:lnTo>
                    <a:lnTo>
                      <a:pt x="114" y="330"/>
                    </a:lnTo>
                    <a:lnTo>
                      <a:pt x="119" y="334"/>
                    </a:lnTo>
                    <a:lnTo>
                      <a:pt x="126" y="329"/>
                    </a:lnTo>
                    <a:lnTo>
                      <a:pt x="134" y="317"/>
                    </a:lnTo>
                    <a:lnTo>
                      <a:pt x="135" y="307"/>
                    </a:lnTo>
                    <a:lnTo>
                      <a:pt x="135" y="300"/>
                    </a:lnTo>
                    <a:lnTo>
                      <a:pt x="134" y="297"/>
                    </a:lnTo>
                    <a:lnTo>
                      <a:pt x="137" y="297"/>
                    </a:lnTo>
                    <a:lnTo>
                      <a:pt x="142" y="295"/>
                    </a:lnTo>
                    <a:lnTo>
                      <a:pt x="145" y="290"/>
                    </a:lnTo>
                    <a:lnTo>
                      <a:pt x="144" y="278"/>
                    </a:lnTo>
                    <a:lnTo>
                      <a:pt x="150" y="267"/>
                    </a:lnTo>
                    <a:lnTo>
                      <a:pt x="152" y="267"/>
                    </a:lnTo>
                    <a:lnTo>
                      <a:pt x="157" y="268"/>
                    </a:lnTo>
                    <a:lnTo>
                      <a:pt x="163" y="268"/>
                    </a:lnTo>
                    <a:lnTo>
                      <a:pt x="171" y="267"/>
                    </a:lnTo>
                    <a:lnTo>
                      <a:pt x="180" y="263"/>
                    </a:lnTo>
                    <a:lnTo>
                      <a:pt x="187" y="257"/>
                    </a:lnTo>
                    <a:lnTo>
                      <a:pt x="194" y="244"/>
                    </a:lnTo>
                    <a:lnTo>
                      <a:pt x="197" y="226"/>
                    </a:lnTo>
                    <a:lnTo>
                      <a:pt x="199" y="225"/>
                    </a:lnTo>
                    <a:lnTo>
                      <a:pt x="204" y="220"/>
                    </a:lnTo>
                    <a:lnTo>
                      <a:pt x="210" y="212"/>
                    </a:lnTo>
                    <a:lnTo>
                      <a:pt x="218" y="202"/>
                    </a:lnTo>
                    <a:lnTo>
                      <a:pt x="225" y="191"/>
                    </a:lnTo>
                    <a:lnTo>
                      <a:pt x="231" y="177"/>
                    </a:lnTo>
                    <a:lnTo>
                      <a:pt x="237" y="162"/>
                    </a:lnTo>
                    <a:lnTo>
                      <a:pt x="239" y="145"/>
                    </a:lnTo>
                    <a:lnTo>
                      <a:pt x="243" y="147"/>
                    </a:lnTo>
                    <a:lnTo>
                      <a:pt x="252" y="145"/>
                    </a:lnTo>
                    <a:lnTo>
                      <a:pt x="263" y="137"/>
                    </a:lnTo>
                    <a:lnTo>
                      <a:pt x="271" y="115"/>
                    </a:lnTo>
                    <a:lnTo>
                      <a:pt x="271" y="92"/>
                    </a:lnTo>
                    <a:lnTo>
                      <a:pt x="263" y="80"/>
                    </a:lnTo>
                    <a:lnTo>
                      <a:pt x="253" y="77"/>
                    </a:lnTo>
                    <a:lnTo>
                      <a:pt x="247" y="82"/>
                    </a:lnTo>
                    <a:lnTo>
                      <a:pt x="244" y="80"/>
                    </a:lnTo>
                    <a:lnTo>
                      <a:pt x="239" y="71"/>
                    </a:lnTo>
                    <a:lnTo>
                      <a:pt x="231" y="59"/>
                    </a:lnTo>
                    <a:lnTo>
                      <a:pt x="223" y="45"/>
                    </a:lnTo>
                    <a:lnTo>
                      <a:pt x="215" y="32"/>
                    </a:lnTo>
                    <a:lnTo>
                      <a:pt x="207" y="18"/>
                    </a:lnTo>
                    <a:lnTo>
                      <a:pt x="204" y="6"/>
                    </a:lnTo>
                    <a:lnTo>
                      <a:pt x="202" y="0"/>
                    </a:lnTo>
                    <a:lnTo>
                      <a:pt x="202" y="4"/>
                    </a:lnTo>
                    <a:lnTo>
                      <a:pt x="201" y="14"/>
                    </a:lnTo>
                    <a:lnTo>
                      <a:pt x="200" y="29"/>
                    </a:lnTo>
                    <a:lnTo>
                      <a:pt x="196" y="45"/>
                    </a:lnTo>
                    <a:lnTo>
                      <a:pt x="190" y="63"/>
                    </a:lnTo>
                    <a:lnTo>
                      <a:pt x="181" y="78"/>
                    </a:lnTo>
                    <a:lnTo>
                      <a:pt x="168" y="91"/>
                    </a:lnTo>
                    <a:lnTo>
                      <a:pt x="152" y="96"/>
                    </a:lnTo>
                    <a:lnTo>
                      <a:pt x="149" y="54"/>
                    </a:lnTo>
                    <a:lnTo>
                      <a:pt x="125" y="96"/>
                    </a:lnTo>
                    <a:lnTo>
                      <a:pt x="123" y="96"/>
                    </a:lnTo>
                    <a:lnTo>
                      <a:pt x="116" y="96"/>
                    </a:lnTo>
                    <a:lnTo>
                      <a:pt x="107" y="95"/>
                    </a:lnTo>
                    <a:lnTo>
                      <a:pt x="95" y="90"/>
                    </a:lnTo>
                    <a:lnTo>
                      <a:pt x="80" y="82"/>
                    </a:lnTo>
                    <a:lnTo>
                      <a:pt x="64" y="69"/>
                    </a:lnTo>
                    <a:lnTo>
                      <a:pt x="48" y="51"/>
                    </a:lnTo>
                    <a:lnTo>
                      <a:pt x="31" y="24"/>
                    </a:lnTo>
                    <a:lnTo>
                      <a:pt x="29" y="34"/>
                    </a:lnTo>
                    <a:lnTo>
                      <a:pt x="24" y="58"/>
                    </a:lnTo>
                    <a:lnTo>
                      <a:pt x="20" y="88"/>
                    </a:lnTo>
                    <a:lnTo>
                      <a:pt x="21" y="115"/>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30" name="Freeform 116"/>
              <p:cNvSpPr>
                <a:spLocks/>
              </p:cNvSpPr>
              <p:nvPr/>
            </p:nvSpPr>
            <p:spPr bwMode="auto">
              <a:xfrm>
                <a:off x="3453" y="2161"/>
                <a:ext cx="307" cy="234"/>
              </a:xfrm>
              <a:custGeom>
                <a:avLst/>
                <a:gdLst>
                  <a:gd name="T0" fmla="*/ 284 w 307"/>
                  <a:gd name="T1" fmla="*/ 159 h 234"/>
                  <a:gd name="T2" fmla="*/ 282 w 307"/>
                  <a:gd name="T3" fmla="*/ 133 h 234"/>
                  <a:gd name="T4" fmla="*/ 275 w 307"/>
                  <a:gd name="T5" fmla="*/ 133 h 234"/>
                  <a:gd name="T6" fmla="*/ 273 w 307"/>
                  <a:gd name="T7" fmla="*/ 179 h 234"/>
                  <a:gd name="T8" fmla="*/ 261 w 307"/>
                  <a:gd name="T9" fmla="*/ 174 h 234"/>
                  <a:gd name="T10" fmla="*/ 244 w 307"/>
                  <a:gd name="T11" fmla="*/ 144 h 234"/>
                  <a:gd name="T12" fmla="*/ 233 w 307"/>
                  <a:gd name="T13" fmla="*/ 120 h 234"/>
                  <a:gd name="T14" fmla="*/ 221 w 307"/>
                  <a:gd name="T15" fmla="*/ 109 h 234"/>
                  <a:gd name="T16" fmla="*/ 220 w 307"/>
                  <a:gd name="T17" fmla="*/ 159 h 234"/>
                  <a:gd name="T18" fmla="*/ 198 w 307"/>
                  <a:gd name="T19" fmla="*/ 198 h 234"/>
                  <a:gd name="T20" fmla="*/ 184 w 307"/>
                  <a:gd name="T21" fmla="*/ 207 h 234"/>
                  <a:gd name="T22" fmla="*/ 179 w 307"/>
                  <a:gd name="T23" fmla="*/ 148 h 234"/>
                  <a:gd name="T24" fmla="*/ 166 w 307"/>
                  <a:gd name="T25" fmla="*/ 117 h 234"/>
                  <a:gd name="T26" fmla="*/ 168 w 307"/>
                  <a:gd name="T27" fmla="*/ 162 h 234"/>
                  <a:gd name="T28" fmla="*/ 149 w 307"/>
                  <a:gd name="T29" fmla="*/ 207 h 234"/>
                  <a:gd name="T30" fmla="*/ 130 w 307"/>
                  <a:gd name="T31" fmla="*/ 193 h 234"/>
                  <a:gd name="T32" fmla="*/ 111 w 307"/>
                  <a:gd name="T33" fmla="*/ 165 h 234"/>
                  <a:gd name="T34" fmla="*/ 95 w 307"/>
                  <a:gd name="T35" fmla="*/ 128 h 234"/>
                  <a:gd name="T36" fmla="*/ 89 w 307"/>
                  <a:gd name="T37" fmla="*/ 134 h 234"/>
                  <a:gd name="T38" fmla="*/ 103 w 307"/>
                  <a:gd name="T39" fmla="*/ 173 h 234"/>
                  <a:gd name="T40" fmla="*/ 125 w 307"/>
                  <a:gd name="T41" fmla="*/ 203 h 234"/>
                  <a:gd name="T42" fmla="*/ 117 w 307"/>
                  <a:gd name="T43" fmla="*/ 205 h 234"/>
                  <a:gd name="T44" fmla="*/ 93 w 307"/>
                  <a:gd name="T45" fmla="*/ 183 h 234"/>
                  <a:gd name="T46" fmla="*/ 80 w 307"/>
                  <a:gd name="T47" fmla="*/ 159 h 234"/>
                  <a:gd name="T48" fmla="*/ 60 w 307"/>
                  <a:gd name="T49" fmla="*/ 138 h 234"/>
                  <a:gd name="T50" fmla="*/ 46 w 307"/>
                  <a:gd name="T51" fmla="*/ 162 h 234"/>
                  <a:gd name="T52" fmla="*/ 40 w 307"/>
                  <a:gd name="T53" fmla="*/ 224 h 234"/>
                  <a:gd name="T54" fmla="*/ 26 w 307"/>
                  <a:gd name="T55" fmla="*/ 212 h 234"/>
                  <a:gd name="T56" fmla="*/ 13 w 307"/>
                  <a:gd name="T57" fmla="*/ 121 h 234"/>
                  <a:gd name="T58" fmla="*/ 47 w 307"/>
                  <a:gd name="T59" fmla="*/ 40 h 234"/>
                  <a:gd name="T60" fmla="*/ 104 w 307"/>
                  <a:gd name="T61" fmla="*/ 15 h 234"/>
                  <a:gd name="T62" fmla="*/ 149 w 307"/>
                  <a:gd name="T63" fmla="*/ 19 h 234"/>
                  <a:gd name="T64" fmla="*/ 163 w 307"/>
                  <a:gd name="T65" fmla="*/ 15 h 234"/>
                  <a:gd name="T66" fmla="*/ 204 w 307"/>
                  <a:gd name="T67" fmla="*/ 11 h 234"/>
                  <a:gd name="T68" fmla="*/ 260 w 307"/>
                  <a:gd name="T69" fmla="*/ 52 h 234"/>
                  <a:gd name="T70" fmla="*/ 293 w 307"/>
                  <a:gd name="T71" fmla="*/ 135 h 234"/>
                  <a:gd name="T72" fmla="*/ 288 w 307"/>
                  <a:gd name="T73" fmla="*/ 186 h 234"/>
                  <a:gd name="T74" fmla="*/ 292 w 307"/>
                  <a:gd name="T75" fmla="*/ 196 h 234"/>
                  <a:gd name="T76" fmla="*/ 307 w 307"/>
                  <a:gd name="T77" fmla="*/ 135 h 234"/>
                  <a:gd name="T78" fmla="*/ 257 w 307"/>
                  <a:gd name="T79" fmla="*/ 26 h 234"/>
                  <a:gd name="T80" fmla="*/ 187 w 307"/>
                  <a:gd name="T81" fmla="*/ 0 h 234"/>
                  <a:gd name="T82" fmla="*/ 152 w 307"/>
                  <a:gd name="T83" fmla="*/ 6 h 234"/>
                  <a:gd name="T84" fmla="*/ 106 w 307"/>
                  <a:gd name="T85" fmla="*/ 1 h 234"/>
                  <a:gd name="T86" fmla="*/ 26 w 307"/>
                  <a:gd name="T87" fmla="*/ 53 h 234"/>
                  <a:gd name="T88" fmla="*/ 3 w 307"/>
                  <a:gd name="T89" fmla="*/ 191 h 234"/>
                  <a:gd name="T90" fmla="*/ 22 w 307"/>
                  <a:gd name="T91" fmla="*/ 225 h 234"/>
                  <a:gd name="T92" fmla="*/ 51 w 307"/>
                  <a:gd name="T93" fmla="*/ 200 h 234"/>
                  <a:gd name="T94" fmla="*/ 63 w 307"/>
                  <a:gd name="T95" fmla="*/ 160 h 234"/>
                  <a:gd name="T96" fmla="*/ 84 w 307"/>
                  <a:gd name="T97" fmla="*/ 192 h 234"/>
                  <a:gd name="T98" fmla="*/ 128 w 307"/>
                  <a:gd name="T99" fmla="*/ 221 h 234"/>
                  <a:gd name="T100" fmla="*/ 165 w 307"/>
                  <a:gd name="T101" fmla="*/ 205 h 234"/>
                  <a:gd name="T102" fmla="*/ 170 w 307"/>
                  <a:gd name="T103" fmla="*/ 195 h 234"/>
                  <a:gd name="T104" fmla="*/ 178 w 307"/>
                  <a:gd name="T105" fmla="*/ 221 h 234"/>
                  <a:gd name="T106" fmla="*/ 199 w 307"/>
                  <a:gd name="T107" fmla="*/ 208 h 234"/>
                  <a:gd name="T108" fmla="*/ 226 w 307"/>
                  <a:gd name="T109" fmla="*/ 171 h 234"/>
                  <a:gd name="T110" fmla="*/ 235 w 307"/>
                  <a:gd name="T111" fmla="*/ 140 h 234"/>
                  <a:gd name="T112" fmla="*/ 268 w 307"/>
                  <a:gd name="T113" fmla="*/ 197 h 234"/>
                  <a:gd name="T114" fmla="*/ 274 w 307"/>
                  <a:gd name="T115" fmla="*/ 201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7"/>
                  <a:gd name="T175" fmla="*/ 0 h 234"/>
                  <a:gd name="T176" fmla="*/ 307 w 307"/>
                  <a:gd name="T177" fmla="*/ 234 h 23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7" h="234">
                    <a:moveTo>
                      <a:pt x="278" y="193"/>
                    </a:moveTo>
                    <a:lnTo>
                      <a:pt x="282" y="177"/>
                    </a:lnTo>
                    <a:lnTo>
                      <a:pt x="284" y="159"/>
                    </a:lnTo>
                    <a:lnTo>
                      <a:pt x="284" y="145"/>
                    </a:lnTo>
                    <a:lnTo>
                      <a:pt x="283" y="136"/>
                    </a:lnTo>
                    <a:lnTo>
                      <a:pt x="282" y="133"/>
                    </a:lnTo>
                    <a:lnTo>
                      <a:pt x="279" y="131"/>
                    </a:lnTo>
                    <a:lnTo>
                      <a:pt x="276" y="133"/>
                    </a:lnTo>
                    <a:lnTo>
                      <a:pt x="275" y="133"/>
                    </a:lnTo>
                    <a:lnTo>
                      <a:pt x="278" y="152"/>
                    </a:lnTo>
                    <a:lnTo>
                      <a:pt x="276" y="167"/>
                    </a:lnTo>
                    <a:lnTo>
                      <a:pt x="273" y="179"/>
                    </a:lnTo>
                    <a:lnTo>
                      <a:pt x="271" y="183"/>
                    </a:lnTo>
                    <a:lnTo>
                      <a:pt x="266" y="181"/>
                    </a:lnTo>
                    <a:lnTo>
                      <a:pt x="261" y="174"/>
                    </a:lnTo>
                    <a:lnTo>
                      <a:pt x="255" y="165"/>
                    </a:lnTo>
                    <a:lnTo>
                      <a:pt x="250" y="155"/>
                    </a:lnTo>
                    <a:lnTo>
                      <a:pt x="244" y="144"/>
                    </a:lnTo>
                    <a:lnTo>
                      <a:pt x="240" y="134"/>
                    </a:lnTo>
                    <a:lnTo>
                      <a:pt x="236" y="125"/>
                    </a:lnTo>
                    <a:lnTo>
                      <a:pt x="233" y="120"/>
                    </a:lnTo>
                    <a:lnTo>
                      <a:pt x="230" y="115"/>
                    </a:lnTo>
                    <a:lnTo>
                      <a:pt x="225" y="111"/>
                    </a:lnTo>
                    <a:lnTo>
                      <a:pt x="221" y="109"/>
                    </a:lnTo>
                    <a:lnTo>
                      <a:pt x="220" y="109"/>
                    </a:lnTo>
                    <a:lnTo>
                      <a:pt x="222" y="138"/>
                    </a:lnTo>
                    <a:lnTo>
                      <a:pt x="220" y="159"/>
                    </a:lnTo>
                    <a:lnTo>
                      <a:pt x="214" y="177"/>
                    </a:lnTo>
                    <a:lnTo>
                      <a:pt x="207" y="189"/>
                    </a:lnTo>
                    <a:lnTo>
                      <a:pt x="198" y="198"/>
                    </a:lnTo>
                    <a:lnTo>
                      <a:pt x="192" y="203"/>
                    </a:lnTo>
                    <a:lnTo>
                      <a:pt x="187" y="206"/>
                    </a:lnTo>
                    <a:lnTo>
                      <a:pt x="184" y="207"/>
                    </a:lnTo>
                    <a:lnTo>
                      <a:pt x="185" y="189"/>
                    </a:lnTo>
                    <a:lnTo>
                      <a:pt x="183" y="169"/>
                    </a:lnTo>
                    <a:lnTo>
                      <a:pt x="179" y="148"/>
                    </a:lnTo>
                    <a:lnTo>
                      <a:pt x="174" y="130"/>
                    </a:lnTo>
                    <a:lnTo>
                      <a:pt x="169" y="120"/>
                    </a:lnTo>
                    <a:lnTo>
                      <a:pt x="166" y="117"/>
                    </a:lnTo>
                    <a:lnTo>
                      <a:pt x="165" y="119"/>
                    </a:lnTo>
                    <a:lnTo>
                      <a:pt x="165" y="120"/>
                    </a:lnTo>
                    <a:lnTo>
                      <a:pt x="168" y="162"/>
                    </a:lnTo>
                    <a:lnTo>
                      <a:pt x="161" y="188"/>
                    </a:lnTo>
                    <a:lnTo>
                      <a:pt x="152" y="203"/>
                    </a:lnTo>
                    <a:lnTo>
                      <a:pt x="149" y="207"/>
                    </a:lnTo>
                    <a:lnTo>
                      <a:pt x="144" y="205"/>
                    </a:lnTo>
                    <a:lnTo>
                      <a:pt x="137" y="200"/>
                    </a:lnTo>
                    <a:lnTo>
                      <a:pt x="130" y="193"/>
                    </a:lnTo>
                    <a:lnTo>
                      <a:pt x="123" y="186"/>
                    </a:lnTo>
                    <a:lnTo>
                      <a:pt x="117" y="176"/>
                    </a:lnTo>
                    <a:lnTo>
                      <a:pt x="111" y="165"/>
                    </a:lnTo>
                    <a:lnTo>
                      <a:pt x="106" y="154"/>
                    </a:lnTo>
                    <a:lnTo>
                      <a:pt x="102" y="143"/>
                    </a:lnTo>
                    <a:lnTo>
                      <a:pt x="95" y="128"/>
                    </a:lnTo>
                    <a:lnTo>
                      <a:pt x="92" y="126"/>
                    </a:lnTo>
                    <a:lnTo>
                      <a:pt x="89" y="131"/>
                    </a:lnTo>
                    <a:lnTo>
                      <a:pt x="89" y="134"/>
                    </a:lnTo>
                    <a:lnTo>
                      <a:pt x="92" y="146"/>
                    </a:lnTo>
                    <a:lnTo>
                      <a:pt x="97" y="160"/>
                    </a:lnTo>
                    <a:lnTo>
                      <a:pt x="103" y="173"/>
                    </a:lnTo>
                    <a:lnTo>
                      <a:pt x="111" y="186"/>
                    </a:lnTo>
                    <a:lnTo>
                      <a:pt x="118" y="196"/>
                    </a:lnTo>
                    <a:lnTo>
                      <a:pt x="125" y="203"/>
                    </a:lnTo>
                    <a:lnTo>
                      <a:pt x="130" y="208"/>
                    </a:lnTo>
                    <a:lnTo>
                      <a:pt x="131" y="211"/>
                    </a:lnTo>
                    <a:lnTo>
                      <a:pt x="117" y="205"/>
                    </a:lnTo>
                    <a:lnTo>
                      <a:pt x="107" y="197"/>
                    </a:lnTo>
                    <a:lnTo>
                      <a:pt x="99" y="191"/>
                    </a:lnTo>
                    <a:lnTo>
                      <a:pt x="93" y="183"/>
                    </a:lnTo>
                    <a:lnTo>
                      <a:pt x="89" y="176"/>
                    </a:lnTo>
                    <a:lnTo>
                      <a:pt x="85" y="168"/>
                    </a:lnTo>
                    <a:lnTo>
                      <a:pt x="80" y="159"/>
                    </a:lnTo>
                    <a:lnTo>
                      <a:pt x="75" y="150"/>
                    </a:lnTo>
                    <a:lnTo>
                      <a:pt x="66" y="140"/>
                    </a:lnTo>
                    <a:lnTo>
                      <a:pt x="60" y="138"/>
                    </a:lnTo>
                    <a:lnTo>
                      <a:pt x="55" y="138"/>
                    </a:lnTo>
                    <a:lnTo>
                      <a:pt x="54" y="139"/>
                    </a:lnTo>
                    <a:lnTo>
                      <a:pt x="46" y="162"/>
                    </a:lnTo>
                    <a:lnTo>
                      <a:pt x="41" y="189"/>
                    </a:lnTo>
                    <a:lnTo>
                      <a:pt x="40" y="214"/>
                    </a:lnTo>
                    <a:lnTo>
                      <a:pt x="40" y="224"/>
                    </a:lnTo>
                    <a:lnTo>
                      <a:pt x="35" y="220"/>
                    </a:lnTo>
                    <a:lnTo>
                      <a:pt x="30" y="216"/>
                    </a:lnTo>
                    <a:lnTo>
                      <a:pt x="26" y="212"/>
                    </a:lnTo>
                    <a:lnTo>
                      <a:pt x="25" y="211"/>
                    </a:lnTo>
                    <a:lnTo>
                      <a:pt x="13" y="160"/>
                    </a:lnTo>
                    <a:lnTo>
                      <a:pt x="13" y="121"/>
                    </a:lnTo>
                    <a:lnTo>
                      <a:pt x="22" y="90"/>
                    </a:lnTo>
                    <a:lnTo>
                      <a:pt x="33" y="62"/>
                    </a:lnTo>
                    <a:lnTo>
                      <a:pt x="47" y="40"/>
                    </a:lnTo>
                    <a:lnTo>
                      <a:pt x="65" y="26"/>
                    </a:lnTo>
                    <a:lnTo>
                      <a:pt x="84" y="17"/>
                    </a:lnTo>
                    <a:lnTo>
                      <a:pt x="104" y="15"/>
                    </a:lnTo>
                    <a:lnTo>
                      <a:pt x="123" y="15"/>
                    </a:lnTo>
                    <a:lnTo>
                      <a:pt x="138" y="16"/>
                    </a:lnTo>
                    <a:lnTo>
                      <a:pt x="149" y="19"/>
                    </a:lnTo>
                    <a:lnTo>
                      <a:pt x="152" y="20"/>
                    </a:lnTo>
                    <a:lnTo>
                      <a:pt x="155" y="19"/>
                    </a:lnTo>
                    <a:lnTo>
                      <a:pt x="163" y="15"/>
                    </a:lnTo>
                    <a:lnTo>
                      <a:pt x="174" y="11"/>
                    </a:lnTo>
                    <a:lnTo>
                      <a:pt x="188" y="10"/>
                    </a:lnTo>
                    <a:lnTo>
                      <a:pt x="204" y="11"/>
                    </a:lnTo>
                    <a:lnTo>
                      <a:pt x="223" y="17"/>
                    </a:lnTo>
                    <a:lnTo>
                      <a:pt x="241" y="30"/>
                    </a:lnTo>
                    <a:lnTo>
                      <a:pt x="260" y="52"/>
                    </a:lnTo>
                    <a:lnTo>
                      <a:pt x="278" y="82"/>
                    </a:lnTo>
                    <a:lnTo>
                      <a:pt x="288" y="110"/>
                    </a:lnTo>
                    <a:lnTo>
                      <a:pt x="293" y="135"/>
                    </a:lnTo>
                    <a:lnTo>
                      <a:pt x="293" y="157"/>
                    </a:lnTo>
                    <a:lnTo>
                      <a:pt x="290" y="173"/>
                    </a:lnTo>
                    <a:lnTo>
                      <a:pt x="288" y="186"/>
                    </a:lnTo>
                    <a:lnTo>
                      <a:pt x="284" y="195"/>
                    </a:lnTo>
                    <a:lnTo>
                      <a:pt x="283" y="197"/>
                    </a:lnTo>
                    <a:lnTo>
                      <a:pt x="292" y="196"/>
                    </a:lnTo>
                    <a:lnTo>
                      <a:pt x="295" y="188"/>
                    </a:lnTo>
                    <a:lnTo>
                      <a:pt x="303" y="167"/>
                    </a:lnTo>
                    <a:lnTo>
                      <a:pt x="307" y="135"/>
                    </a:lnTo>
                    <a:lnTo>
                      <a:pt x="299" y="93"/>
                    </a:lnTo>
                    <a:lnTo>
                      <a:pt x="280" y="53"/>
                    </a:lnTo>
                    <a:lnTo>
                      <a:pt x="257" y="26"/>
                    </a:lnTo>
                    <a:lnTo>
                      <a:pt x="232" y="10"/>
                    </a:lnTo>
                    <a:lnTo>
                      <a:pt x="209" y="2"/>
                    </a:lnTo>
                    <a:lnTo>
                      <a:pt x="187" y="0"/>
                    </a:lnTo>
                    <a:lnTo>
                      <a:pt x="169" y="2"/>
                    </a:lnTo>
                    <a:lnTo>
                      <a:pt x="157" y="5"/>
                    </a:lnTo>
                    <a:lnTo>
                      <a:pt x="152" y="6"/>
                    </a:lnTo>
                    <a:lnTo>
                      <a:pt x="146" y="5"/>
                    </a:lnTo>
                    <a:lnTo>
                      <a:pt x="130" y="1"/>
                    </a:lnTo>
                    <a:lnTo>
                      <a:pt x="106" y="1"/>
                    </a:lnTo>
                    <a:lnTo>
                      <a:pt x="78" y="7"/>
                    </a:lnTo>
                    <a:lnTo>
                      <a:pt x="50" y="24"/>
                    </a:lnTo>
                    <a:lnTo>
                      <a:pt x="26" y="53"/>
                    </a:lnTo>
                    <a:lnTo>
                      <a:pt x="8" y="98"/>
                    </a:lnTo>
                    <a:lnTo>
                      <a:pt x="0" y="165"/>
                    </a:lnTo>
                    <a:lnTo>
                      <a:pt x="3" y="191"/>
                    </a:lnTo>
                    <a:lnTo>
                      <a:pt x="11" y="210"/>
                    </a:lnTo>
                    <a:lnTo>
                      <a:pt x="18" y="221"/>
                    </a:lnTo>
                    <a:lnTo>
                      <a:pt x="22" y="225"/>
                    </a:lnTo>
                    <a:lnTo>
                      <a:pt x="47" y="234"/>
                    </a:lnTo>
                    <a:lnTo>
                      <a:pt x="49" y="224"/>
                    </a:lnTo>
                    <a:lnTo>
                      <a:pt x="51" y="200"/>
                    </a:lnTo>
                    <a:lnTo>
                      <a:pt x="56" y="173"/>
                    </a:lnTo>
                    <a:lnTo>
                      <a:pt x="61" y="157"/>
                    </a:lnTo>
                    <a:lnTo>
                      <a:pt x="63" y="160"/>
                    </a:lnTo>
                    <a:lnTo>
                      <a:pt x="66" y="168"/>
                    </a:lnTo>
                    <a:lnTo>
                      <a:pt x="74" y="179"/>
                    </a:lnTo>
                    <a:lnTo>
                      <a:pt x="84" y="192"/>
                    </a:lnTo>
                    <a:lnTo>
                      <a:pt x="95" y="205"/>
                    </a:lnTo>
                    <a:lnTo>
                      <a:pt x="111" y="215"/>
                    </a:lnTo>
                    <a:lnTo>
                      <a:pt x="128" y="221"/>
                    </a:lnTo>
                    <a:lnTo>
                      <a:pt x="149" y="221"/>
                    </a:lnTo>
                    <a:lnTo>
                      <a:pt x="159" y="215"/>
                    </a:lnTo>
                    <a:lnTo>
                      <a:pt x="165" y="205"/>
                    </a:lnTo>
                    <a:lnTo>
                      <a:pt x="169" y="195"/>
                    </a:lnTo>
                    <a:lnTo>
                      <a:pt x="170" y="189"/>
                    </a:lnTo>
                    <a:lnTo>
                      <a:pt x="170" y="195"/>
                    </a:lnTo>
                    <a:lnTo>
                      <a:pt x="170" y="206"/>
                    </a:lnTo>
                    <a:lnTo>
                      <a:pt x="171" y="217"/>
                    </a:lnTo>
                    <a:lnTo>
                      <a:pt x="178" y="221"/>
                    </a:lnTo>
                    <a:lnTo>
                      <a:pt x="183" y="220"/>
                    </a:lnTo>
                    <a:lnTo>
                      <a:pt x="190" y="215"/>
                    </a:lnTo>
                    <a:lnTo>
                      <a:pt x="199" y="208"/>
                    </a:lnTo>
                    <a:lnTo>
                      <a:pt x="209" y="198"/>
                    </a:lnTo>
                    <a:lnTo>
                      <a:pt x="218" y="186"/>
                    </a:lnTo>
                    <a:lnTo>
                      <a:pt x="226" y="171"/>
                    </a:lnTo>
                    <a:lnTo>
                      <a:pt x="231" y="153"/>
                    </a:lnTo>
                    <a:lnTo>
                      <a:pt x="232" y="134"/>
                    </a:lnTo>
                    <a:lnTo>
                      <a:pt x="235" y="140"/>
                    </a:lnTo>
                    <a:lnTo>
                      <a:pt x="241" y="155"/>
                    </a:lnTo>
                    <a:lnTo>
                      <a:pt x="252" y="176"/>
                    </a:lnTo>
                    <a:lnTo>
                      <a:pt x="268" y="197"/>
                    </a:lnTo>
                    <a:lnTo>
                      <a:pt x="269" y="198"/>
                    </a:lnTo>
                    <a:lnTo>
                      <a:pt x="270" y="202"/>
                    </a:lnTo>
                    <a:lnTo>
                      <a:pt x="274" y="201"/>
                    </a:lnTo>
                    <a:lnTo>
                      <a:pt x="278" y="1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31" name="Freeform 117"/>
              <p:cNvSpPr>
                <a:spLocks/>
              </p:cNvSpPr>
              <p:nvPr/>
            </p:nvSpPr>
            <p:spPr bwMode="auto">
              <a:xfrm>
                <a:off x="3495" y="2382"/>
                <a:ext cx="138" cy="254"/>
              </a:xfrm>
              <a:custGeom>
                <a:avLst/>
                <a:gdLst>
                  <a:gd name="T0" fmla="*/ 108 w 138"/>
                  <a:gd name="T1" fmla="*/ 147 h 254"/>
                  <a:gd name="T2" fmla="*/ 128 w 138"/>
                  <a:gd name="T3" fmla="*/ 161 h 254"/>
                  <a:gd name="T4" fmla="*/ 124 w 138"/>
                  <a:gd name="T5" fmla="*/ 178 h 254"/>
                  <a:gd name="T6" fmla="*/ 115 w 138"/>
                  <a:gd name="T7" fmla="*/ 194 h 254"/>
                  <a:gd name="T8" fmla="*/ 112 w 138"/>
                  <a:gd name="T9" fmla="*/ 223 h 254"/>
                  <a:gd name="T10" fmla="*/ 100 w 138"/>
                  <a:gd name="T11" fmla="*/ 219 h 254"/>
                  <a:gd name="T12" fmla="*/ 91 w 138"/>
                  <a:gd name="T13" fmla="*/ 215 h 254"/>
                  <a:gd name="T14" fmla="*/ 61 w 138"/>
                  <a:gd name="T15" fmla="*/ 249 h 254"/>
                  <a:gd name="T16" fmla="*/ 84 w 138"/>
                  <a:gd name="T17" fmla="*/ 242 h 254"/>
                  <a:gd name="T18" fmla="*/ 95 w 138"/>
                  <a:gd name="T19" fmla="*/ 221 h 254"/>
                  <a:gd name="T20" fmla="*/ 109 w 138"/>
                  <a:gd name="T21" fmla="*/ 232 h 254"/>
                  <a:gd name="T22" fmla="*/ 124 w 138"/>
                  <a:gd name="T23" fmla="*/ 203 h 254"/>
                  <a:gd name="T24" fmla="*/ 127 w 138"/>
                  <a:gd name="T25" fmla="*/ 197 h 254"/>
                  <a:gd name="T26" fmla="*/ 132 w 138"/>
                  <a:gd name="T27" fmla="*/ 190 h 254"/>
                  <a:gd name="T28" fmla="*/ 131 w 138"/>
                  <a:gd name="T29" fmla="*/ 178 h 254"/>
                  <a:gd name="T30" fmla="*/ 136 w 138"/>
                  <a:gd name="T31" fmla="*/ 173 h 254"/>
                  <a:gd name="T32" fmla="*/ 137 w 138"/>
                  <a:gd name="T33" fmla="*/ 157 h 254"/>
                  <a:gd name="T34" fmla="*/ 123 w 138"/>
                  <a:gd name="T35" fmla="*/ 147 h 254"/>
                  <a:gd name="T36" fmla="*/ 134 w 138"/>
                  <a:gd name="T37" fmla="*/ 130 h 254"/>
                  <a:gd name="T38" fmla="*/ 123 w 138"/>
                  <a:gd name="T39" fmla="*/ 111 h 254"/>
                  <a:gd name="T40" fmla="*/ 104 w 138"/>
                  <a:gd name="T41" fmla="*/ 101 h 254"/>
                  <a:gd name="T42" fmla="*/ 83 w 138"/>
                  <a:gd name="T43" fmla="*/ 106 h 254"/>
                  <a:gd name="T44" fmla="*/ 67 w 138"/>
                  <a:gd name="T45" fmla="*/ 116 h 254"/>
                  <a:gd name="T46" fmla="*/ 60 w 138"/>
                  <a:gd name="T47" fmla="*/ 111 h 254"/>
                  <a:gd name="T48" fmla="*/ 42 w 138"/>
                  <a:gd name="T49" fmla="*/ 92 h 254"/>
                  <a:gd name="T50" fmla="*/ 28 w 138"/>
                  <a:gd name="T51" fmla="*/ 67 h 254"/>
                  <a:gd name="T52" fmla="*/ 5 w 138"/>
                  <a:gd name="T53" fmla="*/ 5 h 254"/>
                  <a:gd name="T54" fmla="*/ 2 w 138"/>
                  <a:gd name="T55" fmla="*/ 12 h 254"/>
                  <a:gd name="T56" fmla="*/ 17 w 138"/>
                  <a:gd name="T57" fmla="*/ 61 h 254"/>
                  <a:gd name="T58" fmla="*/ 38 w 138"/>
                  <a:gd name="T59" fmla="*/ 99 h 254"/>
                  <a:gd name="T60" fmla="*/ 34 w 138"/>
                  <a:gd name="T61" fmla="*/ 104 h 254"/>
                  <a:gd name="T62" fmla="*/ 31 w 138"/>
                  <a:gd name="T63" fmla="*/ 134 h 254"/>
                  <a:gd name="T64" fmla="*/ 32 w 138"/>
                  <a:gd name="T65" fmla="*/ 160 h 254"/>
                  <a:gd name="T66" fmla="*/ 24 w 138"/>
                  <a:gd name="T67" fmla="*/ 200 h 254"/>
                  <a:gd name="T68" fmla="*/ 23 w 138"/>
                  <a:gd name="T69" fmla="*/ 228 h 254"/>
                  <a:gd name="T70" fmla="*/ 31 w 138"/>
                  <a:gd name="T71" fmla="*/ 221 h 254"/>
                  <a:gd name="T72" fmla="*/ 41 w 138"/>
                  <a:gd name="T73" fmla="*/ 154 h 254"/>
                  <a:gd name="T74" fmla="*/ 32 w 138"/>
                  <a:gd name="T75" fmla="*/ 119 h 254"/>
                  <a:gd name="T76" fmla="*/ 52 w 138"/>
                  <a:gd name="T77" fmla="*/ 120 h 254"/>
                  <a:gd name="T78" fmla="*/ 59 w 138"/>
                  <a:gd name="T79" fmla="*/ 141 h 254"/>
                  <a:gd name="T80" fmla="*/ 56 w 138"/>
                  <a:gd name="T81" fmla="*/ 152 h 254"/>
                  <a:gd name="T82" fmla="*/ 70 w 138"/>
                  <a:gd name="T83" fmla="*/ 135 h 254"/>
                  <a:gd name="T84" fmla="*/ 91 w 138"/>
                  <a:gd name="T85" fmla="*/ 110 h 254"/>
                  <a:gd name="T86" fmla="*/ 124 w 138"/>
                  <a:gd name="T87" fmla="*/ 127 h 254"/>
                  <a:gd name="T88" fmla="*/ 114 w 138"/>
                  <a:gd name="T89" fmla="*/ 143 h 254"/>
                  <a:gd name="T90" fmla="*/ 100 w 138"/>
                  <a:gd name="T91" fmla="*/ 135 h 254"/>
                  <a:gd name="T92" fmla="*/ 95 w 138"/>
                  <a:gd name="T93" fmla="*/ 139 h 254"/>
                  <a:gd name="T94" fmla="*/ 93 w 138"/>
                  <a:gd name="T95" fmla="*/ 144 h 254"/>
                  <a:gd name="T96" fmla="*/ 91 w 138"/>
                  <a:gd name="T97" fmla="*/ 147 h 254"/>
                  <a:gd name="T98" fmla="*/ 98 w 138"/>
                  <a:gd name="T99" fmla="*/ 146 h 2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8"/>
                  <a:gd name="T151" fmla="*/ 0 h 254"/>
                  <a:gd name="T152" fmla="*/ 138 w 138"/>
                  <a:gd name="T153" fmla="*/ 254 h 25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8" h="254">
                    <a:moveTo>
                      <a:pt x="99" y="146"/>
                    </a:moveTo>
                    <a:lnTo>
                      <a:pt x="102" y="146"/>
                    </a:lnTo>
                    <a:lnTo>
                      <a:pt x="108" y="147"/>
                    </a:lnTo>
                    <a:lnTo>
                      <a:pt x="117" y="149"/>
                    </a:lnTo>
                    <a:lnTo>
                      <a:pt x="126" y="156"/>
                    </a:lnTo>
                    <a:lnTo>
                      <a:pt x="128" y="161"/>
                    </a:lnTo>
                    <a:lnTo>
                      <a:pt x="127" y="167"/>
                    </a:lnTo>
                    <a:lnTo>
                      <a:pt x="124" y="173"/>
                    </a:lnTo>
                    <a:lnTo>
                      <a:pt x="124" y="178"/>
                    </a:lnTo>
                    <a:lnTo>
                      <a:pt x="126" y="190"/>
                    </a:lnTo>
                    <a:lnTo>
                      <a:pt x="121" y="192"/>
                    </a:lnTo>
                    <a:lnTo>
                      <a:pt x="115" y="194"/>
                    </a:lnTo>
                    <a:lnTo>
                      <a:pt x="114" y="197"/>
                    </a:lnTo>
                    <a:lnTo>
                      <a:pt x="115" y="213"/>
                    </a:lnTo>
                    <a:lnTo>
                      <a:pt x="112" y="223"/>
                    </a:lnTo>
                    <a:lnTo>
                      <a:pt x="105" y="228"/>
                    </a:lnTo>
                    <a:lnTo>
                      <a:pt x="102" y="227"/>
                    </a:lnTo>
                    <a:lnTo>
                      <a:pt x="100" y="219"/>
                    </a:lnTo>
                    <a:lnTo>
                      <a:pt x="98" y="209"/>
                    </a:lnTo>
                    <a:lnTo>
                      <a:pt x="95" y="205"/>
                    </a:lnTo>
                    <a:lnTo>
                      <a:pt x="91" y="215"/>
                    </a:lnTo>
                    <a:lnTo>
                      <a:pt x="84" y="233"/>
                    </a:lnTo>
                    <a:lnTo>
                      <a:pt x="71" y="243"/>
                    </a:lnTo>
                    <a:lnTo>
                      <a:pt x="61" y="249"/>
                    </a:lnTo>
                    <a:lnTo>
                      <a:pt x="56" y="251"/>
                    </a:lnTo>
                    <a:lnTo>
                      <a:pt x="64" y="254"/>
                    </a:lnTo>
                    <a:lnTo>
                      <a:pt x="84" y="242"/>
                    </a:lnTo>
                    <a:lnTo>
                      <a:pt x="93" y="232"/>
                    </a:lnTo>
                    <a:lnTo>
                      <a:pt x="95" y="224"/>
                    </a:lnTo>
                    <a:lnTo>
                      <a:pt x="95" y="221"/>
                    </a:lnTo>
                    <a:lnTo>
                      <a:pt x="95" y="232"/>
                    </a:lnTo>
                    <a:lnTo>
                      <a:pt x="100" y="235"/>
                    </a:lnTo>
                    <a:lnTo>
                      <a:pt x="109" y="232"/>
                    </a:lnTo>
                    <a:lnTo>
                      <a:pt x="118" y="223"/>
                    </a:lnTo>
                    <a:lnTo>
                      <a:pt x="124" y="210"/>
                    </a:lnTo>
                    <a:lnTo>
                      <a:pt x="124" y="203"/>
                    </a:lnTo>
                    <a:lnTo>
                      <a:pt x="122" y="199"/>
                    </a:lnTo>
                    <a:lnTo>
                      <a:pt x="123" y="197"/>
                    </a:lnTo>
                    <a:lnTo>
                      <a:pt x="127" y="197"/>
                    </a:lnTo>
                    <a:lnTo>
                      <a:pt x="129" y="195"/>
                    </a:lnTo>
                    <a:lnTo>
                      <a:pt x="131" y="192"/>
                    </a:lnTo>
                    <a:lnTo>
                      <a:pt x="132" y="190"/>
                    </a:lnTo>
                    <a:lnTo>
                      <a:pt x="133" y="185"/>
                    </a:lnTo>
                    <a:lnTo>
                      <a:pt x="132" y="181"/>
                    </a:lnTo>
                    <a:lnTo>
                      <a:pt x="131" y="178"/>
                    </a:lnTo>
                    <a:lnTo>
                      <a:pt x="132" y="177"/>
                    </a:lnTo>
                    <a:lnTo>
                      <a:pt x="134" y="176"/>
                    </a:lnTo>
                    <a:lnTo>
                      <a:pt x="136" y="173"/>
                    </a:lnTo>
                    <a:lnTo>
                      <a:pt x="137" y="170"/>
                    </a:lnTo>
                    <a:lnTo>
                      <a:pt x="138" y="165"/>
                    </a:lnTo>
                    <a:lnTo>
                      <a:pt x="137" y="157"/>
                    </a:lnTo>
                    <a:lnTo>
                      <a:pt x="131" y="151"/>
                    </a:lnTo>
                    <a:lnTo>
                      <a:pt x="126" y="148"/>
                    </a:lnTo>
                    <a:lnTo>
                      <a:pt x="123" y="147"/>
                    </a:lnTo>
                    <a:lnTo>
                      <a:pt x="131" y="142"/>
                    </a:lnTo>
                    <a:lnTo>
                      <a:pt x="134" y="135"/>
                    </a:lnTo>
                    <a:lnTo>
                      <a:pt x="134" y="130"/>
                    </a:lnTo>
                    <a:lnTo>
                      <a:pt x="132" y="124"/>
                    </a:lnTo>
                    <a:lnTo>
                      <a:pt x="128" y="118"/>
                    </a:lnTo>
                    <a:lnTo>
                      <a:pt x="123" y="111"/>
                    </a:lnTo>
                    <a:lnTo>
                      <a:pt x="117" y="106"/>
                    </a:lnTo>
                    <a:lnTo>
                      <a:pt x="110" y="103"/>
                    </a:lnTo>
                    <a:lnTo>
                      <a:pt x="104" y="101"/>
                    </a:lnTo>
                    <a:lnTo>
                      <a:pt x="96" y="101"/>
                    </a:lnTo>
                    <a:lnTo>
                      <a:pt x="90" y="104"/>
                    </a:lnTo>
                    <a:lnTo>
                      <a:pt x="83" y="106"/>
                    </a:lnTo>
                    <a:lnTo>
                      <a:pt x="76" y="110"/>
                    </a:lnTo>
                    <a:lnTo>
                      <a:pt x="71" y="114"/>
                    </a:lnTo>
                    <a:lnTo>
                      <a:pt x="67" y="116"/>
                    </a:lnTo>
                    <a:lnTo>
                      <a:pt x="66" y="118"/>
                    </a:lnTo>
                    <a:lnTo>
                      <a:pt x="64" y="115"/>
                    </a:lnTo>
                    <a:lnTo>
                      <a:pt x="60" y="111"/>
                    </a:lnTo>
                    <a:lnTo>
                      <a:pt x="55" y="106"/>
                    </a:lnTo>
                    <a:lnTo>
                      <a:pt x="48" y="100"/>
                    </a:lnTo>
                    <a:lnTo>
                      <a:pt x="42" y="92"/>
                    </a:lnTo>
                    <a:lnTo>
                      <a:pt x="36" y="85"/>
                    </a:lnTo>
                    <a:lnTo>
                      <a:pt x="32" y="76"/>
                    </a:lnTo>
                    <a:lnTo>
                      <a:pt x="28" y="67"/>
                    </a:lnTo>
                    <a:lnTo>
                      <a:pt x="18" y="39"/>
                    </a:lnTo>
                    <a:lnTo>
                      <a:pt x="10" y="18"/>
                    </a:lnTo>
                    <a:lnTo>
                      <a:pt x="5" y="5"/>
                    </a:lnTo>
                    <a:lnTo>
                      <a:pt x="4" y="0"/>
                    </a:lnTo>
                    <a:lnTo>
                      <a:pt x="0" y="5"/>
                    </a:lnTo>
                    <a:lnTo>
                      <a:pt x="2" y="12"/>
                    </a:lnTo>
                    <a:lnTo>
                      <a:pt x="5" y="27"/>
                    </a:lnTo>
                    <a:lnTo>
                      <a:pt x="10" y="44"/>
                    </a:lnTo>
                    <a:lnTo>
                      <a:pt x="17" y="61"/>
                    </a:lnTo>
                    <a:lnTo>
                      <a:pt x="24" y="75"/>
                    </a:lnTo>
                    <a:lnTo>
                      <a:pt x="31" y="87"/>
                    </a:lnTo>
                    <a:lnTo>
                      <a:pt x="38" y="99"/>
                    </a:lnTo>
                    <a:lnTo>
                      <a:pt x="45" y="108"/>
                    </a:lnTo>
                    <a:lnTo>
                      <a:pt x="41" y="106"/>
                    </a:lnTo>
                    <a:lnTo>
                      <a:pt x="34" y="104"/>
                    </a:lnTo>
                    <a:lnTo>
                      <a:pt x="28" y="109"/>
                    </a:lnTo>
                    <a:lnTo>
                      <a:pt x="28" y="125"/>
                    </a:lnTo>
                    <a:lnTo>
                      <a:pt x="31" y="134"/>
                    </a:lnTo>
                    <a:lnTo>
                      <a:pt x="33" y="141"/>
                    </a:lnTo>
                    <a:lnTo>
                      <a:pt x="34" y="148"/>
                    </a:lnTo>
                    <a:lnTo>
                      <a:pt x="32" y="160"/>
                    </a:lnTo>
                    <a:lnTo>
                      <a:pt x="29" y="168"/>
                    </a:lnTo>
                    <a:lnTo>
                      <a:pt x="27" y="182"/>
                    </a:lnTo>
                    <a:lnTo>
                      <a:pt x="24" y="200"/>
                    </a:lnTo>
                    <a:lnTo>
                      <a:pt x="22" y="224"/>
                    </a:lnTo>
                    <a:lnTo>
                      <a:pt x="22" y="225"/>
                    </a:lnTo>
                    <a:lnTo>
                      <a:pt x="23" y="228"/>
                    </a:lnTo>
                    <a:lnTo>
                      <a:pt x="24" y="230"/>
                    </a:lnTo>
                    <a:lnTo>
                      <a:pt x="28" y="230"/>
                    </a:lnTo>
                    <a:lnTo>
                      <a:pt x="31" y="221"/>
                    </a:lnTo>
                    <a:lnTo>
                      <a:pt x="31" y="203"/>
                    </a:lnTo>
                    <a:lnTo>
                      <a:pt x="33" y="178"/>
                    </a:lnTo>
                    <a:lnTo>
                      <a:pt x="41" y="154"/>
                    </a:lnTo>
                    <a:lnTo>
                      <a:pt x="42" y="142"/>
                    </a:lnTo>
                    <a:lnTo>
                      <a:pt x="36" y="130"/>
                    </a:lnTo>
                    <a:lnTo>
                      <a:pt x="32" y="119"/>
                    </a:lnTo>
                    <a:lnTo>
                      <a:pt x="37" y="110"/>
                    </a:lnTo>
                    <a:lnTo>
                      <a:pt x="45" y="111"/>
                    </a:lnTo>
                    <a:lnTo>
                      <a:pt x="52" y="120"/>
                    </a:lnTo>
                    <a:lnTo>
                      <a:pt x="59" y="132"/>
                    </a:lnTo>
                    <a:lnTo>
                      <a:pt x="60" y="139"/>
                    </a:lnTo>
                    <a:lnTo>
                      <a:pt x="59" y="141"/>
                    </a:lnTo>
                    <a:lnTo>
                      <a:pt x="57" y="146"/>
                    </a:lnTo>
                    <a:lnTo>
                      <a:pt x="56" y="149"/>
                    </a:lnTo>
                    <a:lnTo>
                      <a:pt x="56" y="152"/>
                    </a:lnTo>
                    <a:lnTo>
                      <a:pt x="60" y="151"/>
                    </a:lnTo>
                    <a:lnTo>
                      <a:pt x="65" y="144"/>
                    </a:lnTo>
                    <a:lnTo>
                      <a:pt x="70" y="135"/>
                    </a:lnTo>
                    <a:lnTo>
                      <a:pt x="76" y="125"/>
                    </a:lnTo>
                    <a:lnTo>
                      <a:pt x="84" y="116"/>
                    </a:lnTo>
                    <a:lnTo>
                      <a:pt x="91" y="110"/>
                    </a:lnTo>
                    <a:lnTo>
                      <a:pt x="102" y="109"/>
                    </a:lnTo>
                    <a:lnTo>
                      <a:pt x="112" y="113"/>
                    </a:lnTo>
                    <a:lnTo>
                      <a:pt x="124" y="127"/>
                    </a:lnTo>
                    <a:lnTo>
                      <a:pt x="124" y="135"/>
                    </a:lnTo>
                    <a:lnTo>
                      <a:pt x="118" y="142"/>
                    </a:lnTo>
                    <a:lnTo>
                      <a:pt x="114" y="143"/>
                    </a:lnTo>
                    <a:lnTo>
                      <a:pt x="107" y="139"/>
                    </a:lnTo>
                    <a:lnTo>
                      <a:pt x="103" y="137"/>
                    </a:lnTo>
                    <a:lnTo>
                      <a:pt x="100" y="135"/>
                    </a:lnTo>
                    <a:lnTo>
                      <a:pt x="98" y="135"/>
                    </a:lnTo>
                    <a:lnTo>
                      <a:pt x="96" y="137"/>
                    </a:lnTo>
                    <a:lnTo>
                      <a:pt x="95" y="139"/>
                    </a:lnTo>
                    <a:lnTo>
                      <a:pt x="94" y="142"/>
                    </a:lnTo>
                    <a:lnTo>
                      <a:pt x="93" y="144"/>
                    </a:lnTo>
                    <a:lnTo>
                      <a:pt x="93" y="146"/>
                    </a:lnTo>
                    <a:lnTo>
                      <a:pt x="91" y="147"/>
                    </a:lnTo>
                    <a:lnTo>
                      <a:pt x="93" y="147"/>
                    </a:lnTo>
                    <a:lnTo>
                      <a:pt x="95" y="146"/>
                    </a:lnTo>
                    <a:lnTo>
                      <a:pt x="98" y="146"/>
                    </a:lnTo>
                    <a:lnTo>
                      <a:pt x="99"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32" name="Freeform 118"/>
              <p:cNvSpPr>
                <a:spLocks/>
              </p:cNvSpPr>
              <p:nvPr/>
            </p:nvSpPr>
            <p:spPr bwMode="auto">
              <a:xfrm>
                <a:off x="3614" y="2354"/>
                <a:ext cx="138" cy="182"/>
              </a:xfrm>
              <a:custGeom>
                <a:avLst/>
                <a:gdLst>
                  <a:gd name="T0" fmla="*/ 7 w 138"/>
                  <a:gd name="T1" fmla="*/ 172 h 182"/>
                  <a:gd name="T2" fmla="*/ 9 w 138"/>
                  <a:gd name="T3" fmla="*/ 172 h 182"/>
                  <a:gd name="T4" fmla="*/ 14 w 138"/>
                  <a:gd name="T5" fmla="*/ 174 h 182"/>
                  <a:gd name="T6" fmla="*/ 21 w 138"/>
                  <a:gd name="T7" fmla="*/ 174 h 182"/>
                  <a:gd name="T8" fmla="*/ 28 w 138"/>
                  <a:gd name="T9" fmla="*/ 171 h 182"/>
                  <a:gd name="T10" fmla="*/ 34 w 138"/>
                  <a:gd name="T11" fmla="*/ 167 h 182"/>
                  <a:gd name="T12" fmla="*/ 43 w 138"/>
                  <a:gd name="T13" fmla="*/ 161 h 182"/>
                  <a:gd name="T14" fmla="*/ 55 w 138"/>
                  <a:gd name="T15" fmla="*/ 152 h 182"/>
                  <a:gd name="T16" fmla="*/ 67 w 138"/>
                  <a:gd name="T17" fmla="*/ 141 h 182"/>
                  <a:gd name="T18" fmla="*/ 79 w 138"/>
                  <a:gd name="T19" fmla="*/ 127 h 182"/>
                  <a:gd name="T20" fmla="*/ 90 w 138"/>
                  <a:gd name="T21" fmla="*/ 112 h 182"/>
                  <a:gd name="T22" fmla="*/ 98 w 138"/>
                  <a:gd name="T23" fmla="*/ 93 h 182"/>
                  <a:gd name="T24" fmla="*/ 102 w 138"/>
                  <a:gd name="T25" fmla="*/ 74 h 182"/>
                  <a:gd name="T26" fmla="*/ 104 w 138"/>
                  <a:gd name="T27" fmla="*/ 46 h 182"/>
                  <a:gd name="T28" fmla="*/ 107 w 138"/>
                  <a:gd name="T29" fmla="*/ 23 h 182"/>
                  <a:gd name="T30" fmla="*/ 108 w 138"/>
                  <a:gd name="T31" fmla="*/ 9 h 182"/>
                  <a:gd name="T32" fmla="*/ 109 w 138"/>
                  <a:gd name="T33" fmla="*/ 4 h 182"/>
                  <a:gd name="T34" fmla="*/ 113 w 138"/>
                  <a:gd name="T35" fmla="*/ 3 h 182"/>
                  <a:gd name="T36" fmla="*/ 121 w 138"/>
                  <a:gd name="T37" fmla="*/ 0 h 182"/>
                  <a:gd name="T38" fmla="*/ 129 w 138"/>
                  <a:gd name="T39" fmla="*/ 3 h 182"/>
                  <a:gd name="T40" fmla="*/ 136 w 138"/>
                  <a:gd name="T41" fmla="*/ 12 h 182"/>
                  <a:gd name="T42" fmla="*/ 138 w 138"/>
                  <a:gd name="T43" fmla="*/ 29 h 182"/>
                  <a:gd name="T44" fmla="*/ 136 w 138"/>
                  <a:gd name="T45" fmla="*/ 51 h 182"/>
                  <a:gd name="T46" fmla="*/ 127 w 138"/>
                  <a:gd name="T47" fmla="*/ 70 h 182"/>
                  <a:gd name="T48" fmla="*/ 112 w 138"/>
                  <a:gd name="T49" fmla="*/ 80 h 182"/>
                  <a:gd name="T50" fmla="*/ 109 w 138"/>
                  <a:gd name="T51" fmla="*/ 79 h 182"/>
                  <a:gd name="T52" fmla="*/ 104 w 138"/>
                  <a:gd name="T53" fmla="*/ 77 h 182"/>
                  <a:gd name="T54" fmla="*/ 102 w 138"/>
                  <a:gd name="T55" fmla="*/ 74 h 182"/>
                  <a:gd name="T56" fmla="*/ 105 w 138"/>
                  <a:gd name="T57" fmla="*/ 71 h 182"/>
                  <a:gd name="T58" fmla="*/ 115 w 138"/>
                  <a:gd name="T59" fmla="*/ 69 h 182"/>
                  <a:gd name="T60" fmla="*/ 123 w 138"/>
                  <a:gd name="T61" fmla="*/ 65 h 182"/>
                  <a:gd name="T62" fmla="*/ 128 w 138"/>
                  <a:gd name="T63" fmla="*/ 53 h 182"/>
                  <a:gd name="T64" fmla="*/ 131 w 138"/>
                  <a:gd name="T65" fmla="*/ 28 h 182"/>
                  <a:gd name="T66" fmla="*/ 129 w 138"/>
                  <a:gd name="T67" fmla="*/ 17 h 182"/>
                  <a:gd name="T68" fmla="*/ 124 w 138"/>
                  <a:gd name="T69" fmla="*/ 10 h 182"/>
                  <a:gd name="T70" fmla="*/ 119 w 138"/>
                  <a:gd name="T71" fmla="*/ 9 h 182"/>
                  <a:gd name="T72" fmla="*/ 114 w 138"/>
                  <a:gd name="T73" fmla="*/ 12 h 182"/>
                  <a:gd name="T74" fmla="*/ 114 w 138"/>
                  <a:gd name="T75" fmla="*/ 18 h 182"/>
                  <a:gd name="T76" fmla="*/ 112 w 138"/>
                  <a:gd name="T77" fmla="*/ 34 h 182"/>
                  <a:gd name="T78" fmla="*/ 109 w 138"/>
                  <a:gd name="T79" fmla="*/ 58 h 182"/>
                  <a:gd name="T80" fmla="*/ 105 w 138"/>
                  <a:gd name="T81" fmla="*/ 88 h 182"/>
                  <a:gd name="T82" fmla="*/ 102 w 138"/>
                  <a:gd name="T83" fmla="*/ 103 h 182"/>
                  <a:gd name="T84" fmla="*/ 94 w 138"/>
                  <a:gd name="T85" fmla="*/ 119 h 182"/>
                  <a:gd name="T86" fmla="*/ 83 w 138"/>
                  <a:gd name="T87" fmla="*/ 134 h 182"/>
                  <a:gd name="T88" fmla="*/ 71 w 138"/>
                  <a:gd name="T89" fmla="*/ 150 h 182"/>
                  <a:gd name="T90" fmla="*/ 59 w 138"/>
                  <a:gd name="T91" fmla="*/ 162 h 182"/>
                  <a:gd name="T92" fmla="*/ 46 w 138"/>
                  <a:gd name="T93" fmla="*/ 172 h 182"/>
                  <a:gd name="T94" fmla="*/ 33 w 138"/>
                  <a:gd name="T95" fmla="*/ 180 h 182"/>
                  <a:gd name="T96" fmla="*/ 24 w 138"/>
                  <a:gd name="T97" fmla="*/ 182 h 182"/>
                  <a:gd name="T98" fmla="*/ 13 w 138"/>
                  <a:gd name="T99" fmla="*/ 182 h 182"/>
                  <a:gd name="T100" fmla="*/ 9 w 138"/>
                  <a:gd name="T101" fmla="*/ 181 h 182"/>
                  <a:gd name="T102" fmla="*/ 8 w 138"/>
                  <a:gd name="T103" fmla="*/ 180 h 182"/>
                  <a:gd name="T104" fmla="*/ 8 w 138"/>
                  <a:gd name="T105" fmla="*/ 180 h 182"/>
                  <a:gd name="T106" fmla="*/ 5 w 138"/>
                  <a:gd name="T107" fmla="*/ 179 h 182"/>
                  <a:gd name="T108" fmla="*/ 2 w 138"/>
                  <a:gd name="T109" fmla="*/ 176 h 182"/>
                  <a:gd name="T110" fmla="*/ 0 w 138"/>
                  <a:gd name="T111" fmla="*/ 174 h 182"/>
                  <a:gd name="T112" fmla="*/ 7 w 138"/>
                  <a:gd name="T113" fmla="*/ 172 h 1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8"/>
                  <a:gd name="T172" fmla="*/ 0 h 182"/>
                  <a:gd name="T173" fmla="*/ 138 w 138"/>
                  <a:gd name="T174" fmla="*/ 182 h 1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8" h="182">
                    <a:moveTo>
                      <a:pt x="7" y="172"/>
                    </a:moveTo>
                    <a:lnTo>
                      <a:pt x="9" y="172"/>
                    </a:lnTo>
                    <a:lnTo>
                      <a:pt x="14" y="174"/>
                    </a:lnTo>
                    <a:lnTo>
                      <a:pt x="21" y="174"/>
                    </a:lnTo>
                    <a:lnTo>
                      <a:pt x="28" y="171"/>
                    </a:lnTo>
                    <a:lnTo>
                      <a:pt x="34" y="167"/>
                    </a:lnTo>
                    <a:lnTo>
                      <a:pt x="43" y="161"/>
                    </a:lnTo>
                    <a:lnTo>
                      <a:pt x="55" y="152"/>
                    </a:lnTo>
                    <a:lnTo>
                      <a:pt x="67" y="141"/>
                    </a:lnTo>
                    <a:lnTo>
                      <a:pt x="79" y="127"/>
                    </a:lnTo>
                    <a:lnTo>
                      <a:pt x="90" y="112"/>
                    </a:lnTo>
                    <a:lnTo>
                      <a:pt x="98" y="93"/>
                    </a:lnTo>
                    <a:lnTo>
                      <a:pt x="102" y="74"/>
                    </a:lnTo>
                    <a:lnTo>
                      <a:pt x="104" y="46"/>
                    </a:lnTo>
                    <a:lnTo>
                      <a:pt x="107" y="23"/>
                    </a:lnTo>
                    <a:lnTo>
                      <a:pt x="108" y="9"/>
                    </a:lnTo>
                    <a:lnTo>
                      <a:pt x="109" y="4"/>
                    </a:lnTo>
                    <a:lnTo>
                      <a:pt x="113" y="3"/>
                    </a:lnTo>
                    <a:lnTo>
                      <a:pt x="121" y="0"/>
                    </a:lnTo>
                    <a:lnTo>
                      <a:pt x="129" y="3"/>
                    </a:lnTo>
                    <a:lnTo>
                      <a:pt x="136" y="12"/>
                    </a:lnTo>
                    <a:lnTo>
                      <a:pt x="138" y="29"/>
                    </a:lnTo>
                    <a:lnTo>
                      <a:pt x="136" y="51"/>
                    </a:lnTo>
                    <a:lnTo>
                      <a:pt x="127" y="70"/>
                    </a:lnTo>
                    <a:lnTo>
                      <a:pt x="112" y="80"/>
                    </a:lnTo>
                    <a:lnTo>
                      <a:pt x="109" y="79"/>
                    </a:lnTo>
                    <a:lnTo>
                      <a:pt x="104" y="77"/>
                    </a:lnTo>
                    <a:lnTo>
                      <a:pt x="102" y="74"/>
                    </a:lnTo>
                    <a:lnTo>
                      <a:pt x="105" y="71"/>
                    </a:lnTo>
                    <a:lnTo>
                      <a:pt x="115" y="69"/>
                    </a:lnTo>
                    <a:lnTo>
                      <a:pt x="123" y="65"/>
                    </a:lnTo>
                    <a:lnTo>
                      <a:pt x="128" y="53"/>
                    </a:lnTo>
                    <a:lnTo>
                      <a:pt x="131" y="28"/>
                    </a:lnTo>
                    <a:lnTo>
                      <a:pt x="129" y="17"/>
                    </a:lnTo>
                    <a:lnTo>
                      <a:pt x="124" y="10"/>
                    </a:lnTo>
                    <a:lnTo>
                      <a:pt x="119" y="9"/>
                    </a:lnTo>
                    <a:lnTo>
                      <a:pt x="114" y="12"/>
                    </a:lnTo>
                    <a:lnTo>
                      <a:pt x="114" y="18"/>
                    </a:lnTo>
                    <a:lnTo>
                      <a:pt x="112" y="34"/>
                    </a:lnTo>
                    <a:lnTo>
                      <a:pt x="109" y="58"/>
                    </a:lnTo>
                    <a:lnTo>
                      <a:pt x="105" y="88"/>
                    </a:lnTo>
                    <a:lnTo>
                      <a:pt x="102" y="103"/>
                    </a:lnTo>
                    <a:lnTo>
                      <a:pt x="94" y="119"/>
                    </a:lnTo>
                    <a:lnTo>
                      <a:pt x="83" y="134"/>
                    </a:lnTo>
                    <a:lnTo>
                      <a:pt x="71" y="150"/>
                    </a:lnTo>
                    <a:lnTo>
                      <a:pt x="59" y="162"/>
                    </a:lnTo>
                    <a:lnTo>
                      <a:pt x="46" y="172"/>
                    </a:lnTo>
                    <a:lnTo>
                      <a:pt x="33" y="180"/>
                    </a:lnTo>
                    <a:lnTo>
                      <a:pt x="24" y="182"/>
                    </a:lnTo>
                    <a:lnTo>
                      <a:pt x="13" y="182"/>
                    </a:lnTo>
                    <a:lnTo>
                      <a:pt x="9" y="181"/>
                    </a:lnTo>
                    <a:lnTo>
                      <a:pt x="8" y="180"/>
                    </a:lnTo>
                    <a:lnTo>
                      <a:pt x="5" y="179"/>
                    </a:lnTo>
                    <a:lnTo>
                      <a:pt x="2" y="176"/>
                    </a:lnTo>
                    <a:lnTo>
                      <a:pt x="0" y="174"/>
                    </a:lnTo>
                    <a:lnTo>
                      <a:pt x="7" y="1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33" name="Freeform 119"/>
              <p:cNvSpPr>
                <a:spLocks/>
              </p:cNvSpPr>
              <p:nvPr/>
            </p:nvSpPr>
            <p:spPr bwMode="auto">
              <a:xfrm>
                <a:off x="3475" y="2383"/>
                <a:ext cx="44" cy="72"/>
              </a:xfrm>
              <a:custGeom>
                <a:avLst/>
                <a:gdLst>
                  <a:gd name="T0" fmla="*/ 9 w 44"/>
                  <a:gd name="T1" fmla="*/ 0 h 72"/>
                  <a:gd name="T2" fmla="*/ 3 w 44"/>
                  <a:gd name="T3" fmla="*/ 3 h 72"/>
                  <a:gd name="T4" fmla="*/ 0 w 44"/>
                  <a:gd name="T5" fmla="*/ 12 h 72"/>
                  <a:gd name="T6" fmla="*/ 0 w 44"/>
                  <a:gd name="T7" fmla="*/ 27 h 72"/>
                  <a:gd name="T8" fmla="*/ 6 w 44"/>
                  <a:gd name="T9" fmla="*/ 46 h 72"/>
                  <a:gd name="T10" fmla="*/ 16 w 44"/>
                  <a:gd name="T11" fmla="*/ 62 h 72"/>
                  <a:gd name="T12" fmla="*/ 28 w 44"/>
                  <a:gd name="T13" fmla="*/ 71 h 72"/>
                  <a:gd name="T14" fmla="*/ 38 w 44"/>
                  <a:gd name="T15" fmla="*/ 72 h 72"/>
                  <a:gd name="T16" fmla="*/ 43 w 44"/>
                  <a:gd name="T17" fmla="*/ 70 h 72"/>
                  <a:gd name="T18" fmla="*/ 44 w 44"/>
                  <a:gd name="T19" fmla="*/ 67 h 72"/>
                  <a:gd name="T20" fmla="*/ 43 w 44"/>
                  <a:gd name="T21" fmla="*/ 65 h 72"/>
                  <a:gd name="T22" fmla="*/ 42 w 44"/>
                  <a:gd name="T23" fmla="*/ 64 h 72"/>
                  <a:gd name="T24" fmla="*/ 41 w 44"/>
                  <a:gd name="T25" fmla="*/ 64 h 72"/>
                  <a:gd name="T26" fmla="*/ 32 w 44"/>
                  <a:gd name="T27" fmla="*/ 62 h 72"/>
                  <a:gd name="T28" fmla="*/ 24 w 44"/>
                  <a:gd name="T29" fmla="*/ 57 h 72"/>
                  <a:gd name="T30" fmla="*/ 18 w 44"/>
                  <a:gd name="T31" fmla="*/ 47 h 72"/>
                  <a:gd name="T32" fmla="*/ 11 w 44"/>
                  <a:gd name="T33" fmla="*/ 32 h 72"/>
                  <a:gd name="T34" fmla="*/ 8 w 44"/>
                  <a:gd name="T35" fmla="*/ 17 h 72"/>
                  <a:gd name="T36" fmla="*/ 10 w 44"/>
                  <a:gd name="T37" fmla="*/ 11 h 72"/>
                  <a:gd name="T38" fmla="*/ 13 w 44"/>
                  <a:gd name="T39" fmla="*/ 8 h 72"/>
                  <a:gd name="T40" fmla="*/ 15 w 44"/>
                  <a:gd name="T41" fmla="*/ 8 h 72"/>
                  <a:gd name="T42" fmla="*/ 9 w 44"/>
                  <a:gd name="T43" fmla="*/ 0 h 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72"/>
                  <a:gd name="T68" fmla="*/ 44 w 44"/>
                  <a:gd name="T69" fmla="*/ 72 h 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72">
                    <a:moveTo>
                      <a:pt x="9" y="0"/>
                    </a:moveTo>
                    <a:lnTo>
                      <a:pt x="3" y="3"/>
                    </a:lnTo>
                    <a:lnTo>
                      <a:pt x="0" y="12"/>
                    </a:lnTo>
                    <a:lnTo>
                      <a:pt x="0" y="27"/>
                    </a:lnTo>
                    <a:lnTo>
                      <a:pt x="6" y="46"/>
                    </a:lnTo>
                    <a:lnTo>
                      <a:pt x="16" y="62"/>
                    </a:lnTo>
                    <a:lnTo>
                      <a:pt x="28" y="71"/>
                    </a:lnTo>
                    <a:lnTo>
                      <a:pt x="38" y="72"/>
                    </a:lnTo>
                    <a:lnTo>
                      <a:pt x="43" y="70"/>
                    </a:lnTo>
                    <a:lnTo>
                      <a:pt x="44" y="67"/>
                    </a:lnTo>
                    <a:lnTo>
                      <a:pt x="43" y="65"/>
                    </a:lnTo>
                    <a:lnTo>
                      <a:pt x="42" y="64"/>
                    </a:lnTo>
                    <a:lnTo>
                      <a:pt x="41" y="64"/>
                    </a:lnTo>
                    <a:lnTo>
                      <a:pt x="32" y="62"/>
                    </a:lnTo>
                    <a:lnTo>
                      <a:pt x="24" y="57"/>
                    </a:lnTo>
                    <a:lnTo>
                      <a:pt x="18" y="47"/>
                    </a:lnTo>
                    <a:lnTo>
                      <a:pt x="11" y="32"/>
                    </a:lnTo>
                    <a:lnTo>
                      <a:pt x="8" y="17"/>
                    </a:lnTo>
                    <a:lnTo>
                      <a:pt x="10" y="11"/>
                    </a:lnTo>
                    <a:lnTo>
                      <a:pt x="13" y="8"/>
                    </a:lnTo>
                    <a:lnTo>
                      <a:pt x="15"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34" name="Freeform 120"/>
              <p:cNvSpPr>
                <a:spLocks/>
              </p:cNvSpPr>
              <p:nvPr/>
            </p:nvSpPr>
            <p:spPr bwMode="auto">
              <a:xfrm>
                <a:off x="3524" y="2394"/>
                <a:ext cx="46" cy="22"/>
              </a:xfrm>
              <a:custGeom>
                <a:avLst/>
                <a:gdLst>
                  <a:gd name="T0" fmla="*/ 38 w 46"/>
                  <a:gd name="T1" fmla="*/ 5 h 22"/>
                  <a:gd name="T2" fmla="*/ 37 w 46"/>
                  <a:gd name="T3" fmla="*/ 8 h 22"/>
                  <a:gd name="T4" fmla="*/ 31 w 46"/>
                  <a:gd name="T5" fmla="*/ 13 h 22"/>
                  <a:gd name="T6" fmla="*/ 21 w 46"/>
                  <a:gd name="T7" fmla="*/ 15 h 22"/>
                  <a:gd name="T8" fmla="*/ 5 w 46"/>
                  <a:gd name="T9" fmla="*/ 6 h 22"/>
                  <a:gd name="T10" fmla="*/ 4 w 46"/>
                  <a:gd name="T11" fmla="*/ 6 h 22"/>
                  <a:gd name="T12" fmla="*/ 3 w 46"/>
                  <a:gd name="T13" fmla="*/ 5 h 22"/>
                  <a:gd name="T14" fmla="*/ 0 w 46"/>
                  <a:gd name="T15" fmla="*/ 5 h 22"/>
                  <a:gd name="T16" fmla="*/ 0 w 46"/>
                  <a:gd name="T17" fmla="*/ 7 h 22"/>
                  <a:gd name="T18" fmla="*/ 2 w 46"/>
                  <a:gd name="T19" fmla="*/ 10 h 22"/>
                  <a:gd name="T20" fmla="*/ 4 w 46"/>
                  <a:gd name="T21" fmla="*/ 13 h 22"/>
                  <a:gd name="T22" fmla="*/ 9 w 46"/>
                  <a:gd name="T23" fmla="*/ 17 h 22"/>
                  <a:gd name="T24" fmla="*/ 14 w 46"/>
                  <a:gd name="T25" fmla="*/ 20 h 22"/>
                  <a:gd name="T26" fmla="*/ 19 w 46"/>
                  <a:gd name="T27" fmla="*/ 22 h 22"/>
                  <a:gd name="T28" fmla="*/ 26 w 46"/>
                  <a:gd name="T29" fmla="*/ 22 h 22"/>
                  <a:gd name="T30" fmla="*/ 32 w 46"/>
                  <a:gd name="T31" fmla="*/ 21 h 22"/>
                  <a:gd name="T32" fmla="*/ 38 w 46"/>
                  <a:gd name="T33" fmla="*/ 16 h 22"/>
                  <a:gd name="T34" fmla="*/ 46 w 46"/>
                  <a:gd name="T35" fmla="*/ 5 h 22"/>
                  <a:gd name="T36" fmla="*/ 45 w 46"/>
                  <a:gd name="T37" fmla="*/ 0 h 22"/>
                  <a:gd name="T38" fmla="*/ 41 w 46"/>
                  <a:gd name="T39" fmla="*/ 0 h 22"/>
                  <a:gd name="T40" fmla="*/ 38 w 46"/>
                  <a:gd name="T41" fmla="*/ 5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22"/>
                  <a:gd name="T65" fmla="*/ 46 w 46"/>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22">
                    <a:moveTo>
                      <a:pt x="38" y="5"/>
                    </a:moveTo>
                    <a:lnTo>
                      <a:pt x="37" y="8"/>
                    </a:lnTo>
                    <a:lnTo>
                      <a:pt x="31" y="13"/>
                    </a:lnTo>
                    <a:lnTo>
                      <a:pt x="21" y="15"/>
                    </a:lnTo>
                    <a:lnTo>
                      <a:pt x="5" y="6"/>
                    </a:lnTo>
                    <a:lnTo>
                      <a:pt x="4" y="6"/>
                    </a:lnTo>
                    <a:lnTo>
                      <a:pt x="3" y="5"/>
                    </a:lnTo>
                    <a:lnTo>
                      <a:pt x="0" y="5"/>
                    </a:lnTo>
                    <a:lnTo>
                      <a:pt x="0" y="7"/>
                    </a:lnTo>
                    <a:lnTo>
                      <a:pt x="2" y="10"/>
                    </a:lnTo>
                    <a:lnTo>
                      <a:pt x="4" y="13"/>
                    </a:lnTo>
                    <a:lnTo>
                      <a:pt x="9" y="17"/>
                    </a:lnTo>
                    <a:lnTo>
                      <a:pt x="14" y="20"/>
                    </a:lnTo>
                    <a:lnTo>
                      <a:pt x="19" y="22"/>
                    </a:lnTo>
                    <a:lnTo>
                      <a:pt x="26" y="22"/>
                    </a:lnTo>
                    <a:lnTo>
                      <a:pt x="32" y="21"/>
                    </a:lnTo>
                    <a:lnTo>
                      <a:pt x="38" y="16"/>
                    </a:lnTo>
                    <a:lnTo>
                      <a:pt x="46" y="5"/>
                    </a:lnTo>
                    <a:lnTo>
                      <a:pt x="45" y="0"/>
                    </a:lnTo>
                    <a:lnTo>
                      <a:pt x="41" y="0"/>
                    </a:lnTo>
                    <a:lnTo>
                      <a:pt x="3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35" name="Freeform 121"/>
              <p:cNvSpPr>
                <a:spLocks/>
              </p:cNvSpPr>
              <p:nvPr/>
            </p:nvSpPr>
            <p:spPr bwMode="auto">
              <a:xfrm>
                <a:off x="3656" y="2385"/>
                <a:ext cx="46" cy="21"/>
              </a:xfrm>
              <a:custGeom>
                <a:avLst/>
                <a:gdLst>
                  <a:gd name="T0" fmla="*/ 8 w 46"/>
                  <a:gd name="T1" fmla="*/ 6 h 21"/>
                  <a:gd name="T2" fmla="*/ 10 w 46"/>
                  <a:gd name="T3" fmla="*/ 9 h 21"/>
                  <a:gd name="T4" fmla="*/ 17 w 46"/>
                  <a:gd name="T5" fmla="*/ 14 h 21"/>
                  <a:gd name="T6" fmla="*/ 27 w 46"/>
                  <a:gd name="T7" fmla="*/ 12 h 21"/>
                  <a:gd name="T8" fmla="*/ 41 w 46"/>
                  <a:gd name="T9" fmla="*/ 2 h 21"/>
                  <a:gd name="T10" fmla="*/ 42 w 46"/>
                  <a:gd name="T11" fmla="*/ 1 h 21"/>
                  <a:gd name="T12" fmla="*/ 43 w 46"/>
                  <a:gd name="T13" fmla="*/ 0 h 21"/>
                  <a:gd name="T14" fmla="*/ 46 w 46"/>
                  <a:gd name="T15" fmla="*/ 0 h 21"/>
                  <a:gd name="T16" fmla="*/ 46 w 46"/>
                  <a:gd name="T17" fmla="*/ 2 h 21"/>
                  <a:gd name="T18" fmla="*/ 42 w 46"/>
                  <a:gd name="T19" fmla="*/ 10 h 21"/>
                  <a:gd name="T20" fmla="*/ 34 w 46"/>
                  <a:gd name="T21" fmla="*/ 17 h 21"/>
                  <a:gd name="T22" fmla="*/ 23 w 46"/>
                  <a:gd name="T23" fmla="*/ 21 h 21"/>
                  <a:gd name="T24" fmla="*/ 10 w 46"/>
                  <a:gd name="T25" fmla="*/ 16 h 21"/>
                  <a:gd name="T26" fmla="*/ 1 w 46"/>
                  <a:gd name="T27" fmla="*/ 6 h 21"/>
                  <a:gd name="T28" fmla="*/ 0 w 46"/>
                  <a:gd name="T29" fmla="*/ 2 h 21"/>
                  <a:gd name="T30" fmla="*/ 4 w 46"/>
                  <a:gd name="T31" fmla="*/ 2 h 21"/>
                  <a:gd name="T32" fmla="*/ 8 w 46"/>
                  <a:gd name="T33" fmla="*/ 6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21"/>
                  <a:gd name="T53" fmla="*/ 46 w 46"/>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21">
                    <a:moveTo>
                      <a:pt x="8" y="6"/>
                    </a:moveTo>
                    <a:lnTo>
                      <a:pt x="10" y="9"/>
                    </a:lnTo>
                    <a:lnTo>
                      <a:pt x="17" y="14"/>
                    </a:lnTo>
                    <a:lnTo>
                      <a:pt x="27" y="12"/>
                    </a:lnTo>
                    <a:lnTo>
                      <a:pt x="41" y="2"/>
                    </a:lnTo>
                    <a:lnTo>
                      <a:pt x="42" y="1"/>
                    </a:lnTo>
                    <a:lnTo>
                      <a:pt x="43" y="0"/>
                    </a:lnTo>
                    <a:lnTo>
                      <a:pt x="46" y="0"/>
                    </a:lnTo>
                    <a:lnTo>
                      <a:pt x="46" y="2"/>
                    </a:lnTo>
                    <a:lnTo>
                      <a:pt x="42" y="10"/>
                    </a:lnTo>
                    <a:lnTo>
                      <a:pt x="34" y="17"/>
                    </a:lnTo>
                    <a:lnTo>
                      <a:pt x="23" y="21"/>
                    </a:lnTo>
                    <a:lnTo>
                      <a:pt x="10" y="16"/>
                    </a:lnTo>
                    <a:lnTo>
                      <a:pt x="1" y="6"/>
                    </a:lnTo>
                    <a:lnTo>
                      <a:pt x="0" y="2"/>
                    </a:lnTo>
                    <a:lnTo>
                      <a:pt x="4" y="2"/>
                    </a:lnTo>
                    <a:lnTo>
                      <a:pt x="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36" name="Freeform 122"/>
              <p:cNvSpPr>
                <a:spLocks/>
              </p:cNvSpPr>
              <p:nvPr/>
            </p:nvSpPr>
            <p:spPr bwMode="auto">
              <a:xfrm>
                <a:off x="3623" y="2500"/>
                <a:ext cx="33" cy="12"/>
              </a:xfrm>
              <a:custGeom>
                <a:avLst/>
                <a:gdLst>
                  <a:gd name="T0" fmla="*/ 0 w 33"/>
                  <a:gd name="T1" fmla="*/ 2 h 12"/>
                  <a:gd name="T2" fmla="*/ 3 w 33"/>
                  <a:gd name="T3" fmla="*/ 2 h 12"/>
                  <a:gd name="T4" fmla="*/ 9 w 33"/>
                  <a:gd name="T5" fmla="*/ 1 h 12"/>
                  <a:gd name="T6" fmla="*/ 18 w 33"/>
                  <a:gd name="T7" fmla="*/ 0 h 12"/>
                  <a:gd name="T8" fmla="*/ 28 w 33"/>
                  <a:gd name="T9" fmla="*/ 1 h 12"/>
                  <a:gd name="T10" fmla="*/ 33 w 33"/>
                  <a:gd name="T11" fmla="*/ 5 h 12"/>
                  <a:gd name="T12" fmla="*/ 32 w 33"/>
                  <a:gd name="T13" fmla="*/ 7 h 12"/>
                  <a:gd name="T14" fmla="*/ 27 w 33"/>
                  <a:gd name="T15" fmla="*/ 11 h 12"/>
                  <a:gd name="T16" fmla="*/ 22 w 33"/>
                  <a:gd name="T17" fmla="*/ 11 h 12"/>
                  <a:gd name="T18" fmla="*/ 18 w 33"/>
                  <a:gd name="T19" fmla="*/ 10 h 12"/>
                  <a:gd name="T20" fmla="*/ 13 w 33"/>
                  <a:gd name="T21" fmla="*/ 10 h 12"/>
                  <a:gd name="T22" fmla="*/ 6 w 33"/>
                  <a:gd name="T23" fmla="*/ 10 h 12"/>
                  <a:gd name="T24" fmla="*/ 3 w 33"/>
                  <a:gd name="T25" fmla="*/ 12 h 12"/>
                  <a:gd name="T26" fmla="*/ 0 w 33"/>
                  <a:gd name="T27" fmla="*/ 2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12"/>
                  <a:gd name="T44" fmla="*/ 33 w 33"/>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12">
                    <a:moveTo>
                      <a:pt x="0" y="2"/>
                    </a:moveTo>
                    <a:lnTo>
                      <a:pt x="3" y="2"/>
                    </a:lnTo>
                    <a:lnTo>
                      <a:pt x="9" y="1"/>
                    </a:lnTo>
                    <a:lnTo>
                      <a:pt x="18" y="0"/>
                    </a:lnTo>
                    <a:lnTo>
                      <a:pt x="28" y="1"/>
                    </a:lnTo>
                    <a:lnTo>
                      <a:pt x="33" y="5"/>
                    </a:lnTo>
                    <a:lnTo>
                      <a:pt x="32" y="7"/>
                    </a:lnTo>
                    <a:lnTo>
                      <a:pt x="27" y="11"/>
                    </a:lnTo>
                    <a:lnTo>
                      <a:pt x="22" y="11"/>
                    </a:lnTo>
                    <a:lnTo>
                      <a:pt x="18" y="10"/>
                    </a:lnTo>
                    <a:lnTo>
                      <a:pt x="13" y="10"/>
                    </a:lnTo>
                    <a:lnTo>
                      <a:pt x="6" y="10"/>
                    </a:lnTo>
                    <a:lnTo>
                      <a:pt x="3" y="12"/>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37" name="Freeform 123"/>
              <p:cNvSpPr>
                <a:spLocks/>
              </p:cNvSpPr>
              <p:nvPr/>
            </p:nvSpPr>
            <p:spPr bwMode="auto">
              <a:xfrm>
                <a:off x="3540" y="2473"/>
                <a:ext cx="41" cy="20"/>
              </a:xfrm>
              <a:custGeom>
                <a:avLst/>
                <a:gdLst>
                  <a:gd name="T0" fmla="*/ 41 w 41"/>
                  <a:gd name="T1" fmla="*/ 18 h 20"/>
                  <a:gd name="T2" fmla="*/ 36 w 41"/>
                  <a:gd name="T3" fmla="*/ 8 h 20"/>
                  <a:gd name="T4" fmla="*/ 34 w 41"/>
                  <a:gd name="T5" fmla="*/ 3 h 20"/>
                  <a:gd name="T6" fmla="*/ 30 w 41"/>
                  <a:gd name="T7" fmla="*/ 0 h 20"/>
                  <a:gd name="T8" fmla="*/ 25 w 41"/>
                  <a:gd name="T9" fmla="*/ 0 h 20"/>
                  <a:gd name="T10" fmla="*/ 17 w 41"/>
                  <a:gd name="T11" fmla="*/ 3 h 20"/>
                  <a:gd name="T12" fmla="*/ 8 w 41"/>
                  <a:gd name="T13" fmla="*/ 9 h 20"/>
                  <a:gd name="T14" fmla="*/ 2 w 41"/>
                  <a:gd name="T15" fmla="*/ 14 h 20"/>
                  <a:gd name="T16" fmla="*/ 0 w 41"/>
                  <a:gd name="T17" fmla="*/ 17 h 20"/>
                  <a:gd name="T18" fmla="*/ 8 w 41"/>
                  <a:gd name="T19" fmla="*/ 20 h 20"/>
                  <a:gd name="T20" fmla="*/ 11 w 41"/>
                  <a:gd name="T21" fmla="*/ 18 h 20"/>
                  <a:gd name="T22" fmla="*/ 16 w 41"/>
                  <a:gd name="T23" fmla="*/ 13 h 20"/>
                  <a:gd name="T24" fmla="*/ 22 w 41"/>
                  <a:gd name="T25" fmla="*/ 8 h 20"/>
                  <a:gd name="T26" fmla="*/ 27 w 41"/>
                  <a:gd name="T27" fmla="*/ 9 h 20"/>
                  <a:gd name="T28" fmla="*/ 31 w 41"/>
                  <a:gd name="T29" fmla="*/ 14 h 20"/>
                  <a:gd name="T30" fmla="*/ 34 w 41"/>
                  <a:gd name="T31" fmla="*/ 17 h 20"/>
                  <a:gd name="T32" fmla="*/ 35 w 41"/>
                  <a:gd name="T33" fmla="*/ 19 h 20"/>
                  <a:gd name="T34" fmla="*/ 36 w 41"/>
                  <a:gd name="T35" fmla="*/ 20 h 20"/>
                  <a:gd name="T36" fmla="*/ 41 w 41"/>
                  <a:gd name="T37" fmla="*/ 18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
                  <a:gd name="T58" fmla="*/ 0 h 20"/>
                  <a:gd name="T59" fmla="*/ 41 w 41"/>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 h="20">
                    <a:moveTo>
                      <a:pt x="41" y="18"/>
                    </a:moveTo>
                    <a:lnTo>
                      <a:pt x="36" y="8"/>
                    </a:lnTo>
                    <a:lnTo>
                      <a:pt x="34" y="3"/>
                    </a:lnTo>
                    <a:lnTo>
                      <a:pt x="30" y="0"/>
                    </a:lnTo>
                    <a:lnTo>
                      <a:pt x="25" y="0"/>
                    </a:lnTo>
                    <a:lnTo>
                      <a:pt x="17" y="3"/>
                    </a:lnTo>
                    <a:lnTo>
                      <a:pt x="8" y="9"/>
                    </a:lnTo>
                    <a:lnTo>
                      <a:pt x="2" y="14"/>
                    </a:lnTo>
                    <a:lnTo>
                      <a:pt x="0" y="17"/>
                    </a:lnTo>
                    <a:lnTo>
                      <a:pt x="8" y="20"/>
                    </a:lnTo>
                    <a:lnTo>
                      <a:pt x="11" y="18"/>
                    </a:lnTo>
                    <a:lnTo>
                      <a:pt x="16" y="13"/>
                    </a:lnTo>
                    <a:lnTo>
                      <a:pt x="22" y="8"/>
                    </a:lnTo>
                    <a:lnTo>
                      <a:pt x="27" y="9"/>
                    </a:lnTo>
                    <a:lnTo>
                      <a:pt x="31" y="14"/>
                    </a:lnTo>
                    <a:lnTo>
                      <a:pt x="34" y="17"/>
                    </a:lnTo>
                    <a:lnTo>
                      <a:pt x="35" y="19"/>
                    </a:lnTo>
                    <a:lnTo>
                      <a:pt x="36" y="20"/>
                    </a:lnTo>
                    <a:lnTo>
                      <a:pt x="41"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38" name="Freeform 124"/>
              <p:cNvSpPr>
                <a:spLocks/>
              </p:cNvSpPr>
              <p:nvPr/>
            </p:nvSpPr>
            <p:spPr bwMode="auto">
              <a:xfrm>
                <a:off x="3614" y="2553"/>
                <a:ext cx="50" cy="77"/>
              </a:xfrm>
              <a:custGeom>
                <a:avLst/>
                <a:gdLst>
                  <a:gd name="T0" fmla="*/ 50 w 50"/>
                  <a:gd name="T1" fmla="*/ 76 h 77"/>
                  <a:gd name="T2" fmla="*/ 48 w 50"/>
                  <a:gd name="T3" fmla="*/ 68 h 77"/>
                  <a:gd name="T4" fmla="*/ 46 w 50"/>
                  <a:gd name="T5" fmla="*/ 63 h 77"/>
                  <a:gd name="T6" fmla="*/ 45 w 50"/>
                  <a:gd name="T7" fmla="*/ 61 h 77"/>
                  <a:gd name="T8" fmla="*/ 45 w 50"/>
                  <a:gd name="T9" fmla="*/ 59 h 77"/>
                  <a:gd name="T10" fmla="*/ 46 w 50"/>
                  <a:gd name="T11" fmla="*/ 58 h 77"/>
                  <a:gd name="T12" fmla="*/ 45 w 50"/>
                  <a:gd name="T13" fmla="*/ 57 h 77"/>
                  <a:gd name="T14" fmla="*/ 43 w 50"/>
                  <a:gd name="T15" fmla="*/ 56 h 77"/>
                  <a:gd name="T16" fmla="*/ 43 w 50"/>
                  <a:gd name="T17" fmla="*/ 54 h 77"/>
                  <a:gd name="T18" fmla="*/ 32 w 50"/>
                  <a:gd name="T19" fmla="*/ 32 h 77"/>
                  <a:gd name="T20" fmla="*/ 22 w 50"/>
                  <a:gd name="T21" fmla="*/ 14 h 77"/>
                  <a:gd name="T22" fmla="*/ 15 w 50"/>
                  <a:gd name="T23" fmla="*/ 4 h 77"/>
                  <a:gd name="T24" fmla="*/ 13 w 50"/>
                  <a:gd name="T25" fmla="*/ 0 h 77"/>
                  <a:gd name="T26" fmla="*/ 12 w 50"/>
                  <a:gd name="T27" fmla="*/ 4 h 77"/>
                  <a:gd name="T28" fmla="*/ 14 w 50"/>
                  <a:gd name="T29" fmla="*/ 9 h 77"/>
                  <a:gd name="T30" fmla="*/ 21 w 50"/>
                  <a:gd name="T31" fmla="*/ 20 h 77"/>
                  <a:gd name="T32" fmla="*/ 29 w 50"/>
                  <a:gd name="T33" fmla="*/ 37 h 77"/>
                  <a:gd name="T34" fmla="*/ 41 w 50"/>
                  <a:gd name="T35" fmla="*/ 56 h 77"/>
                  <a:gd name="T36" fmla="*/ 40 w 50"/>
                  <a:gd name="T37" fmla="*/ 57 h 77"/>
                  <a:gd name="T38" fmla="*/ 37 w 50"/>
                  <a:gd name="T39" fmla="*/ 59 h 77"/>
                  <a:gd name="T40" fmla="*/ 33 w 50"/>
                  <a:gd name="T41" fmla="*/ 61 h 77"/>
                  <a:gd name="T42" fmla="*/ 32 w 50"/>
                  <a:gd name="T43" fmla="*/ 62 h 77"/>
                  <a:gd name="T44" fmla="*/ 24 w 50"/>
                  <a:gd name="T45" fmla="*/ 52 h 77"/>
                  <a:gd name="T46" fmla="*/ 15 w 50"/>
                  <a:gd name="T47" fmla="*/ 39 h 77"/>
                  <a:gd name="T48" fmla="*/ 9 w 50"/>
                  <a:gd name="T49" fmla="*/ 28 h 77"/>
                  <a:gd name="T50" fmla="*/ 7 w 50"/>
                  <a:gd name="T51" fmla="*/ 24 h 77"/>
                  <a:gd name="T52" fmla="*/ 0 w 50"/>
                  <a:gd name="T53" fmla="*/ 25 h 77"/>
                  <a:gd name="T54" fmla="*/ 4 w 50"/>
                  <a:gd name="T55" fmla="*/ 30 h 77"/>
                  <a:gd name="T56" fmla="*/ 12 w 50"/>
                  <a:gd name="T57" fmla="*/ 43 h 77"/>
                  <a:gd name="T58" fmla="*/ 22 w 50"/>
                  <a:gd name="T59" fmla="*/ 56 h 77"/>
                  <a:gd name="T60" fmla="*/ 31 w 50"/>
                  <a:gd name="T61" fmla="*/ 64 h 77"/>
                  <a:gd name="T62" fmla="*/ 31 w 50"/>
                  <a:gd name="T63" fmla="*/ 64 h 77"/>
                  <a:gd name="T64" fmla="*/ 32 w 50"/>
                  <a:gd name="T65" fmla="*/ 66 h 77"/>
                  <a:gd name="T66" fmla="*/ 33 w 50"/>
                  <a:gd name="T67" fmla="*/ 67 h 77"/>
                  <a:gd name="T68" fmla="*/ 34 w 50"/>
                  <a:gd name="T69" fmla="*/ 67 h 77"/>
                  <a:gd name="T70" fmla="*/ 36 w 50"/>
                  <a:gd name="T71" fmla="*/ 68 h 77"/>
                  <a:gd name="T72" fmla="*/ 40 w 50"/>
                  <a:gd name="T73" fmla="*/ 71 h 77"/>
                  <a:gd name="T74" fmla="*/ 43 w 50"/>
                  <a:gd name="T75" fmla="*/ 75 h 77"/>
                  <a:gd name="T76" fmla="*/ 47 w 50"/>
                  <a:gd name="T77" fmla="*/ 77 h 77"/>
                  <a:gd name="T78" fmla="*/ 50 w 50"/>
                  <a:gd name="T79" fmla="*/ 76 h 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0"/>
                  <a:gd name="T121" fmla="*/ 0 h 77"/>
                  <a:gd name="T122" fmla="*/ 50 w 50"/>
                  <a:gd name="T123" fmla="*/ 77 h 7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0" h="77">
                    <a:moveTo>
                      <a:pt x="50" y="76"/>
                    </a:moveTo>
                    <a:lnTo>
                      <a:pt x="48" y="68"/>
                    </a:lnTo>
                    <a:lnTo>
                      <a:pt x="46" y="63"/>
                    </a:lnTo>
                    <a:lnTo>
                      <a:pt x="45" y="61"/>
                    </a:lnTo>
                    <a:lnTo>
                      <a:pt x="45" y="59"/>
                    </a:lnTo>
                    <a:lnTo>
                      <a:pt x="46" y="58"/>
                    </a:lnTo>
                    <a:lnTo>
                      <a:pt x="45" y="57"/>
                    </a:lnTo>
                    <a:lnTo>
                      <a:pt x="43" y="56"/>
                    </a:lnTo>
                    <a:lnTo>
                      <a:pt x="43" y="54"/>
                    </a:lnTo>
                    <a:lnTo>
                      <a:pt x="32" y="32"/>
                    </a:lnTo>
                    <a:lnTo>
                      <a:pt x="22" y="14"/>
                    </a:lnTo>
                    <a:lnTo>
                      <a:pt x="15" y="4"/>
                    </a:lnTo>
                    <a:lnTo>
                      <a:pt x="13" y="0"/>
                    </a:lnTo>
                    <a:lnTo>
                      <a:pt x="12" y="4"/>
                    </a:lnTo>
                    <a:lnTo>
                      <a:pt x="14" y="9"/>
                    </a:lnTo>
                    <a:lnTo>
                      <a:pt x="21" y="20"/>
                    </a:lnTo>
                    <a:lnTo>
                      <a:pt x="29" y="37"/>
                    </a:lnTo>
                    <a:lnTo>
                      <a:pt x="41" y="56"/>
                    </a:lnTo>
                    <a:lnTo>
                      <a:pt x="40" y="57"/>
                    </a:lnTo>
                    <a:lnTo>
                      <a:pt x="37" y="59"/>
                    </a:lnTo>
                    <a:lnTo>
                      <a:pt x="33" y="61"/>
                    </a:lnTo>
                    <a:lnTo>
                      <a:pt x="32" y="62"/>
                    </a:lnTo>
                    <a:lnTo>
                      <a:pt x="24" y="52"/>
                    </a:lnTo>
                    <a:lnTo>
                      <a:pt x="15" y="39"/>
                    </a:lnTo>
                    <a:lnTo>
                      <a:pt x="9" y="28"/>
                    </a:lnTo>
                    <a:lnTo>
                      <a:pt x="7" y="24"/>
                    </a:lnTo>
                    <a:lnTo>
                      <a:pt x="0" y="25"/>
                    </a:lnTo>
                    <a:lnTo>
                      <a:pt x="4" y="30"/>
                    </a:lnTo>
                    <a:lnTo>
                      <a:pt x="12" y="43"/>
                    </a:lnTo>
                    <a:lnTo>
                      <a:pt x="22" y="56"/>
                    </a:lnTo>
                    <a:lnTo>
                      <a:pt x="31" y="64"/>
                    </a:lnTo>
                    <a:lnTo>
                      <a:pt x="32" y="66"/>
                    </a:lnTo>
                    <a:lnTo>
                      <a:pt x="33" y="67"/>
                    </a:lnTo>
                    <a:lnTo>
                      <a:pt x="34" y="67"/>
                    </a:lnTo>
                    <a:lnTo>
                      <a:pt x="36" y="68"/>
                    </a:lnTo>
                    <a:lnTo>
                      <a:pt x="40" y="71"/>
                    </a:lnTo>
                    <a:lnTo>
                      <a:pt x="43" y="75"/>
                    </a:lnTo>
                    <a:lnTo>
                      <a:pt x="47" y="77"/>
                    </a:lnTo>
                    <a:lnTo>
                      <a:pt x="50"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39" name="Freeform 125"/>
              <p:cNvSpPr>
                <a:spLocks/>
              </p:cNvSpPr>
              <p:nvPr/>
            </p:nvSpPr>
            <p:spPr bwMode="auto">
              <a:xfrm>
                <a:off x="3369" y="2462"/>
                <a:ext cx="167" cy="335"/>
              </a:xfrm>
              <a:custGeom>
                <a:avLst/>
                <a:gdLst>
                  <a:gd name="T0" fmla="*/ 167 w 167"/>
                  <a:gd name="T1" fmla="*/ 273 h 335"/>
                  <a:gd name="T2" fmla="*/ 159 w 167"/>
                  <a:gd name="T3" fmla="*/ 283 h 335"/>
                  <a:gd name="T4" fmla="*/ 152 w 167"/>
                  <a:gd name="T5" fmla="*/ 296 h 335"/>
                  <a:gd name="T6" fmla="*/ 143 w 167"/>
                  <a:gd name="T7" fmla="*/ 308 h 335"/>
                  <a:gd name="T8" fmla="*/ 130 w 167"/>
                  <a:gd name="T9" fmla="*/ 320 h 335"/>
                  <a:gd name="T10" fmla="*/ 115 w 167"/>
                  <a:gd name="T11" fmla="*/ 329 h 335"/>
                  <a:gd name="T12" fmla="*/ 95 w 167"/>
                  <a:gd name="T13" fmla="*/ 334 h 335"/>
                  <a:gd name="T14" fmla="*/ 68 w 167"/>
                  <a:gd name="T15" fmla="*/ 335 h 335"/>
                  <a:gd name="T16" fmla="*/ 36 w 167"/>
                  <a:gd name="T17" fmla="*/ 329 h 335"/>
                  <a:gd name="T18" fmla="*/ 10 w 167"/>
                  <a:gd name="T19" fmla="*/ 310 h 335"/>
                  <a:gd name="T20" fmla="*/ 0 w 167"/>
                  <a:gd name="T21" fmla="*/ 274 h 335"/>
                  <a:gd name="T22" fmla="*/ 1 w 167"/>
                  <a:gd name="T23" fmla="*/ 230 h 335"/>
                  <a:gd name="T24" fmla="*/ 11 w 167"/>
                  <a:gd name="T25" fmla="*/ 181 h 335"/>
                  <a:gd name="T26" fmla="*/ 26 w 167"/>
                  <a:gd name="T27" fmla="*/ 133 h 335"/>
                  <a:gd name="T28" fmla="*/ 41 w 167"/>
                  <a:gd name="T29" fmla="*/ 91 h 335"/>
                  <a:gd name="T30" fmla="*/ 53 w 167"/>
                  <a:gd name="T31" fmla="*/ 63 h 335"/>
                  <a:gd name="T32" fmla="*/ 58 w 167"/>
                  <a:gd name="T33" fmla="*/ 52 h 335"/>
                  <a:gd name="T34" fmla="*/ 64 w 167"/>
                  <a:gd name="T35" fmla="*/ 40 h 335"/>
                  <a:gd name="T36" fmla="*/ 76 w 167"/>
                  <a:gd name="T37" fmla="*/ 30 h 335"/>
                  <a:gd name="T38" fmla="*/ 91 w 167"/>
                  <a:gd name="T39" fmla="*/ 21 h 335"/>
                  <a:gd name="T40" fmla="*/ 107 w 167"/>
                  <a:gd name="T41" fmla="*/ 14 h 335"/>
                  <a:gd name="T42" fmla="*/ 125 w 167"/>
                  <a:gd name="T43" fmla="*/ 7 h 335"/>
                  <a:gd name="T44" fmla="*/ 139 w 167"/>
                  <a:gd name="T45" fmla="*/ 4 h 335"/>
                  <a:gd name="T46" fmla="*/ 149 w 167"/>
                  <a:gd name="T47" fmla="*/ 1 h 335"/>
                  <a:gd name="T48" fmla="*/ 153 w 167"/>
                  <a:gd name="T49" fmla="*/ 0 h 335"/>
                  <a:gd name="T50" fmla="*/ 158 w 167"/>
                  <a:gd name="T51" fmla="*/ 9 h 335"/>
                  <a:gd name="T52" fmla="*/ 155 w 167"/>
                  <a:gd name="T53" fmla="*/ 9 h 335"/>
                  <a:gd name="T54" fmla="*/ 147 w 167"/>
                  <a:gd name="T55" fmla="*/ 10 h 335"/>
                  <a:gd name="T56" fmla="*/ 135 w 167"/>
                  <a:gd name="T57" fmla="*/ 14 h 335"/>
                  <a:gd name="T58" fmla="*/ 121 w 167"/>
                  <a:gd name="T59" fmla="*/ 18 h 335"/>
                  <a:gd name="T60" fmla="*/ 106 w 167"/>
                  <a:gd name="T61" fmla="*/ 24 h 335"/>
                  <a:gd name="T62" fmla="*/ 91 w 167"/>
                  <a:gd name="T63" fmla="*/ 33 h 335"/>
                  <a:gd name="T64" fmla="*/ 78 w 167"/>
                  <a:gd name="T65" fmla="*/ 43 h 335"/>
                  <a:gd name="T66" fmla="*/ 68 w 167"/>
                  <a:gd name="T67" fmla="*/ 57 h 335"/>
                  <a:gd name="T68" fmla="*/ 62 w 167"/>
                  <a:gd name="T69" fmla="*/ 69 h 335"/>
                  <a:gd name="T70" fmla="*/ 50 w 167"/>
                  <a:gd name="T71" fmla="*/ 100 h 335"/>
                  <a:gd name="T72" fmla="*/ 36 w 167"/>
                  <a:gd name="T73" fmla="*/ 140 h 335"/>
                  <a:gd name="T74" fmla="*/ 22 w 167"/>
                  <a:gd name="T75" fmla="*/ 186 h 335"/>
                  <a:gd name="T76" fmla="*/ 14 w 167"/>
                  <a:gd name="T77" fmla="*/ 233 h 335"/>
                  <a:gd name="T78" fmla="*/ 14 w 167"/>
                  <a:gd name="T79" fmla="*/ 274 h 335"/>
                  <a:gd name="T80" fmla="*/ 24 w 167"/>
                  <a:gd name="T81" fmla="*/ 307 h 335"/>
                  <a:gd name="T82" fmla="*/ 50 w 167"/>
                  <a:gd name="T83" fmla="*/ 324 h 335"/>
                  <a:gd name="T84" fmla="*/ 78 w 167"/>
                  <a:gd name="T85" fmla="*/ 326 h 335"/>
                  <a:gd name="T86" fmla="*/ 100 w 167"/>
                  <a:gd name="T87" fmla="*/ 324 h 335"/>
                  <a:gd name="T88" fmla="*/ 117 w 167"/>
                  <a:gd name="T89" fmla="*/ 316 h 335"/>
                  <a:gd name="T90" fmla="*/ 130 w 167"/>
                  <a:gd name="T91" fmla="*/ 305 h 335"/>
                  <a:gd name="T92" fmla="*/ 140 w 167"/>
                  <a:gd name="T93" fmla="*/ 293 h 335"/>
                  <a:gd name="T94" fmla="*/ 148 w 167"/>
                  <a:gd name="T95" fmla="*/ 281 h 335"/>
                  <a:gd name="T96" fmla="*/ 153 w 167"/>
                  <a:gd name="T97" fmla="*/ 271 h 335"/>
                  <a:gd name="T98" fmla="*/ 158 w 167"/>
                  <a:gd name="T99" fmla="*/ 264 h 335"/>
                  <a:gd name="T100" fmla="*/ 167 w 167"/>
                  <a:gd name="T101" fmla="*/ 273 h 33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7"/>
                  <a:gd name="T154" fmla="*/ 0 h 335"/>
                  <a:gd name="T155" fmla="*/ 167 w 167"/>
                  <a:gd name="T156" fmla="*/ 335 h 33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7" h="335">
                    <a:moveTo>
                      <a:pt x="167" y="273"/>
                    </a:moveTo>
                    <a:lnTo>
                      <a:pt x="159" y="283"/>
                    </a:lnTo>
                    <a:lnTo>
                      <a:pt x="152" y="296"/>
                    </a:lnTo>
                    <a:lnTo>
                      <a:pt x="143" y="308"/>
                    </a:lnTo>
                    <a:lnTo>
                      <a:pt x="130" y="320"/>
                    </a:lnTo>
                    <a:lnTo>
                      <a:pt x="115" y="329"/>
                    </a:lnTo>
                    <a:lnTo>
                      <a:pt x="95" y="334"/>
                    </a:lnTo>
                    <a:lnTo>
                      <a:pt x="68" y="335"/>
                    </a:lnTo>
                    <a:lnTo>
                      <a:pt x="36" y="329"/>
                    </a:lnTo>
                    <a:lnTo>
                      <a:pt x="10" y="310"/>
                    </a:lnTo>
                    <a:lnTo>
                      <a:pt x="0" y="274"/>
                    </a:lnTo>
                    <a:lnTo>
                      <a:pt x="1" y="230"/>
                    </a:lnTo>
                    <a:lnTo>
                      <a:pt x="11" y="181"/>
                    </a:lnTo>
                    <a:lnTo>
                      <a:pt x="26" y="133"/>
                    </a:lnTo>
                    <a:lnTo>
                      <a:pt x="41" y="91"/>
                    </a:lnTo>
                    <a:lnTo>
                      <a:pt x="53" y="63"/>
                    </a:lnTo>
                    <a:lnTo>
                      <a:pt x="58" y="52"/>
                    </a:lnTo>
                    <a:lnTo>
                      <a:pt x="64" y="40"/>
                    </a:lnTo>
                    <a:lnTo>
                      <a:pt x="76" y="30"/>
                    </a:lnTo>
                    <a:lnTo>
                      <a:pt x="91" y="21"/>
                    </a:lnTo>
                    <a:lnTo>
                      <a:pt x="107" y="14"/>
                    </a:lnTo>
                    <a:lnTo>
                      <a:pt x="125" y="7"/>
                    </a:lnTo>
                    <a:lnTo>
                      <a:pt x="139" y="4"/>
                    </a:lnTo>
                    <a:lnTo>
                      <a:pt x="149" y="1"/>
                    </a:lnTo>
                    <a:lnTo>
                      <a:pt x="153" y="0"/>
                    </a:lnTo>
                    <a:lnTo>
                      <a:pt x="158" y="9"/>
                    </a:lnTo>
                    <a:lnTo>
                      <a:pt x="155" y="9"/>
                    </a:lnTo>
                    <a:lnTo>
                      <a:pt x="147" y="10"/>
                    </a:lnTo>
                    <a:lnTo>
                      <a:pt x="135" y="14"/>
                    </a:lnTo>
                    <a:lnTo>
                      <a:pt x="121" y="18"/>
                    </a:lnTo>
                    <a:lnTo>
                      <a:pt x="106" y="24"/>
                    </a:lnTo>
                    <a:lnTo>
                      <a:pt x="91" y="33"/>
                    </a:lnTo>
                    <a:lnTo>
                      <a:pt x="78" y="43"/>
                    </a:lnTo>
                    <a:lnTo>
                      <a:pt x="68" y="57"/>
                    </a:lnTo>
                    <a:lnTo>
                      <a:pt x="62" y="69"/>
                    </a:lnTo>
                    <a:lnTo>
                      <a:pt x="50" y="100"/>
                    </a:lnTo>
                    <a:lnTo>
                      <a:pt x="36" y="140"/>
                    </a:lnTo>
                    <a:lnTo>
                      <a:pt x="22" y="186"/>
                    </a:lnTo>
                    <a:lnTo>
                      <a:pt x="14" y="233"/>
                    </a:lnTo>
                    <a:lnTo>
                      <a:pt x="14" y="274"/>
                    </a:lnTo>
                    <a:lnTo>
                      <a:pt x="24" y="307"/>
                    </a:lnTo>
                    <a:lnTo>
                      <a:pt x="50" y="324"/>
                    </a:lnTo>
                    <a:lnTo>
                      <a:pt x="78" y="326"/>
                    </a:lnTo>
                    <a:lnTo>
                      <a:pt x="100" y="324"/>
                    </a:lnTo>
                    <a:lnTo>
                      <a:pt x="117" y="316"/>
                    </a:lnTo>
                    <a:lnTo>
                      <a:pt x="130" y="305"/>
                    </a:lnTo>
                    <a:lnTo>
                      <a:pt x="140" y="293"/>
                    </a:lnTo>
                    <a:lnTo>
                      <a:pt x="148" y="281"/>
                    </a:lnTo>
                    <a:lnTo>
                      <a:pt x="153" y="271"/>
                    </a:lnTo>
                    <a:lnTo>
                      <a:pt x="158" y="264"/>
                    </a:lnTo>
                    <a:lnTo>
                      <a:pt x="167" y="2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40" name="Freeform 126"/>
              <p:cNvSpPr>
                <a:spLocks/>
              </p:cNvSpPr>
              <p:nvPr/>
            </p:nvSpPr>
            <p:spPr bwMode="auto">
              <a:xfrm>
                <a:off x="3608" y="2458"/>
                <a:ext cx="242" cy="347"/>
              </a:xfrm>
              <a:custGeom>
                <a:avLst/>
                <a:gdLst>
                  <a:gd name="T0" fmla="*/ 134 w 242"/>
                  <a:gd name="T1" fmla="*/ 333 h 347"/>
                  <a:gd name="T2" fmla="*/ 149 w 242"/>
                  <a:gd name="T3" fmla="*/ 324 h 347"/>
                  <a:gd name="T4" fmla="*/ 171 w 242"/>
                  <a:gd name="T5" fmla="*/ 293 h 347"/>
                  <a:gd name="T6" fmla="*/ 184 w 242"/>
                  <a:gd name="T7" fmla="*/ 259 h 347"/>
                  <a:gd name="T8" fmla="*/ 172 w 242"/>
                  <a:gd name="T9" fmla="*/ 245 h 347"/>
                  <a:gd name="T10" fmla="*/ 163 w 242"/>
                  <a:gd name="T11" fmla="*/ 266 h 347"/>
                  <a:gd name="T12" fmla="*/ 156 w 242"/>
                  <a:gd name="T13" fmla="*/ 264 h 347"/>
                  <a:gd name="T14" fmla="*/ 172 w 242"/>
                  <a:gd name="T15" fmla="*/ 238 h 347"/>
                  <a:gd name="T16" fmla="*/ 194 w 242"/>
                  <a:gd name="T17" fmla="*/ 259 h 347"/>
                  <a:gd name="T18" fmla="*/ 178 w 242"/>
                  <a:gd name="T19" fmla="*/ 299 h 347"/>
                  <a:gd name="T20" fmla="*/ 165 w 242"/>
                  <a:gd name="T21" fmla="*/ 319 h 347"/>
                  <a:gd name="T22" fmla="*/ 233 w 242"/>
                  <a:gd name="T23" fmla="*/ 211 h 347"/>
                  <a:gd name="T24" fmla="*/ 182 w 242"/>
                  <a:gd name="T25" fmla="*/ 71 h 347"/>
                  <a:gd name="T26" fmla="*/ 153 w 242"/>
                  <a:gd name="T27" fmla="*/ 25 h 347"/>
                  <a:gd name="T28" fmla="*/ 125 w 242"/>
                  <a:gd name="T29" fmla="*/ 14 h 347"/>
                  <a:gd name="T30" fmla="*/ 102 w 242"/>
                  <a:gd name="T31" fmla="*/ 9 h 347"/>
                  <a:gd name="T32" fmla="*/ 106 w 242"/>
                  <a:gd name="T33" fmla="*/ 0 h 347"/>
                  <a:gd name="T34" fmla="*/ 128 w 242"/>
                  <a:gd name="T35" fmla="*/ 5 h 347"/>
                  <a:gd name="T36" fmla="*/ 153 w 242"/>
                  <a:gd name="T37" fmla="*/ 15 h 347"/>
                  <a:gd name="T38" fmla="*/ 168 w 242"/>
                  <a:gd name="T39" fmla="*/ 29 h 347"/>
                  <a:gd name="T40" fmla="*/ 205 w 242"/>
                  <a:gd name="T41" fmla="*/ 90 h 347"/>
                  <a:gd name="T42" fmla="*/ 242 w 242"/>
                  <a:gd name="T43" fmla="*/ 209 h 347"/>
                  <a:gd name="T44" fmla="*/ 203 w 242"/>
                  <a:gd name="T45" fmla="*/ 316 h 347"/>
                  <a:gd name="T46" fmla="*/ 149 w 242"/>
                  <a:gd name="T47" fmla="*/ 334 h 347"/>
                  <a:gd name="T48" fmla="*/ 123 w 242"/>
                  <a:gd name="T49" fmla="*/ 344 h 347"/>
                  <a:gd name="T50" fmla="*/ 63 w 242"/>
                  <a:gd name="T51" fmla="*/ 345 h 347"/>
                  <a:gd name="T52" fmla="*/ 27 w 242"/>
                  <a:gd name="T53" fmla="*/ 330 h 347"/>
                  <a:gd name="T54" fmla="*/ 0 w 242"/>
                  <a:gd name="T55" fmla="*/ 304 h 347"/>
                  <a:gd name="T56" fmla="*/ 13 w 242"/>
                  <a:gd name="T57" fmla="*/ 287 h 347"/>
                  <a:gd name="T58" fmla="*/ 28 w 242"/>
                  <a:gd name="T59" fmla="*/ 293 h 347"/>
                  <a:gd name="T60" fmla="*/ 23 w 242"/>
                  <a:gd name="T61" fmla="*/ 264 h 347"/>
                  <a:gd name="T62" fmla="*/ 51 w 242"/>
                  <a:gd name="T63" fmla="*/ 267 h 347"/>
                  <a:gd name="T64" fmla="*/ 61 w 242"/>
                  <a:gd name="T65" fmla="*/ 276 h 347"/>
                  <a:gd name="T66" fmla="*/ 72 w 242"/>
                  <a:gd name="T67" fmla="*/ 239 h 347"/>
                  <a:gd name="T68" fmla="*/ 92 w 242"/>
                  <a:gd name="T69" fmla="*/ 259 h 347"/>
                  <a:gd name="T70" fmla="*/ 95 w 242"/>
                  <a:gd name="T71" fmla="*/ 245 h 347"/>
                  <a:gd name="T72" fmla="*/ 119 w 242"/>
                  <a:gd name="T73" fmla="*/ 230 h 347"/>
                  <a:gd name="T74" fmla="*/ 144 w 242"/>
                  <a:gd name="T75" fmla="*/ 278 h 347"/>
                  <a:gd name="T76" fmla="*/ 154 w 242"/>
                  <a:gd name="T77" fmla="*/ 268 h 347"/>
                  <a:gd name="T78" fmla="*/ 159 w 242"/>
                  <a:gd name="T79" fmla="*/ 267 h 347"/>
                  <a:gd name="T80" fmla="*/ 159 w 242"/>
                  <a:gd name="T81" fmla="*/ 277 h 347"/>
                  <a:gd name="T82" fmla="*/ 132 w 242"/>
                  <a:gd name="T83" fmla="*/ 282 h 347"/>
                  <a:gd name="T84" fmla="*/ 114 w 242"/>
                  <a:gd name="T85" fmla="*/ 238 h 347"/>
                  <a:gd name="T86" fmla="*/ 101 w 242"/>
                  <a:gd name="T87" fmla="*/ 256 h 347"/>
                  <a:gd name="T88" fmla="*/ 105 w 242"/>
                  <a:gd name="T89" fmla="*/ 285 h 347"/>
                  <a:gd name="T90" fmla="*/ 97 w 242"/>
                  <a:gd name="T91" fmla="*/ 285 h 347"/>
                  <a:gd name="T92" fmla="*/ 80 w 242"/>
                  <a:gd name="T93" fmla="*/ 252 h 347"/>
                  <a:gd name="T94" fmla="*/ 66 w 242"/>
                  <a:gd name="T95" fmla="*/ 259 h 347"/>
                  <a:gd name="T96" fmla="*/ 72 w 242"/>
                  <a:gd name="T97" fmla="*/ 287 h 347"/>
                  <a:gd name="T98" fmla="*/ 62 w 242"/>
                  <a:gd name="T99" fmla="*/ 291 h 347"/>
                  <a:gd name="T100" fmla="*/ 35 w 242"/>
                  <a:gd name="T101" fmla="*/ 264 h 347"/>
                  <a:gd name="T102" fmla="*/ 30 w 242"/>
                  <a:gd name="T103" fmla="*/ 276 h 347"/>
                  <a:gd name="T104" fmla="*/ 38 w 242"/>
                  <a:gd name="T105" fmla="*/ 301 h 347"/>
                  <a:gd name="T106" fmla="*/ 13 w 242"/>
                  <a:gd name="T107" fmla="*/ 295 h 347"/>
                  <a:gd name="T108" fmla="*/ 18 w 242"/>
                  <a:gd name="T109" fmla="*/ 310 h 347"/>
                  <a:gd name="T110" fmla="*/ 44 w 242"/>
                  <a:gd name="T111" fmla="*/ 331 h 347"/>
                  <a:gd name="T112" fmla="*/ 109 w 242"/>
                  <a:gd name="T113" fmla="*/ 339 h 3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2"/>
                  <a:gd name="T172" fmla="*/ 0 h 347"/>
                  <a:gd name="T173" fmla="*/ 242 w 242"/>
                  <a:gd name="T174" fmla="*/ 347 h 34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2" h="347">
                    <a:moveTo>
                      <a:pt x="109" y="339"/>
                    </a:moveTo>
                    <a:lnTo>
                      <a:pt x="124" y="337"/>
                    </a:lnTo>
                    <a:lnTo>
                      <a:pt x="134" y="333"/>
                    </a:lnTo>
                    <a:lnTo>
                      <a:pt x="142" y="330"/>
                    </a:lnTo>
                    <a:lnTo>
                      <a:pt x="144" y="329"/>
                    </a:lnTo>
                    <a:lnTo>
                      <a:pt x="149" y="324"/>
                    </a:lnTo>
                    <a:lnTo>
                      <a:pt x="157" y="316"/>
                    </a:lnTo>
                    <a:lnTo>
                      <a:pt x="165" y="305"/>
                    </a:lnTo>
                    <a:lnTo>
                      <a:pt x="171" y="293"/>
                    </a:lnTo>
                    <a:lnTo>
                      <a:pt x="177" y="281"/>
                    </a:lnTo>
                    <a:lnTo>
                      <a:pt x="182" y="269"/>
                    </a:lnTo>
                    <a:lnTo>
                      <a:pt x="184" y="259"/>
                    </a:lnTo>
                    <a:lnTo>
                      <a:pt x="182" y="252"/>
                    </a:lnTo>
                    <a:lnTo>
                      <a:pt x="176" y="244"/>
                    </a:lnTo>
                    <a:lnTo>
                      <a:pt x="172" y="245"/>
                    </a:lnTo>
                    <a:lnTo>
                      <a:pt x="170" y="252"/>
                    </a:lnTo>
                    <a:lnTo>
                      <a:pt x="167" y="261"/>
                    </a:lnTo>
                    <a:lnTo>
                      <a:pt x="163" y="266"/>
                    </a:lnTo>
                    <a:lnTo>
                      <a:pt x="159" y="266"/>
                    </a:lnTo>
                    <a:lnTo>
                      <a:pt x="157" y="266"/>
                    </a:lnTo>
                    <a:lnTo>
                      <a:pt x="156" y="264"/>
                    </a:lnTo>
                    <a:lnTo>
                      <a:pt x="158" y="257"/>
                    </a:lnTo>
                    <a:lnTo>
                      <a:pt x="163" y="247"/>
                    </a:lnTo>
                    <a:lnTo>
                      <a:pt x="172" y="238"/>
                    </a:lnTo>
                    <a:lnTo>
                      <a:pt x="184" y="239"/>
                    </a:lnTo>
                    <a:lnTo>
                      <a:pt x="192" y="248"/>
                    </a:lnTo>
                    <a:lnTo>
                      <a:pt x="194" y="259"/>
                    </a:lnTo>
                    <a:lnTo>
                      <a:pt x="191" y="273"/>
                    </a:lnTo>
                    <a:lnTo>
                      <a:pt x="186" y="286"/>
                    </a:lnTo>
                    <a:lnTo>
                      <a:pt x="178" y="299"/>
                    </a:lnTo>
                    <a:lnTo>
                      <a:pt x="172" y="309"/>
                    </a:lnTo>
                    <a:lnTo>
                      <a:pt x="167" y="316"/>
                    </a:lnTo>
                    <a:lnTo>
                      <a:pt x="165" y="319"/>
                    </a:lnTo>
                    <a:lnTo>
                      <a:pt x="210" y="295"/>
                    </a:lnTo>
                    <a:lnTo>
                      <a:pt x="232" y="257"/>
                    </a:lnTo>
                    <a:lnTo>
                      <a:pt x="233" y="211"/>
                    </a:lnTo>
                    <a:lnTo>
                      <a:pt x="221" y="161"/>
                    </a:lnTo>
                    <a:lnTo>
                      <a:pt x="203" y="113"/>
                    </a:lnTo>
                    <a:lnTo>
                      <a:pt x="182" y="71"/>
                    </a:lnTo>
                    <a:lnTo>
                      <a:pt x="166" y="42"/>
                    </a:lnTo>
                    <a:lnTo>
                      <a:pt x="159" y="32"/>
                    </a:lnTo>
                    <a:lnTo>
                      <a:pt x="153" y="25"/>
                    </a:lnTo>
                    <a:lnTo>
                      <a:pt x="144" y="20"/>
                    </a:lnTo>
                    <a:lnTo>
                      <a:pt x="134" y="16"/>
                    </a:lnTo>
                    <a:lnTo>
                      <a:pt x="125" y="14"/>
                    </a:lnTo>
                    <a:lnTo>
                      <a:pt x="115" y="11"/>
                    </a:lnTo>
                    <a:lnTo>
                      <a:pt x="109" y="10"/>
                    </a:lnTo>
                    <a:lnTo>
                      <a:pt x="102" y="9"/>
                    </a:lnTo>
                    <a:lnTo>
                      <a:pt x="101" y="9"/>
                    </a:lnTo>
                    <a:lnTo>
                      <a:pt x="105" y="0"/>
                    </a:lnTo>
                    <a:lnTo>
                      <a:pt x="106" y="0"/>
                    </a:lnTo>
                    <a:lnTo>
                      <a:pt x="111" y="1"/>
                    </a:lnTo>
                    <a:lnTo>
                      <a:pt x="119" y="3"/>
                    </a:lnTo>
                    <a:lnTo>
                      <a:pt x="128" y="5"/>
                    </a:lnTo>
                    <a:lnTo>
                      <a:pt x="137" y="9"/>
                    </a:lnTo>
                    <a:lnTo>
                      <a:pt x="146" y="11"/>
                    </a:lnTo>
                    <a:lnTo>
                      <a:pt x="153" y="15"/>
                    </a:lnTo>
                    <a:lnTo>
                      <a:pt x="159" y="20"/>
                    </a:lnTo>
                    <a:lnTo>
                      <a:pt x="162" y="22"/>
                    </a:lnTo>
                    <a:lnTo>
                      <a:pt x="168" y="29"/>
                    </a:lnTo>
                    <a:lnTo>
                      <a:pt x="178" y="43"/>
                    </a:lnTo>
                    <a:lnTo>
                      <a:pt x="194" y="67"/>
                    </a:lnTo>
                    <a:lnTo>
                      <a:pt x="205" y="90"/>
                    </a:lnTo>
                    <a:lnTo>
                      <a:pt x="219" y="123"/>
                    </a:lnTo>
                    <a:lnTo>
                      <a:pt x="233" y="164"/>
                    </a:lnTo>
                    <a:lnTo>
                      <a:pt x="242" y="209"/>
                    </a:lnTo>
                    <a:lnTo>
                      <a:pt x="242" y="252"/>
                    </a:lnTo>
                    <a:lnTo>
                      <a:pt x="230" y="288"/>
                    </a:lnTo>
                    <a:lnTo>
                      <a:pt x="203" y="316"/>
                    </a:lnTo>
                    <a:lnTo>
                      <a:pt x="154" y="330"/>
                    </a:lnTo>
                    <a:lnTo>
                      <a:pt x="153" y="331"/>
                    </a:lnTo>
                    <a:lnTo>
                      <a:pt x="149" y="334"/>
                    </a:lnTo>
                    <a:lnTo>
                      <a:pt x="143" y="337"/>
                    </a:lnTo>
                    <a:lnTo>
                      <a:pt x="134" y="340"/>
                    </a:lnTo>
                    <a:lnTo>
                      <a:pt x="123" y="344"/>
                    </a:lnTo>
                    <a:lnTo>
                      <a:pt x="106" y="347"/>
                    </a:lnTo>
                    <a:lnTo>
                      <a:pt x="87" y="347"/>
                    </a:lnTo>
                    <a:lnTo>
                      <a:pt x="63" y="345"/>
                    </a:lnTo>
                    <a:lnTo>
                      <a:pt x="52" y="343"/>
                    </a:lnTo>
                    <a:lnTo>
                      <a:pt x="39" y="338"/>
                    </a:lnTo>
                    <a:lnTo>
                      <a:pt x="27" y="330"/>
                    </a:lnTo>
                    <a:lnTo>
                      <a:pt x="15" y="321"/>
                    </a:lnTo>
                    <a:lnTo>
                      <a:pt x="5" y="312"/>
                    </a:lnTo>
                    <a:lnTo>
                      <a:pt x="0" y="304"/>
                    </a:lnTo>
                    <a:lnTo>
                      <a:pt x="0" y="295"/>
                    </a:lnTo>
                    <a:lnTo>
                      <a:pt x="6" y="287"/>
                    </a:lnTo>
                    <a:lnTo>
                      <a:pt x="13" y="287"/>
                    </a:lnTo>
                    <a:lnTo>
                      <a:pt x="19" y="288"/>
                    </a:lnTo>
                    <a:lnTo>
                      <a:pt x="25" y="292"/>
                    </a:lnTo>
                    <a:lnTo>
                      <a:pt x="28" y="293"/>
                    </a:lnTo>
                    <a:lnTo>
                      <a:pt x="27" y="288"/>
                    </a:lnTo>
                    <a:lnTo>
                      <a:pt x="23" y="277"/>
                    </a:lnTo>
                    <a:lnTo>
                      <a:pt x="23" y="264"/>
                    </a:lnTo>
                    <a:lnTo>
                      <a:pt x="28" y="257"/>
                    </a:lnTo>
                    <a:lnTo>
                      <a:pt x="39" y="258"/>
                    </a:lnTo>
                    <a:lnTo>
                      <a:pt x="51" y="267"/>
                    </a:lnTo>
                    <a:lnTo>
                      <a:pt x="58" y="277"/>
                    </a:lnTo>
                    <a:lnTo>
                      <a:pt x="62" y="282"/>
                    </a:lnTo>
                    <a:lnTo>
                      <a:pt x="61" y="276"/>
                    </a:lnTo>
                    <a:lnTo>
                      <a:pt x="61" y="262"/>
                    </a:lnTo>
                    <a:lnTo>
                      <a:pt x="63" y="248"/>
                    </a:lnTo>
                    <a:lnTo>
                      <a:pt x="72" y="239"/>
                    </a:lnTo>
                    <a:lnTo>
                      <a:pt x="82" y="240"/>
                    </a:lnTo>
                    <a:lnTo>
                      <a:pt x="89" y="248"/>
                    </a:lnTo>
                    <a:lnTo>
                      <a:pt x="92" y="259"/>
                    </a:lnTo>
                    <a:lnTo>
                      <a:pt x="96" y="269"/>
                    </a:lnTo>
                    <a:lnTo>
                      <a:pt x="95" y="262"/>
                    </a:lnTo>
                    <a:lnTo>
                      <a:pt x="95" y="245"/>
                    </a:lnTo>
                    <a:lnTo>
                      <a:pt x="97" y="230"/>
                    </a:lnTo>
                    <a:lnTo>
                      <a:pt x="109" y="223"/>
                    </a:lnTo>
                    <a:lnTo>
                      <a:pt x="119" y="230"/>
                    </a:lnTo>
                    <a:lnTo>
                      <a:pt x="124" y="248"/>
                    </a:lnTo>
                    <a:lnTo>
                      <a:pt x="130" y="267"/>
                    </a:lnTo>
                    <a:lnTo>
                      <a:pt x="144" y="278"/>
                    </a:lnTo>
                    <a:lnTo>
                      <a:pt x="151" y="277"/>
                    </a:lnTo>
                    <a:lnTo>
                      <a:pt x="153" y="273"/>
                    </a:lnTo>
                    <a:lnTo>
                      <a:pt x="154" y="268"/>
                    </a:lnTo>
                    <a:lnTo>
                      <a:pt x="154" y="266"/>
                    </a:lnTo>
                    <a:lnTo>
                      <a:pt x="156" y="266"/>
                    </a:lnTo>
                    <a:lnTo>
                      <a:pt x="159" y="267"/>
                    </a:lnTo>
                    <a:lnTo>
                      <a:pt x="163" y="267"/>
                    </a:lnTo>
                    <a:lnTo>
                      <a:pt x="165" y="266"/>
                    </a:lnTo>
                    <a:lnTo>
                      <a:pt x="159" y="277"/>
                    </a:lnTo>
                    <a:lnTo>
                      <a:pt x="153" y="286"/>
                    </a:lnTo>
                    <a:lnTo>
                      <a:pt x="143" y="288"/>
                    </a:lnTo>
                    <a:lnTo>
                      <a:pt x="132" y="282"/>
                    </a:lnTo>
                    <a:lnTo>
                      <a:pt x="123" y="268"/>
                    </a:lnTo>
                    <a:lnTo>
                      <a:pt x="119" y="252"/>
                    </a:lnTo>
                    <a:lnTo>
                      <a:pt x="114" y="238"/>
                    </a:lnTo>
                    <a:lnTo>
                      <a:pt x="105" y="232"/>
                    </a:lnTo>
                    <a:lnTo>
                      <a:pt x="101" y="239"/>
                    </a:lnTo>
                    <a:lnTo>
                      <a:pt x="101" y="256"/>
                    </a:lnTo>
                    <a:lnTo>
                      <a:pt x="104" y="272"/>
                    </a:lnTo>
                    <a:lnTo>
                      <a:pt x="106" y="283"/>
                    </a:lnTo>
                    <a:lnTo>
                      <a:pt x="105" y="285"/>
                    </a:lnTo>
                    <a:lnTo>
                      <a:pt x="102" y="287"/>
                    </a:lnTo>
                    <a:lnTo>
                      <a:pt x="100" y="287"/>
                    </a:lnTo>
                    <a:lnTo>
                      <a:pt x="97" y="285"/>
                    </a:lnTo>
                    <a:lnTo>
                      <a:pt x="94" y="276"/>
                    </a:lnTo>
                    <a:lnTo>
                      <a:pt x="87" y="263"/>
                    </a:lnTo>
                    <a:lnTo>
                      <a:pt x="80" y="252"/>
                    </a:lnTo>
                    <a:lnTo>
                      <a:pt x="72" y="245"/>
                    </a:lnTo>
                    <a:lnTo>
                      <a:pt x="67" y="248"/>
                    </a:lnTo>
                    <a:lnTo>
                      <a:pt x="66" y="259"/>
                    </a:lnTo>
                    <a:lnTo>
                      <a:pt x="67" y="273"/>
                    </a:lnTo>
                    <a:lnTo>
                      <a:pt x="72" y="285"/>
                    </a:lnTo>
                    <a:lnTo>
                      <a:pt x="72" y="287"/>
                    </a:lnTo>
                    <a:lnTo>
                      <a:pt x="70" y="292"/>
                    </a:lnTo>
                    <a:lnTo>
                      <a:pt x="67" y="295"/>
                    </a:lnTo>
                    <a:lnTo>
                      <a:pt x="62" y="291"/>
                    </a:lnTo>
                    <a:lnTo>
                      <a:pt x="54" y="281"/>
                    </a:lnTo>
                    <a:lnTo>
                      <a:pt x="44" y="271"/>
                    </a:lnTo>
                    <a:lnTo>
                      <a:pt x="35" y="264"/>
                    </a:lnTo>
                    <a:lnTo>
                      <a:pt x="30" y="262"/>
                    </a:lnTo>
                    <a:lnTo>
                      <a:pt x="29" y="267"/>
                    </a:lnTo>
                    <a:lnTo>
                      <a:pt x="30" y="276"/>
                    </a:lnTo>
                    <a:lnTo>
                      <a:pt x="34" y="288"/>
                    </a:lnTo>
                    <a:lnTo>
                      <a:pt x="42" y="302"/>
                    </a:lnTo>
                    <a:lnTo>
                      <a:pt x="38" y="301"/>
                    </a:lnTo>
                    <a:lnTo>
                      <a:pt x="29" y="297"/>
                    </a:lnTo>
                    <a:lnTo>
                      <a:pt x="20" y="295"/>
                    </a:lnTo>
                    <a:lnTo>
                      <a:pt x="13" y="295"/>
                    </a:lnTo>
                    <a:lnTo>
                      <a:pt x="11" y="297"/>
                    </a:lnTo>
                    <a:lnTo>
                      <a:pt x="13" y="302"/>
                    </a:lnTo>
                    <a:lnTo>
                      <a:pt x="18" y="310"/>
                    </a:lnTo>
                    <a:lnTo>
                      <a:pt x="24" y="318"/>
                    </a:lnTo>
                    <a:lnTo>
                      <a:pt x="33" y="325"/>
                    </a:lnTo>
                    <a:lnTo>
                      <a:pt x="44" y="331"/>
                    </a:lnTo>
                    <a:lnTo>
                      <a:pt x="58" y="337"/>
                    </a:lnTo>
                    <a:lnTo>
                      <a:pt x="73" y="339"/>
                    </a:lnTo>
                    <a:lnTo>
                      <a:pt x="109" y="3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41" name="Freeform 127"/>
              <p:cNvSpPr>
                <a:spLocks/>
              </p:cNvSpPr>
              <p:nvPr/>
            </p:nvSpPr>
            <p:spPr bwMode="auto">
              <a:xfrm>
                <a:off x="3500" y="2640"/>
                <a:ext cx="195" cy="162"/>
              </a:xfrm>
              <a:custGeom>
                <a:avLst/>
                <a:gdLst>
                  <a:gd name="T0" fmla="*/ 147 w 195"/>
                  <a:gd name="T1" fmla="*/ 153 h 162"/>
                  <a:gd name="T2" fmla="*/ 135 w 195"/>
                  <a:gd name="T3" fmla="*/ 152 h 162"/>
                  <a:gd name="T4" fmla="*/ 112 w 195"/>
                  <a:gd name="T5" fmla="*/ 153 h 162"/>
                  <a:gd name="T6" fmla="*/ 81 w 195"/>
                  <a:gd name="T7" fmla="*/ 158 h 162"/>
                  <a:gd name="T8" fmla="*/ 64 w 195"/>
                  <a:gd name="T9" fmla="*/ 160 h 162"/>
                  <a:gd name="T10" fmla="*/ 55 w 195"/>
                  <a:gd name="T11" fmla="*/ 141 h 162"/>
                  <a:gd name="T12" fmla="*/ 38 w 195"/>
                  <a:gd name="T13" fmla="*/ 106 h 162"/>
                  <a:gd name="T14" fmla="*/ 14 w 195"/>
                  <a:gd name="T15" fmla="*/ 62 h 162"/>
                  <a:gd name="T16" fmla="*/ 4 w 195"/>
                  <a:gd name="T17" fmla="*/ 36 h 162"/>
                  <a:gd name="T18" fmla="*/ 31 w 195"/>
                  <a:gd name="T19" fmla="*/ 20 h 162"/>
                  <a:gd name="T20" fmla="*/ 78 w 195"/>
                  <a:gd name="T21" fmla="*/ 4 h 162"/>
                  <a:gd name="T22" fmla="*/ 136 w 195"/>
                  <a:gd name="T23" fmla="*/ 4 h 162"/>
                  <a:gd name="T24" fmla="*/ 173 w 195"/>
                  <a:gd name="T25" fmla="*/ 15 h 162"/>
                  <a:gd name="T26" fmla="*/ 184 w 195"/>
                  <a:gd name="T27" fmla="*/ 13 h 162"/>
                  <a:gd name="T28" fmla="*/ 188 w 195"/>
                  <a:gd name="T29" fmla="*/ 18 h 162"/>
                  <a:gd name="T30" fmla="*/ 193 w 195"/>
                  <a:gd name="T31" fmla="*/ 52 h 162"/>
                  <a:gd name="T32" fmla="*/ 190 w 195"/>
                  <a:gd name="T33" fmla="*/ 70 h 162"/>
                  <a:gd name="T34" fmla="*/ 188 w 195"/>
                  <a:gd name="T35" fmla="*/ 51 h 162"/>
                  <a:gd name="T36" fmla="*/ 183 w 195"/>
                  <a:gd name="T37" fmla="*/ 18 h 162"/>
                  <a:gd name="T38" fmla="*/ 170 w 195"/>
                  <a:gd name="T39" fmla="*/ 25 h 162"/>
                  <a:gd name="T40" fmla="*/ 171 w 195"/>
                  <a:gd name="T41" fmla="*/ 50 h 162"/>
                  <a:gd name="T42" fmla="*/ 173 w 195"/>
                  <a:gd name="T43" fmla="*/ 67 h 162"/>
                  <a:gd name="T44" fmla="*/ 169 w 195"/>
                  <a:gd name="T45" fmla="*/ 74 h 162"/>
                  <a:gd name="T46" fmla="*/ 166 w 195"/>
                  <a:gd name="T47" fmla="*/ 70 h 162"/>
                  <a:gd name="T48" fmla="*/ 162 w 195"/>
                  <a:gd name="T49" fmla="*/ 39 h 162"/>
                  <a:gd name="T50" fmla="*/ 160 w 195"/>
                  <a:gd name="T51" fmla="*/ 19 h 162"/>
                  <a:gd name="T52" fmla="*/ 138 w 195"/>
                  <a:gd name="T53" fmla="*/ 10 h 162"/>
                  <a:gd name="T54" fmla="*/ 99 w 195"/>
                  <a:gd name="T55" fmla="*/ 5 h 162"/>
                  <a:gd name="T56" fmla="*/ 45 w 195"/>
                  <a:gd name="T57" fmla="*/ 20 h 162"/>
                  <a:gd name="T58" fmla="*/ 13 w 195"/>
                  <a:gd name="T59" fmla="*/ 42 h 162"/>
                  <a:gd name="T60" fmla="*/ 23 w 195"/>
                  <a:gd name="T61" fmla="*/ 61 h 162"/>
                  <a:gd name="T62" fmla="*/ 40 w 195"/>
                  <a:gd name="T63" fmla="*/ 93 h 162"/>
                  <a:gd name="T64" fmla="*/ 59 w 195"/>
                  <a:gd name="T65" fmla="*/ 133 h 162"/>
                  <a:gd name="T66" fmla="*/ 71 w 195"/>
                  <a:gd name="T67" fmla="*/ 155 h 162"/>
                  <a:gd name="T68" fmla="*/ 88 w 195"/>
                  <a:gd name="T69" fmla="*/ 151 h 162"/>
                  <a:gd name="T70" fmla="*/ 112 w 195"/>
                  <a:gd name="T71" fmla="*/ 148 h 162"/>
                  <a:gd name="T72" fmla="*/ 135 w 195"/>
                  <a:gd name="T73" fmla="*/ 148 h 162"/>
                  <a:gd name="T74" fmla="*/ 148 w 195"/>
                  <a:gd name="T75" fmla="*/ 153 h 1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5"/>
                  <a:gd name="T115" fmla="*/ 0 h 162"/>
                  <a:gd name="T116" fmla="*/ 195 w 195"/>
                  <a:gd name="T117" fmla="*/ 162 h 1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5" h="162">
                    <a:moveTo>
                      <a:pt x="148" y="153"/>
                    </a:moveTo>
                    <a:lnTo>
                      <a:pt x="147" y="153"/>
                    </a:lnTo>
                    <a:lnTo>
                      <a:pt x="142" y="153"/>
                    </a:lnTo>
                    <a:lnTo>
                      <a:pt x="135" y="152"/>
                    </a:lnTo>
                    <a:lnTo>
                      <a:pt x="124" y="152"/>
                    </a:lnTo>
                    <a:lnTo>
                      <a:pt x="112" y="153"/>
                    </a:lnTo>
                    <a:lnTo>
                      <a:pt x="98" y="155"/>
                    </a:lnTo>
                    <a:lnTo>
                      <a:pt x="81" y="158"/>
                    </a:lnTo>
                    <a:lnTo>
                      <a:pt x="65" y="162"/>
                    </a:lnTo>
                    <a:lnTo>
                      <a:pt x="64" y="160"/>
                    </a:lnTo>
                    <a:lnTo>
                      <a:pt x="61" y="152"/>
                    </a:lnTo>
                    <a:lnTo>
                      <a:pt x="55" y="141"/>
                    </a:lnTo>
                    <a:lnTo>
                      <a:pt x="48" y="124"/>
                    </a:lnTo>
                    <a:lnTo>
                      <a:pt x="38" y="106"/>
                    </a:lnTo>
                    <a:lnTo>
                      <a:pt x="27" y="85"/>
                    </a:lnTo>
                    <a:lnTo>
                      <a:pt x="14" y="62"/>
                    </a:lnTo>
                    <a:lnTo>
                      <a:pt x="0" y="38"/>
                    </a:lnTo>
                    <a:lnTo>
                      <a:pt x="4" y="36"/>
                    </a:lnTo>
                    <a:lnTo>
                      <a:pt x="14" y="29"/>
                    </a:lnTo>
                    <a:lnTo>
                      <a:pt x="31" y="20"/>
                    </a:lnTo>
                    <a:lnTo>
                      <a:pt x="52" y="10"/>
                    </a:lnTo>
                    <a:lnTo>
                      <a:pt x="78" y="4"/>
                    </a:lnTo>
                    <a:lnTo>
                      <a:pt x="105" y="0"/>
                    </a:lnTo>
                    <a:lnTo>
                      <a:pt x="136" y="4"/>
                    </a:lnTo>
                    <a:lnTo>
                      <a:pt x="166" y="14"/>
                    </a:lnTo>
                    <a:lnTo>
                      <a:pt x="173" y="15"/>
                    </a:lnTo>
                    <a:lnTo>
                      <a:pt x="179" y="14"/>
                    </a:lnTo>
                    <a:lnTo>
                      <a:pt x="184" y="13"/>
                    </a:lnTo>
                    <a:lnTo>
                      <a:pt x="186" y="13"/>
                    </a:lnTo>
                    <a:lnTo>
                      <a:pt x="188" y="18"/>
                    </a:lnTo>
                    <a:lnTo>
                      <a:pt x="189" y="32"/>
                    </a:lnTo>
                    <a:lnTo>
                      <a:pt x="193" y="52"/>
                    </a:lnTo>
                    <a:lnTo>
                      <a:pt x="195" y="76"/>
                    </a:lnTo>
                    <a:lnTo>
                      <a:pt x="190" y="70"/>
                    </a:lnTo>
                    <a:lnTo>
                      <a:pt x="189" y="65"/>
                    </a:lnTo>
                    <a:lnTo>
                      <a:pt x="188" y="51"/>
                    </a:lnTo>
                    <a:lnTo>
                      <a:pt x="185" y="34"/>
                    </a:lnTo>
                    <a:lnTo>
                      <a:pt x="183" y="18"/>
                    </a:lnTo>
                    <a:lnTo>
                      <a:pt x="170" y="22"/>
                    </a:lnTo>
                    <a:lnTo>
                      <a:pt x="170" y="25"/>
                    </a:lnTo>
                    <a:lnTo>
                      <a:pt x="170" y="36"/>
                    </a:lnTo>
                    <a:lnTo>
                      <a:pt x="171" y="50"/>
                    </a:lnTo>
                    <a:lnTo>
                      <a:pt x="173" y="63"/>
                    </a:lnTo>
                    <a:lnTo>
                      <a:pt x="173" y="67"/>
                    </a:lnTo>
                    <a:lnTo>
                      <a:pt x="170" y="71"/>
                    </a:lnTo>
                    <a:lnTo>
                      <a:pt x="169" y="74"/>
                    </a:lnTo>
                    <a:lnTo>
                      <a:pt x="167" y="75"/>
                    </a:lnTo>
                    <a:lnTo>
                      <a:pt x="166" y="70"/>
                    </a:lnTo>
                    <a:lnTo>
                      <a:pt x="165" y="57"/>
                    </a:lnTo>
                    <a:lnTo>
                      <a:pt x="162" y="39"/>
                    </a:lnTo>
                    <a:lnTo>
                      <a:pt x="162" y="20"/>
                    </a:lnTo>
                    <a:lnTo>
                      <a:pt x="160" y="19"/>
                    </a:lnTo>
                    <a:lnTo>
                      <a:pt x="152" y="14"/>
                    </a:lnTo>
                    <a:lnTo>
                      <a:pt x="138" y="10"/>
                    </a:lnTo>
                    <a:lnTo>
                      <a:pt x="122" y="6"/>
                    </a:lnTo>
                    <a:lnTo>
                      <a:pt x="99" y="5"/>
                    </a:lnTo>
                    <a:lnTo>
                      <a:pt x="74" y="10"/>
                    </a:lnTo>
                    <a:lnTo>
                      <a:pt x="45" y="20"/>
                    </a:lnTo>
                    <a:lnTo>
                      <a:pt x="12" y="39"/>
                    </a:lnTo>
                    <a:lnTo>
                      <a:pt x="13" y="42"/>
                    </a:lnTo>
                    <a:lnTo>
                      <a:pt x="17" y="50"/>
                    </a:lnTo>
                    <a:lnTo>
                      <a:pt x="23" y="61"/>
                    </a:lnTo>
                    <a:lnTo>
                      <a:pt x="31" y="76"/>
                    </a:lnTo>
                    <a:lnTo>
                      <a:pt x="40" y="93"/>
                    </a:lnTo>
                    <a:lnTo>
                      <a:pt x="48" y="113"/>
                    </a:lnTo>
                    <a:lnTo>
                      <a:pt x="59" y="133"/>
                    </a:lnTo>
                    <a:lnTo>
                      <a:pt x="69" y="155"/>
                    </a:lnTo>
                    <a:lnTo>
                      <a:pt x="71" y="155"/>
                    </a:lnTo>
                    <a:lnTo>
                      <a:pt x="78" y="153"/>
                    </a:lnTo>
                    <a:lnTo>
                      <a:pt x="88" y="151"/>
                    </a:lnTo>
                    <a:lnTo>
                      <a:pt x="99" y="149"/>
                    </a:lnTo>
                    <a:lnTo>
                      <a:pt x="112" y="148"/>
                    </a:lnTo>
                    <a:lnTo>
                      <a:pt x="124" y="148"/>
                    </a:lnTo>
                    <a:lnTo>
                      <a:pt x="135" y="148"/>
                    </a:lnTo>
                    <a:lnTo>
                      <a:pt x="143" y="149"/>
                    </a:lnTo>
                    <a:lnTo>
                      <a:pt x="148" y="1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42" name="Freeform 128"/>
              <p:cNvSpPr>
                <a:spLocks/>
              </p:cNvSpPr>
              <p:nvPr/>
            </p:nvSpPr>
            <p:spPr bwMode="auto">
              <a:xfrm>
                <a:off x="3680" y="2592"/>
                <a:ext cx="127" cy="119"/>
              </a:xfrm>
              <a:custGeom>
                <a:avLst/>
                <a:gdLst>
                  <a:gd name="T0" fmla="*/ 6 w 127"/>
                  <a:gd name="T1" fmla="*/ 61 h 119"/>
                  <a:gd name="T2" fmla="*/ 9 w 127"/>
                  <a:gd name="T3" fmla="*/ 60 h 119"/>
                  <a:gd name="T4" fmla="*/ 15 w 127"/>
                  <a:gd name="T5" fmla="*/ 54 h 119"/>
                  <a:gd name="T6" fmla="*/ 25 w 127"/>
                  <a:gd name="T7" fmla="*/ 48 h 119"/>
                  <a:gd name="T8" fmla="*/ 39 w 127"/>
                  <a:gd name="T9" fmla="*/ 41 h 119"/>
                  <a:gd name="T10" fmla="*/ 56 w 127"/>
                  <a:gd name="T11" fmla="*/ 33 h 119"/>
                  <a:gd name="T12" fmla="*/ 75 w 127"/>
                  <a:gd name="T13" fmla="*/ 27 h 119"/>
                  <a:gd name="T14" fmla="*/ 96 w 127"/>
                  <a:gd name="T15" fmla="*/ 22 h 119"/>
                  <a:gd name="T16" fmla="*/ 119 w 127"/>
                  <a:gd name="T17" fmla="*/ 19 h 119"/>
                  <a:gd name="T18" fmla="*/ 119 w 127"/>
                  <a:gd name="T19" fmla="*/ 27 h 119"/>
                  <a:gd name="T20" fmla="*/ 120 w 127"/>
                  <a:gd name="T21" fmla="*/ 47 h 119"/>
                  <a:gd name="T22" fmla="*/ 119 w 127"/>
                  <a:gd name="T23" fmla="*/ 76 h 119"/>
                  <a:gd name="T24" fmla="*/ 117 w 127"/>
                  <a:gd name="T25" fmla="*/ 110 h 119"/>
                  <a:gd name="T26" fmla="*/ 120 w 127"/>
                  <a:gd name="T27" fmla="*/ 119 h 119"/>
                  <a:gd name="T28" fmla="*/ 122 w 127"/>
                  <a:gd name="T29" fmla="*/ 114 h 119"/>
                  <a:gd name="T30" fmla="*/ 124 w 127"/>
                  <a:gd name="T31" fmla="*/ 98 h 119"/>
                  <a:gd name="T32" fmla="*/ 127 w 127"/>
                  <a:gd name="T33" fmla="*/ 65 h 119"/>
                  <a:gd name="T34" fmla="*/ 127 w 127"/>
                  <a:gd name="T35" fmla="*/ 13 h 119"/>
                  <a:gd name="T36" fmla="*/ 124 w 127"/>
                  <a:gd name="T37" fmla="*/ 13 h 119"/>
                  <a:gd name="T38" fmla="*/ 115 w 127"/>
                  <a:gd name="T39" fmla="*/ 13 h 119"/>
                  <a:gd name="T40" fmla="*/ 104 w 127"/>
                  <a:gd name="T41" fmla="*/ 14 h 119"/>
                  <a:gd name="T42" fmla="*/ 87 w 127"/>
                  <a:gd name="T43" fmla="*/ 17 h 119"/>
                  <a:gd name="T44" fmla="*/ 70 w 127"/>
                  <a:gd name="T45" fmla="*/ 22 h 119"/>
                  <a:gd name="T46" fmla="*/ 48 w 127"/>
                  <a:gd name="T47" fmla="*/ 30 h 119"/>
                  <a:gd name="T48" fmla="*/ 27 w 127"/>
                  <a:gd name="T49" fmla="*/ 42 h 119"/>
                  <a:gd name="T50" fmla="*/ 5 w 127"/>
                  <a:gd name="T51" fmla="*/ 58 h 119"/>
                  <a:gd name="T52" fmla="*/ 5 w 127"/>
                  <a:gd name="T53" fmla="*/ 57 h 119"/>
                  <a:gd name="T54" fmla="*/ 8 w 127"/>
                  <a:gd name="T55" fmla="*/ 52 h 119"/>
                  <a:gd name="T56" fmla="*/ 14 w 127"/>
                  <a:gd name="T57" fmla="*/ 46 h 119"/>
                  <a:gd name="T58" fmla="*/ 24 w 127"/>
                  <a:gd name="T59" fmla="*/ 37 h 119"/>
                  <a:gd name="T60" fmla="*/ 37 w 127"/>
                  <a:gd name="T61" fmla="*/ 27 h 119"/>
                  <a:gd name="T62" fmla="*/ 55 w 127"/>
                  <a:gd name="T63" fmla="*/ 18 h 119"/>
                  <a:gd name="T64" fmla="*/ 76 w 127"/>
                  <a:gd name="T65" fmla="*/ 10 h 119"/>
                  <a:gd name="T66" fmla="*/ 103 w 127"/>
                  <a:gd name="T67" fmla="*/ 5 h 119"/>
                  <a:gd name="T68" fmla="*/ 103 w 127"/>
                  <a:gd name="T69" fmla="*/ 14 h 119"/>
                  <a:gd name="T70" fmla="*/ 109 w 127"/>
                  <a:gd name="T71" fmla="*/ 13 h 119"/>
                  <a:gd name="T72" fmla="*/ 109 w 127"/>
                  <a:gd name="T73" fmla="*/ 0 h 119"/>
                  <a:gd name="T74" fmla="*/ 105 w 127"/>
                  <a:gd name="T75" fmla="*/ 0 h 119"/>
                  <a:gd name="T76" fmla="*/ 96 w 127"/>
                  <a:gd name="T77" fmla="*/ 1 h 119"/>
                  <a:gd name="T78" fmla="*/ 81 w 127"/>
                  <a:gd name="T79" fmla="*/ 3 h 119"/>
                  <a:gd name="T80" fmla="*/ 65 w 127"/>
                  <a:gd name="T81" fmla="*/ 8 h 119"/>
                  <a:gd name="T82" fmla="*/ 46 w 127"/>
                  <a:gd name="T83" fmla="*/ 15 h 119"/>
                  <a:gd name="T84" fmla="*/ 28 w 127"/>
                  <a:gd name="T85" fmla="*/ 25 h 119"/>
                  <a:gd name="T86" fmla="*/ 13 w 127"/>
                  <a:gd name="T87" fmla="*/ 42 h 119"/>
                  <a:gd name="T88" fmla="*/ 0 w 127"/>
                  <a:gd name="T89" fmla="*/ 62 h 119"/>
                  <a:gd name="T90" fmla="*/ 6 w 127"/>
                  <a:gd name="T91" fmla="*/ 61 h 1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7"/>
                  <a:gd name="T139" fmla="*/ 0 h 119"/>
                  <a:gd name="T140" fmla="*/ 127 w 127"/>
                  <a:gd name="T141" fmla="*/ 119 h 11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7" h="119">
                    <a:moveTo>
                      <a:pt x="6" y="61"/>
                    </a:moveTo>
                    <a:lnTo>
                      <a:pt x="9" y="60"/>
                    </a:lnTo>
                    <a:lnTo>
                      <a:pt x="15" y="54"/>
                    </a:lnTo>
                    <a:lnTo>
                      <a:pt x="25" y="48"/>
                    </a:lnTo>
                    <a:lnTo>
                      <a:pt x="39" y="41"/>
                    </a:lnTo>
                    <a:lnTo>
                      <a:pt x="56" y="33"/>
                    </a:lnTo>
                    <a:lnTo>
                      <a:pt x="75" y="27"/>
                    </a:lnTo>
                    <a:lnTo>
                      <a:pt x="96" y="22"/>
                    </a:lnTo>
                    <a:lnTo>
                      <a:pt x="119" y="19"/>
                    </a:lnTo>
                    <a:lnTo>
                      <a:pt x="119" y="27"/>
                    </a:lnTo>
                    <a:lnTo>
                      <a:pt x="120" y="47"/>
                    </a:lnTo>
                    <a:lnTo>
                      <a:pt x="119" y="76"/>
                    </a:lnTo>
                    <a:lnTo>
                      <a:pt x="117" y="110"/>
                    </a:lnTo>
                    <a:lnTo>
                      <a:pt x="120" y="119"/>
                    </a:lnTo>
                    <a:lnTo>
                      <a:pt x="122" y="114"/>
                    </a:lnTo>
                    <a:lnTo>
                      <a:pt x="124" y="98"/>
                    </a:lnTo>
                    <a:lnTo>
                      <a:pt x="127" y="65"/>
                    </a:lnTo>
                    <a:lnTo>
                      <a:pt x="127" y="13"/>
                    </a:lnTo>
                    <a:lnTo>
                      <a:pt x="124" y="13"/>
                    </a:lnTo>
                    <a:lnTo>
                      <a:pt x="115" y="13"/>
                    </a:lnTo>
                    <a:lnTo>
                      <a:pt x="104" y="14"/>
                    </a:lnTo>
                    <a:lnTo>
                      <a:pt x="87" y="17"/>
                    </a:lnTo>
                    <a:lnTo>
                      <a:pt x="70" y="22"/>
                    </a:lnTo>
                    <a:lnTo>
                      <a:pt x="48" y="30"/>
                    </a:lnTo>
                    <a:lnTo>
                      <a:pt x="27" y="42"/>
                    </a:lnTo>
                    <a:lnTo>
                      <a:pt x="5" y="58"/>
                    </a:lnTo>
                    <a:lnTo>
                      <a:pt x="5" y="57"/>
                    </a:lnTo>
                    <a:lnTo>
                      <a:pt x="8" y="52"/>
                    </a:lnTo>
                    <a:lnTo>
                      <a:pt x="14" y="46"/>
                    </a:lnTo>
                    <a:lnTo>
                      <a:pt x="24" y="37"/>
                    </a:lnTo>
                    <a:lnTo>
                      <a:pt x="37" y="27"/>
                    </a:lnTo>
                    <a:lnTo>
                      <a:pt x="55" y="18"/>
                    </a:lnTo>
                    <a:lnTo>
                      <a:pt x="76" y="10"/>
                    </a:lnTo>
                    <a:lnTo>
                      <a:pt x="103" y="5"/>
                    </a:lnTo>
                    <a:lnTo>
                      <a:pt x="103" y="14"/>
                    </a:lnTo>
                    <a:lnTo>
                      <a:pt x="109" y="13"/>
                    </a:lnTo>
                    <a:lnTo>
                      <a:pt x="109" y="0"/>
                    </a:lnTo>
                    <a:lnTo>
                      <a:pt x="105" y="0"/>
                    </a:lnTo>
                    <a:lnTo>
                      <a:pt x="96" y="1"/>
                    </a:lnTo>
                    <a:lnTo>
                      <a:pt x="81" y="3"/>
                    </a:lnTo>
                    <a:lnTo>
                      <a:pt x="65" y="8"/>
                    </a:lnTo>
                    <a:lnTo>
                      <a:pt x="46" y="15"/>
                    </a:lnTo>
                    <a:lnTo>
                      <a:pt x="28" y="25"/>
                    </a:lnTo>
                    <a:lnTo>
                      <a:pt x="13" y="42"/>
                    </a:lnTo>
                    <a:lnTo>
                      <a:pt x="0" y="62"/>
                    </a:lnTo>
                    <a:lnTo>
                      <a:pt x="6"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43" name="Freeform 129"/>
              <p:cNvSpPr>
                <a:spLocks/>
              </p:cNvSpPr>
              <p:nvPr/>
            </p:nvSpPr>
            <p:spPr bwMode="auto">
              <a:xfrm>
                <a:off x="3510" y="2631"/>
                <a:ext cx="169" cy="41"/>
              </a:xfrm>
              <a:custGeom>
                <a:avLst/>
                <a:gdLst>
                  <a:gd name="T0" fmla="*/ 169 w 169"/>
                  <a:gd name="T1" fmla="*/ 24 h 41"/>
                  <a:gd name="T2" fmla="*/ 166 w 169"/>
                  <a:gd name="T3" fmla="*/ 22 h 41"/>
                  <a:gd name="T4" fmla="*/ 157 w 169"/>
                  <a:gd name="T5" fmla="*/ 17 h 41"/>
                  <a:gd name="T6" fmla="*/ 142 w 169"/>
                  <a:gd name="T7" fmla="*/ 10 h 41"/>
                  <a:gd name="T8" fmla="*/ 123 w 169"/>
                  <a:gd name="T9" fmla="*/ 4 h 41"/>
                  <a:gd name="T10" fmla="*/ 100 w 169"/>
                  <a:gd name="T11" fmla="*/ 0 h 41"/>
                  <a:gd name="T12" fmla="*/ 73 w 169"/>
                  <a:gd name="T13" fmla="*/ 0 h 41"/>
                  <a:gd name="T14" fmla="*/ 41 w 169"/>
                  <a:gd name="T15" fmla="*/ 4 h 41"/>
                  <a:gd name="T16" fmla="*/ 6 w 169"/>
                  <a:gd name="T17" fmla="*/ 17 h 41"/>
                  <a:gd name="T18" fmla="*/ 8 w 169"/>
                  <a:gd name="T19" fmla="*/ 27 h 41"/>
                  <a:gd name="T20" fmla="*/ 8 w 169"/>
                  <a:gd name="T21" fmla="*/ 27 h 41"/>
                  <a:gd name="T22" fmla="*/ 7 w 169"/>
                  <a:gd name="T23" fmla="*/ 28 h 41"/>
                  <a:gd name="T24" fmla="*/ 4 w 169"/>
                  <a:gd name="T25" fmla="*/ 29 h 41"/>
                  <a:gd name="T26" fmla="*/ 0 w 169"/>
                  <a:gd name="T27" fmla="*/ 32 h 41"/>
                  <a:gd name="T28" fmla="*/ 4 w 169"/>
                  <a:gd name="T29" fmla="*/ 41 h 41"/>
                  <a:gd name="T30" fmla="*/ 12 w 169"/>
                  <a:gd name="T31" fmla="*/ 38 h 41"/>
                  <a:gd name="T32" fmla="*/ 6 w 169"/>
                  <a:gd name="T33" fmla="*/ 32 h 41"/>
                  <a:gd name="T34" fmla="*/ 9 w 169"/>
                  <a:gd name="T35" fmla="*/ 29 h 41"/>
                  <a:gd name="T36" fmla="*/ 21 w 169"/>
                  <a:gd name="T37" fmla="*/ 26 h 41"/>
                  <a:gd name="T38" fmla="*/ 38 w 169"/>
                  <a:gd name="T39" fmla="*/ 19 h 41"/>
                  <a:gd name="T40" fmla="*/ 60 w 169"/>
                  <a:gd name="T41" fmla="*/ 13 h 41"/>
                  <a:gd name="T42" fmla="*/ 84 w 169"/>
                  <a:gd name="T43" fmla="*/ 10 h 41"/>
                  <a:gd name="T44" fmla="*/ 109 w 169"/>
                  <a:gd name="T45" fmla="*/ 10 h 41"/>
                  <a:gd name="T46" fmla="*/ 135 w 169"/>
                  <a:gd name="T47" fmla="*/ 17 h 41"/>
                  <a:gd name="T48" fmla="*/ 159 w 169"/>
                  <a:gd name="T49" fmla="*/ 29 h 41"/>
                  <a:gd name="T50" fmla="*/ 164 w 169"/>
                  <a:gd name="T51" fmla="*/ 28 h 41"/>
                  <a:gd name="T52" fmla="*/ 161 w 169"/>
                  <a:gd name="T53" fmla="*/ 27 h 41"/>
                  <a:gd name="T54" fmla="*/ 155 w 169"/>
                  <a:gd name="T55" fmla="*/ 22 h 41"/>
                  <a:gd name="T56" fmla="*/ 145 w 169"/>
                  <a:gd name="T57" fmla="*/ 15 h 41"/>
                  <a:gd name="T58" fmla="*/ 128 w 169"/>
                  <a:gd name="T59" fmla="*/ 10 h 41"/>
                  <a:gd name="T60" fmla="*/ 108 w 169"/>
                  <a:gd name="T61" fmla="*/ 7 h 41"/>
                  <a:gd name="T62" fmla="*/ 81 w 169"/>
                  <a:gd name="T63" fmla="*/ 7 h 41"/>
                  <a:gd name="T64" fmla="*/ 51 w 169"/>
                  <a:gd name="T65" fmla="*/ 12 h 41"/>
                  <a:gd name="T66" fmla="*/ 13 w 169"/>
                  <a:gd name="T67" fmla="*/ 23 h 41"/>
                  <a:gd name="T68" fmla="*/ 11 w 169"/>
                  <a:gd name="T69" fmla="*/ 17 h 41"/>
                  <a:gd name="T70" fmla="*/ 14 w 169"/>
                  <a:gd name="T71" fmla="*/ 15 h 41"/>
                  <a:gd name="T72" fmla="*/ 25 w 169"/>
                  <a:gd name="T73" fmla="*/ 12 h 41"/>
                  <a:gd name="T74" fmla="*/ 41 w 169"/>
                  <a:gd name="T75" fmla="*/ 8 h 41"/>
                  <a:gd name="T76" fmla="*/ 61 w 169"/>
                  <a:gd name="T77" fmla="*/ 4 h 41"/>
                  <a:gd name="T78" fmla="*/ 85 w 169"/>
                  <a:gd name="T79" fmla="*/ 3 h 41"/>
                  <a:gd name="T80" fmla="*/ 111 w 169"/>
                  <a:gd name="T81" fmla="*/ 5 h 41"/>
                  <a:gd name="T82" fmla="*/ 138 w 169"/>
                  <a:gd name="T83" fmla="*/ 12 h 41"/>
                  <a:gd name="T84" fmla="*/ 165 w 169"/>
                  <a:gd name="T85" fmla="*/ 26 h 41"/>
                  <a:gd name="T86" fmla="*/ 169 w 169"/>
                  <a:gd name="T87" fmla="*/ 24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9"/>
                  <a:gd name="T133" fmla="*/ 0 h 41"/>
                  <a:gd name="T134" fmla="*/ 169 w 169"/>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9" h="41">
                    <a:moveTo>
                      <a:pt x="169" y="24"/>
                    </a:moveTo>
                    <a:lnTo>
                      <a:pt x="166" y="22"/>
                    </a:lnTo>
                    <a:lnTo>
                      <a:pt x="157" y="17"/>
                    </a:lnTo>
                    <a:lnTo>
                      <a:pt x="142" y="10"/>
                    </a:lnTo>
                    <a:lnTo>
                      <a:pt x="123" y="4"/>
                    </a:lnTo>
                    <a:lnTo>
                      <a:pt x="100" y="0"/>
                    </a:lnTo>
                    <a:lnTo>
                      <a:pt x="73" y="0"/>
                    </a:lnTo>
                    <a:lnTo>
                      <a:pt x="41" y="4"/>
                    </a:lnTo>
                    <a:lnTo>
                      <a:pt x="6" y="17"/>
                    </a:lnTo>
                    <a:lnTo>
                      <a:pt x="8" y="27"/>
                    </a:lnTo>
                    <a:lnTo>
                      <a:pt x="7" y="28"/>
                    </a:lnTo>
                    <a:lnTo>
                      <a:pt x="4" y="29"/>
                    </a:lnTo>
                    <a:lnTo>
                      <a:pt x="0" y="32"/>
                    </a:lnTo>
                    <a:lnTo>
                      <a:pt x="4" y="41"/>
                    </a:lnTo>
                    <a:lnTo>
                      <a:pt x="12" y="38"/>
                    </a:lnTo>
                    <a:lnTo>
                      <a:pt x="6" y="32"/>
                    </a:lnTo>
                    <a:lnTo>
                      <a:pt x="9" y="29"/>
                    </a:lnTo>
                    <a:lnTo>
                      <a:pt x="21" y="26"/>
                    </a:lnTo>
                    <a:lnTo>
                      <a:pt x="38" y="19"/>
                    </a:lnTo>
                    <a:lnTo>
                      <a:pt x="60" y="13"/>
                    </a:lnTo>
                    <a:lnTo>
                      <a:pt x="84" y="10"/>
                    </a:lnTo>
                    <a:lnTo>
                      <a:pt x="109" y="10"/>
                    </a:lnTo>
                    <a:lnTo>
                      <a:pt x="135" y="17"/>
                    </a:lnTo>
                    <a:lnTo>
                      <a:pt x="159" y="29"/>
                    </a:lnTo>
                    <a:lnTo>
                      <a:pt x="164" y="28"/>
                    </a:lnTo>
                    <a:lnTo>
                      <a:pt x="161" y="27"/>
                    </a:lnTo>
                    <a:lnTo>
                      <a:pt x="155" y="22"/>
                    </a:lnTo>
                    <a:lnTo>
                      <a:pt x="145" y="15"/>
                    </a:lnTo>
                    <a:lnTo>
                      <a:pt x="128" y="10"/>
                    </a:lnTo>
                    <a:lnTo>
                      <a:pt x="108" y="7"/>
                    </a:lnTo>
                    <a:lnTo>
                      <a:pt x="81" y="7"/>
                    </a:lnTo>
                    <a:lnTo>
                      <a:pt x="51" y="12"/>
                    </a:lnTo>
                    <a:lnTo>
                      <a:pt x="13" y="23"/>
                    </a:lnTo>
                    <a:lnTo>
                      <a:pt x="11" y="17"/>
                    </a:lnTo>
                    <a:lnTo>
                      <a:pt x="14" y="15"/>
                    </a:lnTo>
                    <a:lnTo>
                      <a:pt x="25" y="12"/>
                    </a:lnTo>
                    <a:lnTo>
                      <a:pt x="41" y="8"/>
                    </a:lnTo>
                    <a:lnTo>
                      <a:pt x="61" y="4"/>
                    </a:lnTo>
                    <a:lnTo>
                      <a:pt x="85" y="3"/>
                    </a:lnTo>
                    <a:lnTo>
                      <a:pt x="111" y="5"/>
                    </a:lnTo>
                    <a:lnTo>
                      <a:pt x="138" y="12"/>
                    </a:lnTo>
                    <a:lnTo>
                      <a:pt x="165" y="26"/>
                    </a:lnTo>
                    <a:lnTo>
                      <a:pt x="169"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44" name="Freeform 130"/>
              <p:cNvSpPr>
                <a:spLocks/>
              </p:cNvSpPr>
              <p:nvPr/>
            </p:nvSpPr>
            <p:spPr bwMode="auto">
              <a:xfrm>
                <a:off x="3419" y="2525"/>
                <a:ext cx="137" cy="177"/>
              </a:xfrm>
              <a:custGeom>
                <a:avLst/>
                <a:gdLst>
                  <a:gd name="T0" fmla="*/ 137 w 137"/>
                  <a:gd name="T1" fmla="*/ 110 h 177"/>
                  <a:gd name="T2" fmla="*/ 136 w 137"/>
                  <a:gd name="T3" fmla="*/ 109 h 177"/>
                  <a:gd name="T4" fmla="*/ 133 w 137"/>
                  <a:gd name="T5" fmla="*/ 106 h 177"/>
                  <a:gd name="T6" fmla="*/ 128 w 137"/>
                  <a:gd name="T7" fmla="*/ 103 h 177"/>
                  <a:gd name="T8" fmla="*/ 122 w 137"/>
                  <a:gd name="T9" fmla="*/ 97 h 177"/>
                  <a:gd name="T10" fmla="*/ 114 w 137"/>
                  <a:gd name="T11" fmla="*/ 92 h 177"/>
                  <a:gd name="T12" fmla="*/ 107 w 137"/>
                  <a:gd name="T13" fmla="*/ 87 h 177"/>
                  <a:gd name="T14" fmla="*/ 97 w 137"/>
                  <a:gd name="T15" fmla="*/ 84 h 177"/>
                  <a:gd name="T16" fmla="*/ 88 w 137"/>
                  <a:gd name="T17" fmla="*/ 81 h 177"/>
                  <a:gd name="T18" fmla="*/ 88 w 137"/>
                  <a:gd name="T19" fmla="*/ 81 h 177"/>
                  <a:gd name="T20" fmla="*/ 86 w 137"/>
                  <a:gd name="T21" fmla="*/ 82 h 177"/>
                  <a:gd name="T22" fmla="*/ 84 w 137"/>
                  <a:gd name="T23" fmla="*/ 85 h 177"/>
                  <a:gd name="T24" fmla="*/ 80 w 137"/>
                  <a:gd name="T25" fmla="*/ 87 h 177"/>
                  <a:gd name="T26" fmla="*/ 80 w 137"/>
                  <a:gd name="T27" fmla="*/ 82 h 177"/>
                  <a:gd name="T28" fmla="*/ 81 w 137"/>
                  <a:gd name="T29" fmla="*/ 71 h 177"/>
                  <a:gd name="T30" fmla="*/ 80 w 137"/>
                  <a:gd name="T31" fmla="*/ 58 h 177"/>
                  <a:gd name="T32" fmla="*/ 76 w 137"/>
                  <a:gd name="T33" fmla="*/ 48 h 177"/>
                  <a:gd name="T34" fmla="*/ 70 w 137"/>
                  <a:gd name="T35" fmla="*/ 35 h 177"/>
                  <a:gd name="T36" fmla="*/ 64 w 137"/>
                  <a:gd name="T37" fmla="*/ 19 h 177"/>
                  <a:gd name="T38" fmla="*/ 55 w 137"/>
                  <a:gd name="T39" fmla="*/ 5 h 177"/>
                  <a:gd name="T40" fmla="*/ 46 w 137"/>
                  <a:gd name="T41" fmla="*/ 0 h 177"/>
                  <a:gd name="T42" fmla="*/ 46 w 137"/>
                  <a:gd name="T43" fmla="*/ 3 h 177"/>
                  <a:gd name="T44" fmla="*/ 50 w 137"/>
                  <a:gd name="T45" fmla="*/ 13 h 177"/>
                  <a:gd name="T46" fmla="*/ 60 w 137"/>
                  <a:gd name="T47" fmla="*/ 30 h 177"/>
                  <a:gd name="T48" fmla="*/ 72 w 137"/>
                  <a:gd name="T49" fmla="*/ 56 h 177"/>
                  <a:gd name="T50" fmla="*/ 75 w 137"/>
                  <a:gd name="T51" fmla="*/ 60 h 177"/>
                  <a:gd name="T52" fmla="*/ 74 w 137"/>
                  <a:gd name="T53" fmla="*/ 61 h 177"/>
                  <a:gd name="T54" fmla="*/ 67 w 137"/>
                  <a:gd name="T55" fmla="*/ 60 h 177"/>
                  <a:gd name="T56" fmla="*/ 56 w 137"/>
                  <a:gd name="T57" fmla="*/ 57 h 177"/>
                  <a:gd name="T58" fmla="*/ 48 w 137"/>
                  <a:gd name="T59" fmla="*/ 57 h 177"/>
                  <a:gd name="T60" fmla="*/ 52 w 137"/>
                  <a:gd name="T61" fmla="*/ 60 h 177"/>
                  <a:gd name="T62" fmla="*/ 62 w 137"/>
                  <a:gd name="T63" fmla="*/ 65 h 177"/>
                  <a:gd name="T64" fmla="*/ 74 w 137"/>
                  <a:gd name="T65" fmla="*/ 70 h 177"/>
                  <a:gd name="T66" fmla="*/ 76 w 137"/>
                  <a:gd name="T67" fmla="*/ 75 h 177"/>
                  <a:gd name="T68" fmla="*/ 75 w 137"/>
                  <a:gd name="T69" fmla="*/ 84 h 177"/>
                  <a:gd name="T70" fmla="*/ 72 w 137"/>
                  <a:gd name="T71" fmla="*/ 91 h 177"/>
                  <a:gd name="T72" fmla="*/ 71 w 137"/>
                  <a:gd name="T73" fmla="*/ 95 h 177"/>
                  <a:gd name="T74" fmla="*/ 69 w 137"/>
                  <a:gd name="T75" fmla="*/ 96 h 177"/>
                  <a:gd name="T76" fmla="*/ 64 w 137"/>
                  <a:gd name="T77" fmla="*/ 100 h 177"/>
                  <a:gd name="T78" fmla="*/ 56 w 137"/>
                  <a:gd name="T79" fmla="*/ 108 h 177"/>
                  <a:gd name="T80" fmla="*/ 47 w 137"/>
                  <a:gd name="T81" fmla="*/ 116 h 177"/>
                  <a:gd name="T82" fmla="*/ 36 w 137"/>
                  <a:gd name="T83" fmla="*/ 128 h 177"/>
                  <a:gd name="T84" fmla="*/ 24 w 137"/>
                  <a:gd name="T85" fmla="*/ 140 h 177"/>
                  <a:gd name="T86" fmla="*/ 13 w 137"/>
                  <a:gd name="T87" fmla="*/ 156 h 177"/>
                  <a:gd name="T88" fmla="*/ 0 w 137"/>
                  <a:gd name="T89" fmla="*/ 173 h 177"/>
                  <a:gd name="T90" fmla="*/ 0 w 137"/>
                  <a:gd name="T91" fmla="*/ 175 h 177"/>
                  <a:gd name="T92" fmla="*/ 2 w 137"/>
                  <a:gd name="T93" fmla="*/ 177 h 177"/>
                  <a:gd name="T94" fmla="*/ 5 w 137"/>
                  <a:gd name="T95" fmla="*/ 177 h 177"/>
                  <a:gd name="T96" fmla="*/ 12 w 137"/>
                  <a:gd name="T97" fmla="*/ 172 h 177"/>
                  <a:gd name="T98" fmla="*/ 17 w 137"/>
                  <a:gd name="T99" fmla="*/ 166 h 177"/>
                  <a:gd name="T100" fmla="*/ 23 w 137"/>
                  <a:gd name="T101" fmla="*/ 158 h 177"/>
                  <a:gd name="T102" fmla="*/ 29 w 137"/>
                  <a:gd name="T103" fmla="*/ 148 h 177"/>
                  <a:gd name="T104" fmla="*/ 38 w 137"/>
                  <a:gd name="T105" fmla="*/ 137 h 177"/>
                  <a:gd name="T106" fmla="*/ 48 w 137"/>
                  <a:gd name="T107" fmla="*/ 125 h 177"/>
                  <a:gd name="T108" fmla="*/ 61 w 137"/>
                  <a:gd name="T109" fmla="*/ 113 h 177"/>
                  <a:gd name="T110" fmla="*/ 75 w 137"/>
                  <a:gd name="T111" fmla="*/ 101 h 177"/>
                  <a:gd name="T112" fmla="*/ 90 w 137"/>
                  <a:gd name="T113" fmla="*/ 91 h 177"/>
                  <a:gd name="T114" fmla="*/ 94 w 137"/>
                  <a:gd name="T115" fmla="*/ 92 h 177"/>
                  <a:gd name="T116" fmla="*/ 104 w 137"/>
                  <a:gd name="T117" fmla="*/ 96 h 177"/>
                  <a:gd name="T118" fmla="*/ 116 w 137"/>
                  <a:gd name="T119" fmla="*/ 103 h 177"/>
                  <a:gd name="T120" fmla="*/ 127 w 137"/>
                  <a:gd name="T121" fmla="*/ 113 h 177"/>
                  <a:gd name="T122" fmla="*/ 137 w 137"/>
                  <a:gd name="T123" fmla="*/ 110 h 1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7"/>
                  <a:gd name="T187" fmla="*/ 0 h 177"/>
                  <a:gd name="T188" fmla="*/ 137 w 137"/>
                  <a:gd name="T189" fmla="*/ 177 h 17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7" h="177">
                    <a:moveTo>
                      <a:pt x="137" y="110"/>
                    </a:moveTo>
                    <a:lnTo>
                      <a:pt x="136" y="109"/>
                    </a:lnTo>
                    <a:lnTo>
                      <a:pt x="133" y="106"/>
                    </a:lnTo>
                    <a:lnTo>
                      <a:pt x="128" y="103"/>
                    </a:lnTo>
                    <a:lnTo>
                      <a:pt x="122" y="97"/>
                    </a:lnTo>
                    <a:lnTo>
                      <a:pt x="114" y="92"/>
                    </a:lnTo>
                    <a:lnTo>
                      <a:pt x="107" y="87"/>
                    </a:lnTo>
                    <a:lnTo>
                      <a:pt x="97" y="84"/>
                    </a:lnTo>
                    <a:lnTo>
                      <a:pt x="88" y="81"/>
                    </a:lnTo>
                    <a:lnTo>
                      <a:pt x="86" y="82"/>
                    </a:lnTo>
                    <a:lnTo>
                      <a:pt x="84" y="85"/>
                    </a:lnTo>
                    <a:lnTo>
                      <a:pt x="80" y="87"/>
                    </a:lnTo>
                    <a:lnTo>
                      <a:pt x="80" y="82"/>
                    </a:lnTo>
                    <a:lnTo>
                      <a:pt x="81" y="71"/>
                    </a:lnTo>
                    <a:lnTo>
                      <a:pt x="80" y="58"/>
                    </a:lnTo>
                    <a:lnTo>
                      <a:pt x="76" y="48"/>
                    </a:lnTo>
                    <a:lnTo>
                      <a:pt x="70" y="35"/>
                    </a:lnTo>
                    <a:lnTo>
                      <a:pt x="64" y="19"/>
                    </a:lnTo>
                    <a:lnTo>
                      <a:pt x="55" y="5"/>
                    </a:lnTo>
                    <a:lnTo>
                      <a:pt x="46" y="0"/>
                    </a:lnTo>
                    <a:lnTo>
                      <a:pt x="46" y="3"/>
                    </a:lnTo>
                    <a:lnTo>
                      <a:pt x="50" y="13"/>
                    </a:lnTo>
                    <a:lnTo>
                      <a:pt x="60" y="30"/>
                    </a:lnTo>
                    <a:lnTo>
                      <a:pt x="72" y="56"/>
                    </a:lnTo>
                    <a:lnTo>
                      <a:pt x="75" y="60"/>
                    </a:lnTo>
                    <a:lnTo>
                      <a:pt x="74" y="61"/>
                    </a:lnTo>
                    <a:lnTo>
                      <a:pt x="67" y="60"/>
                    </a:lnTo>
                    <a:lnTo>
                      <a:pt x="56" y="57"/>
                    </a:lnTo>
                    <a:lnTo>
                      <a:pt x="48" y="57"/>
                    </a:lnTo>
                    <a:lnTo>
                      <a:pt x="52" y="60"/>
                    </a:lnTo>
                    <a:lnTo>
                      <a:pt x="62" y="65"/>
                    </a:lnTo>
                    <a:lnTo>
                      <a:pt x="74" y="70"/>
                    </a:lnTo>
                    <a:lnTo>
                      <a:pt x="76" y="75"/>
                    </a:lnTo>
                    <a:lnTo>
                      <a:pt x="75" y="84"/>
                    </a:lnTo>
                    <a:lnTo>
                      <a:pt x="72" y="91"/>
                    </a:lnTo>
                    <a:lnTo>
                      <a:pt x="71" y="95"/>
                    </a:lnTo>
                    <a:lnTo>
                      <a:pt x="69" y="96"/>
                    </a:lnTo>
                    <a:lnTo>
                      <a:pt x="64" y="100"/>
                    </a:lnTo>
                    <a:lnTo>
                      <a:pt x="56" y="108"/>
                    </a:lnTo>
                    <a:lnTo>
                      <a:pt x="47" y="116"/>
                    </a:lnTo>
                    <a:lnTo>
                      <a:pt x="36" y="128"/>
                    </a:lnTo>
                    <a:lnTo>
                      <a:pt x="24" y="140"/>
                    </a:lnTo>
                    <a:lnTo>
                      <a:pt x="13" y="156"/>
                    </a:lnTo>
                    <a:lnTo>
                      <a:pt x="0" y="173"/>
                    </a:lnTo>
                    <a:lnTo>
                      <a:pt x="0" y="175"/>
                    </a:lnTo>
                    <a:lnTo>
                      <a:pt x="2" y="177"/>
                    </a:lnTo>
                    <a:lnTo>
                      <a:pt x="5" y="177"/>
                    </a:lnTo>
                    <a:lnTo>
                      <a:pt x="12" y="172"/>
                    </a:lnTo>
                    <a:lnTo>
                      <a:pt x="17" y="166"/>
                    </a:lnTo>
                    <a:lnTo>
                      <a:pt x="23" y="158"/>
                    </a:lnTo>
                    <a:lnTo>
                      <a:pt x="29" y="148"/>
                    </a:lnTo>
                    <a:lnTo>
                      <a:pt x="38" y="137"/>
                    </a:lnTo>
                    <a:lnTo>
                      <a:pt x="48" y="125"/>
                    </a:lnTo>
                    <a:lnTo>
                      <a:pt x="61" y="113"/>
                    </a:lnTo>
                    <a:lnTo>
                      <a:pt x="75" y="101"/>
                    </a:lnTo>
                    <a:lnTo>
                      <a:pt x="90" y="91"/>
                    </a:lnTo>
                    <a:lnTo>
                      <a:pt x="94" y="92"/>
                    </a:lnTo>
                    <a:lnTo>
                      <a:pt x="104" y="96"/>
                    </a:lnTo>
                    <a:lnTo>
                      <a:pt x="116" y="103"/>
                    </a:lnTo>
                    <a:lnTo>
                      <a:pt x="127" y="113"/>
                    </a:lnTo>
                    <a:lnTo>
                      <a:pt x="137"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45" name="Freeform 131"/>
              <p:cNvSpPr>
                <a:spLocks/>
              </p:cNvSpPr>
              <p:nvPr/>
            </p:nvSpPr>
            <p:spPr bwMode="auto">
              <a:xfrm>
                <a:off x="3719" y="2528"/>
                <a:ext cx="42" cy="86"/>
              </a:xfrm>
              <a:custGeom>
                <a:avLst/>
                <a:gdLst>
                  <a:gd name="T0" fmla="*/ 7 w 42"/>
                  <a:gd name="T1" fmla="*/ 40 h 86"/>
                  <a:gd name="T2" fmla="*/ 7 w 42"/>
                  <a:gd name="T3" fmla="*/ 32 h 86"/>
                  <a:gd name="T4" fmla="*/ 9 w 42"/>
                  <a:gd name="T5" fmla="*/ 15 h 86"/>
                  <a:gd name="T6" fmla="*/ 16 w 42"/>
                  <a:gd name="T7" fmla="*/ 1 h 86"/>
                  <a:gd name="T8" fmla="*/ 26 w 42"/>
                  <a:gd name="T9" fmla="*/ 0 h 86"/>
                  <a:gd name="T10" fmla="*/ 24 w 42"/>
                  <a:gd name="T11" fmla="*/ 6 h 86"/>
                  <a:gd name="T12" fmla="*/ 18 w 42"/>
                  <a:gd name="T13" fmla="*/ 17 h 86"/>
                  <a:gd name="T14" fmla="*/ 14 w 42"/>
                  <a:gd name="T15" fmla="*/ 26 h 86"/>
                  <a:gd name="T16" fmla="*/ 21 w 42"/>
                  <a:gd name="T17" fmla="*/ 24 h 86"/>
                  <a:gd name="T18" fmla="*/ 32 w 42"/>
                  <a:gd name="T19" fmla="*/ 16 h 86"/>
                  <a:gd name="T20" fmla="*/ 40 w 42"/>
                  <a:gd name="T21" fmla="*/ 14 h 86"/>
                  <a:gd name="T22" fmla="*/ 42 w 42"/>
                  <a:gd name="T23" fmla="*/ 14 h 86"/>
                  <a:gd name="T24" fmla="*/ 41 w 42"/>
                  <a:gd name="T25" fmla="*/ 17 h 86"/>
                  <a:gd name="T26" fmla="*/ 38 w 42"/>
                  <a:gd name="T27" fmla="*/ 20 h 86"/>
                  <a:gd name="T28" fmla="*/ 33 w 42"/>
                  <a:gd name="T29" fmla="*/ 24 h 86"/>
                  <a:gd name="T30" fmla="*/ 27 w 42"/>
                  <a:gd name="T31" fmla="*/ 29 h 86"/>
                  <a:gd name="T32" fmla="*/ 21 w 42"/>
                  <a:gd name="T33" fmla="*/ 35 h 86"/>
                  <a:gd name="T34" fmla="*/ 14 w 42"/>
                  <a:gd name="T35" fmla="*/ 44 h 86"/>
                  <a:gd name="T36" fmla="*/ 9 w 42"/>
                  <a:gd name="T37" fmla="*/ 54 h 86"/>
                  <a:gd name="T38" fmla="*/ 7 w 42"/>
                  <a:gd name="T39" fmla="*/ 65 h 86"/>
                  <a:gd name="T40" fmla="*/ 7 w 42"/>
                  <a:gd name="T41" fmla="*/ 81 h 86"/>
                  <a:gd name="T42" fmla="*/ 2 w 42"/>
                  <a:gd name="T43" fmla="*/ 86 h 86"/>
                  <a:gd name="T44" fmla="*/ 2 w 42"/>
                  <a:gd name="T45" fmla="*/ 81 h 86"/>
                  <a:gd name="T46" fmla="*/ 0 w 42"/>
                  <a:gd name="T47" fmla="*/ 69 h 86"/>
                  <a:gd name="T48" fmla="*/ 2 w 42"/>
                  <a:gd name="T49" fmla="*/ 55 h 86"/>
                  <a:gd name="T50" fmla="*/ 7 w 42"/>
                  <a:gd name="T51" fmla="*/ 40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
                  <a:gd name="T79" fmla="*/ 0 h 86"/>
                  <a:gd name="T80" fmla="*/ 42 w 42"/>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 h="86">
                    <a:moveTo>
                      <a:pt x="7" y="40"/>
                    </a:moveTo>
                    <a:lnTo>
                      <a:pt x="7" y="32"/>
                    </a:lnTo>
                    <a:lnTo>
                      <a:pt x="9" y="15"/>
                    </a:lnTo>
                    <a:lnTo>
                      <a:pt x="16" y="1"/>
                    </a:lnTo>
                    <a:lnTo>
                      <a:pt x="26" y="0"/>
                    </a:lnTo>
                    <a:lnTo>
                      <a:pt x="24" y="6"/>
                    </a:lnTo>
                    <a:lnTo>
                      <a:pt x="18" y="17"/>
                    </a:lnTo>
                    <a:lnTo>
                      <a:pt x="14" y="26"/>
                    </a:lnTo>
                    <a:lnTo>
                      <a:pt x="21" y="24"/>
                    </a:lnTo>
                    <a:lnTo>
                      <a:pt x="32" y="16"/>
                    </a:lnTo>
                    <a:lnTo>
                      <a:pt x="40" y="14"/>
                    </a:lnTo>
                    <a:lnTo>
                      <a:pt x="42" y="14"/>
                    </a:lnTo>
                    <a:lnTo>
                      <a:pt x="41" y="17"/>
                    </a:lnTo>
                    <a:lnTo>
                      <a:pt x="38" y="20"/>
                    </a:lnTo>
                    <a:lnTo>
                      <a:pt x="33" y="24"/>
                    </a:lnTo>
                    <a:lnTo>
                      <a:pt x="27" y="29"/>
                    </a:lnTo>
                    <a:lnTo>
                      <a:pt x="21" y="35"/>
                    </a:lnTo>
                    <a:lnTo>
                      <a:pt x="14" y="44"/>
                    </a:lnTo>
                    <a:lnTo>
                      <a:pt x="9" y="54"/>
                    </a:lnTo>
                    <a:lnTo>
                      <a:pt x="7" y="65"/>
                    </a:lnTo>
                    <a:lnTo>
                      <a:pt x="7" y="81"/>
                    </a:lnTo>
                    <a:lnTo>
                      <a:pt x="2" y="86"/>
                    </a:lnTo>
                    <a:lnTo>
                      <a:pt x="2" y="81"/>
                    </a:lnTo>
                    <a:lnTo>
                      <a:pt x="0" y="69"/>
                    </a:lnTo>
                    <a:lnTo>
                      <a:pt x="2" y="55"/>
                    </a:lnTo>
                    <a:lnTo>
                      <a:pt x="7"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46" name="Freeform 132"/>
              <p:cNvSpPr>
                <a:spLocks/>
              </p:cNvSpPr>
              <p:nvPr/>
            </p:nvSpPr>
            <p:spPr bwMode="auto">
              <a:xfrm>
                <a:off x="3629" y="2477"/>
                <a:ext cx="76" cy="95"/>
              </a:xfrm>
              <a:custGeom>
                <a:avLst/>
                <a:gdLst>
                  <a:gd name="T0" fmla="*/ 0 w 76"/>
                  <a:gd name="T1" fmla="*/ 75 h 95"/>
                  <a:gd name="T2" fmla="*/ 9 w 76"/>
                  <a:gd name="T3" fmla="*/ 76 h 95"/>
                  <a:gd name="T4" fmla="*/ 16 w 76"/>
                  <a:gd name="T5" fmla="*/ 76 h 95"/>
                  <a:gd name="T6" fmla="*/ 21 w 76"/>
                  <a:gd name="T7" fmla="*/ 75 h 95"/>
                  <a:gd name="T8" fmla="*/ 23 w 76"/>
                  <a:gd name="T9" fmla="*/ 73 h 95"/>
                  <a:gd name="T10" fmla="*/ 23 w 76"/>
                  <a:gd name="T11" fmla="*/ 72 h 95"/>
                  <a:gd name="T12" fmla="*/ 25 w 76"/>
                  <a:gd name="T13" fmla="*/ 71 h 95"/>
                  <a:gd name="T14" fmla="*/ 27 w 76"/>
                  <a:gd name="T15" fmla="*/ 71 h 95"/>
                  <a:gd name="T16" fmla="*/ 30 w 76"/>
                  <a:gd name="T17" fmla="*/ 73 h 95"/>
                  <a:gd name="T18" fmla="*/ 36 w 76"/>
                  <a:gd name="T19" fmla="*/ 81 h 95"/>
                  <a:gd name="T20" fmla="*/ 42 w 76"/>
                  <a:gd name="T21" fmla="*/ 86 h 95"/>
                  <a:gd name="T22" fmla="*/ 50 w 76"/>
                  <a:gd name="T23" fmla="*/ 90 h 95"/>
                  <a:gd name="T24" fmla="*/ 57 w 76"/>
                  <a:gd name="T25" fmla="*/ 92 h 95"/>
                  <a:gd name="T26" fmla="*/ 65 w 76"/>
                  <a:gd name="T27" fmla="*/ 94 h 95"/>
                  <a:gd name="T28" fmla="*/ 70 w 76"/>
                  <a:gd name="T29" fmla="*/ 95 h 95"/>
                  <a:gd name="T30" fmla="*/ 74 w 76"/>
                  <a:gd name="T31" fmla="*/ 95 h 95"/>
                  <a:gd name="T32" fmla="*/ 75 w 76"/>
                  <a:gd name="T33" fmla="*/ 95 h 95"/>
                  <a:gd name="T34" fmla="*/ 76 w 76"/>
                  <a:gd name="T35" fmla="*/ 68 h 95"/>
                  <a:gd name="T36" fmla="*/ 75 w 76"/>
                  <a:gd name="T37" fmla="*/ 37 h 95"/>
                  <a:gd name="T38" fmla="*/ 73 w 76"/>
                  <a:gd name="T39" fmla="*/ 11 h 95"/>
                  <a:gd name="T40" fmla="*/ 71 w 76"/>
                  <a:gd name="T41" fmla="*/ 0 h 95"/>
                  <a:gd name="T42" fmla="*/ 66 w 76"/>
                  <a:gd name="T43" fmla="*/ 5 h 95"/>
                  <a:gd name="T44" fmla="*/ 70 w 76"/>
                  <a:gd name="T45" fmla="*/ 51 h 95"/>
                  <a:gd name="T46" fmla="*/ 71 w 76"/>
                  <a:gd name="T47" fmla="*/ 75 h 95"/>
                  <a:gd name="T48" fmla="*/ 70 w 76"/>
                  <a:gd name="T49" fmla="*/ 85 h 95"/>
                  <a:gd name="T50" fmla="*/ 69 w 76"/>
                  <a:gd name="T51" fmla="*/ 87 h 95"/>
                  <a:gd name="T52" fmla="*/ 55 w 76"/>
                  <a:gd name="T53" fmla="*/ 85 h 95"/>
                  <a:gd name="T54" fmla="*/ 45 w 76"/>
                  <a:gd name="T55" fmla="*/ 78 h 95"/>
                  <a:gd name="T56" fmla="*/ 38 w 76"/>
                  <a:gd name="T57" fmla="*/ 72 h 95"/>
                  <a:gd name="T58" fmla="*/ 36 w 76"/>
                  <a:gd name="T59" fmla="*/ 70 h 95"/>
                  <a:gd name="T60" fmla="*/ 46 w 76"/>
                  <a:gd name="T61" fmla="*/ 57 h 95"/>
                  <a:gd name="T62" fmla="*/ 50 w 76"/>
                  <a:gd name="T63" fmla="*/ 42 h 95"/>
                  <a:gd name="T64" fmla="*/ 52 w 76"/>
                  <a:gd name="T65" fmla="*/ 30 h 95"/>
                  <a:gd name="T66" fmla="*/ 52 w 76"/>
                  <a:gd name="T67" fmla="*/ 25 h 95"/>
                  <a:gd name="T68" fmla="*/ 42 w 76"/>
                  <a:gd name="T69" fmla="*/ 35 h 95"/>
                  <a:gd name="T70" fmla="*/ 41 w 76"/>
                  <a:gd name="T71" fmla="*/ 39 h 95"/>
                  <a:gd name="T72" fmla="*/ 38 w 76"/>
                  <a:gd name="T73" fmla="*/ 49 h 95"/>
                  <a:gd name="T74" fmla="*/ 32 w 76"/>
                  <a:gd name="T75" fmla="*/ 59 h 95"/>
                  <a:gd name="T76" fmla="*/ 21 w 76"/>
                  <a:gd name="T77" fmla="*/ 67 h 95"/>
                  <a:gd name="T78" fmla="*/ 14 w 76"/>
                  <a:gd name="T79" fmla="*/ 68 h 95"/>
                  <a:gd name="T80" fmla="*/ 9 w 76"/>
                  <a:gd name="T81" fmla="*/ 68 h 95"/>
                  <a:gd name="T82" fmla="*/ 4 w 76"/>
                  <a:gd name="T83" fmla="*/ 68 h 95"/>
                  <a:gd name="T84" fmla="*/ 3 w 76"/>
                  <a:gd name="T85" fmla="*/ 68 h 95"/>
                  <a:gd name="T86" fmla="*/ 0 w 76"/>
                  <a:gd name="T87" fmla="*/ 75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6"/>
                  <a:gd name="T133" fmla="*/ 0 h 95"/>
                  <a:gd name="T134" fmla="*/ 76 w 76"/>
                  <a:gd name="T135" fmla="*/ 95 h 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6" h="95">
                    <a:moveTo>
                      <a:pt x="0" y="75"/>
                    </a:moveTo>
                    <a:lnTo>
                      <a:pt x="9" y="76"/>
                    </a:lnTo>
                    <a:lnTo>
                      <a:pt x="16" y="76"/>
                    </a:lnTo>
                    <a:lnTo>
                      <a:pt x="21" y="75"/>
                    </a:lnTo>
                    <a:lnTo>
                      <a:pt x="23" y="73"/>
                    </a:lnTo>
                    <a:lnTo>
                      <a:pt x="23" y="72"/>
                    </a:lnTo>
                    <a:lnTo>
                      <a:pt x="25" y="71"/>
                    </a:lnTo>
                    <a:lnTo>
                      <a:pt x="27" y="71"/>
                    </a:lnTo>
                    <a:lnTo>
                      <a:pt x="30" y="73"/>
                    </a:lnTo>
                    <a:lnTo>
                      <a:pt x="36" y="81"/>
                    </a:lnTo>
                    <a:lnTo>
                      <a:pt x="42" y="86"/>
                    </a:lnTo>
                    <a:lnTo>
                      <a:pt x="50" y="90"/>
                    </a:lnTo>
                    <a:lnTo>
                      <a:pt x="57" y="92"/>
                    </a:lnTo>
                    <a:lnTo>
                      <a:pt x="65" y="94"/>
                    </a:lnTo>
                    <a:lnTo>
                      <a:pt x="70" y="95"/>
                    </a:lnTo>
                    <a:lnTo>
                      <a:pt x="74" y="95"/>
                    </a:lnTo>
                    <a:lnTo>
                      <a:pt x="75" y="95"/>
                    </a:lnTo>
                    <a:lnTo>
                      <a:pt x="76" y="68"/>
                    </a:lnTo>
                    <a:lnTo>
                      <a:pt x="75" y="37"/>
                    </a:lnTo>
                    <a:lnTo>
                      <a:pt x="73" y="11"/>
                    </a:lnTo>
                    <a:lnTo>
                      <a:pt x="71" y="0"/>
                    </a:lnTo>
                    <a:lnTo>
                      <a:pt x="66" y="5"/>
                    </a:lnTo>
                    <a:lnTo>
                      <a:pt x="70" y="51"/>
                    </a:lnTo>
                    <a:lnTo>
                      <a:pt x="71" y="75"/>
                    </a:lnTo>
                    <a:lnTo>
                      <a:pt x="70" y="85"/>
                    </a:lnTo>
                    <a:lnTo>
                      <a:pt x="69" y="87"/>
                    </a:lnTo>
                    <a:lnTo>
                      <a:pt x="55" y="85"/>
                    </a:lnTo>
                    <a:lnTo>
                      <a:pt x="45" y="78"/>
                    </a:lnTo>
                    <a:lnTo>
                      <a:pt x="38" y="72"/>
                    </a:lnTo>
                    <a:lnTo>
                      <a:pt x="36" y="70"/>
                    </a:lnTo>
                    <a:lnTo>
                      <a:pt x="46" y="57"/>
                    </a:lnTo>
                    <a:lnTo>
                      <a:pt x="50" y="42"/>
                    </a:lnTo>
                    <a:lnTo>
                      <a:pt x="52" y="30"/>
                    </a:lnTo>
                    <a:lnTo>
                      <a:pt x="52" y="25"/>
                    </a:lnTo>
                    <a:lnTo>
                      <a:pt x="42" y="35"/>
                    </a:lnTo>
                    <a:lnTo>
                      <a:pt x="41" y="39"/>
                    </a:lnTo>
                    <a:lnTo>
                      <a:pt x="38" y="49"/>
                    </a:lnTo>
                    <a:lnTo>
                      <a:pt x="32" y="59"/>
                    </a:lnTo>
                    <a:lnTo>
                      <a:pt x="21" y="67"/>
                    </a:lnTo>
                    <a:lnTo>
                      <a:pt x="14" y="68"/>
                    </a:lnTo>
                    <a:lnTo>
                      <a:pt x="9" y="68"/>
                    </a:lnTo>
                    <a:lnTo>
                      <a:pt x="4" y="68"/>
                    </a:lnTo>
                    <a:lnTo>
                      <a:pt x="3" y="68"/>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47" name="Freeform 133"/>
              <p:cNvSpPr>
                <a:spLocks/>
              </p:cNvSpPr>
              <p:nvPr/>
            </p:nvSpPr>
            <p:spPr bwMode="auto">
              <a:xfrm>
                <a:off x="3642" y="2558"/>
                <a:ext cx="34" cy="14"/>
              </a:xfrm>
              <a:custGeom>
                <a:avLst/>
                <a:gdLst>
                  <a:gd name="T0" fmla="*/ 27 w 34"/>
                  <a:gd name="T1" fmla="*/ 0 h 14"/>
                  <a:gd name="T2" fmla="*/ 25 w 34"/>
                  <a:gd name="T3" fmla="*/ 1 h 14"/>
                  <a:gd name="T4" fmla="*/ 20 w 34"/>
                  <a:gd name="T5" fmla="*/ 4 h 14"/>
                  <a:gd name="T6" fmla="*/ 13 w 34"/>
                  <a:gd name="T7" fmla="*/ 6 h 14"/>
                  <a:gd name="T8" fmla="*/ 1 w 34"/>
                  <a:gd name="T9" fmla="*/ 8 h 14"/>
                  <a:gd name="T10" fmla="*/ 1 w 34"/>
                  <a:gd name="T11" fmla="*/ 9 h 14"/>
                  <a:gd name="T12" fmla="*/ 0 w 34"/>
                  <a:gd name="T13" fmla="*/ 10 h 14"/>
                  <a:gd name="T14" fmla="*/ 1 w 34"/>
                  <a:gd name="T15" fmla="*/ 13 h 14"/>
                  <a:gd name="T16" fmla="*/ 6 w 34"/>
                  <a:gd name="T17" fmla="*/ 14 h 14"/>
                  <a:gd name="T18" fmla="*/ 14 w 34"/>
                  <a:gd name="T19" fmla="*/ 14 h 14"/>
                  <a:gd name="T20" fmla="*/ 22 w 34"/>
                  <a:gd name="T21" fmla="*/ 11 h 14"/>
                  <a:gd name="T22" fmla="*/ 28 w 34"/>
                  <a:gd name="T23" fmla="*/ 8 h 14"/>
                  <a:gd name="T24" fmla="*/ 34 w 34"/>
                  <a:gd name="T25" fmla="*/ 4 h 14"/>
                  <a:gd name="T26" fmla="*/ 27 w 34"/>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14"/>
                  <a:gd name="T44" fmla="*/ 34 w 3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14">
                    <a:moveTo>
                      <a:pt x="27" y="0"/>
                    </a:moveTo>
                    <a:lnTo>
                      <a:pt x="25" y="1"/>
                    </a:lnTo>
                    <a:lnTo>
                      <a:pt x="20" y="4"/>
                    </a:lnTo>
                    <a:lnTo>
                      <a:pt x="13" y="6"/>
                    </a:lnTo>
                    <a:lnTo>
                      <a:pt x="1" y="8"/>
                    </a:lnTo>
                    <a:lnTo>
                      <a:pt x="1" y="9"/>
                    </a:lnTo>
                    <a:lnTo>
                      <a:pt x="0" y="10"/>
                    </a:lnTo>
                    <a:lnTo>
                      <a:pt x="1" y="13"/>
                    </a:lnTo>
                    <a:lnTo>
                      <a:pt x="6" y="14"/>
                    </a:lnTo>
                    <a:lnTo>
                      <a:pt x="14" y="14"/>
                    </a:lnTo>
                    <a:lnTo>
                      <a:pt x="22" y="11"/>
                    </a:lnTo>
                    <a:lnTo>
                      <a:pt x="28" y="8"/>
                    </a:lnTo>
                    <a:lnTo>
                      <a:pt x="34" y="4"/>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48" name="Freeform 134"/>
              <p:cNvSpPr>
                <a:spLocks/>
              </p:cNvSpPr>
              <p:nvPr/>
            </p:nvSpPr>
            <p:spPr bwMode="auto">
              <a:xfrm>
                <a:off x="3697" y="3180"/>
                <a:ext cx="81" cy="174"/>
              </a:xfrm>
              <a:custGeom>
                <a:avLst/>
                <a:gdLst>
                  <a:gd name="T0" fmla="*/ 35 w 81"/>
                  <a:gd name="T1" fmla="*/ 0 h 174"/>
                  <a:gd name="T2" fmla="*/ 32 w 81"/>
                  <a:gd name="T3" fmla="*/ 19 h 174"/>
                  <a:gd name="T4" fmla="*/ 25 w 81"/>
                  <a:gd name="T5" fmla="*/ 62 h 174"/>
                  <a:gd name="T6" fmla="*/ 15 w 81"/>
                  <a:gd name="T7" fmla="*/ 112 h 174"/>
                  <a:gd name="T8" fmla="*/ 0 w 81"/>
                  <a:gd name="T9" fmla="*/ 146 h 174"/>
                  <a:gd name="T10" fmla="*/ 51 w 81"/>
                  <a:gd name="T11" fmla="*/ 171 h 174"/>
                  <a:gd name="T12" fmla="*/ 53 w 81"/>
                  <a:gd name="T13" fmla="*/ 174 h 174"/>
                  <a:gd name="T14" fmla="*/ 59 w 81"/>
                  <a:gd name="T15" fmla="*/ 174 h 174"/>
                  <a:gd name="T16" fmla="*/ 68 w 81"/>
                  <a:gd name="T17" fmla="*/ 167 h 174"/>
                  <a:gd name="T18" fmla="*/ 81 w 81"/>
                  <a:gd name="T19" fmla="*/ 146 h 174"/>
                  <a:gd name="T20" fmla="*/ 79 w 81"/>
                  <a:gd name="T21" fmla="*/ 141 h 174"/>
                  <a:gd name="T22" fmla="*/ 77 w 81"/>
                  <a:gd name="T23" fmla="*/ 129 h 174"/>
                  <a:gd name="T24" fmla="*/ 73 w 81"/>
                  <a:gd name="T25" fmla="*/ 112 h 174"/>
                  <a:gd name="T26" fmla="*/ 67 w 81"/>
                  <a:gd name="T27" fmla="*/ 89 h 174"/>
                  <a:gd name="T28" fmla="*/ 60 w 81"/>
                  <a:gd name="T29" fmla="*/ 65 h 174"/>
                  <a:gd name="T30" fmla="*/ 53 w 81"/>
                  <a:gd name="T31" fmla="*/ 41 h 174"/>
                  <a:gd name="T32" fmla="*/ 44 w 81"/>
                  <a:gd name="T33" fmla="*/ 19 h 174"/>
                  <a:gd name="T34" fmla="*/ 35 w 81"/>
                  <a:gd name="T35" fmla="*/ 0 h 1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1"/>
                  <a:gd name="T55" fmla="*/ 0 h 174"/>
                  <a:gd name="T56" fmla="*/ 81 w 81"/>
                  <a:gd name="T57" fmla="*/ 174 h 1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1" h="174">
                    <a:moveTo>
                      <a:pt x="35" y="0"/>
                    </a:moveTo>
                    <a:lnTo>
                      <a:pt x="32" y="19"/>
                    </a:lnTo>
                    <a:lnTo>
                      <a:pt x="25" y="62"/>
                    </a:lnTo>
                    <a:lnTo>
                      <a:pt x="15" y="112"/>
                    </a:lnTo>
                    <a:lnTo>
                      <a:pt x="0" y="146"/>
                    </a:lnTo>
                    <a:lnTo>
                      <a:pt x="51" y="171"/>
                    </a:lnTo>
                    <a:lnTo>
                      <a:pt x="53" y="174"/>
                    </a:lnTo>
                    <a:lnTo>
                      <a:pt x="59" y="174"/>
                    </a:lnTo>
                    <a:lnTo>
                      <a:pt x="68" y="167"/>
                    </a:lnTo>
                    <a:lnTo>
                      <a:pt x="81" y="146"/>
                    </a:lnTo>
                    <a:lnTo>
                      <a:pt x="79" y="141"/>
                    </a:lnTo>
                    <a:lnTo>
                      <a:pt x="77" y="129"/>
                    </a:lnTo>
                    <a:lnTo>
                      <a:pt x="73" y="112"/>
                    </a:lnTo>
                    <a:lnTo>
                      <a:pt x="67" y="89"/>
                    </a:lnTo>
                    <a:lnTo>
                      <a:pt x="60" y="65"/>
                    </a:lnTo>
                    <a:lnTo>
                      <a:pt x="53" y="41"/>
                    </a:lnTo>
                    <a:lnTo>
                      <a:pt x="44" y="19"/>
                    </a:lnTo>
                    <a:lnTo>
                      <a:pt x="35" y="0"/>
                    </a:lnTo>
                    <a:close/>
                  </a:path>
                </a:pathLst>
              </a:custGeom>
              <a:solidFill>
                <a:srgbClr val="FFF2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49" name="Freeform 135"/>
              <p:cNvSpPr>
                <a:spLocks/>
              </p:cNvSpPr>
              <p:nvPr/>
            </p:nvSpPr>
            <p:spPr bwMode="auto">
              <a:xfrm>
                <a:off x="4073" y="3467"/>
                <a:ext cx="127" cy="37"/>
              </a:xfrm>
              <a:custGeom>
                <a:avLst/>
                <a:gdLst>
                  <a:gd name="T0" fmla="*/ 0 w 127"/>
                  <a:gd name="T1" fmla="*/ 37 h 37"/>
                  <a:gd name="T2" fmla="*/ 1 w 127"/>
                  <a:gd name="T3" fmla="*/ 36 h 37"/>
                  <a:gd name="T4" fmla="*/ 6 w 127"/>
                  <a:gd name="T5" fmla="*/ 31 h 37"/>
                  <a:gd name="T6" fmla="*/ 15 w 127"/>
                  <a:gd name="T7" fmla="*/ 25 h 37"/>
                  <a:gd name="T8" fmla="*/ 27 w 127"/>
                  <a:gd name="T9" fmla="*/ 17 h 37"/>
                  <a:gd name="T10" fmla="*/ 44 w 127"/>
                  <a:gd name="T11" fmla="*/ 9 h 37"/>
                  <a:gd name="T12" fmla="*/ 64 w 127"/>
                  <a:gd name="T13" fmla="*/ 3 h 37"/>
                  <a:gd name="T14" fmla="*/ 88 w 127"/>
                  <a:gd name="T15" fmla="*/ 0 h 37"/>
                  <a:gd name="T16" fmla="*/ 117 w 127"/>
                  <a:gd name="T17" fmla="*/ 0 h 37"/>
                  <a:gd name="T18" fmla="*/ 127 w 127"/>
                  <a:gd name="T19" fmla="*/ 8 h 37"/>
                  <a:gd name="T20" fmla="*/ 124 w 127"/>
                  <a:gd name="T21" fmla="*/ 8 h 37"/>
                  <a:gd name="T22" fmla="*/ 115 w 127"/>
                  <a:gd name="T23" fmla="*/ 8 h 37"/>
                  <a:gd name="T24" fmla="*/ 100 w 127"/>
                  <a:gd name="T25" fmla="*/ 9 h 37"/>
                  <a:gd name="T26" fmla="*/ 82 w 127"/>
                  <a:gd name="T27" fmla="*/ 11 h 37"/>
                  <a:gd name="T28" fmla="*/ 62 w 127"/>
                  <a:gd name="T29" fmla="*/ 14 h 37"/>
                  <a:gd name="T30" fmla="*/ 40 w 127"/>
                  <a:gd name="T31" fmla="*/ 19 h 37"/>
                  <a:gd name="T32" fmla="*/ 20 w 127"/>
                  <a:gd name="T33" fmla="*/ 27 h 37"/>
                  <a:gd name="T34" fmla="*/ 0 w 127"/>
                  <a:gd name="T35" fmla="*/ 37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7"/>
                  <a:gd name="T55" fmla="*/ 0 h 37"/>
                  <a:gd name="T56" fmla="*/ 127 w 127"/>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7" h="37">
                    <a:moveTo>
                      <a:pt x="0" y="37"/>
                    </a:moveTo>
                    <a:lnTo>
                      <a:pt x="1" y="36"/>
                    </a:lnTo>
                    <a:lnTo>
                      <a:pt x="6" y="31"/>
                    </a:lnTo>
                    <a:lnTo>
                      <a:pt x="15" y="25"/>
                    </a:lnTo>
                    <a:lnTo>
                      <a:pt x="27" y="17"/>
                    </a:lnTo>
                    <a:lnTo>
                      <a:pt x="44" y="9"/>
                    </a:lnTo>
                    <a:lnTo>
                      <a:pt x="64" y="3"/>
                    </a:lnTo>
                    <a:lnTo>
                      <a:pt x="88" y="0"/>
                    </a:lnTo>
                    <a:lnTo>
                      <a:pt x="117" y="0"/>
                    </a:lnTo>
                    <a:lnTo>
                      <a:pt x="127" y="8"/>
                    </a:lnTo>
                    <a:lnTo>
                      <a:pt x="124" y="8"/>
                    </a:lnTo>
                    <a:lnTo>
                      <a:pt x="115" y="8"/>
                    </a:lnTo>
                    <a:lnTo>
                      <a:pt x="100" y="9"/>
                    </a:lnTo>
                    <a:lnTo>
                      <a:pt x="82" y="11"/>
                    </a:lnTo>
                    <a:lnTo>
                      <a:pt x="62" y="14"/>
                    </a:lnTo>
                    <a:lnTo>
                      <a:pt x="40" y="19"/>
                    </a:lnTo>
                    <a:lnTo>
                      <a:pt x="20" y="27"/>
                    </a:lnTo>
                    <a:lnTo>
                      <a:pt x="0" y="37"/>
                    </a:lnTo>
                    <a:close/>
                  </a:path>
                </a:pathLst>
              </a:custGeom>
              <a:solidFill>
                <a:srgbClr val="6BFF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50" name="Freeform 136"/>
              <p:cNvSpPr>
                <a:spLocks/>
              </p:cNvSpPr>
              <p:nvPr/>
            </p:nvSpPr>
            <p:spPr bwMode="auto">
              <a:xfrm>
                <a:off x="3897" y="3518"/>
                <a:ext cx="157" cy="68"/>
              </a:xfrm>
              <a:custGeom>
                <a:avLst/>
                <a:gdLst>
                  <a:gd name="T0" fmla="*/ 143 w 157"/>
                  <a:gd name="T1" fmla="*/ 11 h 68"/>
                  <a:gd name="T2" fmla="*/ 119 w 157"/>
                  <a:gd name="T3" fmla="*/ 9 h 68"/>
                  <a:gd name="T4" fmla="*/ 96 w 157"/>
                  <a:gd name="T5" fmla="*/ 13 h 68"/>
                  <a:gd name="T6" fmla="*/ 72 w 157"/>
                  <a:gd name="T7" fmla="*/ 22 h 68"/>
                  <a:gd name="T8" fmla="*/ 50 w 157"/>
                  <a:gd name="T9" fmla="*/ 33 h 68"/>
                  <a:gd name="T10" fmla="*/ 31 w 157"/>
                  <a:gd name="T11" fmla="*/ 46 h 68"/>
                  <a:gd name="T12" fmla="*/ 16 w 157"/>
                  <a:gd name="T13" fmla="*/ 57 h 68"/>
                  <a:gd name="T14" fmla="*/ 7 w 157"/>
                  <a:gd name="T15" fmla="*/ 65 h 68"/>
                  <a:gd name="T16" fmla="*/ 3 w 157"/>
                  <a:gd name="T17" fmla="*/ 68 h 68"/>
                  <a:gd name="T18" fmla="*/ 0 w 157"/>
                  <a:gd name="T19" fmla="*/ 49 h 68"/>
                  <a:gd name="T20" fmla="*/ 35 w 157"/>
                  <a:gd name="T21" fmla="*/ 25 h 68"/>
                  <a:gd name="T22" fmla="*/ 67 w 157"/>
                  <a:gd name="T23" fmla="*/ 11 h 68"/>
                  <a:gd name="T24" fmla="*/ 93 w 157"/>
                  <a:gd name="T25" fmla="*/ 4 h 68"/>
                  <a:gd name="T26" fmla="*/ 116 w 157"/>
                  <a:gd name="T27" fmla="*/ 0 h 68"/>
                  <a:gd name="T28" fmla="*/ 134 w 157"/>
                  <a:gd name="T29" fmla="*/ 1 h 68"/>
                  <a:gd name="T30" fmla="*/ 146 w 157"/>
                  <a:gd name="T31" fmla="*/ 5 h 68"/>
                  <a:gd name="T32" fmla="*/ 154 w 157"/>
                  <a:gd name="T33" fmla="*/ 8 h 68"/>
                  <a:gd name="T34" fmla="*/ 157 w 157"/>
                  <a:gd name="T35" fmla="*/ 9 h 68"/>
                  <a:gd name="T36" fmla="*/ 143 w 157"/>
                  <a:gd name="T37" fmla="*/ 11 h 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7"/>
                  <a:gd name="T58" fmla="*/ 0 h 68"/>
                  <a:gd name="T59" fmla="*/ 157 w 157"/>
                  <a:gd name="T60" fmla="*/ 68 h 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7" h="68">
                    <a:moveTo>
                      <a:pt x="143" y="11"/>
                    </a:moveTo>
                    <a:lnTo>
                      <a:pt x="119" y="9"/>
                    </a:lnTo>
                    <a:lnTo>
                      <a:pt x="96" y="13"/>
                    </a:lnTo>
                    <a:lnTo>
                      <a:pt x="72" y="22"/>
                    </a:lnTo>
                    <a:lnTo>
                      <a:pt x="50" y="33"/>
                    </a:lnTo>
                    <a:lnTo>
                      <a:pt x="31" y="46"/>
                    </a:lnTo>
                    <a:lnTo>
                      <a:pt x="16" y="57"/>
                    </a:lnTo>
                    <a:lnTo>
                      <a:pt x="7" y="65"/>
                    </a:lnTo>
                    <a:lnTo>
                      <a:pt x="3" y="68"/>
                    </a:lnTo>
                    <a:lnTo>
                      <a:pt x="0" y="49"/>
                    </a:lnTo>
                    <a:lnTo>
                      <a:pt x="35" y="25"/>
                    </a:lnTo>
                    <a:lnTo>
                      <a:pt x="67" y="11"/>
                    </a:lnTo>
                    <a:lnTo>
                      <a:pt x="93" y="4"/>
                    </a:lnTo>
                    <a:lnTo>
                      <a:pt x="116" y="0"/>
                    </a:lnTo>
                    <a:lnTo>
                      <a:pt x="134" y="1"/>
                    </a:lnTo>
                    <a:lnTo>
                      <a:pt x="146" y="5"/>
                    </a:lnTo>
                    <a:lnTo>
                      <a:pt x="154" y="8"/>
                    </a:lnTo>
                    <a:lnTo>
                      <a:pt x="157" y="9"/>
                    </a:lnTo>
                    <a:lnTo>
                      <a:pt x="143" y="11"/>
                    </a:lnTo>
                    <a:close/>
                  </a:path>
                </a:pathLst>
              </a:custGeom>
              <a:solidFill>
                <a:srgbClr val="6BFF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51" name="Freeform 137"/>
              <p:cNvSpPr>
                <a:spLocks/>
              </p:cNvSpPr>
              <p:nvPr/>
            </p:nvSpPr>
            <p:spPr bwMode="auto">
              <a:xfrm>
                <a:off x="3876" y="3345"/>
                <a:ext cx="319" cy="222"/>
              </a:xfrm>
              <a:custGeom>
                <a:avLst/>
                <a:gdLst>
                  <a:gd name="T0" fmla="*/ 69 w 319"/>
                  <a:gd name="T1" fmla="*/ 39 h 222"/>
                  <a:gd name="T2" fmla="*/ 66 w 319"/>
                  <a:gd name="T3" fmla="*/ 39 h 222"/>
                  <a:gd name="T4" fmla="*/ 60 w 319"/>
                  <a:gd name="T5" fmla="*/ 39 h 222"/>
                  <a:gd name="T6" fmla="*/ 51 w 319"/>
                  <a:gd name="T7" fmla="*/ 40 h 222"/>
                  <a:gd name="T8" fmla="*/ 40 w 319"/>
                  <a:gd name="T9" fmla="*/ 43 h 222"/>
                  <a:gd name="T10" fmla="*/ 27 w 319"/>
                  <a:gd name="T11" fmla="*/ 47 h 222"/>
                  <a:gd name="T12" fmla="*/ 17 w 319"/>
                  <a:gd name="T13" fmla="*/ 53 h 222"/>
                  <a:gd name="T14" fmla="*/ 7 w 319"/>
                  <a:gd name="T15" fmla="*/ 60 h 222"/>
                  <a:gd name="T16" fmla="*/ 0 w 319"/>
                  <a:gd name="T17" fmla="*/ 71 h 222"/>
                  <a:gd name="T18" fmla="*/ 0 w 319"/>
                  <a:gd name="T19" fmla="*/ 90 h 222"/>
                  <a:gd name="T20" fmla="*/ 2 w 319"/>
                  <a:gd name="T21" fmla="*/ 133 h 222"/>
                  <a:gd name="T22" fmla="*/ 5 w 319"/>
                  <a:gd name="T23" fmla="*/ 179 h 222"/>
                  <a:gd name="T24" fmla="*/ 10 w 319"/>
                  <a:gd name="T25" fmla="*/ 207 h 222"/>
                  <a:gd name="T26" fmla="*/ 14 w 319"/>
                  <a:gd name="T27" fmla="*/ 205 h 222"/>
                  <a:gd name="T28" fmla="*/ 14 w 319"/>
                  <a:gd name="T29" fmla="*/ 222 h 222"/>
                  <a:gd name="T30" fmla="*/ 23 w 319"/>
                  <a:gd name="T31" fmla="*/ 219 h 222"/>
                  <a:gd name="T32" fmla="*/ 27 w 319"/>
                  <a:gd name="T33" fmla="*/ 216 h 222"/>
                  <a:gd name="T34" fmla="*/ 36 w 319"/>
                  <a:gd name="T35" fmla="*/ 208 h 222"/>
                  <a:gd name="T36" fmla="*/ 51 w 319"/>
                  <a:gd name="T37" fmla="*/ 198 h 222"/>
                  <a:gd name="T38" fmla="*/ 71 w 319"/>
                  <a:gd name="T39" fmla="*/ 188 h 222"/>
                  <a:gd name="T40" fmla="*/ 94 w 319"/>
                  <a:gd name="T41" fmla="*/ 179 h 222"/>
                  <a:gd name="T42" fmla="*/ 119 w 319"/>
                  <a:gd name="T43" fmla="*/ 174 h 222"/>
                  <a:gd name="T44" fmla="*/ 146 w 319"/>
                  <a:gd name="T45" fmla="*/ 173 h 222"/>
                  <a:gd name="T46" fmla="*/ 173 w 319"/>
                  <a:gd name="T47" fmla="*/ 179 h 222"/>
                  <a:gd name="T48" fmla="*/ 181 w 319"/>
                  <a:gd name="T49" fmla="*/ 176 h 222"/>
                  <a:gd name="T50" fmla="*/ 183 w 319"/>
                  <a:gd name="T51" fmla="*/ 173 h 222"/>
                  <a:gd name="T52" fmla="*/ 186 w 319"/>
                  <a:gd name="T53" fmla="*/ 167 h 222"/>
                  <a:gd name="T54" fmla="*/ 194 w 319"/>
                  <a:gd name="T55" fmla="*/ 157 h 222"/>
                  <a:gd name="T56" fmla="*/ 205 w 319"/>
                  <a:gd name="T57" fmla="*/ 147 h 222"/>
                  <a:gd name="T58" fmla="*/ 223 w 319"/>
                  <a:gd name="T59" fmla="*/ 136 h 222"/>
                  <a:gd name="T60" fmla="*/ 247 w 319"/>
                  <a:gd name="T61" fmla="*/ 128 h 222"/>
                  <a:gd name="T62" fmla="*/ 279 w 319"/>
                  <a:gd name="T63" fmla="*/ 121 h 222"/>
                  <a:gd name="T64" fmla="*/ 319 w 319"/>
                  <a:gd name="T65" fmla="*/ 120 h 222"/>
                  <a:gd name="T66" fmla="*/ 250 w 319"/>
                  <a:gd name="T67" fmla="*/ 23 h 222"/>
                  <a:gd name="T68" fmla="*/ 232 w 319"/>
                  <a:gd name="T69" fmla="*/ 25 h 222"/>
                  <a:gd name="T70" fmla="*/ 213 w 319"/>
                  <a:gd name="T71" fmla="*/ 0 h 222"/>
                  <a:gd name="T72" fmla="*/ 212 w 319"/>
                  <a:gd name="T73" fmla="*/ 0 h 222"/>
                  <a:gd name="T74" fmla="*/ 207 w 319"/>
                  <a:gd name="T75" fmla="*/ 1 h 222"/>
                  <a:gd name="T76" fmla="*/ 200 w 319"/>
                  <a:gd name="T77" fmla="*/ 2 h 222"/>
                  <a:gd name="T78" fmla="*/ 193 w 319"/>
                  <a:gd name="T79" fmla="*/ 5 h 222"/>
                  <a:gd name="T80" fmla="*/ 184 w 319"/>
                  <a:gd name="T81" fmla="*/ 9 h 222"/>
                  <a:gd name="T82" fmla="*/ 175 w 319"/>
                  <a:gd name="T83" fmla="*/ 12 h 222"/>
                  <a:gd name="T84" fmla="*/ 166 w 319"/>
                  <a:gd name="T85" fmla="*/ 16 h 222"/>
                  <a:gd name="T86" fmla="*/ 160 w 319"/>
                  <a:gd name="T87" fmla="*/ 21 h 222"/>
                  <a:gd name="T88" fmla="*/ 69 w 319"/>
                  <a:gd name="T89" fmla="*/ 39 h 22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9"/>
                  <a:gd name="T136" fmla="*/ 0 h 222"/>
                  <a:gd name="T137" fmla="*/ 319 w 319"/>
                  <a:gd name="T138" fmla="*/ 222 h 22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9" h="222">
                    <a:moveTo>
                      <a:pt x="69" y="39"/>
                    </a:moveTo>
                    <a:lnTo>
                      <a:pt x="66" y="39"/>
                    </a:lnTo>
                    <a:lnTo>
                      <a:pt x="60" y="39"/>
                    </a:lnTo>
                    <a:lnTo>
                      <a:pt x="51" y="40"/>
                    </a:lnTo>
                    <a:lnTo>
                      <a:pt x="40" y="43"/>
                    </a:lnTo>
                    <a:lnTo>
                      <a:pt x="27" y="47"/>
                    </a:lnTo>
                    <a:lnTo>
                      <a:pt x="17" y="53"/>
                    </a:lnTo>
                    <a:lnTo>
                      <a:pt x="7" y="60"/>
                    </a:lnTo>
                    <a:lnTo>
                      <a:pt x="0" y="71"/>
                    </a:lnTo>
                    <a:lnTo>
                      <a:pt x="0" y="90"/>
                    </a:lnTo>
                    <a:lnTo>
                      <a:pt x="2" y="133"/>
                    </a:lnTo>
                    <a:lnTo>
                      <a:pt x="5" y="179"/>
                    </a:lnTo>
                    <a:lnTo>
                      <a:pt x="10" y="207"/>
                    </a:lnTo>
                    <a:lnTo>
                      <a:pt x="14" y="205"/>
                    </a:lnTo>
                    <a:lnTo>
                      <a:pt x="14" y="222"/>
                    </a:lnTo>
                    <a:lnTo>
                      <a:pt x="23" y="219"/>
                    </a:lnTo>
                    <a:lnTo>
                      <a:pt x="27" y="216"/>
                    </a:lnTo>
                    <a:lnTo>
                      <a:pt x="36" y="208"/>
                    </a:lnTo>
                    <a:lnTo>
                      <a:pt x="51" y="198"/>
                    </a:lnTo>
                    <a:lnTo>
                      <a:pt x="71" y="188"/>
                    </a:lnTo>
                    <a:lnTo>
                      <a:pt x="94" y="179"/>
                    </a:lnTo>
                    <a:lnTo>
                      <a:pt x="119" y="174"/>
                    </a:lnTo>
                    <a:lnTo>
                      <a:pt x="146" y="173"/>
                    </a:lnTo>
                    <a:lnTo>
                      <a:pt x="173" y="179"/>
                    </a:lnTo>
                    <a:lnTo>
                      <a:pt x="181" y="176"/>
                    </a:lnTo>
                    <a:lnTo>
                      <a:pt x="183" y="173"/>
                    </a:lnTo>
                    <a:lnTo>
                      <a:pt x="186" y="167"/>
                    </a:lnTo>
                    <a:lnTo>
                      <a:pt x="194" y="157"/>
                    </a:lnTo>
                    <a:lnTo>
                      <a:pt x="205" y="147"/>
                    </a:lnTo>
                    <a:lnTo>
                      <a:pt x="223" y="136"/>
                    </a:lnTo>
                    <a:lnTo>
                      <a:pt x="247" y="128"/>
                    </a:lnTo>
                    <a:lnTo>
                      <a:pt x="279" y="121"/>
                    </a:lnTo>
                    <a:lnTo>
                      <a:pt x="319" y="120"/>
                    </a:lnTo>
                    <a:lnTo>
                      <a:pt x="250" y="23"/>
                    </a:lnTo>
                    <a:lnTo>
                      <a:pt x="232" y="25"/>
                    </a:lnTo>
                    <a:lnTo>
                      <a:pt x="213" y="0"/>
                    </a:lnTo>
                    <a:lnTo>
                      <a:pt x="212" y="0"/>
                    </a:lnTo>
                    <a:lnTo>
                      <a:pt x="207" y="1"/>
                    </a:lnTo>
                    <a:lnTo>
                      <a:pt x="200" y="2"/>
                    </a:lnTo>
                    <a:lnTo>
                      <a:pt x="193" y="5"/>
                    </a:lnTo>
                    <a:lnTo>
                      <a:pt x="184" y="9"/>
                    </a:lnTo>
                    <a:lnTo>
                      <a:pt x="175" y="12"/>
                    </a:lnTo>
                    <a:lnTo>
                      <a:pt x="166" y="16"/>
                    </a:lnTo>
                    <a:lnTo>
                      <a:pt x="160" y="21"/>
                    </a:lnTo>
                    <a:lnTo>
                      <a:pt x="69"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52" name="Freeform 138"/>
              <p:cNvSpPr>
                <a:spLocks/>
              </p:cNvSpPr>
              <p:nvPr/>
            </p:nvSpPr>
            <p:spPr bwMode="auto">
              <a:xfrm>
                <a:off x="3559" y="3338"/>
                <a:ext cx="395" cy="234"/>
              </a:xfrm>
              <a:custGeom>
                <a:avLst/>
                <a:gdLst>
                  <a:gd name="T0" fmla="*/ 43 w 395"/>
                  <a:gd name="T1" fmla="*/ 110 h 234"/>
                  <a:gd name="T2" fmla="*/ 35 w 395"/>
                  <a:gd name="T3" fmla="*/ 114 h 234"/>
                  <a:gd name="T4" fmla="*/ 21 w 395"/>
                  <a:gd name="T5" fmla="*/ 124 h 234"/>
                  <a:gd name="T6" fmla="*/ 7 w 395"/>
                  <a:gd name="T7" fmla="*/ 138 h 234"/>
                  <a:gd name="T8" fmla="*/ 149 w 395"/>
                  <a:gd name="T9" fmla="*/ 234 h 234"/>
                  <a:gd name="T10" fmla="*/ 159 w 395"/>
                  <a:gd name="T11" fmla="*/ 226 h 234"/>
                  <a:gd name="T12" fmla="*/ 188 w 395"/>
                  <a:gd name="T13" fmla="*/ 204 h 234"/>
                  <a:gd name="T14" fmla="*/ 235 w 395"/>
                  <a:gd name="T15" fmla="*/ 183 h 234"/>
                  <a:gd name="T16" fmla="*/ 298 w 395"/>
                  <a:gd name="T17" fmla="*/ 172 h 234"/>
                  <a:gd name="T18" fmla="*/ 306 w 395"/>
                  <a:gd name="T19" fmla="*/ 165 h 234"/>
                  <a:gd name="T20" fmla="*/ 321 w 395"/>
                  <a:gd name="T21" fmla="*/ 160 h 234"/>
                  <a:gd name="T22" fmla="*/ 319 w 395"/>
                  <a:gd name="T23" fmla="*/ 71 h 234"/>
                  <a:gd name="T24" fmla="*/ 327 w 395"/>
                  <a:gd name="T25" fmla="*/ 64 h 234"/>
                  <a:gd name="T26" fmla="*/ 345 w 395"/>
                  <a:gd name="T27" fmla="*/ 55 h 234"/>
                  <a:gd name="T28" fmla="*/ 372 w 395"/>
                  <a:gd name="T29" fmla="*/ 47 h 234"/>
                  <a:gd name="T30" fmla="*/ 395 w 395"/>
                  <a:gd name="T31" fmla="*/ 40 h 234"/>
                  <a:gd name="T32" fmla="*/ 363 w 395"/>
                  <a:gd name="T33" fmla="*/ 0 h 234"/>
                  <a:gd name="T34" fmla="*/ 349 w 395"/>
                  <a:gd name="T35" fmla="*/ 0 h 234"/>
                  <a:gd name="T36" fmla="*/ 329 w 395"/>
                  <a:gd name="T37" fmla="*/ 4 h 234"/>
                  <a:gd name="T38" fmla="*/ 312 w 395"/>
                  <a:gd name="T39" fmla="*/ 12 h 234"/>
                  <a:gd name="T40" fmla="*/ 311 w 395"/>
                  <a:gd name="T41" fmla="*/ 23 h 234"/>
                  <a:gd name="T42" fmla="*/ 314 w 395"/>
                  <a:gd name="T43" fmla="*/ 47 h 234"/>
                  <a:gd name="T44" fmla="*/ 306 w 395"/>
                  <a:gd name="T45" fmla="*/ 59 h 234"/>
                  <a:gd name="T46" fmla="*/ 305 w 395"/>
                  <a:gd name="T47" fmla="*/ 74 h 234"/>
                  <a:gd name="T48" fmla="*/ 288 w 395"/>
                  <a:gd name="T49" fmla="*/ 76 h 234"/>
                  <a:gd name="T50" fmla="*/ 269 w 395"/>
                  <a:gd name="T51" fmla="*/ 86 h 234"/>
                  <a:gd name="T52" fmla="*/ 253 w 395"/>
                  <a:gd name="T53" fmla="*/ 89 h 234"/>
                  <a:gd name="T54" fmla="*/ 243 w 395"/>
                  <a:gd name="T55" fmla="*/ 93 h 234"/>
                  <a:gd name="T56" fmla="*/ 225 w 395"/>
                  <a:gd name="T57" fmla="*/ 98 h 234"/>
                  <a:gd name="T58" fmla="*/ 202 w 395"/>
                  <a:gd name="T59" fmla="*/ 99 h 234"/>
                  <a:gd name="T60" fmla="*/ 168 w 395"/>
                  <a:gd name="T61" fmla="*/ 86 h 234"/>
                  <a:gd name="T62" fmla="*/ 159 w 395"/>
                  <a:gd name="T63" fmla="*/ 97 h 234"/>
                  <a:gd name="T64" fmla="*/ 134 w 395"/>
                  <a:gd name="T65" fmla="*/ 102 h 234"/>
                  <a:gd name="T66" fmla="*/ 96 w 395"/>
                  <a:gd name="T67" fmla="*/ 109 h 234"/>
                  <a:gd name="T68" fmla="*/ 58 w 395"/>
                  <a:gd name="T69" fmla="*/ 112 h 2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95"/>
                  <a:gd name="T106" fmla="*/ 0 h 234"/>
                  <a:gd name="T107" fmla="*/ 395 w 395"/>
                  <a:gd name="T108" fmla="*/ 234 h 2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95" h="234">
                    <a:moveTo>
                      <a:pt x="44" y="109"/>
                    </a:moveTo>
                    <a:lnTo>
                      <a:pt x="43" y="110"/>
                    </a:lnTo>
                    <a:lnTo>
                      <a:pt x="40" y="112"/>
                    </a:lnTo>
                    <a:lnTo>
                      <a:pt x="35" y="114"/>
                    </a:lnTo>
                    <a:lnTo>
                      <a:pt x="29" y="119"/>
                    </a:lnTo>
                    <a:lnTo>
                      <a:pt x="21" y="124"/>
                    </a:lnTo>
                    <a:lnTo>
                      <a:pt x="13" y="131"/>
                    </a:lnTo>
                    <a:lnTo>
                      <a:pt x="7" y="138"/>
                    </a:lnTo>
                    <a:lnTo>
                      <a:pt x="0" y="146"/>
                    </a:lnTo>
                    <a:lnTo>
                      <a:pt x="149" y="234"/>
                    </a:lnTo>
                    <a:lnTo>
                      <a:pt x="151" y="232"/>
                    </a:lnTo>
                    <a:lnTo>
                      <a:pt x="159" y="226"/>
                    </a:lnTo>
                    <a:lnTo>
                      <a:pt x="172" y="215"/>
                    </a:lnTo>
                    <a:lnTo>
                      <a:pt x="188" y="204"/>
                    </a:lnTo>
                    <a:lnTo>
                      <a:pt x="210" y="193"/>
                    </a:lnTo>
                    <a:lnTo>
                      <a:pt x="235" y="183"/>
                    </a:lnTo>
                    <a:lnTo>
                      <a:pt x="265" y="176"/>
                    </a:lnTo>
                    <a:lnTo>
                      <a:pt x="298" y="172"/>
                    </a:lnTo>
                    <a:lnTo>
                      <a:pt x="301" y="170"/>
                    </a:lnTo>
                    <a:lnTo>
                      <a:pt x="306" y="165"/>
                    </a:lnTo>
                    <a:lnTo>
                      <a:pt x="312" y="160"/>
                    </a:lnTo>
                    <a:lnTo>
                      <a:pt x="321" y="160"/>
                    </a:lnTo>
                    <a:lnTo>
                      <a:pt x="317" y="73"/>
                    </a:lnTo>
                    <a:lnTo>
                      <a:pt x="319" y="71"/>
                    </a:lnTo>
                    <a:lnTo>
                      <a:pt x="322" y="69"/>
                    </a:lnTo>
                    <a:lnTo>
                      <a:pt x="327" y="64"/>
                    </a:lnTo>
                    <a:lnTo>
                      <a:pt x="335" y="59"/>
                    </a:lnTo>
                    <a:lnTo>
                      <a:pt x="345" y="55"/>
                    </a:lnTo>
                    <a:lnTo>
                      <a:pt x="358" y="50"/>
                    </a:lnTo>
                    <a:lnTo>
                      <a:pt x="372" y="47"/>
                    </a:lnTo>
                    <a:lnTo>
                      <a:pt x="388" y="46"/>
                    </a:lnTo>
                    <a:lnTo>
                      <a:pt x="395" y="40"/>
                    </a:lnTo>
                    <a:lnTo>
                      <a:pt x="365" y="0"/>
                    </a:lnTo>
                    <a:lnTo>
                      <a:pt x="363" y="0"/>
                    </a:lnTo>
                    <a:lnTo>
                      <a:pt x="358" y="0"/>
                    </a:lnTo>
                    <a:lnTo>
                      <a:pt x="349" y="0"/>
                    </a:lnTo>
                    <a:lnTo>
                      <a:pt x="339" y="2"/>
                    </a:lnTo>
                    <a:lnTo>
                      <a:pt x="329" y="4"/>
                    </a:lnTo>
                    <a:lnTo>
                      <a:pt x="320" y="7"/>
                    </a:lnTo>
                    <a:lnTo>
                      <a:pt x="312" y="12"/>
                    </a:lnTo>
                    <a:lnTo>
                      <a:pt x="308" y="18"/>
                    </a:lnTo>
                    <a:lnTo>
                      <a:pt x="311" y="23"/>
                    </a:lnTo>
                    <a:lnTo>
                      <a:pt x="314" y="35"/>
                    </a:lnTo>
                    <a:lnTo>
                      <a:pt x="314" y="47"/>
                    </a:lnTo>
                    <a:lnTo>
                      <a:pt x="305" y="55"/>
                    </a:lnTo>
                    <a:lnTo>
                      <a:pt x="306" y="59"/>
                    </a:lnTo>
                    <a:lnTo>
                      <a:pt x="308" y="66"/>
                    </a:lnTo>
                    <a:lnTo>
                      <a:pt x="305" y="74"/>
                    </a:lnTo>
                    <a:lnTo>
                      <a:pt x="291" y="74"/>
                    </a:lnTo>
                    <a:lnTo>
                      <a:pt x="288" y="76"/>
                    </a:lnTo>
                    <a:lnTo>
                      <a:pt x="281" y="81"/>
                    </a:lnTo>
                    <a:lnTo>
                      <a:pt x="269" y="86"/>
                    </a:lnTo>
                    <a:lnTo>
                      <a:pt x="254" y="88"/>
                    </a:lnTo>
                    <a:lnTo>
                      <a:pt x="253" y="89"/>
                    </a:lnTo>
                    <a:lnTo>
                      <a:pt x="249" y="90"/>
                    </a:lnTo>
                    <a:lnTo>
                      <a:pt x="243" y="93"/>
                    </a:lnTo>
                    <a:lnTo>
                      <a:pt x="234" y="95"/>
                    </a:lnTo>
                    <a:lnTo>
                      <a:pt x="225" y="98"/>
                    </a:lnTo>
                    <a:lnTo>
                      <a:pt x="214" y="99"/>
                    </a:lnTo>
                    <a:lnTo>
                      <a:pt x="202" y="99"/>
                    </a:lnTo>
                    <a:lnTo>
                      <a:pt x="191" y="97"/>
                    </a:lnTo>
                    <a:lnTo>
                      <a:pt x="168" y="86"/>
                    </a:lnTo>
                    <a:lnTo>
                      <a:pt x="163" y="95"/>
                    </a:lnTo>
                    <a:lnTo>
                      <a:pt x="159" y="97"/>
                    </a:lnTo>
                    <a:lnTo>
                      <a:pt x="149" y="99"/>
                    </a:lnTo>
                    <a:lnTo>
                      <a:pt x="134" y="102"/>
                    </a:lnTo>
                    <a:lnTo>
                      <a:pt x="115" y="105"/>
                    </a:lnTo>
                    <a:lnTo>
                      <a:pt x="96" y="109"/>
                    </a:lnTo>
                    <a:lnTo>
                      <a:pt x="76" y="110"/>
                    </a:lnTo>
                    <a:lnTo>
                      <a:pt x="58" y="112"/>
                    </a:lnTo>
                    <a:lnTo>
                      <a:pt x="44"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53" name="Freeform 139"/>
              <p:cNvSpPr>
                <a:spLocks/>
              </p:cNvSpPr>
              <p:nvPr/>
            </p:nvSpPr>
            <p:spPr bwMode="auto">
              <a:xfrm>
                <a:off x="3774" y="3239"/>
                <a:ext cx="42" cy="88"/>
              </a:xfrm>
              <a:custGeom>
                <a:avLst/>
                <a:gdLst>
                  <a:gd name="T0" fmla="*/ 0 w 42"/>
                  <a:gd name="T1" fmla="*/ 5 h 88"/>
                  <a:gd name="T2" fmla="*/ 16 w 42"/>
                  <a:gd name="T3" fmla="*/ 0 h 88"/>
                  <a:gd name="T4" fmla="*/ 42 w 42"/>
                  <a:gd name="T5" fmla="*/ 84 h 88"/>
                  <a:gd name="T6" fmla="*/ 29 w 42"/>
                  <a:gd name="T7" fmla="*/ 88 h 88"/>
                  <a:gd name="T8" fmla="*/ 0 w 42"/>
                  <a:gd name="T9" fmla="*/ 5 h 88"/>
                  <a:gd name="T10" fmla="*/ 0 60000 65536"/>
                  <a:gd name="T11" fmla="*/ 0 60000 65536"/>
                  <a:gd name="T12" fmla="*/ 0 60000 65536"/>
                  <a:gd name="T13" fmla="*/ 0 60000 65536"/>
                  <a:gd name="T14" fmla="*/ 0 60000 65536"/>
                  <a:gd name="T15" fmla="*/ 0 w 42"/>
                  <a:gd name="T16" fmla="*/ 0 h 88"/>
                  <a:gd name="T17" fmla="*/ 42 w 42"/>
                  <a:gd name="T18" fmla="*/ 88 h 88"/>
                </a:gdLst>
                <a:ahLst/>
                <a:cxnLst>
                  <a:cxn ang="T10">
                    <a:pos x="T0" y="T1"/>
                  </a:cxn>
                  <a:cxn ang="T11">
                    <a:pos x="T2" y="T3"/>
                  </a:cxn>
                  <a:cxn ang="T12">
                    <a:pos x="T4" y="T5"/>
                  </a:cxn>
                  <a:cxn ang="T13">
                    <a:pos x="T6" y="T7"/>
                  </a:cxn>
                  <a:cxn ang="T14">
                    <a:pos x="T8" y="T9"/>
                  </a:cxn>
                </a:cxnLst>
                <a:rect l="T15" t="T16" r="T17" b="T18"/>
                <a:pathLst>
                  <a:path w="42" h="88">
                    <a:moveTo>
                      <a:pt x="0" y="5"/>
                    </a:moveTo>
                    <a:lnTo>
                      <a:pt x="16" y="0"/>
                    </a:lnTo>
                    <a:lnTo>
                      <a:pt x="42" y="84"/>
                    </a:lnTo>
                    <a:lnTo>
                      <a:pt x="29" y="88"/>
                    </a:lnTo>
                    <a:lnTo>
                      <a:pt x="0" y="5"/>
                    </a:lnTo>
                    <a:close/>
                  </a:path>
                </a:pathLst>
              </a:custGeom>
              <a:solidFill>
                <a:srgbClr val="F2C1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54" name="Freeform 140"/>
              <p:cNvSpPr>
                <a:spLocks/>
              </p:cNvSpPr>
              <p:nvPr/>
            </p:nvSpPr>
            <p:spPr bwMode="auto">
              <a:xfrm>
                <a:off x="3812" y="3311"/>
                <a:ext cx="16" cy="15"/>
              </a:xfrm>
              <a:custGeom>
                <a:avLst/>
                <a:gdLst>
                  <a:gd name="T0" fmla="*/ 0 w 16"/>
                  <a:gd name="T1" fmla="*/ 0 h 15"/>
                  <a:gd name="T2" fmla="*/ 4 w 16"/>
                  <a:gd name="T3" fmla="*/ 15 h 15"/>
                  <a:gd name="T4" fmla="*/ 16 w 16"/>
                  <a:gd name="T5" fmla="*/ 15 h 15"/>
                  <a:gd name="T6" fmla="*/ 16 w 16"/>
                  <a:gd name="T7" fmla="*/ 12 h 15"/>
                  <a:gd name="T8" fmla="*/ 14 w 16"/>
                  <a:gd name="T9" fmla="*/ 7 h 15"/>
                  <a:gd name="T10" fmla="*/ 9 w 16"/>
                  <a:gd name="T11" fmla="*/ 2 h 15"/>
                  <a:gd name="T12" fmla="*/ 0 w 16"/>
                  <a:gd name="T13" fmla="*/ 0 h 15"/>
                  <a:gd name="T14" fmla="*/ 0 60000 65536"/>
                  <a:gd name="T15" fmla="*/ 0 60000 65536"/>
                  <a:gd name="T16" fmla="*/ 0 60000 65536"/>
                  <a:gd name="T17" fmla="*/ 0 60000 65536"/>
                  <a:gd name="T18" fmla="*/ 0 60000 65536"/>
                  <a:gd name="T19" fmla="*/ 0 60000 65536"/>
                  <a:gd name="T20" fmla="*/ 0 60000 65536"/>
                  <a:gd name="T21" fmla="*/ 0 w 16"/>
                  <a:gd name="T22" fmla="*/ 0 h 15"/>
                  <a:gd name="T23" fmla="*/ 16 w 1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5">
                    <a:moveTo>
                      <a:pt x="0" y="0"/>
                    </a:moveTo>
                    <a:lnTo>
                      <a:pt x="4" y="15"/>
                    </a:lnTo>
                    <a:lnTo>
                      <a:pt x="16" y="15"/>
                    </a:lnTo>
                    <a:lnTo>
                      <a:pt x="16" y="12"/>
                    </a:lnTo>
                    <a:lnTo>
                      <a:pt x="14" y="7"/>
                    </a:lnTo>
                    <a:lnTo>
                      <a:pt x="9" y="2"/>
                    </a:lnTo>
                    <a:lnTo>
                      <a:pt x="0" y="0"/>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55" name="Freeform 141"/>
              <p:cNvSpPr>
                <a:spLocks/>
              </p:cNvSpPr>
              <p:nvPr/>
            </p:nvSpPr>
            <p:spPr bwMode="auto">
              <a:xfrm>
                <a:off x="3774" y="3312"/>
                <a:ext cx="26" cy="32"/>
              </a:xfrm>
              <a:custGeom>
                <a:avLst/>
                <a:gdLst>
                  <a:gd name="T0" fmla="*/ 21 w 26"/>
                  <a:gd name="T1" fmla="*/ 0 h 32"/>
                  <a:gd name="T2" fmla="*/ 18 w 26"/>
                  <a:gd name="T3" fmla="*/ 1 h 32"/>
                  <a:gd name="T4" fmla="*/ 11 w 26"/>
                  <a:gd name="T5" fmla="*/ 6 h 32"/>
                  <a:gd name="T6" fmla="*/ 4 w 26"/>
                  <a:gd name="T7" fmla="*/ 15 h 32"/>
                  <a:gd name="T8" fmla="*/ 0 w 26"/>
                  <a:gd name="T9" fmla="*/ 26 h 32"/>
                  <a:gd name="T10" fmla="*/ 2 w 26"/>
                  <a:gd name="T11" fmla="*/ 32 h 32"/>
                  <a:gd name="T12" fmla="*/ 9 w 26"/>
                  <a:gd name="T13" fmla="*/ 25 h 32"/>
                  <a:gd name="T14" fmla="*/ 18 w 26"/>
                  <a:gd name="T15" fmla="*/ 18 h 32"/>
                  <a:gd name="T16" fmla="*/ 26 w 26"/>
                  <a:gd name="T17" fmla="*/ 16 h 32"/>
                  <a:gd name="T18" fmla="*/ 26 w 26"/>
                  <a:gd name="T19" fmla="*/ 14 h 32"/>
                  <a:gd name="T20" fmla="*/ 25 w 26"/>
                  <a:gd name="T21" fmla="*/ 9 h 32"/>
                  <a:gd name="T22" fmla="*/ 23 w 26"/>
                  <a:gd name="T23" fmla="*/ 2 h 32"/>
                  <a:gd name="T24" fmla="*/ 21 w 26"/>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32"/>
                  <a:gd name="T41" fmla="*/ 26 w 26"/>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32">
                    <a:moveTo>
                      <a:pt x="21" y="0"/>
                    </a:moveTo>
                    <a:lnTo>
                      <a:pt x="18" y="1"/>
                    </a:lnTo>
                    <a:lnTo>
                      <a:pt x="11" y="6"/>
                    </a:lnTo>
                    <a:lnTo>
                      <a:pt x="4" y="15"/>
                    </a:lnTo>
                    <a:lnTo>
                      <a:pt x="0" y="26"/>
                    </a:lnTo>
                    <a:lnTo>
                      <a:pt x="2" y="32"/>
                    </a:lnTo>
                    <a:lnTo>
                      <a:pt x="9" y="25"/>
                    </a:lnTo>
                    <a:lnTo>
                      <a:pt x="18" y="18"/>
                    </a:lnTo>
                    <a:lnTo>
                      <a:pt x="26" y="16"/>
                    </a:lnTo>
                    <a:lnTo>
                      <a:pt x="26" y="14"/>
                    </a:lnTo>
                    <a:lnTo>
                      <a:pt x="25" y="9"/>
                    </a:lnTo>
                    <a:lnTo>
                      <a:pt x="23" y="2"/>
                    </a:lnTo>
                    <a:lnTo>
                      <a:pt x="21" y="0"/>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56" name="Freeform 142"/>
              <p:cNvSpPr>
                <a:spLocks/>
              </p:cNvSpPr>
              <p:nvPr/>
            </p:nvSpPr>
            <p:spPr bwMode="auto">
              <a:xfrm>
                <a:off x="3732" y="3122"/>
                <a:ext cx="299" cy="256"/>
              </a:xfrm>
              <a:custGeom>
                <a:avLst/>
                <a:gdLst>
                  <a:gd name="T0" fmla="*/ 20 w 299"/>
                  <a:gd name="T1" fmla="*/ 43 h 256"/>
                  <a:gd name="T2" fmla="*/ 4 w 299"/>
                  <a:gd name="T3" fmla="*/ 53 h 256"/>
                  <a:gd name="T4" fmla="*/ 1 w 299"/>
                  <a:gd name="T5" fmla="*/ 57 h 256"/>
                  <a:gd name="T6" fmla="*/ 14 w 299"/>
                  <a:gd name="T7" fmla="*/ 86 h 256"/>
                  <a:gd name="T8" fmla="*/ 30 w 299"/>
                  <a:gd name="T9" fmla="*/ 132 h 256"/>
                  <a:gd name="T10" fmla="*/ 43 w 299"/>
                  <a:gd name="T11" fmla="*/ 178 h 256"/>
                  <a:gd name="T12" fmla="*/ 63 w 299"/>
                  <a:gd name="T13" fmla="*/ 186 h 256"/>
                  <a:gd name="T14" fmla="*/ 57 w 299"/>
                  <a:gd name="T15" fmla="*/ 115 h 256"/>
                  <a:gd name="T16" fmla="*/ 80 w 299"/>
                  <a:gd name="T17" fmla="*/ 186 h 256"/>
                  <a:gd name="T18" fmla="*/ 94 w 299"/>
                  <a:gd name="T19" fmla="*/ 195 h 256"/>
                  <a:gd name="T20" fmla="*/ 114 w 299"/>
                  <a:gd name="T21" fmla="*/ 219 h 256"/>
                  <a:gd name="T22" fmla="*/ 118 w 299"/>
                  <a:gd name="T23" fmla="*/ 189 h 256"/>
                  <a:gd name="T24" fmla="*/ 114 w 299"/>
                  <a:gd name="T25" fmla="*/ 143 h 256"/>
                  <a:gd name="T26" fmla="*/ 119 w 299"/>
                  <a:gd name="T27" fmla="*/ 148 h 256"/>
                  <a:gd name="T28" fmla="*/ 130 w 299"/>
                  <a:gd name="T29" fmla="*/ 158 h 256"/>
                  <a:gd name="T30" fmla="*/ 144 w 299"/>
                  <a:gd name="T31" fmla="*/ 167 h 256"/>
                  <a:gd name="T32" fmla="*/ 158 w 299"/>
                  <a:gd name="T33" fmla="*/ 170 h 256"/>
                  <a:gd name="T34" fmla="*/ 167 w 299"/>
                  <a:gd name="T35" fmla="*/ 184 h 256"/>
                  <a:gd name="T36" fmla="*/ 187 w 299"/>
                  <a:gd name="T37" fmla="*/ 213 h 256"/>
                  <a:gd name="T38" fmla="*/ 209 w 299"/>
                  <a:gd name="T39" fmla="*/ 243 h 256"/>
                  <a:gd name="T40" fmla="*/ 222 w 299"/>
                  <a:gd name="T41" fmla="*/ 256 h 256"/>
                  <a:gd name="T42" fmla="*/ 227 w 299"/>
                  <a:gd name="T43" fmla="*/ 252 h 256"/>
                  <a:gd name="T44" fmla="*/ 242 w 299"/>
                  <a:gd name="T45" fmla="*/ 243 h 256"/>
                  <a:gd name="T46" fmla="*/ 266 w 299"/>
                  <a:gd name="T47" fmla="*/ 237 h 256"/>
                  <a:gd name="T48" fmla="*/ 299 w 299"/>
                  <a:gd name="T49" fmla="*/ 239 h 256"/>
                  <a:gd name="T50" fmla="*/ 290 w 299"/>
                  <a:gd name="T51" fmla="*/ 208 h 256"/>
                  <a:gd name="T52" fmla="*/ 258 w 299"/>
                  <a:gd name="T53" fmla="*/ 134 h 256"/>
                  <a:gd name="T54" fmla="*/ 200 w 299"/>
                  <a:gd name="T55" fmla="*/ 55 h 256"/>
                  <a:gd name="T56" fmla="*/ 106 w 299"/>
                  <a:gd name="T57" fmla="*/ 0 h 256"/>
                  <a:gd name="T58" fmla="*/ 101 w 299"/>
                  <a:gd name="T59" fmla="*/ 10 h 256"/>
                  <a:gd name="T60" fmla="*/ 109 w 299"/>
                  <a:gd name="T61" fmla="*/ 30 h 256"/>
                  <a:gd name="T62" fmla="*/ 82 w 299"/>
                  <a:gd name="T63" fmla="*/ 37 h 256"/>
                  <a:gd name="T64" fmla="*/ 53 w 299"/>
                  <a:gd name="T65" fmla="*/ 28 h 2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9"/>
                  <a:gd name="T100" fmla="*/ 0 h 256"/>
                  <a:gd name="T101" fmla="*/ 299 w 299"/>
                  <a:gd name="T102" fmla="*/ 256 h 2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9" h="256">
                    <a:moveTo>
                      <a:pt x="23" y="28"/>
                    </a:moveTo>
                    <a:lnTo>
                      <a:pt x="20" y="43"/>
                    </a:lnTo>
                    <a:lnTo>
                      <a:pt x="11" y="49"/>
                    </a:lnTo>
                    <a:lnTo>
                      <a:pt x="4" y="53"/>
                    </a:lnTo>
                    <a:lnTo>
                      <a:pt x="0" y="53"/>
                    </a:lnTo>
                    <a:lnTo>
                      <a:pt x="1" y="57"/>
                    </a:lnTo>
                    <a:lnTo>
                      <a:pt x="6" y="70"/>
                    </a:lnTo>
                    <a:lnTo>
                      <a:pt x="14" y="86"/>
                    </a:lnTo>
                    <a:lnTo>
                      <a:pt x="22" y="108"/>
                    </a:lnTo>
                    <a:lnTo>
                      <a:pt x="30" y="132"/>
                    </a:lnTo>
                    <a:lnTo>
                      <a:pt x="38" y="156"/>
                    </a:lnTo>
                    <a:lnTo>
                      <a:pt x="43" y="178"/>
                    </a:lnTo>
                    <a:lnTo>
                      <a:pt x="46" y="199"/>
                    </a:lnTo>
                    <a:lnTo>
                      <a:pt x="63" y="186"/>
                    </a:lnTo>
                    <a:lnTo>
                      <a:pt x="43" y="122"/>
                    </a:lnTo>
                    <a:lnTo>
                      <a:pt x="57" y="115"/>
                    </a:lnTo>
                    <a:lnTo>
                      <a:pt x="77" y="185"/>
                    </a:lnTo>
                    <a:lnTo>
                      <a:pt x="80" y="186"/>
                    </a:lnTo>
                    <a:lnTo>
                      <a:pt x="86" y="189"/>
                    </a:lnTo>
                    <a:lnTo>
                      <a:pt x="94" y="195"/>
                    </a:lnTo>
                    <a:lnTo>
                      <a:pt x="97" y="205"/>
                    </a:lnTo>
                    <a:lnTo>
                      <a:pt x="114" y="219"/>
                    </a:lnTo>
                    <a:lnTo>
                      <a:pt x="115" y="210"/>
                    </a:lnTo>
                    <a:lnTo>
                      <a:pt x="118" y="189"/>
                    </a:lnTo>
                    <a:lnTo>
                      <a:pt x="118" y="163"/>
                    </a:lnTo>
                    <a:lnTo>
                      <a:pt x="114" y="143"/>
                    </a:lnTo>
                    <a:lnTo>
                      <a:pt x="115" y="144"/>
                    </a:lnTo>
                    <a:lnTo>
                      <a:pt x="119" y="148"/>
                    </a:lnTo>
                    <a:lnTo>
                      <a:pt x="124" y="152"/>
                    </a:lnTo>
                    <a:lnTo>
                      <a:pt x="130" y="158"/>
                    </a:lnTo>
                    <a:lnTo>
                      <a:pt x="137" y="163"/>
                    </a:lnTo>
                    <a:lnTo>
                      <a:pt x="144" y="167"/>
                    </a:lnTo>
                    <a:lnTo>
                      <a:pt x="152" y="170"/>
                    </a:lnTo>
                    <a:lnTo>
                      <a:pt x="158" y="170"/>
                    </a:lnTo>
                    <a:lnTo>
                      <a:pt x="161" y="173"/>
                    </a:lnTo>
                    <a:lnTo>
                      <a:pt x="167" y="184"/>
                    </a:lnTo>
                    <a:lnTo>
                      <a:pt x="176" y="197"/>
                    </a:lnTo>
                    <a:lnTo>
                      <a:pt x="187" y="213"/>
                    </a:lnTo>
                    <a:lnTo>
                      <a:pt x="199" y="229"/>
                    </a:lnTo>
                    <a:lnTo>
                      <a:pt x="209" y="243"/>
                    </a:lnTo>
                    <a:lnTo>
                      <a:pt x="216" y="252"/>
                    </a:lnTo>
                    <a:lnTo>
                      <a:pt x="222" y="256"/>
                    </a:lnTo>
                    <a:lnTo>
                      <a:pt x="223" y="254"/>
                    </a:lnTo>
                    <a:lnTo>
                      <a:pt x="227" y="252"/>
                    </a:lnTo>
                    <a:lnTo>
                      <a:pt x="233" y="247"/>
                    </a:lnTo>
                    <a:lnTo>
                      <a:pt x="242" y="243"/>
                    </a:lnTo>
                    <a:lnTo>
                      <a:pt x="252" y="239"/>
                    </a:lnTo>
                    <a:lnTo>
                      <a:pt x="266" y="237"/>
                    </a:lnTo>
                    <a:lnTo>
                      <a:pt x="281" y="237"/>
                    </a:lnTo>
                    <a:lnTo>
                      <a:pt x="299" y="239"/>
                    </a:lnTo>
                    <a:lnTo>
                      <a:pt x="296" y="230"/>
                    </a:lnTo>
                    <a:lnTo>
                      <a:pt x="290" y="208"/>
                    </a:lnTo>
                    <a:lnTo>
                      <a:pt x="277" y="175"/>
                    </a:lnTo>
                    <a:lnTo>
                      <a:pt x="258" y="134"/>
                    </a:lnTo>
                    <a:lnTo>
                      <a:pt x="233" y="94"/>
                    </a:lnTo>
                    <a:lnTo>
                      <a:pt x="200" y="55"/>
                    </a:lnTo>
                    <a:lnTo>
                      <a:pt x="157" y="22"/>
                    </a:lnTo>
                    <a:lnTo>
                      <a:pt x="106" y="0"/>
                    </a:lnTo>
                    <a:lnTo>
                      <a:pt x="99" y="6"/>
                    </a:lnTo>
                    <a:lnTo>
                      <a:pt x="101" y="10"/>
                    </a:lnTo>
                    <a:lnTo>
                      <a:pt x="106" y="19"/>
                    </a:lnTo>
                    <a:lnTo>
                      <a:pt x="109" y="30"/>
                    </a:lnTo>
                    <a:lnTo>
                      <a:pt x="104" y="44"/>
                    </a:lnTo>
                    <a:lnTo>
                      <a:pt x="82" y="37"/>
                    </a:lnTo>
                    <a:lnTo>
                      <a:pt x="75" y="57"/>
                    </a:lnTo>
                    <a:lnTo>
                      <a:pt x="53" y="28"/>
                    </a:lnTo>
                    <a:lnTo>
                      <a:pt x="23" y="28"/>
                    </a:lnTo>
                    <a:close/>
                  </a:path>
                </a:pathLst>
              </a:custGeom>
              <a:solidFill>
                <a:srgbClr val="FF7F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57" name="Freeform 143"/>
              <p:cNvSpPr>
                <a:spLocks/>
              </p:cNvSpPr>
              <p:nvPr/>
            </p:nvSpPr>
            <p:spPr bwMode="auto">
              <a:xfrm>
                <a:off x="3440" y="3099"/>
                <a:ext cx="305" cy="348"/>
              </a:xfrm>
              <a:custGeom>
                <a:avLst/>
                <a:gdLst>
                  <a:gd name="T0" fmla="*/ 214 w 305"/>
                  <a:gd name="T1" fmla="*/ 10 h 348"/>
                  <a:gd name="T2" fmla="*/ 221 w 305"/>
                  <a:gd name="T3" fmla="*/ 32 h 348"/>
                  <a:gd name="T4" fmla="*/ 239 w 305"/>
                  <a:gd name="T5" fmla="*/ 60 h 348"/>
                  <a:gd name="T6" fmla="*/ 269 w 305"/>
                  <a:gd name="T7" fmla="*/ 78 h 348"/>
                  <a:gd name="T8" fmla="*/ 288 w 305"/>
                  <a:gd name="T9" fmla="*/ 98 h 348"/>
                  <a:gd name="T10" fmla="*/ 273 w 305"/>
                  <a:gd name="T11" fmla="*/ 195 h 348"/>
                  <a:gd name="T12" fmla="*/ 259 w 305"/>
                  <a:gd name="T13" fmla="*/ 229 h 348"/>
                  <a:gd name="T14" fmla="*/ 272 w 305"/>
                  <a:gd name="T15" fmla="*/ 233 h 348"/>
                  <a:gd name="T16" fmla="*/ 288 w 305"/>
                  <a:gd name="T17" fmla="*/ 239 h 348"/>
                  <a:gd name="T18" fmla="*/ 302 w 305"/>
                  <a:gd name="T19" fmla="*/ 246 h 348"/>
                  <a:gd name="T20" fmla="*/ 301 w 305"/>
                  <a:gd name="T21" fmla="*/ 258 h 348"/>
                  <a:gd name="T22" fmla="*/ 284 w 305"/>
                  <a:gd name="T23" fmla="*/ 303 h 348"/>
                  <a:gd name="T24" fmla="*/ 281 w 305"/>
                  <a:gd name="T25" fmla="*/ 323 h 348"/>
                  <a:gd name="T26" fmla="*/ 283 w 305"/>
                  <a:gd name="T27" fmla="*/ 325 h 348"/>
                  <a:gd name="T28" fmla="*/ 283 w 305"/>
                  <a:gd name="T29" fmla="*/ 329 h 348"/>
                  <a:gd name="T30" fmla="*/ 278 w 305"/>
                  <a:gd name="T31" fmla="*/ 334 h 348"/>
                  <a:gd name="T32" fmla="*/ 265 w 305"/>
                  <a:gd name="T33" fmla="*/ 339 h 348"/>
                  <a:gd name="T34" fmla="*/ 240 w 305"/>
                  <a:gd name="T35" fmla="*/ 344 h 348"/>
                  <a:gd name="T36" fmla="*/ 201 w 305"/>
                  <a:gd name="T37" fmla="*/ 347 h 348"/>
                  <a:gd name="T38" fmla="*/ 144 w 305"/>
                  <a:gd name="T39" fmla="*/ 348 h 348"/>
                  <a:gd name="T40" fmla="*/ 76 w 305"/>
                  <a:gd name="T41" fmla="*/ 347 h 348"/>
                  <a:gd name="T42" fmla="*/ 27 w 305"/>
                  <a:gd name="T43" fmla="*/ 333 h 348"/>
                  <a:gd name="T44" fmla="*/ 2 w 305"/>
                  <a:gd name="T45" fmla="*/ 298 h 348"/>
                  <a:gd name="T46" fmla="*/ 6 w 305"/>
                  <a:gd name="T47" fmla="*/ 228 h 348"/>
                  <a:gd name="T48" fmla="*/ 39 w 305"/>
                  <a:gd name="T49" fmla="*/ 128 h 348"/>
                  <a:gd name="T50" fmla="*/ 76 w 305"/>
                  <a:gd name="T51" fmla="*/ 64 h 348"/>
                  <a:gd name="T52" fmla="*/ 105 w 305"/>
                  <a:gd name="T53" fmla="*/ 29 h 348"/>
                  <a:gd name="T54" fmla="*/ 124 w 305"/>
                  <a:gd name="T55" fmla="*/ 18 h 348"/>
                  <a:gd name="T56" fmla="*/ 126 w 305"/>
                  <a:gd name="T57" fmla="*/ 23 h 348"/>
                  <a:gd name="T58" fmla="*/ 129 w 305"/>
                  <a:gd name="T59" fmla="*/ 55 h 348"/>
                  <a:gd name="T60" fmla="*/ 148 w 305"/>
                  <a:gd name="T61" fmla="*/ 55 h 348"/>
                  <a:gd name="T62" fmla="*/ 167 w 305"/>
                  <a:gd name="T63" fmla="*/ 66 h 348"/>
                  <a:gd name="T64" fmla="*/ 188 w 305"/>
                  <a:gd name="T65" fmla="*/ 32 h 348"/>
                  <a:gd name="T66" fmla="*/ 196 w 305"/>
                  <a:gd name="T67" fmla="*/ 3 h 348"/>
                  <a:gd name="T68" fmla="*/ 207 w 305"/>
                  <a:gd name="T69" fmla="*/ 0 h 3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48"/>
                  <a:gd name="T107" fmla="*/ 305 w 305"/>
                  <a:gd name="T108" fmla="*/ 348 h 3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48">
                    <a:moveTo>
                      <a:pt x="212" y="7"/>
                    </a:moveTo>
                    <a:lnTo>
                      <a:pt x="214" y="10"/>
                    </a:lnTo>
                    <a:lnTo>
                      <a:pt x="216" y="19"/>
                    </a:lnTo>
                    <a:lnTo>
                      <a:pt x="221" y="32"/>
                    </a:lnTo>
                    <a:lnTo>
                      <a:pt x="229" y="46"/>
                    </a:lnTo>
                    <a:lnTo>
                      <a:pt x="239" y="60"/>
                    </a:lnTo>
                    <a:lnTo>
                      <a:pt x="253" y="71"/>
                    </a:lnTo>
                    <a:lnTo>
                      <a:pt x="269" y="78"/>
                    </a:lnTo>
                    <a:lnTo>
                      <a:pt x="289" y="78"/>
                    </a:lnTo>
                    <a:lnTo>
                      <a:pt x="288" y="98"/>
                    </a:lnTo>
                    <a:lnTo>
                      <a:pt x="283" y="143"/>
                    </a:lnTo>
                    <a:lnTo>
                      <a:pt x="273" y="195"/>
                    </a:lnTo>
                    <a:lnTo>
                      <a:pt x="258" y="229"/>
                    </a:lnTo>
                    <a:lnTo>
                      <a:pt x="259" y="229"/>
                    </a:lnTo>
                    <a:lnTo>
                      <a:pt x="264" y="232"/>
                    </a:lnTo>
                    <a:lnTo>
                      <a:pt x="272" y="233"/>
                    </a:lnTo>
                    <a:lnTo>
                      <a:pt x="279" y="236"/>
                    </a:lnTo>
                    <a:lnTo>
                      <a:pt x="288" y="239"/>
                    </a:lnTo>
                    <a:lnTo>
                      <a:pt x="296" y="243"/>
                    </a:lnTo>
                    <a:lnTo>
                      <a:pt x="302" y="246"/>
                    </a:lnTo>
                    <a:lnTo>
                      <a:pt x="305" y="250"/>
                    </a:lnTo>
                    <a:lnTo>
                      <a:pt x="301" y="258"/>
                    </a:lnTo>
                    <a:lnTo>
                      <a:pt x="292" y="279"/>
                    </a:lnTo>
                    <a:lnTo>
                      <a:pt x="284" y="303"/>
                    </a:lnTo>
                    <a:lnTo>
                      <a:pt x="281" y="323"/>
                    </a:lnTo>
                    <a:lnTo>
                      <a:pt x="282" y="324"/>
                    </a:lnTo>
                    <a:lnTo>
                      <a:pt x="283" y="325"/>
                    </a:lnTo>
                    <a:lnTo>
                      <a:pt x="283" y="328"/>
                    </a:lnTo>
                    <a:lnTo>
                      <a:pt x="283" y="329"/>
                    </a:lnTo>
                    <a:lnTo>
                      <a:pt x="281" y="332"/>
                    </a:lnTo>
                    <a:lnTo>
                      <a:pt x="278" y="334"/>
                    </a:lnTo>
                    <a:lnTo>
                      <a:pt x="273" y="337"/>
                    </a:lnTo>
                    <a:lnTo>
                      <a:pt x="265" y="339"/>
                    </a:lnTo>
                    <a:lnTo>
                      <a:pt x="254" y="342"/>
                    </a:lnTo>
                    <a:lnTo>
                      <a:pt x="240" y="344"/>
                    </a:lnTo>
                    <a:lnTo>
                      <a:pt x="222" y="346"/>
                    </a:lnTo>
                    <a:lnTo>
                      <a:pt x="201" y="347"/>
                    </a:lnTo>
                    <a:lnTo>
                      <a:pt x="176" y="348"/>
                    </a:lnTo>
                    <a:lnTo>
                      <a:pt x="144" y="348"/>
                    </a:lnTo>
                    <a:lnTo>
                      <a:pt x="107" y="348"/>
                    </a:lnTo>
                    <a:lnTo>
                      <a:pt x="76" y="347"/>
                    </a:lnTo>
                    <a:lnTo>
                      <a:pt x="49" y="342"/>
                    </a:lnTo>
                    <a:lnTo>
                      <a:pt x="27" y="333"/>
                    </a:lnTo>
                    <a:lnTo>
                      <a:pt x="11" y="319"/>
                    </a:lnTo>
                    <a:lnTo>
                      <a:pt x="2" y="298"/>
                    </a:lnTo>
                    <a:lnTo>
                      <a:pt x="0" y="267"/>
                    </a:lnTo>
                    <a:lnTo>
                      <a:pt x="6" y="228"/>
                    </a:lnTo>
                    <a:lnTo>
                      <a:pt x="21" y="176"/>
                    </a:lnTo>
                    <a:lnTo>
                      <a:pt x="39" y="128"/>
                    </a:lnTo>
                    <a:lnTo>
                      <a:pt x="58" y="91"/>
                    </a:lnTo>
                    <a:lnTo>
                      <a:pt x="76" y="64"/>
                    </a:lnTo>
                    <a:lnTo>
                      <a:pt x="91" y="43"/>
                    </a:lnTo>
                    <a:lnTo>
                      <a:pt x="105" y="29"/>
                    </a:lnTo>
                    <a:lnTo>
                      <a:pt x="116" y="22"/>
                    </a:lnTo>
                    <a:lnTo>
                      <a:pt x="124" y="18"/>
                    </a:lnTo>
                    <a:lnTo>
                      <a:pt x="126" y="17"/>
                    </a:lnTo>
                    <a:lnTo>
                      <a:pt x="126" y="23"/>
                    </a:lnTo>
                    <a:lnTo>
                      <a:pt x="126" y="37"/>
                    </a:lnTo>
                    <a:lnTo>
                      <a:pt x="129" y="55"/>
                    </a:lnTo>
                    <a:lnTo>
                      <a:pt x="135" y="70"/>
                    </a:lnTo>
                    <a:lnTo>
                      <a:pt x="148" y="55"/>
                    </a:lnTo>
                    <a:lnTo>
                      <a:pt x="162" y="70"/>
                    </a:lnTo>
                    <a:lnTo>
                      <a:pt x="167" y="66"/>
                    </a:lnTo>
                    <a:lnTo>
                      <a:pt x="177" y="52"/>
                    </a:lnTo>
                    <a:lnTo>
                      <a:pt x="188" y="32"/>
                    </a:lnTo>
                    <a:lnTo>
                      <a:pt x="193" y="4"/>
                    </a:lnTo>
                    <a:lnTo>
                      <a:pt x="196" y="3"/>
                    </a:lnTo>
                    <a:lnTo>
                      <a:pt x="201" y="0"/>
                    </a:lnTo>
                    <a:lnTo>
                      <a:pt x="207" y="0"/>
                    </a:lnTo>
                    <a:lnTo>
                      <a:pt x="212" y="7"/>
                    </a:lnTo>
                    <a:close/>
                  </a:path>
                </a:pathLst>
              </a:custGeom>
              <a:solidFill>
                <a:srgbClr val="FF7F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58" name="Freeform 144"/>
              <p:cNvSpPr>
                <a:spLocks/>
              </p:cNvSpPr>
              <p:nvPr/>
            </p:nvSpPr>
            <p:spPr bwMode="auto">
              <a:xfrm>
                <a:off x="3793" y="3131"/>
                <a:ext cx="47" cy="42"/>
              </a:xfrm>
              <a:custGeom>
                <a:avLst/>
                <a:gdLst>
                  <a:gd name="T0" fmla="*/ 0 w 47"/>
                  <a:gd name="T1" fmla="*/ 19 h 42"/>
                  <a:gd name="T2" fmla="*/ 0 w 47"/>
                  <a:gd name="T3" fmla="*/ 25 h 42"/>
                  <a:gd name="T4" fmla="*/ 4 w 47"/>
                  <a:gd name="T5" fmla="*/ 35 h 42"/>
                  <a:gd name="T6" fmla="*/ 10 w 47"/>
                  <a:gd name="T7" fmla="*/ 42 h 42"/>
                  <a:gd name="T8" fmla="*/ 23 w 47"/>
                  <a:gd name="T9" fmla="*/ 33 h 42"/>
                  <a:gd name="T10" fmla="*/ 25 w 47"/>
                  <a:gd name="T11" fmla="*/ 32 h 42"/>
                  <a:gd name="T12" fmla="*/ 30 w 47"/>
                  <a:gd name="T13" fmla="*/ 29 h 42"/>
                  <a:gd name="T14" fmla="*/ 36 w 47"/>
                  <a:gd name="T15" fmla="*/ 29 h 42"/>
                  <a:gd name="T16" fmla="*/ 43 w 47"/>
                  <a:gd name="T17" fmla="*/ 34 h 42"/>
                  <a:gd name="T18" fmla="*/ 45 w 47"/>
                  <a:gd name="T19" fmla="*/ 33 h 42"/>
                  <a:gd name="T20" fmla="*/ 47 w 47"/>
                  <a:gd name="T21" fmla="*/ 24 h 42"/>
                  <a:gd name="T22" fmla="*/ 44 w 47"/>
                  <a:gd name="T23" fmla="*/ 11 h 42"/>
                  <a:gd name="T24" fmla="*/ 36 w 47"/>
                  <a:gd name="T25" fmla="*/ 0 h 42"/>
                  <a:gd name="T26" fmla="*/ 34 w 47"/>
                  <a:gd name="T27" fmla="*/ 4 h 42"/>
                  <a:gd name="T28" fmla="*/ 25 w 47"/>
                  <a:gd name="T29" fmla="*/ 11 h 42"/>
                  <a:gd name="T30" fmla="*/ 14 w 47"/>
                  <a:gd name="T31" fmla="*/ 18 h 42"/>
                  <a:gd name="T32" fmla="*/ 0 w 47"/>
                  <a:gd name="T33" fmla="*/ 19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2"/>
                  <a:gd name="T53" fmla="*/ 47 w 47"/>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2">
                    <a:moveTo>
                      <a:pt x="0" y="19"/>
                    </a:moveTo>
                    <a:lnTo>
                      <a:pt x="0" y="25"/>
                    </a:lnTo>
                    <a:lnTo>
                      <a:pt x="4" y="35"/>
                    </a:lnTo>
                    <a:lnTo>
                      <a:pt x="10" y="42"/>
                    </a:lnTo>
                    <a:lnTo>
                      <a:pt x="23" y="33"/>
                    </a:lnTo>
                    <a:lnTo>
                      <a:pt x="25" y="32"/>
                    </a:lnTo>
                    <a:lnTo>
                      <a:pt x="30" y="29"/>
                    </a:lnTo>
                    <a:lnTo>
                      <a:pt x="36" y="29"/>
                    </a:lnTo>
                    <a:lnTo>
                      <a:pt x="43" y="34"/>
                    </a:lnTo>
                    <a:lnTo>
                      <a:pt x="45" y="33"/>
                    </a:lnTo>
                    <a:lnTo>
                      <a:pt x="47" y="24"/>
                    </a:lnTo>
                    <a:lnTo>
                      <a:pt x="44" y="11"/>
                    </a:lnTo>
                    <a:lnTo>
                      <a:pt x="36" y="0"/>
                    </a:lnTo>
                    <a:lnTo>
                      <a:pt x="34" y="4"/>
                    </a:lnTo>
                    <a:lnTo>
                      <a:pt x="25" y="11"/>
                    </a:lnTo>
                    <a:lnTo>
                      <a:pt x="14" y="18"/>
                    </a:lnTo>
                    <a:lnTo>
                      <a:pt x="0" y="19"/>
                    </a:lnTo>
                    <a:close/>
                  </a:path>
                </a:pathLst>
              </a:custGeom>
              <a:solidFill>
                <a:srgbClr val="5135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59" name="Freeform 145"/>
              <p:cNvSpPr>
                <a:spLocks/>
              </p:cNvSpPr>
              <p:nvPr/>
            </p:nvSpPr>
            <p:spPr bwMode="auto">
              <a:xfrm>
                <a:off x="3566" y="2805"/>
                <a:ext cx="342" cy="365"/>
              </a:xfrm>
              <a:custGeom>
                <a:avLst/>
                <a:gdLst>
                  <a:gd name="T0" fmla="*/ 67 w 342"/>
                  <a:gd name="T1" fmla="*/ 264 h 365"/>
                  <a:gd name="T2" fmla="*/ 67 w 342"/>
                  <a:gd name="T3" fmla="*/ 291 h 365"/>
                  <a:gd name="T4" fmla="*/ 62 w 342"/>
                  <a:gd name="T5" fmla="*/ 326 h 365"/>
                  <a:gd name="T6" fmla="*/ 47 w 342"/>
                  <a:gd name="T7" fmla="*/ 358 h 365"/>
                  <a:gd name="T8" fmla="*/ 28 w 342"/>
                  <a:gd name="T9" fmla="*/ 359 h 365"/>
                  <a:gd name="T10" fmla="*/ 24 w 342"/>
                  <a:gd name="T11" fmla="*/ 323 h 365"/>
                  <a:gd name="T12" fmla="*/ 24 w 342"/>
                  <a:gd name="T13" fmla="*/ 322 h 365"/>
                  <a:gd name="T14" fmla="*/ 18 w 342"/>
                  <a:gd name="T15" fmla="*/ 354 h 365"/>
                  <a:gd name="T16" fmla="*/ 5 w 342"/>
                  <a:gd name="T17" fmla="*/ 363 h 365"/>
                  <a:gd name="T18" fmla="*/ 0 w 342"/>
                  <a:gd name="T19" fmla="*/ 346 h 365"/>
                  <a:gd name="T20" fmla="*/ 4 w 342"/>
                  <a:gd name="T21" fmla="*/ 318 h 365"/>
                  <a:gd name="T22" fmla="*/ 19 w 342"/>
                  <a:gd name="T23" fmla="*/ 288 h 365"/>
                  <a:gd name="T24" fmla="*/ 43 w 342"/>
                  <a:gd name="T25" fmla="*/ 263 h 365"/>
                  <a:gd name="T26" fmla="*/ 41 w 342"/>
                  <a:gd name="T27" fmla="*/ 232 h 365"/>
                  <a:gd name="T28" fmla="*/ 25 w 342"/>
                  <a:gd name="T29" fmla="*/ 205 h 365"/>
                  <a:gd name="T30" fmla="*/ 10 w 342"/>
                  <a:gd name="T31" fmla="*/ 154 h 365"/>
                  <a:gd name="T32" fmla="*/ 17 w 342"/>
                  <a:gd name="T33" fmla="*/ 88 h 365"/>
                  <a:gd name="T34" fmla="*/ 69 w 342"/>
                  <a:gd name="T35" fmla="*/ 26 h 365"/>
                  <a:gd name="T36" fmla="*/ 131 w 342"/>
                  <a:gd name="T37" fmla="*/ 0 h 365"/>
                  <a:gd name="T38" fmla="*/ 152 w 342"/>
                  <a:gd name="T39" fmla="*/ 1 h 365"/>
                  <a:gd name="T40" fmla="*/ 174 w 342"/>
                  <a:gd name="T41" fmla="*/ 6 h 365"/>
                  <a:gd name="T42" fmla="*/ 186 w 342"/>
                  <a:gd name="T43" fmla="*/ 10 h 365"/>
                  <a:gd name="T44" fmla="*/ 194 w 342"/>
                  <a:gd name="T45" fmla="*/ 10 h 365"/>
                  <a:gd name="T46" fmla="*/ 229 w 342"/>
                  <a:gd name="T47" fmla="*/ 6 h 365"/>
                  <a:gd name="T48" fmla="*/ 279 w 342"/>
                  <a:gd name="T49" fmla="*/ 17 h 365"/>
                  <a:gd name="T50" fmla="*/ 324 w 342"/>
                  <a:gd name="T51" fmla="*/ 59 h 365"/>
                  <a:gd name="T52" fmla="*/ 342 w 342"/>
                  <a:gd name="T53" fmla="*/ 130 h 365"/>
                  <a:gd name="T54" fmla="*/ 329 w 342"/>
                  <a:gd name="T55" fmla="*/ 165 h 365"/>
                  <a:gd name="T56" fmla="*/ 324 w 342"/>
                  <a:gd name="T57" fmla="*/ 159 h 365"/>
                  <a:gd name="T58" fmla="*/ 314 w 342"/>
                  <a:gd name="T59" fmla="*/ 106 h 365"/>
                  <a:gd name="T60" fmla="*/ 301 w 342"/>
                  <a:gd name="T61" fmla="*/ 87 h 365"/>
                  <a:gd name="T62" fmla="*/ 291 w 342"/>
                  <a:gd name="T63" fmla="*/ 103 h 365"/>
                  <a:gd name="T64" fmla="*/ 274 w 342"/>
                  <a:gd name="T65" fmla="*/ 126 h 365"/>
                  <a:gd name="T66" fmla="*/ 253 w 342"/>
                  <a:gd name="T67" fmla="*/ 148 h 365"/>
                  <a:gd name="T68" fmla="*/ 245 w 342"/>
                  <a:gd name="T69" fmla="*/ 144 h 365"/>
                  <a:gd name="T70" fmla="*/ 248 w 342"/>
                  <a:gd name="T71" fmla="*/ 94 h 365"/>
                  <a:gd name="T72" fmla="*/ 243 w 342"/>
                  <a:gd name="T73" fmla="*/ 76 h 365"/>
                  <a:gd name="T74" fmla="*/ 222 w 342"/>
                  <a:gd name="T75" fmla="*/ 106 h 365"/>
                  <a:gd name="T76" fmla="*/ 184 w 342"/>
                  <a:gd name="T77" fmla="*/ 146 h 365"/>
                  <a:gd name="T78" fmla="*/ 131 w 342"/>
                  <a:gd name="T79" fmla="*/ 178 h 365"/>
                  <a:gd name="T80" fmla="*/ 96 w 342"/>
                  <a:gd name="T81" fmla="*/ 184 h 365"/>
                  <a:gd name="T82" fmla="*/ 89 w 342"/>
                  <a:gd name="T83" fmla="*/ 193 h 365"/>
                  <a:gd name="T84" fmla="*/ 93 w 342"/>
                  <a:gd name="T85" fmla="*/ 201 h 365"/>
                  <a:gd name="T86" fmla="*/ 81 w 342"/>
                  <a:gd name="T87" fmla="*/ 198 h 365"/>
                  <a:gd name="T88" fmla="*/ 70 w 342"/>
                  <a:gd name="T89" fmla="*/ 202 h 365"/>
                  <a:gd name="T90" fmla="*/ 69 w 342"/>
                  <a:gd name="T91" fmla="*/ 221 h 365"/>
                  <a:gd name="T92" fmla="*/ 77 w 342"/>
                  <a:gd name="T93" fmla="*/ 251 h 365"/>
                  <a:gd name="T94" fmla="*/ 70 w 342"/>
                  <a:gd name="T95" fmla="*/ 260 h 3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
                  <a:gd name="T145" fmla="*/ 0 h 365"/>
                  <a:gd name="T146" fmla="*/ 342 w 342"/>
                  <a:gd name="T147" fmla="*/ 365 h 3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 h="365">
                    <a:moveTo>
                      <a:pt x="67" y="260"/>
                    </a:moveTo>
                    <a:lnTo>
                      <a:pt x="67" y="264"/>
                    </a:lnTo>
                    <a:lnTo>
                      <a:pt x="69" y="275"/>
                    </a:lnTo>
                    <a:lnTo>
                      <a:pt x="67" y="291"/>
                    </a:lnTo>
                    <a:lnTo>
                      <a:pt x="66" y="308"/>
                    </a:lnTo>
                    <a:lnTo>
                      <a:pt x="62" y="326"/>
                    </a:lnTo>
                    <a:lnTo>
                      <a:pt x="57" y="344"/>
                    </a:lnTo>
                    <a:lnTo>
                      <a:pt x="47" y="358"/>
                    </a:lnTo>
                    <a:lnTo>
                      <a:pt x="33" y="365"/>
                    </a:lnTo>
                    <a:lnTo>
                      <a:pt x="28" y="359"/>
                    </a:lnTo>
                    <a:lnTo>
                      <a:pt x="25" y="341"/>
                    </a:lnTo>
                    <a:lnTo>
                      <a:pt x="24" y="323"/>
                    </a:lnTo>
                    <a:lnTo>
                      <a:pt x="24" y="315"/>
                    </a:lnTo>
                    <a:lnTo>
                      <a:pt x="24" y="322"/>
                    </a:lnTo>
                    <a:lnTo>
                      <a:pt x="23" y="337"/>
                    </a:lnTo>
                    <a:lnTo>
                      <a:pt x="18" y="354"/>
                    </a:lnTo>
                    <a:lnTo>
                      <a:pt x="10" y="364"/>
                    </a:lnTo>
                    <a:lnTo>
                      <a:pt x="5" y="363"/>
                    </a:lnTo>
                    <a:lnTo>
                      <a:pt x="3" y="356"/>
                    </a:lnTo>
                    <a:lnTo>
                      <a:pt x="0" y="346"/>
                    </a:lnTo>
                    <a:lnTo>
                      <a:pt x="1" y="332"/>
                    </a:lnTo>
                    <a:lnTo>
                      <a:pt x="4" y="318"/>
                    </a:lnTo>
                    <a:lnTo>
                      <a:pt x="10" y="303"/>
                    </a:lnTo>
                    <a:lnTo>
                      <a:pt x="19" y="288"/>
                    </a:lnTo>
                    <a:lnTo>
                      <a:pt x="32" y="277"/>
                    </a:lnTo>
                    <a:lnTo>
                      <a:pt x="43" y="263"/>
                    </a:lnTo>
                    <a:lnTo>
                      <a:pt x="46" y="249"/>
                    </a:lnTo>
                    <a:lnTo>
                      <a:pt x="41" y="232"/>
                    </a:lnTo>
                    <a:lnTo>
                      <a:pt x="32" y="217"/>
                    </a:lnTo>
                    <a:lnTo>
                      <a:pt x="25" y="205"/>
                    </a:lnTo>
                    <a:lnTo>
                      <a:pt x="18" y="182"/>
                    </a:lnTo>
                    <a:lnTo>
                      <a:pt x="10" y="154"/>
                    </a:lnTo>
                    <a:lnTo>
                      <a:pt x="9" y="122"/>
                    </a:lnTo>
                    <a:lnTo>
                      <a:pt x="17" y="88"/>
                    </a:lnTo>
                    <a:lnTo>
                      <a:pt x="36" y="55"/>
                    </a:lnTo>
                    <a:lnTo>
                      <a:pt x="69" y="26"/>
                    </a:lnTo>
                    <a:lnTo>
                      <a:pt x="122" y="1"/>
                    </a:lnTo>
                    <a:lnTo>
                      <a:pt x="131" y="0"/>
                    </a:lnTo>
                    <a:lnTo>
                      <a:pt x="141" y="0"/>
                    </a:lnTo>
                    <a:lnTo>
                      <a:pt x="152" y="1"/>
                    </a:lnTo>
                    <a:lnTo>
                      <a:pt x="163" y="3"/>
                    </a:lnTo>
                    <a:lnTo>
                      <a:pt x="174" y="6"/>
                    </a:lnTo>
                    <a:lnTo>
                      <a:pt x="181" y="8"/>
                    </a:lnTo>
                    <a:lnTo>
                      <a:pt x="186" y="10"/>
                    </a:lnTo>
                    <a:lnTo>
                      <a:pt x="189" y="11"/>
                    </a:lnTo>
                    <a:lnTo>
                      <a:pt x="194" y="10"/>
                    </a:lnTo>
                    <a:lnTo>
                      <a:pt x="208" y="7"/>
                    </a:lnTo>
                    <a:lnTo>
                      <a:pt x="229" y="6"/>
                    </a:lnTo>
                    <a:lnTo>
                      <a:pt x="253" y="8"/>
                    </a:lnTo>
                    <a:lnTo>
                      <a:pt x="279" y="17"/>
                    </a:lnTo>
                    <a:lnTo>
                      <a:pt x="303" y="33"/>
                    </a:lnTo>
                    <a:lnTo>
                      <a:pt x="324" y="59"/>
                    </a:lnTo>
                    <a:lnTo>
                      <a:pt x="338" y="97"/>
                    </a:lnTo>
                    <a:lnTo>
                      <a:pt x="342" y="130"/>
                    </a:lnTo>
                    <a:lnTo>
                      <a:pt x="337" y="151"/>
                    </a:lnTo>
                    <a:lnTo>
                      <a:pt x="329" y="165"/>
                    </a:lnTo>
                    <a:lnTo>
                      <a:pt x="326" y="169"/>
                    </a:lnTo>
                    <a:lnTo>
                      <a:pt x="324" y="159"/>
                    </a:lnTo>
                    <a:lnTo>
                      <a:pt x="322" y="134"/>
                    </a:lnTo>
                    <a:lnTo>
                      <a:pt x="314" y="106"/>
                    </a:lnTo>
                    <a:lnTo>
                      <a:pt x="303" y="84"/>
                    </a:lnTo>
                    <a:lnTo>
                      <a:pt x="301" y="87"/>
                    </a:lnTo>
                    <a:lnTo>
                      <a:pt x="298" y="93"/>
                    </a:lnTo>
                    <a:lnTo>
                      <a:pt x="291" y="103"/>
                    </a:lnTo>
                    <a:lnTo>
                      <a:pt x="282" y="115"/>
                    </a:lnTo>
                    <a:lnTo>
                      <a:pt x="274" y="126"/>
                    </a:lnTo>
                    <a:lnTo>
                      <a:pt x="263" y="138"/>
                    </a:lnTo>
                    <a:lnTo>
                      <a:pt x="253" y="148"/>
                    </a:lnTo>
                    <a:lnTo>
                      <a:pt x="243" y="154"/>
                    </a:lnTo>
                    <a:lnTo>
                      <a:pt x="245" y="144"/>
                    </a:lnTo>
                    <a:lnTo>
                      <a:pt x="247" y="121"/>
                    </a:lnTo>
                    <a:lnTo>
                      <a:pt x="248" y="94"/>
                    </a:lnTo>
                    <a:lnTo>
                      <a:pt x="246" y="70"/>
                    </a:lnTo>
                    <a:lnTo>
                      <a:pt x="243" y="76"/>
                    </a:lnTo>
                    <a:lnTo>
                      <a:pt x="234" y="88"/>
                    </a:lnTo>
                    <a:lnTo>
                      <a:pt x="222" y="106"/>
                    </a:lnTo>
                    <a:lnTo>
                      <a:pt x="205" y="126"/>
                    </a:lnTo>
                    <a:lnTo>
                      <a:pt x="184" y="146"/>
                    </a:lnTo>
                    <a:lnTo>
                      <a:pt x="158" y="165"/>
                    </a:lnTo>
                    <a:lnTo>
                      <a:pt x="131" y="178"/>
                    </a:lnTo>
                    <a:lnTo>
                      <a:pt x="99" y="183"/>
                    </a:lnTo>
                    <a:lnTo>
                      <a:pt x="96" y="184"/>
                    </a:lnTo>
                    <a:lnTo>
                      <a:pt x="91" y="187"/>
                    </a:lnTo>
                    <a:lnTo>
                      <a:pt x="89" y="193"/>
                    </a:lnTo>
                    <a:lnTo>
                      <a:pt x="94" y="202"/>
                    </a:lnTo>
                    <a:lnTo>
                      <a:pt x="93" y="201"/>
                    </a:lnTo>
                    <a:lnTo>
                      <a:pt x="88" y="199"/>
                    </a:lnTo>
                    <a:lnTo>
                      <a:pt x="81" y="198"/>
                    </a:lnTo>
                    <a:lnTo>
                      <a:pt x="75" y="199"/>
                    </a:lnTo>
                    <a:lnTo>
                      <a:pt x="70" y="202"/>
                    </a:lnTo>
                    <a:lnTo>
                      <a:pt x="67" y="208"/>
                    </a:lnTo>
                    <a:lnTo>
                      <a:pt x="69" y="221"/>
                    </a:lnTo>
                    <a:lnTo>
                      <a:pt x="75" y="239"/>
                    </a:lnTo>
                    <a:lnTo>
                      <a:pt x="77" y="251"/>
                    </a:lnTo>
                    <a:lnTo>
                      <a:pt x="75" y="258"/>
                    </a:lnTo>
                    <a:lnTo>
                      <a:pt x="70" y="260"/>
                    </a:lnTo>
                    <a:lnTo>
                      <a:pt x="67" y="260"/>
                    </a:lnTo>
                    <a:close/>
                  </a:path>
                </a:pathLst>
              </a:custGeom>
              <a:solidFill>
                <a:srgbClr val="5135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60" name="Freeform 146"/>
              <p:cNvSpPr>
                <a:spLocks/>
              </p:cNvSpPr>
              <p:nvPr/>
            </p:nvSpPr>
            <p:spPr bwMode="auto">
              <a:xfrm>
                <a:off x="3913" y="3354"/>
                <a:ext cx="160" cy="136"/>
              </a:xfrm>
              <a:custGeom>
                <a:avLst/>
                <a:gdLst>
                  <a:gd name="T0" fmla="*/ 57 w 160"/>
                  <a:gd name="T1" fmla="*/ 10 h 136"/>
                  <a:gd name="T2" fmla="*/ 47 w 160"/>
                  <a:gd name="T3" fmla="*/ 17 h 136"/>
                  <a:gd name="T4" fmla="*/ 33 w 160"/>
                  <a:gd name="T5" fmla="*/ 30 h 136"/>
                  <a:gd name="T6" fmla="*/ 22 w 160"/>
                  <a:gd name="T7" fmla="*/ 43 h 136"/>
                  <a:gd name="T8" fmla="*/ 17 w 160"/>
                  <a:gd name="T9" fmla="*/ 55 h 136"/>
                  <a:gd name="T10" fmla="*/ 8 w 160"/>
                  <a:gd name="T11" fmla="*/ 76 h 136"/>
                  <a:gd name="T12" fmla="*/ 0 w 160"/>
                  <a:gd name="T13" fmla="*/ 93 h 136"/>
                  <a:gd name="T14" fmla="*/ 10 w 160"/>
                  <a:gd name="T15" fmla="*/ 97 h 136"/>
                  <a:gd name="T16" fmla="*/ 27 w 160"/>
                  <a:gd name="T17" fmla="*/ 83 h 136"/>
                  <a:gd name="T18" fmla="*/ 39 w 160"/>
                  <a:gd name="T19" fmla="*/ 68 h 136"/>
                  <a:gd name="T20" fmla="*/ 48 w 160"/>
                  <a:gd name="T21" fmla="*/ 91 h 136"/>
                  <a:gd name="T22" fmla="*/ 43 w 160"/>
                  <a:gd name="T23" fmla="*/ 129 h 136"/>
                  <a:gd name="T24" fmla="*/ 61 w 160"/>
                  <a:gd name="T25" fmla="*/ 129 h 136"/>
                  <a:gd name="T26" fmla="*/ 73 w 160"/>
                  <a:gd name="T27" fmla="*/ 115 h 136"/>
                  <a:gd name="T28" fmla="*/ 77 w 160"/>
                  <a:gd name="T29" fmla="*/ 119 h 136"/>
                  <a:gd name="T30" fmla="*/ 95 w 160"/>
                  <a:gd name="T31" fmla="*/ 136 h 136"/>
                  <a:gd name="T32" fmla="*/ 108 w 160"/>
                  <a:gd name="T33" fmla="*/ 102 h 136"/>
                  <a:gd name="T34" fmla="*/ 109 w 160"/>
                  <a:gd name="T35" fmla="*/ 83 h 136"/>
                  <a:gd name="T36" fmla="*/ 108 w 160"/>
                  <a:gd name="T37" fmla="*/ 86 h 136"/>
                  <a:gd name="T38" fmla="*/ 111 w 160"/>
                  <a:gd name="T39" fmla="*/ 107 h 136"/>
                  <a:gd name="T40" fmla="*/ 114 w 160"/>
                  <a:gd name="T41" fmla="*/ 132 h 136"/>
                  <a:gd name="T42" fmla="*/ 123 w 160"/>
                  <a:gd name="T43" fmla="*/ 127 h 136"/>
                  <a:gd name="T44" fmla="*/ 130 w 160"/>
                  <a:gd name="T45" fmla="*/ 111 h 136"/>
                  <a:gd name="T46" fmla="*/ 132 w 160"/>
                  <a:gd name="T47" fmla="*/ 77 h 136"/>
                  <a:gd name="T48" fmla="*/ 128 w 160"/>
                  <a:gd name="T49" fmla="*/ 60 h 136"/>
                  <a:gd name="T50" fmla="*/ 136 w 160"/>
                  <a:gd name="T51" fmla="*/ 72 h 136"/>
                  <a:gd name="T52" fmla="*/ 144 w 160"/>
                  <a:gd name="T53" fmla="*/ 86 h 136"/>
                  <a:gd name="T54" fmla="*/ 158 w 160"/>
                  <a:gd name="T55" fmla="*/ 86 h 136"/>
                  <a:gd name="T56" fmla="*/ 157 w 160"/>
                  <a:gd name="T57" fmla="*/ 64 h 136"/>
                  <a:gd name="T58" fmla="*/ 143 w 160"/>
                  <a:gd name="T59" fmla="*/ 35 h 136"/>
                  <a:gd name="T60" fmla="*/ 123 w 160"/>
                  <a:gd name="T61" fmla="*/ 17 h 136"/>
                  <a:gd name="T62" fmla="*/ 117 w 160"/>
                  <a:gd name="T63" fmla="*/ 6 h 136"/>
                  <a:gd name="T64" fmla="*/ 115 w 160"/>
                  <a:gd name="T65" fmla="*/ 3 h 136"/>
                  <a:gd name="T66" fmla="*/ 103 w 160"/>
                  <a:gd name="T67" fmla="*/ 1 h 136"/>
                  <a:gd name="T68" fmla="*/ 85 w 160"/>
                  <a:gd name="T69" fmla="*/ 0 h 136"/>
                  <a:gd name="T70" fmla="*/ 66 w 160"/>
                  <a:gd name="T71" fmla="*/ 3 h 1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0"/>
                  <a:gd name="T109" fmla="*/ 0 h 136"/>
                  <a:gd name="T110" fmla="*/ 160 w 160"/>
                  <a:gd name="T111" fmla="*/ 136 h 1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0" h="136">
                    <a:moveTo>
                      <a:pt x="58" y="8"/>
                    </a:moveTo>
                    <a:lnTo>
                      <a:pt x="57" y="10"/>
                    </a:lnTo>
                    <a:lnTo>
                      <a:pt x="52" y="12"/>
                    </a:lnTo>
                    <a:lnTo>
                      <a:pt x="47" y="17"/>
                    </a:lnTo>
                    <a:lnTo>
                      <a:pt x="39" y="24"/>
                    </a:lnTo>
                    <a:lnTo>
                      <a:pt x="33" y="30"/>
                    </a:lnTo>
                    <a:lnTo>
                      <a:pt x="27" y="36"/>
                    </a:lnTo>
                    <a:lnTo>
                      <a:pt x="22" y="43"/>
                    </a:lnTo>
                    <a:lnTo>
                      <a:pt x="19" y="48"/>
                    </a:lnTo>
                    <a:lnTo>
                      <a:pt x="17" y="55"/>
                    </a:lnTo>
                    <a:lnTo>
                      <a:pt x="13" y="64"/>
                    </a:lnTo>
                    <a:lnTo>
                      <a:pt x="8" y="76"/>
                    </a:lnTo>
                    <a:lnTo>
                      <a:pt x="3" y="86"/>
                    </a:lnTo>
                    <a:lnTo>
                      <a:pt x="0" y="93"/>
                    </a:lnTo>
                    <a:lnTo>
                      <a:pt x="3" y="98"/>
                    </a:lnTo>
                    <a:lnTo>
                      <a:pt x="10" y="97"/>
                    </a:lnTo>
                    <a:lnTo>
                      <a:pt x="24" y="88"/>
                    </a:lnTo>
                    <a:lnTo>
                      <a:pt x="27" y="83"/>
                    </a:lnTo>
                    <a:lnTo>
                      <a:pt x="32" y="73"/>
                    </a:lnTo>
                    <a:lnTo>
                      <a:pt x="39" y="68"/>
                    </a:lnTo>
                    <a:lnTo>
                      <a:pt x="47" y="73"/>
                    </a:lnTo>
                    <a:lnTo>
                      <a:pt x="48" y="91"/>
                    </a:lnTo>
                    <a:lnTo>
                      <a:pt x="46" y="112"/>
                    </a:lnTo>
                    <a:lnTo>
                      <a:pt x="43" y="129"/>
                    </a:lnTo>
                    <a:lnTo>
                      <a:pt x="49" y="134"/>
                    </a:lnTo>
                    <a:lnTo>
                      <a:pt x="61" y="129"/>
                    </a:lnTo>
                    <a:lnTo>
                      <a:pt x="68" y="121"/>
                    </a:lnTo>
                    <a:lnTo>
                      <a:pt x="73" y="115"/>
                    </a:lnTo>
                    <a:lnTo>
                      <a:pt x="75" y="112"/>
                    </a:lnTo>
                    <a:lnTo>
                      <a:pt x="77" y="119"/>
                    </a:lnTo>
                    <a:lnTo>
                      <a:pt x="86" y="130"/>
                    </a:lnTo>
                    <a:lnTo>
                      <a:pt x="95" y="136"/>
                    </a:lnTo>
                    <a:lnTo>
                      <a:pt x="104" y="124"/>
                    </a:lnTo>
                    <a:lnTo>
                      <a:pt x="108" y="102"/>
                    </a:lnTo>
                    <a:lnTo>
                      <a:pt x="109" y="89"/>
                    </a:lnTo>
                    <a:lnTo>
                      <a:pt x="109" y="83"/>
                    </a:lnTo>
                    <a:lnTo>
                      <a:pt x="108" y="82"/>
                    </a:lnTo>
                    <a:lnTo>
                      <a:pt x="108" y="86"/>
                    </a:lnTo>
                    <a:lnTo>
                      <a:pt x="110" y="94"/>
                    </a:lnTo>
                    <a:lnTo>
                      <a:pt x="111" y="107"/>
                    </a:lnTo>
                    <a:lnTo>
                      <a:pt x="113" y="122"/>
                    </a:lnTo>
                    <a:lnTo>
                      <a:pt x="114" y="132"/>
                    </a:lnTo>
                    <a:lnTo>
                      <a:pt x="118" y="132"/>
                    </a:lnTo>
                    <a:lnTo>
                      <a:pt x="123" y="127"/>
                    </a:lnTo>
                    <a:lnTo>
                      <a:pt x="127" y="121"/>
                    </a:lnTo>
                    <a:lnTo>
                      <a:pt x="130" y="111"/>
                    </a:lnTo>
                    <a:lnTo>
                      <a:pt x="133" y="96"/>
                    </a:lnTo>
                    <a:lnTo>
                      <a:pt x="132" y="77"/>
                    </a:lnTo>
                    <a:lnTo>
                      <a:pt x="127" y="58"/>
                    </a:lnTo>
                    <a:lnTo>
                      <a:pt x="128" y="60"/>
                    </a:lnTo>
                    <a:lnTo>
                      <a:pt x="132" y="65"/>
                    </a:lnTo>
                    <a:lnTo>
                      <a:pt x="136" y="72"/>
                    </a:lnTo>
                    <a:lnTo>
                      <a:pt x="139" y="79"/>
                    </a:lnTo>
                    <a:lnTo>
                      <a:pt x="144" y="86"/>
                    </a:lnTo>
                    <a:lnTo>
                      <a:pt x="152" y="88"/>
                    </a:lnTo>
                    <a:lnTo>
                      <a:pt x="158" y="86"/>
                    </a:lnTo>
                    <a:lnTo>
                      <a:pt x="160" y="78"/>
                    </a:lnTo>
                    <a:lnTo>
                      <a:pt x="157" y="64"/>
                    </a:lnTo>
                    <a:lnTo>
                      <a:pt x="152" y="49"/>
                    </a:lnTo>
                    <a:lnTo>
                      <a:pt x="143" y="35"/>
                    </a:lnTo>
                    <a:lnTo>
                      <a:pt x="132" y="25"/>
                    </a:lnTo>
                    <a:lnTo>
                      <a:pt x="123" y="17"/>
                    </a:lnTo>
                    <a:lnTo>
                      <a:pt x="118" y="11"/>
                    </a:lnTo>
                    <a:lnTo>
                      <a:pt x="117" y="6"/>
                    </a:lnTo>
                    <a:lnTo>
                      <a:pt x="117" y="3"/>
                    </a:lnTo>
                    <a:lnTo>
                      <a:pt x="115" y="3"/>
                    </a:lnTo>
                    <a:lnTo>
                      <a:pt x="110" y="2"/>
                    </a:lnTo>
                    <a:lnTo>
                      <a:pt x="103" y="1"/>
                    </a:lnTo>
                    <a:lnTo>
                      <a:pt x="95" y="0"/>
                    </a:lnTo>
                    <a:lnTo>
                      <a:pt x="85" y="0"/>
                    </a:lnTo>
                    <a:lnTo>
                      <a:pt x="76" y="1"/>
                    </a:lnTo>
                    <a:lnTo>
                      <a:pt x="66" y="3"/>
                    </a:lnTo>
                    <a:lnTo>
                      <a:pt x="58" y="8"/>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61" name="Freeform 147"/>
              <p:cNvSpPr>
                <a:spLocks/>
              </p:cNvSpPr>
              <p:nvPr/>
            </p:nvSpPr>
            <p:spPr bwMode="auto">
              <a:xfrm>
                <a:off x="3722" y="3327"/>
                <a:ext cx="152" cy="110"/>
              </a:xfrm>
              <a:custGeom>
                <a:avLst/>
                <a:gdLst>
                  <a:gd name="T0" fmla="*/ 21 w 152"/>
                  <a:gd name="T1" fmla="*/ 28 h 110"/>
                  <a:gd name="T2" fmla="*/ 18 w 152"/>
                  <a:gd name="T3" fmla="*/ 34 h 110"/>
                  <a:gd name="T4" fmla="*/ 9 w 152"/>
                  <a:gd name="T5" fmla="*/ 51 h 110"/>
                  <a:gd name="T6" fmla="*/ 1 w 152"/>
                  <a:gd name="T7" fmla="*/ 72 h 110"/>
                  <a:gd name="T8" fmla="*/ 0 w 152"/>
                  <a:gd name="T9" fmla="*/ 94 h 110"/>
                  <a:gd name="T10" fmla="*/ 0 w 152"/>
                  <a:gd name="T11" fmla="*/ 96 h 110"/>
                  <a:gd name="T12" fmla="*/ 2 w 152"/>
                  <a:gd name="T13" fmla="*/ 100 h 110"/>
                  <a:gd name="T14" fmla="*/ 7 w 152"/>
                  <a:gd name="T15" fmla="*/ 101 h 110"/>
                  <a:gd name="T16" fmla="*/ 19 w 152"/>
                  <a:gd name="T17" fmla="*/ 99 h 110"/>
                  <a:gd name="T18" fmla="*/ 21 w 152"/>
                  <a:gd name="T19" fmla="*/ 100 h 110"/>
                  <a:gd name="T20" fmla="*/ 26 w 152"/>
                  <a:gd name="T21" fmla="*/ 103 h 110"/>
                  <a:gd name="T22" fmla="*/ 34 w 152"/>
                  <a:gd name="T23" fmla="*/ 106 h 110"/>
                  <a:gd name="T24" fmla="*/ 44 w 152"/>
                  <a:gd name="T25" fmla="*/ 109 h 110"/>
                  <a:gd name="T26" fmla="*/ 56 w 152"/>
                  <a:gd name="T27" fmla="*/ 110 h 110"/>
                  <a:gd name="T28" fmla="*/ 67 w 152"/>
                  <a:gd name="T29" fmla="*/ 110 h 110"/>
                  <a:gd name="T30" fmla="*/ 78 w 152"/>
                  <a:gd name="T31" fmla="*/ 106 h 110"/>
                  <a:gd name="T32" fmla="*/ 87 w 152"/>
                  <a:gd name="T33" fmla="*/ 99 h 110"/>
                  <a:gd name="T34" fmla="*/ 89 w 152"/>
                  <a:gd name="T35" fmla="*/ 99 h 110"/>
                  <a:gd name="T36" fmla="*/ 91 w 152"/>
                  <a:gd name="T37" fmla="*/ 100 h 110"/>
                  <a:gd name="T38" fmla="*/ 95 w 152"/>
                  <a:gd name="T39" fmla="*/ 101 h 110"/>
                  <a:gd name="T40" fmla="*/ 101 w 152"/>
                  <a:gd name="T41" fmla="*/ 101 h 110"/>
                  <a:gd name="T42" fmla="*/ 106 w 152"/>
                  <a:gd name="T43" fmla="*/ 100 h 110"/>
                  <a:gd name="T44" fmla="*/ 113 w 152"/>
                  <a:gd name="T45" fmla="*/ 97 h 110"/>
                  <a:gd name="T46" fmla="*/ 119 w 152"/>
                  <a:gd name="T47" fmla="*/ 92 h 110"/>
                  <a:gd name="T48" fmla="*/ 125 w 152"/>
                  <a:gd name="T49" fmla="*/ 85 h 110"/>
                  <a:gd name="T50" fmla="*/ 129 w 152"/>
                  <a:gd name="T51" fmla="*/ 86 h 110"/>
                  <a:gd name="T52" fmla="*/ 135 w 152"/>
                  <a:gd name="T53" fmla="*/ 87 h 110"/>
                  <a:gd name="T54" fmla="*/ 143 w 152"/>
                  <a:gd name="T55" fmla="*/ 87 h 110"/>
                  <a:gd name="T56" fmla="*/ 145 w 152"/>
                  <a:gd name="T57" fmla="*/ 84 h 110"/>
                  <a:gd name="T58" fmla="*/ 142 w 152"/>
                  <a:gd name="T59" fmla="*/ 62 h 110"/>
                  <a:gd name="T60" fmla="*/ 145 w 152"/>
                  <a:gd name="T61" fmla="*/ 61 h 110"/>
                  <a:gd name="T62" fmla="*/ 152 w 152"/>
                  <a:gd name="T63" fmla="*/ 54 h 110"/>
                  <a:gd name="T64" fmla="*/ 152 w 152"/>
                  <a:gd name="T65" fmla="*/ 42 h 110"/>
                  <a:gd name="T66" fmla="*/ 135 w 152"/>
                  <a:gd name="T67" fmla="*/ 20 h 110"/>
                  <a:gd name="T68" fmla="*/ 121 w 152"/>
                  <a:gd name="T69" fmla="*/ 9 h 110"/>
                  <a:gd name="T70" fmla="*/ 107 w 152"/>
                  <a:gd name="T71" fmla="*/ 3 h 110"/>
                  <a:gd name="T72" fmla="*/ 95 w 152"/>
                  <a:gd name="T73" fmla="*/ 0 h 110"/>
                  <a:gd name="T74" fmla="*/ 82 w 152"/>
                  <a:gd name="T75" fmla="*/ 1 h 110"/>
                  <a:gd name="T76" fmla="*/ 72 w 152"/>
                  <a:gd name="T77" fmla="*/ 4 h 110"/>
                  <a:gd name="T78" fmla="*/ 62 w 152"/>
                  <a:gd name="T79" fmla="*/ 9 h 110"/>
                  <a:gd name="T80" fmla="*/ 54 w 152"/>
                  <a:gd name="T81" fmla="*/ 14 h 110"/>
                  <a:gd name="T82" fmla="*/ 48 w 152"/>
                  <a:gd name="T83" fmla="*/ 19 h 110"/>
                  <a:gd name="T84" fmla="*/ 39 w 152"/>
                  <a:gd name="T85" fmla="*/ 27 h 110"/>
                  <a:gd name="T86" fmla="*/ 32 w 152"/>
                  <a:gd name="T87" fmla="*/ 30 h 110"/>
                  <a:gd name="T88" fmla="*/ 25 w 152"/>
                  <a:gd name="T89" fmla="*/ 30 h 110"/>
                  <a:gd name="T90" fmla="*/ 21 w 152"/>
                  <a:gd name="T91" fmla="*/ 28 h 1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2"/>
                  <a:gd name="T139" fmla="*/ 0 h 110"/>
                  <a:gd name="T140" fmla="*/ 152 w 152"/>
                  <a:gd name="T141" fmla="*/ 110 h 11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2" h="110">
                    <a:moveTo>
                      <a:pt x="21" y="28"/>
                    </a:moveTo>
                    <a:lnTo>
                      <a:pt x="18" y="34"/>
                    </a:lnTo>
                    <a:lnTo>
                      <a:pt x="9" y="51"/>
                    </a:lnTo>
                    <a:lnTo>
                      <a:pt x="1" y="72"/>
                    </a:lnTo>
                    <a:lnTo>
                      <a:pt x="0" y="94"/>
                    </a:lnTo>
                    <a:lnTo>
                      <a:pt x="0" y="96"/>
                    </a:lnTo>
                    <a:lnTo>
                      <a:pt x="2" y="100"/>
                    </a:lnTo>
                    <a:lnTo>
                      <a:pt x="7" y="101"/>
                    </a:lnTo>
                    <a:lnTo>
                      <a:pt x="19" y="99"/>
                    </a:lnTo>
                    <a:lnTo>
                      <a:pt x="21" y="100"/>
                    </a:lnTo>
                    <a:lnTo>
                      <a:pt x="26" y="103"/>
                    </a:lnTo>
                    <a:lnTo>
                      <a:pt x="34" y="106"/>
                    </a:lnTo>
                    <a:lnTo>
                      <a:pt x="44" y="109"/>
                    </a:lnTo>
                    <a:lnTo>
                      <a:pt x="56" y="110"/>
                    </a:lnTo>
                    <a:lnTo>
                      <a:pt x="67" y="110"/>
                    </a:lnTo>
                    <a:lnTo>
                      <a:pt x="78" y="106"/>
                    </a:lnTo>
                    <a:lnTo>
                      <a:pt x="87" y="99"/>
                    </a:lnTo>
                    <a:lnTo>
                      <a:pt x="89" y="99"/>
                    </a:lnTo>
                    <a:lnTo>
                      <a:pt x="91" y="100"/>
                    </a:lnTo>
                    <a:lnTo>
                      <a:pt x="95" y="101"/>
                    </a:lnTo>
                    <a:lnTo>
                      <a:pt x="101" y="101"/>
                    </a:lnTo>
                    <a:lnTo>
                      <a:pt x="106" y="100"/>
                    </a:lnTo>
                    <a:lnTo>
                      <a:pt x="113" y="97"/>
                    </a:lnTo>
                    <a:lnTo>
                      <a:pt x="119" y="92"/>
                    </a:lnTo>
                    <a:lnTo>
                      <a:pt x="125" y="85"/>
                    </a:lnTo>
                    <a:lnTo>
                      <a:pt x="129" y="86"/>
                    </a:lnTo>
                    <a:lnTo>
                      <a:pt x="135" y="87"/>
                    </a:lnTo>
                    <a:lnTo>
                      <a:pt x="143" y="87"/>
                    </a:lnTo>
                    <a:lnTo>
                      <a:pt x="145" y="84"/>
                    </a:lnTo>
                    <a:lnTo>
                      <a:pt x="142" y="62"/>
                    </a:lnTo>
                    <a:lnTo>
                      <a:pt x="145" y="61"/>
                    </a:lnTo>
                    <a:lnTo>
                      <a:pt x="152" y="54"/>
                    </a:lnTo>
                    <a:lnTo>
                      <a:pt x="152" y="42"/>
                    </a:lnTo>
                    <a:lnTo>
                      <a:pt x="135" y="20"/>
                    </a:lnTo>
                    <a:lnTo>
                      <a:pt x="121" y="9"/>
                    </a:lnTo>
                    <a:lnTo>
                      <a:pt x="107" y="3"/>
                    </a:lnTo>
                    <a:lnTo>
                      <a:pt x="95" y="0"/>
                    </a:lnTo>
                    <a:lnTo>
                      <a:pt x="82" y="1"/>
                    </a:lnTo>
                    <a:lnTo>
                      <a:pt x="72" y="4"/>
                    </a:lnTo>
                    <a:lnTo>
                      <a:pt x="62" y="9"/>
                    </a:lnTo>
                    <a:lnTo>
                      <a:pt x="54" y="14"/>
                    </a:lnTo>
                    <a:lnTo>
                      <a:pt x="48" y="19"/>
                    </a:lnTo>
                    <a:lnTo>
                      <a:pt x="39" y="27"/>
                    </a:lnTo>
                    <a:lnTo>
                      <a:pt x="32" y="30"/>
                    </a:lnTo>
                    <a:lnTo>
                      <a:pt x="25" y="30"/>
                    </a:lnTo>
                    <a:lnTo>
                      <a:pt x="21" y="28"/>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62" name="Freeform 148"/>
              <p:cNvSpPr>
                <a:spLocks/>
              </p:cNvSpPr>
              <p:nvPr/>
            </p:nvSpPr>
            <p:spPr bwMode="auto">
              <a:xfrm>
                <a:off x="3656" y="3073"/>
                <a:ext cx="104" cy="106"/>
              </a:xfrm>
              <a:custGeom>
                <a:avLst/>
                <a:gdLst>
                  <a:gd name="T0" fmla="*/ 82 w 104"/>
                  <a:gd name="T1" fmla="*/ 104 h 106"/>
                  <a:gd name="T2" fmla="*/ 62 w 104"/>
                  <a:gd name="T3" fmla="*/ 106 h 106"/>
                  <a:gd name="T4" fmla="*/ 46 w 104"/>
                  <a:gd name="T5" fmla="*/ 101 h 106"/>
                  <a:gd name="T6" fmla="*/ 32 w 104"/>
                  <a:gd name="T7" fmla="*/ 92 h 106"/>
                  <a:gd name="T8" fmla="*/ 20 w 104"/>
                  <a:gd name="T9" fmla="*/ 79 h 106"/>
                  <a:gd name="T10" fmla="*/ 11 w 104"/>
                  <a:gd name="T11" fmla="*/ 67 h 106"/>
                  <a:gd name="T12" fmla="*/ 5 w 104"/>
                  <a:gd name="T13" fmla="*/ 55 h 106"/>
                  <a:gd name="T14" fmla="*/ 1 w 104"/>
                  <a:gd name="T15" fmla="*/ 48 h 106"/>
                  <a:gd name="T16" fmla="*/ 0 w 104"/>
                  <a:gd name="T17" fmla="*/ 44 h 106"/>
                  <a:gd name="T18" fmla="*/ 17 w 104"/>
                  <a:gd name="T19" fmla="*/ 0 h 106"/>
                  <a:gd name="T20" fmla="*/ 18 w 104"/>
                  <a:gd name="T21" fmla="*/ 4 h 106"/>
                  <a:gd name="T22" fmla="*/ 22 w 104"/>
                  <a:gd name="T23" fmla="*/ 12 h 106"/>
                  <a:gd name="T24" fmla="*/ 28 w 104"/>
                  <a:gd name="T25" fmla="*/ 25 h 106"/>
                  <a:gd name="T26" fmla="*/ 38 w 104"/>
                  <a:gd name="T27" fmla="*/ 39 h 106"/>
                  <a:gd name="T28" fmla="*/ 51 w 104"/>
                  <a:gd name="T29" fmla="*/ 53 h 106"/>
                  <a:gd name="T30" fmla="*/ 65 w 104"/>
                  <a:gd name="T31" fmla="*/ 64 h 106"/>
                  <a:gd name="T32" fmla="*/ 84 w 104"/>
                  <a:gd name="T33" fmla="*/ 73 h 106"/>
                  <a:gd name="T34" fmla="*/ 104 w 104"/>
                  <a:gd name="T35" fmla="*/ 74 h 106"/>
                  <a:gd name="T36" fmla="*/ 82 w 104"/>
                  <a:gd name="T37" fmla="*/ 104 h 10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4"/>
                  <a:gd name="T58" fmla="*/ 0 h 106"/>
                  <a:gd name="T59" fmla="*/ 104 w 104"/>
                  <a:gd name="T60" fmla="*/ 106 h 10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4" h="106">
                    <a:moveTo>
                      <a:pt x="82" y="104"/>
                    </a:moveTo>
                    <a:lnTo>
                      <a:pt x="62" y="106"/>
                    </a:lnTo>
                    <a:lnTo>
                      <a:pt x="46" y="101"/>
                    </a:lnTo>
                    <a:lnTo>
                      <a:pt x="32" y="92"/>
                    </a:lnTo>
                    <a:lnTo>
                      <a:pt x="20" y="79"/>
                    </a:lnTo>
                    <a:lnTo>
                      <a:pt x="11" y="67"/>
                    </a:lnTo>
                    <a:lnTo>
                      <a:pt x="5" y="55"/>
                    </a:lnTo>
                    <a:lnTo>
                      <a:pt x="1" y="48"/>
                    </a:lnTo>
                    <a:lnTo>
                      <a:pt x="0" y="44"/>
                    </a:lnTo>
                    <a:lnTo>
                      <a:pt x="17" y="0"/>
                    </a:lnTo>
                    <a:lnTo>
                      <a:pt x="18" y="4"/>
                    </a:lnTo>
                    <a:lnTo>
                      <a:pt x="22" y="12"/>
                    </a:lnTo>
                    <a:lnTo>
                      <a:pt x="28" y="25"/>
                    </a:lnTo>
                    <a:lnTo>
                      <a:pt x="38" y="39"/>
                    </a:lnTo>
                    <a:lnTo>
                      <a:pt x="51" y="53"/>
                    </a:lnTo>
                    <a:lnTo>
                      <a:pt x="65" y="64"/>
                    </a:lnTo>
                    <a:lnTo>
                      <a:pt x="84" y="73"/>
                    </a:lnTo>
                    <a:lnTo>
                      <a:pt x="104" y="74"/>
                    </a:lnTo>
                    <a:lnTo>
                      <a:pt x="82" y="104"/>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63" name="Freeform 149"/>
              <p:cNvSpPr>
                <a:spLocks/>
              </p:cNvSpPr>
              <p:nvPr/>
            </p:nvSpPr>
            <p:spPr bwMode="auto">
              <a:xfrm>
                <a:off x="3637" y="2878"/>
                <a:ext cx="253" cy="273"/>
              </a:xfrm>
              <a:custGeom>
                <a:avLst/>
                <a:gdLst>
                  <a:gd name="T0" fmla="*/ 19 w 253"/>
                  <a:gd name="T1" fmla="*/ 125 h 273"/>
                  <a:gd name="T2" fmla="*/ 3 w 253"/>
                  <a:gd name="T3" fmla="*/ 129 h 273"/>
                  <a:gd name="T4" fmla="*/ 3 w 253"/>
                  <a:gd name="T5" fmla="*/ 169 h 273"/>
                  <a:gd name="T6" fmla="*/ 15 w 253"/>
                  <a:gd name="T7" fmla="*/ 187 h 273"/>
                  <a:gd name="T8" fmla="*/ 30 w 253"/>
                  <a:gd name="T9" fmla="*/ 191 h 273"/>
                  <a:gd name="T10" fmla="*/ 41 w 253"/>
                  <a:gd name="T11" fmla="*/ 190 h 273"/>
                  <a:gd name="T12" fmla="*/ 42 w 253"/>
                  <a:gd name="T13" fmla="*/ 190 h 273"/>
                  <a:gd name="T14" fmla="*/ 48 w 253"/>
                  <a:gd name="T15" fmla="*/ 213 h 273"/>
                  <a:gd name="T16" fmla="*/ 70 w 253"/>
                  <a:gd name="T17" fmla="*/ 245 h 273"/>
                  <a:gd name="T18" fmla="*/ 113 w 253"/>
                  <a:gd name="T19" fmla="*/ 269 h 273"/>
                  <a:gd name="T20" fmla="*/ 171 w 253"/>
                  <a:gd name="T21" fmla="*/ 269 h 273"/>
                  <a:gd name="T22" fmla="*/ 203 w 253"/>
                  <a:gd name="T23" fmla="*/ 247 h 273"/>
                  <a:gd name="T24" fmla="*/ 215 w 253"/>
                  <a:gd name="T25" fmla="*/ 216 h 273"/>
                  <a:gd name="T26" fmla="*/ 218 w 253"/>
                  <a:gd name="T27" fmla="*/ 194 h 273"/>
                  <a:gd name="T28" fmla="*/ 223 w 253"/>
                  <a:gd name="T29" fmla="*/ 190 h 273"/>
                  <a:gd name="T30" fmla="*/ 236 w 253"/>
                  <a:gd name="T31" fmla="*/ 176 h 273"/>
                  <a:gd name="T32" fmla="*/ 233 w 253"/>
                  <a:gd name="T33" fmla="*/ 152 h 273"/>
                  <a:gd name="T34" fmla="*/ 248 w 253"/>
                  <a:gd name="T35" fmla="*/ 114 h 273"/>
                  <a:gd name="T36" fmla="*/ 253 w 253"/>
                  <a:gd name="T37" fmla="*/ 82 h 273"/>
                  <a:gd name="T38" fmla="*/ 246 w 253"/>
                  <a:gd name="T39" fmla="*/ 34 h 273"/>
                  <a:gd name="T40" fmla="*/ 229 w 253"/>
                  <a:gd name="T41" fmla="*/ 14 h 273"/>
                  <a:gd name="T42" fmla="*/ 219 w 253"/>
                  <a:gd name="T43" fmla="*/ 30 h 273"/>
                  <a:gd name="T44" fmla="*/ 203 w 253"/>
                  <a:gd name="T45" fmla="*/ 53 h 273"/>
                  <a:gd name="T46" fmla="*/ 182 w 253"/>
                  <a:gd name="T47" fmla="*/ 73 h 273"/>
                  <a:gd name="T48" fmla="*/ 174 w 253"/>
                  <a:gd name="T49" fmla="*/ 72 h 273"/>
                  <a:gd name="T50" fmla="*/ 176 w 253"/>
                  <a:gd name="T51" fmla="*/ 28 h 273"/>
                  <a:gd name="T52" fmla="*/ 172 w 253"/>
                  <a:gd name="T53" fmla="*/ 4 h 273"/>
                  <a:gd name="T54" fmla="*/ 155 w 253"/>
                  <a:gd name="T55" fmla="*/ 33 h 273"/>
                  <a:gd name="T56" fmla="*/ 118 w 253"/>
                  <a:gd name="T57" fmla="*/ 71 h 273"/>
                  <a:gd name="T58" fmla="*/ 63 w 253"/>
                  <a:gd name="T59" fmla="*/ 101 h 273"/>
                  <a:gd name="T60" fmla="*/ 27 w 253"/>
                  <a:gd name="T61" fmla="*/ 109 h 273"/>
                  <a:gd name="T62" fmla="*/ 20 w 253"/>
                  <a:gd name="T63" fmla="*/ 120 h 2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3"/>
                  <a:gd name="T97" fmla="*/ 0 h 273"/>
                  <a:gd name="T98" fmla="*/ 253 w 253"/>
                  <a:gd name="T99" fmla="*/ 273 h 27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3" h="273">
                    <a:moveTo>
                      <a:pt x="23" y="129"/>
                    </a:moveTo>
                    <a:lnTo>
                      <a:pt x="19" y="125"/>
                    </a:lnTo>
                    <a:lnTo>
                      <a:pt x="11" y="123"/>
                    </a:lnTo>
                    <a:lnTo>
                      <a:pt x="3" y="129"/>
                    </a:lnTo>
                    <a:lnTo>
                      <a:pt x="0" y="153"/>
                    </a:lnTo>
                    <a:lnTo>
                      <a:pt x="3" y="169"/>
                    </a:lnTo>
                    <a:lnTo>
                      <a:pt x="8" y="180"/>
                    </a:lnTo>
                    <a:lnTo>
                      <a:pt x="15" y="187"/>
                    </a:lnTo>
                    <a:lnTo>
                      <a:pt x="23" y="191"/>
                    </a:lnTo>
                    <a:lnTo>
                      <a:pt x="30" y="191"/>
                    </a:lnTo>
                    <a:lnTo>
                      <a:pt x="37" y="191"/>
                    </a:lnTo>
                    <a:lnTo>
                      <a:pt x="41" y="190"/>
                    </a:lnTo>
                    <a:lnTo>
                      <a:pt x="42" y="187"/>
                    </a:lnTo>
                    <a:lnTo>
                      <a:pt x="42" y="190"/>
                    </a:lnTo>
                    <a:lnTo>
                      <a:pt x="44" y="199"/>
                    </a:lnTo>
                    <a:lnTo>
                      <a:pt x="48" y="213"/>
                    </a:lnTo>
                    <a:lnTo>
                      <a:pt x="57" y="229"/>
                    </a:lnTo>
                    <a:lnTo>
                      <a:pt x="70" y="245"/>
                    </a:lnTo>
                    <a:lnTo>
                      <a:pt x="89" y="259"/>
                    </a:lnTo>
                    <a:lnTo>
                      <a:pt x="113" y="269"/>
                    </a:lnTo>
                    <a:lnTo>
                      <a:pt x="146" y="273"/>
                    </a:lnTo>
                    <a:lnTo>
                      <a:pt x="171" y="269"/>
                    </a:lnTo>
                    <a:lnTo>
                      <a:pt x="190" y="259"/>
                    </a:lnTo>
                    <a:lnTo>
                      <a:pt x="203" y="247"/>
                    </a:lnTo>
                    <a:lnTo>
                      <a:pt x="211" y="231"/>
                    </a:lnTo>
                    <a:lnTo>
                      <a:pt x="215" y="216"/>
                    </a:lnTo>
                    <a:lnTo>
                      <a:pt x="218" y="202"/>
                    </a:lnTo>
                    <a:lnTo>
                      <a:pt x="218" y="194"/>
                    </a:lnTo>
                    <a:lnTo>
                      <a:pt x="218" y="190"/>
                    </a:lnTo>
                    <a:lnTo>
                      <a:pt x="223" y="190"/>
                    </a:lnTo>
                    <a:lnTo>
                      <a:pt x="230" y="186"/>
                    </a:lnTo>
                    <a:lnTo>
                      <a:pt x="236" y="176"/>
                    </a:lnTo>
                    <a:lnTo>
                      <a:pt x="230" y="158"/>
                    </a:lnTo>
                    <a:lnTo>
                      <a:pt x="233" y="152"/>
                    </a:lnTo>
                    <a:lnTo>
                      <a:pt x="241" y="135"/>
                    </a:lnTo>
                    <a:lnTo>
                      <a:pt x="248" y="114"/>
                    </a:lnTo>
                    <a:lnTo>
                      <a:pt x="253" y="91"/>
                    </a:lnTo>
                    <a:lnTo>
                      <a:pt x="253" y="82"/>
                    </a:lnTo>
                    <a:lnTo>
                      <a:pt x="252" y="61"/>
                    </a:lnTo>
                    <a:lnTo>
                      <a:pt x="246" y="34"/>
                    </a:lnTo>
                    <a:lnTo>
                      <a:pt x="230" y="11"/>
                    </a:lnTo>
                    <a:lnTo>
                      <a:pt x="229" y="14"/>
                    </a:lnTo>
                    <a:lnTo>
                      <a:pt x="225" y="20"/>
                    </a:lnTo>
                    <a:lnTo>
                      <a:pt x="219" y="30"/>
                    </a:lnTo>
                    <a:lnTo>
                      <a:pt x="211" y="42"/>
                    </a:lnTo>
                    <a:lnTo>
                      <a:pt x="203" y="53"/>
                    </a:lnTo>
                    <a:lnTo>
                      <a:pt x="192" y="65"/>
                    </a:lnTo>
                    <a:lnTo>
                      <a:pt x="182" y="73"/>
                    </a:lnTo>
                    <a:lnTo>
                      <a:pt x="172" y="80"/>
                    </a:lnTo>
                    <a:lnTo>
                      <a:pt x="174" y="72"/>
                    </a:lnTo>
                    <a:lnTo>
                      <a:pt x="176" y="53"/>
                    </a:lnTo>
                    <a:lnTo>
                      <a:pt x="176" y="28"/>
                    </a:lnTo>
                    <a:lnTo>
                      <a:pt x="175" y="0"/>
                    </a:lnTo>
                    <a:lnTo>
                      <a:pt x="172" y="4"/>
                    </a:lnTo>
                    <a:lnTo>
                      <a:pt x="166" y="16"/>
                    </a:lnTo>
                    <a:lnTo>
                      <a:pt x="155" y="33"/>
                    </a:lnTo>
                    <a:lnTo>
                      <a:pt x="138" y="52"/>
                    </a:lnTo>
                    <a:lnTo>
                      <a:pt x="118" y="71"/>
                    </a:lnTo>
                    <a:lnTo>
                      <a:pt x="92" y="89"/>
                    </a:lnTo>
                    <a:lnTo>
                      <a:pt x="63" y="101"/>
                    </a:lnTo>
                    <a:lnTo>
                      <a:pt x="29" y="108"/>
                    </a:lnTo>
                    <a:lnTo>
                      <a:pt x="27" y="109"/>
                    </a:lnTo>
                    <a:lnTo>
                      <a:pt x="23" y="113"/>
                    </a:lnTo>
                    <a:lnTo>
                      <a:pt x="20" y="120"/>
                    </a:lnTo>
                    <a:lnTo>
                      <a:pt x="23" y="129"/>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64" name="Freeform 150"/>
              <p:cNvSpPr>
                <a:spLocks/>
              </p:cNvSpPr>
              <p:nvPr/>
            </p:nvSpPr>
            <p:spPr bwMode="auto">
              <a:xfrm>
                <a:off x="3561" y="2801"/>
                <a:ext cx="351" cy="378"/>
              </a:xfrm>
              <a:custGeom>
                <a:avLst/>
                <a:gdLst>
                  <a:gd name="T0" fmla="*/ 287 w 351"/>
                  <a:gd name="T1" fmla="*/ 314 h 378"/>
                  <a:gd name="T2" fmla="*/ 193 w 351"/>
                  <a:gd name="T3" fmla="*/ 357 h 378"/>
                  <a:gd name="T4" fmla="*/ 115 w 351"/>
                  <a:gd name="T5" fmla="*/ 286 h 378"/>
                  <a:gd name="T6" fmla="*/ 87 w 351"/>
                  <a:gd name="T7" fmla="*/ 264 h 378"/>
                  <a:gd name="T8" fmla="*/ 71 w 351"/>
                  <a:gd name="T9" fmla="*/ 220 h 378"/>
                  <a:gd name="T10" fmla="*/ 95 w 351"/>
                  <a:gd name="T11" fmla="*/ 187 h 378"/>
                  <a:gd name="T12" fmla="*/ 143 w 351"/>
                  <a:gd name="T13" fmla="*/ 125 h 378"/>
                  <a:gd name="T14" fmla="*/ 168 w 351"/>
                  <a:gd name="T15" fmla="*/ 117 h 378"/>
                  <a:gd name="T16" fmla="*/ 132 w 351"/>
                  <a:gd name="T17" fmla="*/ 155 h 378"/>
                  <a:gd name="T18" fmla="*/ 146 w 351"/>
                  <a:gd name="T19" fmla="*/ 173 h 378"/>
                  <a:gd name="T20" fmla="*/ 242 w 351"/>
                  <a:gd name="T21" fmla="*/ 83 h 378"/>
                  <a:gd name="T22" fmla="*/ 256 w 351"/>
                  <a:gd name="T23" fmla="*/ 139 h 378"/>
                  <a:gd name="T24" fmla="*/ 290 w 351"/>
                  <a:gd name="T25" fmla="*/ 106 h 378"/>
                  <a:gd name="T26" fmla="*/ 323 w 351"/>
                  <a:gd name="T27" fmla="*/ 106 h 378"/>
                  <a:gd name="T28" fmla="*/ 339 w 351"/>
                  <a:gd name="T29" fmla="*/ 134 h 378"/>
                  <a:gd name="T30" fmla="*/ 317 w 351"/>
                  <a:gd name="T31" fmla="*/ 67 h 378"/>
                  <a:gd name="T32" fmla="*/ 234 w 351"/>
                  <a:gd name="T33" fmla="*/ 12 h 378"/>
                  <a:gd name="T34" fmla="*/ 182 w 351"/>
                  <a:gd name="T35" fmla="*/ 16 h 378"/>
                  <a:gd name="T36" fmla="*/ 95 w 351"/>
                  <a:gd name="T37" fmla="*/ 23 h 378"/>
                  <a:gd name="T38" fmla="*/ 23 w 351"/>
                  <a:gd name="T39" fmla="*/ 150 h 378"/>
                  <a:gd name="T40" fmla="*/ 53 w 351"/>
                  <a:gd name="T41" fmla="*/ 246 h 378"/>
                  <a:gd name="T42" fmla="*/ 55 w 351"/>
                  <a:gd name="T43" fmla="*/ 269 h 378"/>
                  <a:gd name="T44" fmla="*/ 17 w 351"/>
                  <a:gd name="T45" fmla="*/ 311 h 378"/>
                  <a:gd name="T46" fmla="*/ 13 w 351"/>
                  <a:gd name="T47" fmla="*/ 359 h 378"/>
                  <a:gd name="T48" fmla="*/ 22 w 351"/>
                  <a:gd name="T49" fmla="*/ 326 h 378"/>
                  <a:gd name="T50" fmla="*/ 34 w 351"/>
                  <a:gd name="T51" fmla="*/ 320 h 378"/>
                  <a:gd name="T52" fmla="*/ 58 w 351"/>
                  <a:gd name="T53" fmla="*/ 335 h 378"/>
                  <a:gd name="T54" fmla="*/ 57 w 351"/>
                  <a:gd name="T55" fmla="*/ 260 h 378"/>
                  <a:gd name="T56" fmla="*/ 60 w 351"/>
                  <a:gd name="T57" fmla="*/ 253 h 378"/>
                  <a:gd name="T58" fmla="*/ 77 w 351"/>
                  <a:gd name="T59" fmla="*/ 255 h 378"/>
                  <a:gd name="T60" fmla="*/ 77 w 351"/>
                  <a:gd name="T61" fmla="*/ 300 h 378"/>
                  <a:gd name="T62" fmla="*/ 44 w 351"/>
                  <a:gd name="T63" fmla="*/ 372 h 378"/>
                  <a:gd name="T64" fmla="*/ 29 w 351"/>
                  <a:gd name="T65" fmla="*/ 360 h 378"/>
                  <a:gd name="T66" fmla="*/ 13 w 351"/>
                  <a:gd name="T67" fmla="*/ 378 h 378"/>
                  <a:gd name="T68" fmla="*/ 8 w 351"/>
                  <a:gd name="T69" fmla="*/ 305 h 378"/>
                  <a:gd name="T70" fmla="*/ 46 w 351"/>
                  <a:gd name="T71" fmla="*/ 265 h 378"/>
                  <a:gd name="T72" fmla="*/ 44 w 351"/>
                  <a:gd name="T73" fmla="*/ 253 h 378"/>
                  <a:gd name="T74" fmla="*/ 22 w 351"/>
                  <a:gd name="T75" fmla="*/ 198 h 378"/>
                  <a:gd name="T76" fmla="*/ 36 w 351"/>
                  <a:gd name="T77" fmla="*/ 57 h 378"/>
                  <a:gd name="T78" fmla="*/ 175 w 351"/>
                  <a:gd name="T79" fmla="*/ 4 h 378"/>
                  <a:gd name="T80" fmla="*/ 223 w 351"/>
                  <a:gd name="T81" fmla="*/ 4 h 378"/>
                  <a:gd name="T82" fmla="*/ 332 w 351"/>
                  <a:gd name="T83" fmla="*/ 61 h 378"/>
                  <a:gd name="T84" fmla="*/ 341 w 351"/>
                  <a:gd name="T85" fmla="*/ 168 h 378"/>
                  <a:gd name="T86" fmla="*/ 325 w 351"/>
                  <a:gd name="T87" fmla="*/ 158 h 378"/>
                  <a:gd name="T88" fmla="*/ 301 w 351"/>
                  <a:gd name="T89" fmla="*/ 109 h 378"/>
                  <a:gd name="T90" fmla="*/ 241 w 351"/>
                  <a:gd name="T91" fmla="*/ 171 h 378"/>
                  <a:gd name="T92" fmla="*/ 246 w 351"/>
                  <a:gd name="T93" fmla="*/ 93 h 378"/>
                  <a:gd name="T94" fmla="*/ 174 w 351"/>
                  <a:gd name="T95" fmla="*/ 168 h 378"/>
                  <a:gd name="T96" fmla="*/ 106 w 351"/>
                  <a:gd name="T97" fmla="*/ 193 h 378"/>
                  <a:gd name="T98" fmla="*/ 100 w 351"/>
                  <a:gd name="T99" fmla="*/ 214 h 378"/>
                  <a:gd name="T100" fmla="*/ 81 w 351"/>
                  <a:gd name="T101" fmla="*/ 225 h 378"/>
                  <a:gd name="T102" fmla="*/ 113 w 351"/>
                  <a:gd name="T103" fmla="*/ 260 h 378"/>
                  <a:gd name="T104" fmla="*/ 120 w 351"/>
                  <a:gd name="T105" fmla="*/ 271 h 378"/>
                  <a:gd name="T106" fmla="*/ 141 w 351"/>
                  <a:gd name="T107" fmla="*/ 311 h 378"/>
                  <a:gd name="T108" fmla="*/ 248 w 351"/>
                  <a:gd name="T109" fmla="*/ 338 h 378"/>
                  <a:gd name="T110" fmla="*/ 290 w 351"/>
                  <a:gd name="T111" fmla="*/ 286 h 378"/>
                  <a:gd name="T112" fmla="*/ 279 w 351"/>
                  <a:gd name="T113" fmla="*/ 273 h 378"/>
                  <a:gd name="T114" fmla="*/ 306 w 351"/>
                  <a:gd name="T115" fmla="*/ 254 h 378"/>
                  <a:gd name="T116" fmla="*/ 284 w 351"/>
                  <a:gd name="T117" fmla="*/ 233 h 378"/>
                  <a:gd name="T118" fmla="*/ 309 w 351"/>
                  <a:gd name="T119" fmla="*/ 235 h 378"/>
                  <a:gd name="T120" fmla="*/ 301 w 351"/>
                  <a:gd name="T121" fmla="*/ 274 h 3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1"/>
                  <a:gd name="T184" fmla="*/ 0 h 378"/>
                  <a:gd name="T185" fmla="*/ 351 w 351"/>
                  <a:gd name="T186" fmla="*/ 378 h 37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1" h="378">
                    <a:moveTo>
                      <a:pt x="299" y="274"/>
                    </a:moveTo>
                    <a:lnTo>
                      <a:pt x="299" y="278"/>
                    </a:lnTo>
                    <a:lnTo>
                      <a:pt x="298" y="287"/>
                    </a:lnTo>
                    <a:lnTo>
                      <a:pt x="294" y="300"/>
                    </a:lnTo>
                    <a:lnTo>
                      <a:pt x="287" y="314"/>
                    </a:lnTo>
                    <a:lnTo>
                      <a:pt x="279" y="329"/>
                    </a:lnTo>
                    <a:lnTo>
                      <a:pt x="266" y="343"/>
                    </a:lnTo>
                    <a:lnTo>
                      <a:pt x="248" y="353"/>
                    </a:lnTo>
                    <a:lnTo>
                      <a:pt x="225" y="358"/>
                    </a:lnTo>
                    <a:lnTo>
                      <a:pt x="193" y="357"/>
                    </a:lnTo>
                    <a:lnTo>
                      <a:pt x="166" y="348"/>
                    </a:lnTo>
                    <a:lnTo>
                      <a:pt x="146" y="334"/>
                    </a:lnTo>
                    <a:lnTo>
                      <a:pt x="132" y="317"/>
                    </a:lnTo>
                    <a:lnTo>
                      <a:pt x="122" y="301"/>
                    </a:lnTo>
                    <a:lnTo>
                      <a:pt x="115" y="286"/>
                    </a:lnTo>
                    <a:lnTo>
                      <a:pt x="113" y="276"/>
                    </a:lnTo>
                    <a:lnTo>
                      <a:pt x="112" y="272"/>
                    </a:lnTo>
                    <a:lnTo>
                      <a:pt x="101" y="272"/>
                    </a:lnTo>
                    <a:lnTo>
                      <a:pt x="94" y="269"/>
                    </a:lnTo>
                    <a:lnTo>
                      <a:pt x="87" y="264"/>
                    </a:lnTo>
                    <a:lnTo>
                      <a:pt x="82" y="257"/>
                    </a:lnTo>
                    <a:lnTo>
                      <a:pt x="79" y="249"/>
                    </a:lnTo>
                    <a:lnTo>
                      <a:pt x="75" y="239"/>
                    </a:lnTo>
                    <a:lnTo>
                      <a:pt x="72" y="230"/>
                    </a:lnTo>
                    <a:lnTo>
                      <a:pt x="71" y="220"/>
                    </a:lnTo>
                    <a:lnTo>
                      <a:pt x="72" y="206"/>
                    </a:lnTo>
                    <a:lnTo>
                      <a:pt x="79" y="197"/>
                    </a:lnTo>
                    <a:lnTo>
                      <a:pt x="86" y="195"/>
                    </a:lnTo>
                    <a:lnTo>
                      <a:pt x="90" y="193"/>
                    </a:lnTo>
                    <a:lnTo>
                      <a:pt x="95" y="187"/>
                    </a:lnTo>
                    <a:lnTo>
                      <a:pt x="103" y="177"/>
                    </a:lnTo>
                    <a:lnTo>
                      <a:pt x="112" y="164"/>
                    </a:lnTo>
                    <a:lnTo>
                      <a:pt x="122" y="150"/>
                    </a:lnTo>
                    <a:lnTo>
                      <a:pt x="132" y="138"/>
                    </a:lnTo>
                    <a:lnTo>
                      <a:pt x="143" y="125"/>
                    </a:lnTo>
                    <a:lnTo>
                      <a:pt x="153" y="116"/>
                    </a:lnTo>
                    <a:lnTo>
                      <a:pt x="163" y="110"/>
                    </a:lnTo>
                    <a:lnTo>
                      <a:pt x="175" y="107"/>
                    </a:lnTo>
                    <a:lnTo>
                      <a:pt x="174" y="111"/>
                    </a:lnTo>
                    <a:lnTo>
                      <a:pt x="168" y="117"/>
                    </a:lnTo>
                    <a:lnTo>
                      <a:pt x="165" y="120"/>
                    </a:lnTo>
                    <a:lnTo>
                      <a:pt x="155" y="128"/>
                    </a:lnTo>
                    <a:lnTo>
                      <a:pt x="146" y="136"/>
                    </a:lnTo>
                    <a:lnTo>
                      <a:pt x="138" y="145"/>
                    </a:lnTo>
                    <a:lnTo>
                      <a:pt x="132" y="155"/>
                    </a:lnTo>
                    <a:lnTo>
                      <a:pt x="127" y="164"/>
                    </a:lnTo>
                    <a:lnTo>
                      <a:pt x="123" y="172"/>
                    </a:lnTo>
                    <a:lnTo>
                      <a:pt x="122" y="177"/>
                    </a:lnTo>
                    <a:lnTo>
                      <a:pt x="120" y="178"/>
                    </a:lnTo>
                    <a:lnTo>
                      <a:pt x="146" y="173"/>
                    </a:lnTo>
                    <a:lnTo>
                      <a:pt x="170" y="159"/>
                    </a:lnTo>
                    <a:lnTo>
                      <a:pt x="193" y="142"/>
                    </a:lnTo>
                    <a:lnTo>
                      <a:pt x="213" y="121"/>
                    </a:lnTo>
                    <a:lnTo>
                      <a:pt x="229" y="101"/>
                    </a:lnTo>
                    <a:lnTo>
                      <a:pt x="242" y="83"/>
                    </a:lnTo>
                    <a:lnTo>
                      <a:pt x="251" y="72"/>
                    </a:lnTo>
                    <a:lnTo>
                      <a:pt x="253" y="67"/>
                    </a:lnTo>
                    <a:lnTo>
                      <a:pt x="258" y="98"/>
                    </a:lnTo>
                    <a:lnTo>
                      <a:pt x="258" y="123"/>
                    </a:lnTo>
                    <a:lnTo>
                      <a:pt x="256" y="139"/>
                    </a:lnTo>
                    <a:lnTo>
                      <a:pt x="255" y="144"/>
                    </a:lnTo>
                    <a:lnTo>
                      <a:pt x="265" y="136"/>
                    </a:lnTo>
                    <a:lnTo>
                      <a:pt x="274" y="126"/>
                    </a:lnTo>
                    <a:lnTo>
                      <a:pt x="282" y="116"/>
                    </a:lnTo>
                    <a:lnTo>
                      <a:pt x="290" y="106"/>
                    </a:lnTo>
                    <a:lnTo>
                      <a:pt x="298" y="96"/>
                    </a:lnTo>
                    <a:lnTo>
                      <a:pt x="303" y="88"/>
                    </a:lnTo>
                    <a:lnTo>
                      <a:pt x="305" y="83"/>
                    </a:lnTo>
                    <a:lnTo>
                      <a:pt x="306" y="81"/>
                    </a:lnTo>
                    <a:lnTo>
                      <a:pt x="323" y="106"/>
                    </a:lnTo>
                    <a:lnTo>
                      <a:pt x="331" y="133"/>
                    </a:lnTo>
                    <a:lnTo>
                      <a:pt x="333" y="153"/>
                    </a:lnTo>
                    <a:lnTo>
                      <a:pt x="333" y="160"/>
                    </a:lnTo>
                    <a:lnTo>
                      <a:pt x="337" y="147"/>
                    </a:lnTo>
                    <a:lnTo>
                      <a:pt x="339" y="134"/>
                    </a:lnTo>
                    <a:lnTo>
                      <a:pt x="339" y="123"/>
                    </a:lnTo>
                    <a:lnTo>
                      <a:pt x="337" y="110"/>
                    </a:lnTo>
                    <a:lnTo>
                      <a:pt x="333" y="97"/>
                    </a:lnTo>
                    <a:lnTo>
                      <a:pt x="325" y="83"/>
                    </a:lnTo>
                    <a:lnTo>
                      <a:pt x="317" y="67"/>
                    </a:lnTo>
                    <a:lnTo>
                      <a:pt x="304" y="48"/>
                    </a:lnTo>
                    <a:lnTo>
                      <a:pt x="289" y="31"/>
                    </a:lnTo>
                    <a:lnTo>
                      <a:pt x="271" y="21"/>
                    </a:lnTo>
                    <a:lnTo>
                      <a:pt x="253" y="15"/>
                    </a:lnTo>
                    <a:lnTo>
                      <a:pt x="234" y="12"/>
                    </a:lnTo>
                    <a:lnTo>
                      <a:pt x="218" y="14"/>
                    </a:lnTo>
                    <a:lnTo>
                      <a:pt x="204" y="15"/>
                    </a:lnTo>
                    <a:lnTo>
                      <a:pt x="195" y="16"/>
                    </a:lnTo>
                    <a:lnTo>
                      <a:pt x="191" y="18"/>
                    </a:lnTo>
                    <a:lnTo>
                      <a:pt x="182" y="16"/>
                    </a:lnTo>
                    <a:lnTo>
                      <a:pt x="170" y="12"/>
                    </a:lnTo>
                    <a:lnTo>
                      <a:pt x="156" y="10"/>
                    </a:lnTo>
                    <a:lnTo>
                      <a:pt x="138" y="9"/>
                    </a:lnTo>
                    <a:lnTo>
                      <a:pt x="118" y="12"/>
                    </a:lnTo>
                    <a:lnTo>
                      <a:pt x="95" y="23"/>
                    </a:lnTo>
                    <a:lnTo>
                      <a:pt x="70" y="43"/>
                    </a:lnTo>
                    <a:lnTo>
                      <a:pt x="41" y="73"/>
                    </a:lnTo>
                    <a:lnTo>
                      <a:pt x="28" y="97"/>
                    </a:lnTo>
                    <a:lnTo>
                      <a:pt x="22" y="124"/>
                    </a:lnTo>
                    <a:lnTo>
                      <a:pt x="23" y="150"/>
                    </a:lnTo>
                    <a:lnTo>
                      <a:pt x="28" y="177"/>
                    </a:lnTo>
                    <a:lnTo>
                      <a:pt x="34" y="202"/>
                    </a:lnTo>
                    <a:lnTo>
                      <a:pt x="43" y="222"/>
                    </a:lnTo>
                    <a:lnTo>
                      <a:pt x="49" y="238"/>
                    </a:lnTo>
                    <a:lnTo>
                      <a:pt x="53" y="246"/>
                    </a:lnTo>
                    <a:lnTo>
                      <a:pt x="56" y="254"/>
                    </a:lnTo>
                    <a:lnTo>
                      <a:pt x="56" y="259"/>
                    </a:lnTo>
                    <a:lnTo>
                      <a:pt x="55" y="264"/>
                    </a:lnTo>
                    <a:lnTo>
                      <a:pt x="55" y="265"/>
                    </a:lnTo>
                    <a:lnTo>
                      <a:pt x="55" y="269"/>
                    </a:lnTo>
                    <a:lnTo>
                      <a:pt x="51" y="274"/>
                    </a:lnTo>
                    <a:lnTo>
                      <a:pt x="44" y="282"/>
                    </a:lnTo>
                    <a:lnTo>
                      <a:pt x="37" y="288"/>
                    </a:lnTo>
                    <a:lnTo>
                      <a:pt x="24" y="300"/>
                    </a:lnTo>
                    <a:lnTo>
                      <a:pt x="17" y="311"/>
                    </a:lnTo>
                    <a:lnTo>
                      <a:pt x="11" y="324"/>
                    </a:lnTo>
                    <a:lnTo>
                      <a:pt x="10" y="335"/>
                    </a:lnTo>
                    <a:lnTo>
                      <a:pt x="10" y="345"/>
                    </a:lnTo>
                    <a:lnTo>
                      <a:pt x="11" y="354"/>
                    </a:lnTo>
                    <a:lnTo>
                      <a:pt x="13" y="359"/>
                    </a:lnTo>
                    <a:lnTo>
                      <a:pt x="14" y="362"/>
                    </a:lnTo>
                    <a:lnTo>
                      <a:pt x="20" y="348"/>
                    </a:lnTo>
                    <a:lnTo>
                      <a:pt x="19" y="339"/>
                    </a:lnTo>
                    <a:lnTo>
                      <a:pt x="20" y="331"/>
                    </a:lnTo>
                    <a:lnTo>
                      <a:pt x="22" y="326"/>
                    </a:lnTo>
                    <a:lnTo>
                      <a:pt x="25" y="320"/>
                    </a:lnTo>
                    <a:lnTo>
                      <a:pt x="29" y="314"/>
                    </a:lnTo>
                    <a:lnTo>
                      <a:pt x="32" y="314"/>
                    </a:lnTo>
                    <a:lnTo>
                      <a:pt x="34" y="317"/>
                    </a:lnTo>
                    <a:lnTo>
                      <a:pt x="34" y="320"/>
                    </a:lnTo>
                    <a:lnTo>
                      <a:pt x="29" y="334"/>
                    </a:lnTo>
                    <a:lnTo>
                      <a:pt x="32" y="348"/>
                    </a:lnTo>
                    <a:lnTo>
                      <a:pt x="37" y="358"/>
                    </a:lnTo>
                    <a:lnTo>
                      <a:pt x="39" y="362"/>
                    </a:lnTo>
                    <a:lnTo>
                      <a:pt x="58" y="335"/>
                    </a:lnTo>
                    <a:lnTo>
                      <a:pt x="67" y="303"/>
                    </a:lnTo>
                    <a:lnTo>
                      <a:pt x="68" y="277"/>
                    </a:lnTo>
                    <a:lnTo>
                      <a:pt x="67" y="267"/>
                    </a:lnTo>
                    <a:lnTo>
                      <a:pt x="57" y="264"/>
                    </a:lnTo>
                    <a:lnTo>
                      <a:pt x="57" y="260"/>
                    </a:lnTo>
                    <a:lnTo>
                      <a:pt x="61" y="259"/>
                    </a:lnTo>
                    <a:lnTo>
                      <a:pt x="65" y="258"/>
                    </a:lnTo>
                    <a:lnTo>
                      <a:pt x="72" y="258"/>
                    </a:lnTo>
                    <a:lnTo>
                      <a:pt x="68" y="255"/>
                    </a:lnTo>
                    <a:lnTo>
                      <a:pt x="60" y="253"/>
                    </a:lnTo>
                    <a:lnTo>
                      <a:pt x="56" y="252"/>
                    </a:lnTo>
                    <a:lnTo>
                      <a:pt x="57" y="250"/>
                    </a:lnTo>
                    <a:lnTo>
                      <a:pt x="60" y="248"/>
                    </a:lnTo>
                    <a:lnTo>
                      <a:pt x="66" y="249"/>
                    </a:lnTo>
                    <a:lnTo>
                      <a:pt x="77" y="255"/>
                    </a:lnTo>
                    <a:lnTo>
                      <a:pt x="84" y="262"/>
                    </a:lnTo>
                    <a:lnTo>
                      <a:pt x="82" y="267"/>
                    </a:lnTo>
                    <a:lnTo>
                      <a:pt x="77" y="269"/>
                    </a:lnTo>
                    <a:lnTo>
                      <a:pt x="75" y="271"/>
                    </a:lnTo>
                    <a:lnTo>
                      <a:pt x="77" y="300"/>
                    </a:lnTo>
                    <a:lnTo>
                      <a:pt x="75" y="322"/>
                    </a:lnTo>
                    <a:lnTo>
                      <a:pt x="68" y="341"/>
                    </a:lnTo>
                    <a:lnTo>
                      <a:pt x="61" y="355"/>
                    </a:lnTo>
                    <a:lnTo>
                      <a:pt x="52" y="365"/>
                    </a:lnTo>
                    <a:lnTo>
                      <a:pt x="44" y="372"/>
                    </a:lnTo>
                    <a:lnTo>
                      <a:pt x="38" y="376"/>
                    </a:lnTo>
                    <a:lnTo>
                      <a:pt x="36" y="377"/>
                    </a:lnTo>
                    <a:lnTo>
                      <a:pt x="33" y="369"/>
                    </a:lnTo>
                    <a:lnTo>
                      <a:pt x="30" y="364"/>
                    </a:lnTo>
                    <a:lnTo>
                      <a:pt x="29" y="360"/>
                    </a:lnTo>
                    <a:lnTo>
                      <a:pt x="29" y="359"/>
                    </a:lnTo>
                    <a:lnTo>
                      <a:pt x="25" y="368"/>
                    </a:lnTo>
                    <a:lnTo>
                      <a:pt x="19" y="373"/>
                    </a:lnTo>
                    <a:lnTo>
                      <a:pt x="15" y="377"/>
                    </a:lnTo>
                    <a:lnTo>
                      <a:pt x="13" y="378"/>
                    </a:lnTo>
                    <a:lnTo>
                      <a:pt x="5" y="362"/>
                    </a:lnTo>
                    <a:lnTo>
                      <a:pt x="1" y="346"/>
                    </a:lnTo>
                    <a:lnTo>
                      <a:pt x="0" y="331"/>
                    </a:lnTo>
                    <a:lnTo>
                      <a:pt x="3" y="317"/>
                    </a:lnTo>
                    <a:lnTo>
                      <a:pt x="8" y="305"/>
                    </a:lnTo>
                    <a:lnTo>
                      <a:pt x="14" y="295"/>
                    </a:lnTo>
                    <a:lnTo>
                      <a:pt x="23" y="284"/>
                    </a:lnTo>
                    <a:lnTo>
                      <a:pt x="32" y="278"/>
                    </a:lnTo>
                    <a:lnTo>
                      <a:pt x="42" y="271"/>
                    </a:lnTo>
                    <a:lnTo>
                      <a:pt x="46" y="265"/>
                    </a:lnTo>
                    <a:lnTo>
                      <a:pt x="46" y="263"/>
                    </a:lnTo>
                    <a:lnTo>
                      <a:pt x="44" y="262"/>
                    </a:lnTo>
                    <a:lnTo>
                      <a:pt x="42" y="258"/>
                    </a:lnTo>
                    <a:lnTo>
                      <a:pt x="43" y="254"/>
                    </a:lnTo>
                    <a:lnTo>
                      <a:pt x="44" y="253"/>
                    </a:lnTo>
                    <a:lnTo>
                      <a:pt x="46" y="252"/>
                    </a:lnTo>
                    <a:lnTo>
                      <a:pt x="43" y="248"/>
                    </a:lnTo>
                    <a:lnTo>
                      <a:pt x="38" y="236"/>
                    </a:lnTo>
                    <a:lnTo>
                      <a:pt x="30" y="220"/>
                    </a:lnTo>
                    <a:lnTo>
                      <a:pt x="22" y="198"/>
                    </a:lnTo>
                    <a:lnTo>
                      <a:pt x="14" y="176"/>
                    </a:lnTo>
                    <a:lnTo>
                      <a:pt x="9" y="152"/>
                    </a:lnTo>
                    <a:lnTo>
                      <a:pt x="8" y="128"/>
                    </a:lnTo>
                    <a:lnTo>
                      <a:pt x="11" y="106"/>
                    </a:lnTo>
                    <a:lnTo>
                      <a:pt x="36" y="57"/>
                    </a:lnTo>
                    <a:lnTo>
                      <a:pt x="63" y="25"/>
                    </a:lnTo>
                    <a:lnTo>
                      <a:pt x="94" y="6"/>
                    </a:lnTo>
                    <a:lnTo>
                      <a:pt x="124" y="0"/>
                    </a:lnTo>
                    <a:lnTo>
                      <a:pt x="152" y="0"/>
                    </a:lnTo>
                    <a:lnTo>
                      <a:pt x="175" y="4"/>
                    </a:lnTo>
                    <a:lnTo>
                      <a:pt x="190" y="9"/>
                    </a:lnTo>
                    <a:lnTo>
                      <a:pt x="195" y="11"/>
                    </a:lnTo>
                    <a:lnTo>
                      <a:pt x="199" y="10"/>
                    </a:lnTo>
                    <a:lnTo>
                      <a:pt x="209" y="6"/>
                    </a:lnTo>
                    <a:lnTo>
                      <a:pt x="223" y="4"/>
                    </a:lnTo>
                    <a:lnTo>
                      <a:pt x="242" y="2"/>
                    </a:lnTo>
                    <a:lnTo>
                      <a:pt x="263" y="5"/>
                    </a:lnTo>
                    <a:lnTo>
                      <a:pt x="286" y="15"/>
                    </a:lnTo>
                    <a:lnTo>
                      <a:pt x="309" y="33"/>
                    </a:lnTo>
                    <a:lnTo>
                      <a:pt x="332" y="61"/>
                    </a:lnTo>
                    <a:lnTo>
                      <a:pt x="346" y="88"/>
                    </a:lnTo>
                    <a:lnTo>
                      <a:pt x="351" y="112"/>
                    </a:lnTo>
                    <a:lnTo>
                      <a:pt x="351" y="134"/>
                    </a:lnTo>
                    <a:lnTo>
                      <a:pt x="347" y="153"/>
                    </a:lnTo>
                    <a:lnTo>
                      <a:pt x="341" y="168"/>
                    </a:lnTo>
                    <a:lnTo>
                      <a:pt x="333" y="179"/>
                    </a:lnTo>
                    <a:lnTo>
                      <a:pt x="328" y="186"/>
                    </a:lnTo>
                    <a:lnTo>
                      <a:pt x="325" y="188"/>
                    </a:lnTo>
                    <a:lnTo>
                      <a:pt x="325" y="179"/>
                    </a:lnTo>
                    <a:lnTo>
                      <a:pt x="325" y="158"/>
                    </a:lnTo>
                    <a:lnTo>
                      <a:pt x="320" y="126"/>
                    </a:lnTo>
                    <a:lnTo>
                      <a:pt x="309" y="93"/>
                    </a:lnTo>
                    <a:lnTo>
                      <a:pt x="308" y="95"/>
                    </a:lnTo>
                    <a:lnTo>
                      <a:pt x="305" y="101"/>
                    </a:lnTo>
                    <a:lnTo>
                      <a:pt x="301" y="109"/>
                    </a:lnTo>
                    <a:lnTo>
                      <a:pt x="295" y="119"/>
                    </a:lnTo>
                    <a:lnTo>
                      <a:pt x="286" y="130"/>
                    </a:lnTo>
                    <a:lnTo>
                      <a:pt x="274" y="144"/>
                    </a:lnTo>
                    <a:lnTo>
                      <a:pt x="258" y="157"/>
                    </a:lnTo>
                    <a:lnTo>
                      <a:pt x="241" y="171"/>
                    </a:lnTo>
                    <a:lnTo>
                      <a:pt x="242" y="166"/>
                    </a:lnTo>
                    <a:lnTo>
                      <a:pt x="246" y="152"/>
                    </a:lnTo>
                    <a:lnTo>
                      <a:pt x="248" y="126"/>
                    </a:lnTo>
                    <a:lnTo>
                      <a:pt x="248" y="90"/>
                    </a:lnTo>
                    <a:lnTo>
                      <a:pt x="246" y="93"/>
                    </a:lnTo>
                    <a:lnTo>
                      <a:pt x="239" y="104"/>
                    </a:lnTo>
                    <a:lnTo>
                      <a:pt x="229" y="117"/>
                    </a:lnTo>
                    <a:lnTo>
                      <a:pt x="215" y="134"/>
                    </a:lnTo>
                    <a:lnTo>
                      <a:pt x="196" y="152"/>
                    </a:lnTo>
                    <a:lnTo>
                      <a:pt x="174" y="168"/>
                    </a:lnTo>
                    <a:lnTo>
                      <a:pt x="147" y="181"/>
                    </a:lnTo>
                    <a:lnTo>
                      <a:pt x="117" y="188"/>
                    </a:lnTo>
                    <a:lnTo>
                      <a:pt x="115" y="188"/>
                    </a:lnTo>
                    <a:lnTo>
                      <a:pt x="112" y="190"/>
                    </a:lnTo>
                    <a:lnTo>
                      <a:pt x="106" y="193"/>
                    </a:lnTo>
                    <a:lnTo>
                      <a:pt x="101" y="200"/>
                    </a:lnTo>
                    <a:lnTo>
                      <a:pt x="103" y="202"/>
                    </a:lnTo>
                    <a:lnTo>
                      <a:pt x="104" y="207"/>
                    </a:lnTo>
                    <a:lnTo>
                      <a:pt x="104" y="212"/>
                    </a:lnTo>
                    <a:lnTo>
                      <a:pt x="100" y="214"/>
                    </a:lnTo>
                    <a:lnTo>
                      <a:pt x="95" y="211"/>
                    </a:lnTo>
                    <a:lnTo>
                      <a:pt x="90" y="207"/>
                    </a:lnTo>
                    <a:lnTo>
                      <a:pt x="85" y="207"/>
                    </a:lnTo>
                    <a:lnTo>
                      <a:pt x="81" y="212"/>
                    </a:lnTo>
                    <a:lnTo>
                      <a:pt x="81" y="225"/>
                    </a:lnTo>
                    <a:lnTo>
                      <a:pt x="86" y="243"/>
                    </a:lnTo>
                    <a:lnTo>
                      <a:pt x="95" y="258"/>
                    </a:lnTo>
                    <a:lnTo>
                      <a:pt x="105" y="264"/>
                    </a:lnTo>
                    <a:lnTo>
                      <a:pt x="112" y="263"/>
                    </a:lnTo>
                    <a:lnTo>
                      <a:pt x="113" y="260"/>
                    </a:lnTo>
                    <a:lnTo>
                      <a:pt x="114" y="259"/>
                    </a:lnTo>
                    <a:lnTo>
                      <a:pt x="118" y="259"/>
                    </a:lnTo>
                    <a:lnTo>
                      <a:pt x="123" y="263"/>
                    </a:lnTo>
                    <a:lnTo>
                      <a:pt x="123" y="267"/>
                    </a:lnTo>
                    <a:lnTo>
                      <a:pt x="120" y="271"/>
                    </a:lnTo>
                    <a:lnTo>
                      <a:pt x="119" y="272"/>
                    </a:lnTo>
                    <a:lnTo>
                      <a:pt x="120" y="276"/>
                    </a:lnTo>
                    <a:lnTo>
                      <a:pt x="124" y="284"/>
                    </a:lnTo>
                    <a:lnTo>
                      <a:pt x="130" y="297"/>
                    </a:lnTo>
                    <a:lnTo>
                      <a:pt x="141" y="311"/>
                    </a:lnTo>
                    <a:lnTo>
                      <a:pt x="155" y="324"/>
                    </a:lnTo>
                    <a:lnTo>
                      <a:pt x="174" y="335"/>
                    </a:lnTo>
                    <a:lnTo>
                      <a:pt x="199" y="343"/>
                    </a:lnTo>
                    <a:lnTo>
                      <a:pt x="229" y="343"/>
                    </a:lnTo>
                    <a:lnTo>
                      <a:pt x="248" y="338"/>
                    </a:lnTo>
                    <a:lnTo>
                      <a:pt x="262" y="330"/>
                    </a:lnTo>
                    <a:lnTo>
                      <a:pt x="274" y="319"/>
                    </a:lnTo>
                    <a:lnTo>
                      <a:pt x="281" y="307"/>
                    </a:lnTo>
                    <a:lnTo>
                      <a:pt x="286" y="295"/>
                    </a:lnTo>
                    <a:lnTo>
                      <a:pt x="290" y="286"/>
                    </a:lnTo>
                    <a:lnTo>
                      <a:pt x="291" y="278"/>
                    </a:lnTo>
                    <a:lnTo>
                      <a:pt x="291" y="276"/>
                    </a:lnTo>
                    <a:lnTo>
                      <a:pt x="289" y="276"/>
                    </a:lnTo>
                    <a:lnTo>
                      <a:pt x="284" y="276"/>
                    </a:lnTo>
                    <a:lnTo>
                      <a:pt x="279" y="273"/>
                    </a:lnTo>
                    <a:lnTo>
                      <a:pt x="276" y="268"/>
                    </a:lnTo>
                    <a:lnTo>
                      <a:pt x="280" y="264"/>
                    </a:lnTo>
                    <a:lnTo>
                      <a:pt x="290" y="264"/>
                    </a:lnTo>
                    <a:lnTo>
                      <a:pt x="301" y="263"/>
                    </a:lnTo>
                    <a:lnTo>
                      <a:pt x="306" y="254"/>
                    </a:lnTo>
                    <a:lnTo>
                      <a:pt x="304" y="243"/>
                    </a:lnTo>
                    <a:lnTo>
                      <a:pt x="296" y="236"/>
                    </a:lnTo>
                    <a:lnTo>
                      <a:pt x="290" y="234"/>
                    </a:lnTo>
                    <a:lnTo>
                      <a:pt x="286" y="233"/>
                    </a:lnTo>
                    <a:lnTo>
                      <a:pt x="284" y="233"/>
                    </a:lnTo>
                    <a:lnTo>
                      <a:pt x="284" y="230"/>
                    </a:lnTo>
                    <a:lnTo>
                      <a:pt x="285" y="226"/>
                    </a:lnTo>
                    <a:lnTo>
                      <a:pt x="289" y="225"/>
                    </a:lnTo>
                    <a:lnTo>
                      <a:pt x="298" y="228"/>
                    </a:lnTo>
                    <a:lnTo>
                      <a:pt x="309" y="235"/>
                    </a:lnTo>
                    <a:lnTo>
                      <a:pt x="317" y="246"/>
                    </a:lnTo>
                    <a:lnTo>
                      <a:pt x="315" y="262"/>
                    </a:lnTo>
                    <a:lnTo>
                      <a:pt x="312" y="268"/>
                    </a:lnTo>
                    <a:lnTo>
                      <a:pt x="305" y="272"/>
                    </a:lnTo>
                    <a:lnTo>
                      <a:pt x="301" y="274"/>
                    </a:lnTo>
                    <a:lnTo>
                      <a:pt x="299" y="2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65" name="Freeform 151"/>
              <p:cNvSpPr>
                <a:spLocks/>
              </p:cNvSpPr>
              <p:nvPr/>
            </p:nvSpPr>
            <p:spPr bwMode="auto">
              <a:xfrm>
                <a:off x="3866" y="2963"/>
                <a:ext cx="23" cy="76"/>
              </a:xfrm>
              <a:custGeom>
                <a:avLst/>
                <a:gdLst>
                  <a:gd name="T0" fmla="*/ 23 w 23"/>
                  <a:gd name="T1" fmla="*/ 20 h 76"/>
                  <a:gd name="T2" fmla="*/ 22 w 23"/>
                  <a:gd name="T3" fmla="*/ 26 h 76"/>
                  <a:gd name="T4" fmla="*/ 18 w 23"/>
                  <a:gd name="T5" fmla="*/ 41 h 76"/>
                  <a:gd name="T6" fmla="*/ 12 w 23"/>
                  <a:gd name="T7" fmla="*/ 60 h 76"/>
                  <a:gd name="T8" fmla="*/ 4 w 23"/>
                  <a:gd name="T9" fmla="*/ 76 h 76"/>
                  <a:gd name="T10" fmla="*/ 0 w 23"/>
                  <a:gd name="T11" fmla="*/ 73 h 76"/>
                  <a:gd name="T12" fmla="*/ 3 w 23"/>
                  <a:gd name="T13" fmla="*/ 69 h 76"/>
                  <a:gd name="T14" fmla="*/ 8 w 23"/>
                  <a:gd name="T15" fmla="*/ 57 h 76"/>
                  <a:gd name="T16" fmla="*/ 14 w 23"/>
                  <a:gd name="T17" fmla="*/ 34 h 76"/>
                  <a:gd name="T18" fmla="*/ 20 w 23"/>
                  <a:gd name="T19" fmla="*/ 0 h 76"/>
                  <a:gd name="T20" fmla="*/ 23 w 23"/>
                  <a:gd name="T21" fmla="*/ 2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76"/>
                  <a:gd name="T35" fmla="*/ 23 w 23"/>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76">
                    <a:moveTo>
                      <a:pt x="23" y="20"/>
                    </a:moveTo>
                    <a:lnTo>
                      <a:pt x="22" y="26"/>
                    </a:lnTo>
                    <a:lnTo>
                      <a:pt x="18" y="41"/>
                    </a:lnTo>
                    <a:lnTo>
                      <a:pt x="12" y="60"/>
                    </a:lnTo>
                    <a:lnTo>
                      <a:pt x="4" y="76"/>
                    </a:lnTo>
                    <a:lnTo>
                      <a:pt x="0" y="73"/>
                    </a:lnTo>
                    <a:lnTo>
                      <a:pt x="3" y="69"/>
                    </a:lnTo>
                    <a:lnTo>
                      <a:pt x="8" y="57"/>
                    </a:lnTo>
                    <a:lnTo>
                      <a:pt x="14" y="34"/>
                    </a:lnTo>
                    <a:lnTo>
                      <a:pt x="20" y="0"/>
                    </a:lnTo>
                    <a:lnTo>
                      <a:pt x="23"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66" name="Freeform 152"/>
              <p:cNvSpPr>
                <a:spLocks/>
              </p:cNvSpPr>
              <p:nvPr/>
            </p:nvSpPr>
            <p:spPr bwMode="auto">
              <a:xfrm>
                <a:off x="3731" y="2950"/>
                <a:ext cx="76" cy="25"/>
              </a:xfrm>
              <a:custGeom>
                <a:avLst/>
                <a:gdLst>
                  <a:gd name="T0" fmla="*/ 4 w 76"/>
                  <a:gd name="T1" fmla="*/ 24 h 25"/>
                  <a:gd name="T2" fmla="*/ 6 w 76"/>
                  <a:gd name="T3" fmla="*/ 23 h 25"/>
                  <a:gd name="T4" fmla="*/ 12 w 76"/>
                  <a:gd name="T5" fmla="*/ 19 h 25"/>
                  <a:gd name="T6" fmla="*/ 23 w 76"/>
                  <a:gd name="T7" fmla="*/ 15 h 25"/>
                  <a:gd name="T8" fmla="*/ 34 w 76"/>
                  <a:gd name="T9" fmla="*/ 10 h 25"/>
                  <a:gd name="T10" fmla="*/ 47 w 76"/>
                  <a:gd name="T11" fmla="*/ 6 h 25"/>
                  <a:gd name="T12" fmla="*/ 57 w 76"/>
                  <a:gd name="T13" fmla="*/ 5 h 25"/>
                  <a:gd name="T14" fmla="*/ 66 w 76"/>
                  <a:gd name="T15" fmla="*/ 6 h 25"/>
                  <a:gd name="T16" fmla="*/ 71 w 76"/>
                  <a:gd name="T17" fmla="*/ 11 h 25"/>
                  <a:gd name="T18" fmla="*/ 72 w 76"/>
                  <a:gd name="T19" fmla="*/ 14 h 25"/>
                  <a:gd name="T20" fmla="*/ 74 w 76"/>
                  <a:gd name="T21" fmla="*/ 14 h 25"/>
                  <a:gd name="T22" fmla="*/ 76 w 76"/>
                  <a:gd name="T23" fmla="*/ 11 h 25"/>
                  <a:gd name="T24" fmla="*/ 74 w 76"/>
                  <a:gd name="T25" fmla="*/ 5 h 25"/>
                  <a:gd name="T26" fmla="*/ 71 w 76"/>
                  <a:gd name="T27" fmla="*/ 1 h 25"/>
                  <a:gd name="T28" fmla="*/ 64 w 76"/>
                  <a:gd name="T29" fmla="*/ 0 h 25"/>
                  <a:gd name="T30" fmla="*/ 55 w 76"/>
                  <a:gd name="T31" fmla="*/ 0 h 25"/>
                  <a:gd name="T32" fmla="*/ 44 w 76"/>
                  <a:gd name="T33" fmla="*/ 3 h 25"/>
                  <a:gd name="T34" fmla="*/ 33 w 76"/>
                  <a:gd name="T35" fmla="*/ 5 h 25"/>
                  <a:gd name="T36" fmla="*/ 23 w 76"/>
                  <a:gd name="T37" fmla="*/ 10 h 25"/>
                  <a:gd name="T38" fmla="*/ 11 w 76"/>
                  <a:gd name="T39" fmla="*/ 15 h 25"/>
                  <a:gd name="T40" fmla="*/ 2 w 76"/>
                  <a:gd name="T41" fmla="*/ 22 h 25"/>
                  <a:gd name="T42" fmla="*/ 0 w 76"/>
                  <a:gd name="T43" fmla="*/ 24 h 25"/>
                  <a:gd name="T44" fmla="*/ 0 w 76"/>
                  <a:gd name="T45" fmla="*/ 25 h 25"/>
                  <a:gd name="T46" fmla="*/ 2 w 76"/>
                  <a:gd name="T47" fmla="*/ 24 h 25"/>
                  <a:gd name="T48" fmla="*/ 4 w 76"/>
                  <a:gd name="T49" fmla="*/ 24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25"/>
                  <a:gd name="T77" fmla="*/ 76 w 76"/>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25">
                    <a:moveTo>
                      <a:pt x="4" y="24"/>
                    </a:moveTo>
                    <a:lnTo>
                      <a:pt x="6" y="23"/>
                    </a:lnTo>
                    <a:lnTo>
                      <a:pt x="12" y="19"/>
                    </a:lnTo>
                    <a:lnTo>
                      <a:pt x="23" y="15"/>
                    </a:lnTo>
                    <a:lnTo>
                      <a:pt x="34" y="10"/>
                    </a:lnTo>
                    <a:lnTo>
                      <a:pt x="47" y="6"/>
                    </a:lnTo>
                    <a:lnTo>
                      <a:pt x="57" y="5"/>
                    </a:lnTo>
                    <a:lnTo>
                      <a:pt x="66" y="6"/>
                    </a:lnTo>
                    <a:lnTo>
                      <a:pt x="71" y="11"/>
                    </a:lnTo>
                    <a:lnTo>
                      <a:pt x="72" y="14"/>
                    </a:lnTo>
                    <a:lnTo>
                      <a:pt x="74" y="14"/>
                    </a:lnTo>
                    <a:lnTo>
                      <a:pt x="76" y="11"/>
                    </a:lnTo>
                    <a:lnTo>
                      <a:pt x="74" y="5"/>
                    </a:lnTo>
                    <a:lnTo>
                      <a:pt x="71" y="1"/>
                    </a:lnTo>
                    <a:lnTo>
                      <a:pt x="64" y="0"/>
                    </a:lnTo>
                    <a:lnTo>
                      <a:pt x="55" y="0"/>
                    </a:lnTo>
                    <a:lnTo>
                      <a:pt x="44" y="3"/>
                    </a:lnTo>
                    <a:lnTo>
                      <a:pt x="33" y="5"/>
                    </a:lnTo>
                    <a:lnTo>
                      <a:pt x="23" y="10"/>
                    </a:lnTo>
                    <a:lnTo>
                      <a:pt x="11" y="15"/>
                    </a:lnTo>
                    <a:lnTo>
                      <a:pt x="2" y="22"/>
                    </a:lnTo>
                    <a:lnTo>
                      <a:pt x="0" y="24"/>
                    </a:lnTo>
                    <a:lnTo>
                      <a:pt x="0" y="25"/>
                    </a:lnTo>
                    <a:lnTo>
                      <a:pt x="2" y="24"/>
                    </a:lnTo>
                    <a:lnTo>
                      <a:pt x="4"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67" name="Freeform 153"/>
              <p:cNvSpPr>
                <a:spLocks/>
              </p:cNvSpPr>
              <p:nvPr/>
            </p:nvSpPr>
            <p:spPr bwMode="auto">
              <a:xfrm>
                <a:off x="3859" y="2965"/>
                <a:ext cx="27" cy="24"/>
              </a:xfrm>
              <a:custGeom>
                <a:avLst/>
                <a:gdLst>
                  <a:gd name="T0" fmla="*/ 27 w 27"/>
                  <a:gd name="T1" fmla="*/ 21 h 24"/>
                  <a:gd name="T2" fmla="*/ 24 w 27"/>
                  <a:gd name="T3" fmla="*/ 10 h 24"/>
                  <a:gd name="T4" fmla="*/ 19 w 27"/>
                  <a:gd name="T5" fmla="*/ 4 h 24"/>
                  <a:gd name="T6" fmla="*/ 11 w 27"/>
                  <a:gd name="T7" fmla="*/ 2 h 24"/>
                  <a:gd name="T8" fmla="*/ 5 w 27"/>
                  <a:gd name="T9" fmla="*/ 0 h 24"/>
                  <a:gd name="T10" fmla="*/ 1 w 27"/>
                  <a:gd name="T11" fmla="*/ 2 h 24"/>
                  <a:gd name="T12" fmla="*/ 0 w 27"/>
                  <a:gd name="T13" fmla="*/ 4 h 24"/>
                  <a:gd name="T14" fmla="*/ 1 w 27"/>
                  <a:gd name="T15" fmla="*/ 7 h 24"/>
                  <a:gd name="T16" fmla="*/ 2 w 27"/>
                  <a:gd name="T17" fmla="*/ 8 h 24"/>
                  <a:gd name="T18" fmla="*/ 5 w 27"/>
                  <a:gd name="T19" fmla="*/ 8 h 24"/>
                  <a:gd name="T20" fmla="*/ 12 w 27"/>
                  <a:gd name="T21" fmla="*/ 8 h 24"/>
                  <a:gd name="T22" fmla="*/ 20 w 27"/>
                  <a:gd name="T23" fmla="*/ 13 h 24"/>
                  <a:gd name="T24" fmla="*/ 25 w 27"/>
                  <a:gd name="T25" fmla="*/ 24 h 24"/>
                  <a:gd name="T26" fmla="*/ 27 w 27"/>
                  <a:gd name="T27" fmla="*/ 21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
                  <a:gd name="T43" fmla="*/ 0 h 24"/>
                  <a:gd name="T44" fmla="*/ 27 w 27"/>
                  <a:gd name="T45" fmla="*/ 24 h 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 h="24">
                    <a:moveTo>
                      <a:pt x="27" y="21"/>
                    </a:moveTo>
                    <a:lnTo>
                      <a:pt x="24" y="10"/>
                    </a:lnTo>
                    <a:lnTo>
                      <a:pt x="19" y="4"/>
                    </a:lnTo>
                    <a:lnTo>
                      <a:pt x="11" y="2"/>
                    </a:lnTo>
                    <a:lnTo>
                      <a:pt x="5" y="0"/>
                    </a:lnTo>
                    <a:lnTo>
                      <a:pt x="1" y="2"/>
                    </a:lnTo>
                    <a:lnTo>
                      <a:pt x="0" y="4"/>
                    </a:lnTo>
                    <a:lnTo>
                      <a:pt x="1" y="7"/>
                    </a:lnTo>
                    <a:lnTo>
                      <a:pt x="2" y="8"/>
                    </a:lnTo>
                    <a:lnTo>
                      <a:pt x="5" y="8"/>
                    </a:lnTo>
                    <a:lnTo>
                      <a:pt x="12" y="8"/>
                    </a:lnTo>
                    <a:lnTo>
                      <a:pt x="20" y="13"/>
                    </a:lnTo>
                    <a:lnTo>
                      <a:pt x="25" y="24"/>
                    </a:lnTo>
                    <a:lnTo>
                      <a:pt x="27"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68" name="Freeform 154"/>
              <p:cNvSpPr>
                <a:spLocks/>
              </p:cNvSpPr>
              <p:nvPr/>
            </p:nvSpPr>
            <p:spPr bwMode="auto">
              <a:xfrm>
                <a:off x="3784" y="2996"/>
                <a:ext cx="13" cy="24"/>
              </a:xfrm>
              <a:custGeom>
                <a:avLst/>
                <a:gdLst>
                  <a:gd name="T0" fmla="*/ 1 w 13"/>
                  <a:gd name="T1" fmla="*/ 6 h 24"/>
                  <a:gd name="T2" fmla="*/ 4 w 13"/>
                  <a:gd name="T3" fmla="*/ 2 h 24"/>
                  <a:gd name="T4" fmla="*/ 6 w 13"/>
                  <a:gd name="T5" fmla="*/ 0 h 24"/>
                  <a:gd name="T6" fmla="*/ 9 w 13"/>
                  <a:gd name="T7" fmla="*/ 0 h 24"/>
                  <a:gd name="T8" fmla="*/ 11 w 13"/>
                  <a:gd name="T9" fmla="*/ 5 h 24"/>
                  <a:gd name="T10" fmla="*/ 13 w 13"/>
                  <a:gd name="T11" fmla="*/ 14 h 24"/>
                  <a:gd name="T12" fmla="*/ 11 w 13"/>
                  <a:gd name="T13" fmla="*/ 20 h 24"/>
                  <a:gd name="T14" fmla="*/ 8 w 13"/>
                  <a:gd name="T15" fmla="*/ 22 h 24"/>
                  <a:gd name="T16" fmla="*/ 5 w 13"/>
                  <a:gd name="T17" fmla="*/ 24 h 24"/>
                  <a:gd name="T18" fmla="*/ 2 w 13"/>
                  <a:gd name="T19" fmla="*/ 21 h 24"/>
                  <a:gd name="T20" fmla="*/ 1 w 13"/>
                  <a:gd name="T21" fmla="*/ 16 h 24"/>
                  <a:gd name="T22" fmla="*/ 0 w 13"/>
                  <a:gd name="T23" fmla="*/ 11 h 24"/>
                  <a:gd name="T24" fmla="*/ 1 w 13"/>
                  <a:gd name="T25" fmla="*/ 6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4"/>
                  <a:gd name="T41" fmla="*/ 13 w 13"/>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4">
                    <a:moveTo>
                      <a:pt x="1" y="6"/>
                    </a:moveTo>
                    <a:lnTo>
                      <a:pt x="4" y="2"/>
                    </a:lnTo>
                    <a:lnTo>
                      <a:pt x="6" y="0"/>
                    </a:lnTo>
                    <a:lnTo>
                      <a:pt x="9" y="0"/>
                    </a:lnTo>
                    <a:lnTo>
                      <a:pt x="11" y="5"/>
                    </a:lnTo>
                    <a:lnTo>
                      <a:pt x="13" y="14"/>
                    </a:lnTo>
                    <a:lnTo>
                      <a:pt x="11" y="20"/>
                    </a:lnTo>
                    <a:lnTo>
                      <a:pt x="8" y="22"/>
                    </a:lnTo>
                    <a:lnTo>
                      <a:pt x="5" y="24"/>
                    </a:lnTo>
                    <a:lnTo>
                      <a:pt x="2" y="21"/>
                    </a:lnTo>
                    <a:lnTo>
                      <a:pt x="1" y="16"/>
                    </a:lnTo>
                    <a:lnTo>
                      <a:pt x="0" y="11"/>
                    </a:lnTo>
                    <a:lnTo>
                      <a:pt x="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69" name="Freeform 155"/>
              <p:cNvSpPr>
                <a:spLocks/>
              </p:cNvSpPr>
              <p:nvPr/>
            </p:nvSpPr>
            <p:spPr bwMode="auto">
              <a:xfrm>
                <a:off x="3860" y="3012"/>
                <a:ext cx="10" cy="19"/>
              </a:xfrm>
              <a:custGeom>
                <a:avLst/>
                <a:gdLst>
                  <a:gd name="T0" fmla="*/ 1 w 10"/>
                  <a:gd name="T1" fmla="*/ 5 h 19"/>
                  <a:gd name="T2" fmla="*/ 2 w 10"/>
                  <a:gd name="T3" fmla="*/ 1 h 19"/>
                  <a:gd name="T4" fmla="*/ 5 w 10"/>
                  <a:gd name="T5" fmla="*/ 0 h 19"/>
                  <a:gd name="T6" fmla="*/ 7 w 10"/>
                  <a:gd name="T7" fmla="*/ 0 h 19"/>
                  <a:gd name="T8" fmla="*/ 10 w 10"/>
                  <a:gd name="T9" fmla="*/ 4 h 19"/>
                  <a:gd name="T10" fmla="*/ 10 w 10"/>
                  <a:gd name="T11" fmla="*/ 10 h 19"/>
                  <a:gd name="T12" fmla="*/ 9 w 10"/>
                  <a:gd name="T13" fmla="*/ 15 h 19"/>
                  <a:gd name="T14" fmla="*/ 6 w 10"/>
                  <a:gd name="T15" fmla="*/ 19 h 19"/>
                  <a:gd name="T16" fmla="*/ 4 w 10"/>
                  <a:gd name="T17" fmla="*/ 19 h 19"/>
                  <a:gd name="T18" fmla="*/ 1 w 10"/>
                  <a:gd name="T19" fmla="*/ 17 h 19"/>
                  <a:gd name="T20" fmla="*/ 1 w 10"/>
                  <a:gd name="T21" fmla="*/ 13 h 19"/>
                  <a:gd name="T22" fmla="*/ 0 w 10"/>
                  <a:gd name="T23" fmla="*/ 9 h 19"/>
                  <a:gd name="T24" fmla="*/ 1 w 10"/>
                  <a:gd name="T25" fmla="*/ 5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9"/>
                  <a:gd name="T41" fmla="*/ 10 w 10"/>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9">
                    <a:moveTo>
                      <a:pt x="1" y="5"/>
                    </a:moveTo>
                    <a:lnTo>
                      <a:pt x="2" y="1"/>
                    </a:lnTo>
                    <a:lnTo>
                      <a:pt x="5" y="0"/>
                    </a:lnTo>
                    <a:lnTo>
                      <a:pt x="7" y="0"/>
                    </a:lnTo>
                    <a:lnTo>
                      <a:pt x="10" y="4"/>
                    </a:lnTo>
                    <a:lnTo>
                      <a:pt x="10" y="10"/>
                    </a:lnTo>
                    <a:lnTo>
                      <a:pt x="9" y="15"/>
                    </a:lnTo>
                    <a:lnTo>
                      <a:pt x="6" y="19"/>
                    </a:lnTo>
                    <a:lnTo>
                      <a:pt x="4" y="19"/>
                    </a:lnTo>
                    <a:lnTo>
                      <a:pt x="1" y="17"/>
                    </a:lnTo>
                    <a:lnTo>
                      <a:pt x="1" y="13"/>
                    </a:lnTo>
                    <a:lnTo>
                      <a:pt x="0" y="9"/>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70" name="Freeform 156"/>
              <p:cNvSpPr>
                <a:spLocks/>
              </p:cNvSpPr>
              <p:nvPr/>
            </p:nvSpPr>
            <p:spPr bwMode="auto">
              <a:xfrm>
                <a:off x="3800" y="3104"/>
                <a:ext cx="22" cy="16"/>
              </a:xfrm>
              <a:custGeom>
                <a:avLst/>
                <a:gdLst>
                  <a:gd name="T0" fmla="*/ 13 w 22"/>
                  <a:gd name="T1" fmla="*/ 11 h 16"/>
                  <a:gd name="T2" fmla="*/ 16 w 22"/>
                  <a:gd name="T3" fmla="*/ 14 h 16"/>
                  <a:gd name="T4" fmla="*/ 18 w 22"/>
                  <a:gd name="T5" fmla="*/ 16 h 16"/>
                  <a:gd name="T6" fmla="*/ 19 w 22"/>
                  <a:gd name="T7" fmla="*/ 16 h 16"/>
                  <a:gd name="T8" fmla="*/ 22 w 22"/>
                  <a:gd name="T9" fmla="*/ 14 h 16"/>
                  <a:gd name="T10" fmla="*/ 22 w 22"/>
                  <a:gd name="T11" fmla="*/ 11 h 16"/>
                  <a:gd name="T12" fmla="*/ 21 w 22"/>
                  <a:gd name="T13" fmla="*/ 7 h 16"/>
                  <a:gd name="T14" fmla="*/ 17 w 22"/>
                  <a:gd name="T15" fmla="*/ 3 h 16"/>
                  <a:gd name="T16" fmla="*/ 13 w 22"/>
                  <a:gd name="T17" fmla="*/ 0 h 16"/>
                  <a:gd name="T18" fmla="*/ 8 w 22"/>
                  <a:gd name="T19" fmla="*/ 2 h 16"/>
                  <a:gd name="T20" fmla="*/ 2 w 22"/>
                  <a:gd name="T21" fmla="*/ 4 h 16"/>
                  <a:gd name="T22" fmla="*/ 0 w 22"/>
                  <a:gd name="T23" fmla="*/ 9 h 16"/>
                  <a:gd name="T24" fmla="*/ 4 w 22"/>
                  <a:gd name="T25" fmla="*/ 13 h 16"/>
                  <a:gd name="T26" fmla="*/ 7 w 22"/>
                  <a:gd name="T27" fmla="*/ 13 h 16"/>
                  <a:gd name="T28" fmla="*/ 8 w 22"/>
                  <a:gd name="T29" fmla="*/ 11 h 16"/>
                  <a:gd name="T30" fmla="*/ 11 w 22"/>
                  <a:gd name="T31" fmla="*/ 9 h 16"/>
                  <a:gd name="T32" fmla="*/ 13 w 22"/>
                  <a:gd name="T33" fmla="*/ 1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13" y="11"/>
                    </a:moveTo>
                    <a:lnTo>
                      <a:pt x="16" y="14"/>
                    </a:lnTo>
                    <a:lnTo>
                      <a:pt x="18" y="16"/>
                    </a:lnTo>
                    <a:lnTo>
                      <a:pt x="19" y="16"/>
                    </a:lnTo>
                    <a:lnTo>
                      <a:pt x="22" y="14"/>
                    </a:lnTo>
                    <a:lnTo>
                      <a:pt x="22" y="11"/>
                    </a:lnTo>
                    <a:lnTo>
                      <a:pt x="21" y="7"/>
                    </a:lnTo>
                    <a:lnTo>
                      <a:pt x="17" y="3"/>
                    </a:lnTo>
                    <a:lnTo>
                      <a:pt x="13" y="0"/>
                    </a:lnTo>
                    <a:lnTo>
                      <a:pt x="8" y="2"/>
                    </a:lnTo>
                    <a:lnTo>
                      <a:pt x="2" y="4"/>
                    </a:lnTo>
                    <a:lnTo>
                      <a:pt x="0" y="9"/>
                    </a:lnTo>
                    <a:lnTo>
                      <a:pt x="4" y="13"/>
                    </a:lnTo>
                    <a:lnTo>
                      <a:pt x="7" y="13"/>
                    </a:lnTo>
                    <a:lnTo>
                      <a:pt x="8" y="11"/>
                    </a:lnTo>
                    <a:lnTo>
                      <a:pt x="11" y="9"/>
                    </a:lnTo>
                    <a:lnTo>
                      <a:pt x="13"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71" name="Freeform 157"/>
              <p:cNvSpPr>
                <a:spLocks/>
              </p:cNvSpPr>
              <p:nvPr/>
            </p:nvSpPr>
            <p:spPr bwMode="auto">
              <a:xfrm>
                <a:off x="3650" y="3069"/>
                <a:ext cx="133" cy="261"/>
              </a:xfrm>
              <a:custGeom>
                <a:avLst/>
                <a:gdLst>
                  <a:gd name="T0" fmla="*/ 93 w 133"/>
                  <a:gd name="T1" fmla="*/ 108 h 261"/>
                  <a:gd name="T2" fmla="*/ 105 w 133"/>
                  <a:gd name="T3" fmla="*/ 95 h 261"/>
                  <a:gd name="T4" fmla="*/ 109 w 133"/>
                  <a:gd name="T5" fmla="*/ 86 h 261"/>
                  <a:gd name="T6" fmla="*/ 98 w 133"/>
                  <a:gd name="T7" fmla="*/ 87 h 261"/>
                  <a:gd name="T8" fmla="*/ 87 w 133"/>
                  <a:gd name="T9" fmla="*/ 100 h 261"/>
                  <a:gd name="T10" fmla="*/ 55 w 133"/>
                  <a:gd name="T11" fmla="*/ 100 h 261"/>
                  <a:gd name="T12" fmla="*/ 31 w 133"/>
                  <a:gd name="T13" fmla="*/ 86 h 261"/>
                  <a:gd name="T14" fmla="*/ 16 w 133"/>
                  <a:gd name="T15" fmla="*/ 67 h 261"/>
                  <a:gd name="T16" fmla="*/ 11 w 133"/>
                  <a:gd name="T17" fmla="*/ 53 h 261"/>
                  <a:gd name="T18" fmla="*/ 20 w 133"/>
                  <a:gd name="T19" fmla="*/ 28 h 261"/>
                  <a:gd name="T20" fmla="*/ 24 w 133"/>
                  <a:gd name="T21" fmla="*/ 3 h 261"/>
                  <a:gd name="T22" fmla="*/ 16 w 133"/>
                  <a:gd name="T23" fmla="*/ 4 h 261"/>
                  <a:gd name="T24" fmla="*/ 15 w 133"/>
                  <a:gd name="T25" fmla="*/ 13 h 261"/>
                  <a:gd name="T26" fmla="*/ 12 w 133"/>
                  <a:gd name="T27" fmla="*/ 29 h 261"/>
                  <a:gd name="T28" fmla="*/ 10 w 133"/>
                  <a:gd name="T29" fmla="*/ 29 h 261"/>
                  <a:gd name="T30" fmla="*/ 4 w 133"/>
                  <a:gd name="T31" fmla="*/ 30 h 261"/>
                  <a:gd name="T32" fmla="*/ 0 w 133"/>
                  <a:gd name="T33" fmla="*/ 46 h 261"/>
                  <a:gd name="T34" fmla="*/ 11 w 133"/>
                  <a:gd name="T35" fmla="*/ 75 h 261"/>
                  <a:gd name="T36" fmla="*/ 36 w 133"/>
                  <a:gd name="T37" fmla="*/ 102 h 261"/>
                  <a:gd name="T38" fmla="*/ 74 w 133"/>
                  <a:gd name="T39" fmla="*/ 113 h 261"/>
                  <a:gd name="T40" fmla="*/ 69 w 133"/>
                  <a:gd name="T41" fmla="*/ 162 h 261"/>
                  <a:gd name="T42" fmla="*/ 45 w 133"/>
                  <a:gd name="T43" fmla="*/ 254 h 261"/>
                  <a:gd name="T44" fmla="*/ 57 w 133"/>
                  <a:gd name="T45" fmla="*/ 253 h 261"/>
                  <a:gd name="T46" fmla="*/ 74 w 133"/>
                  <a:gd name="T47" fmla="*/ 187 h 261"/>
                  <a:gd name="T48" fmla="*/ 83 w 133"/>
                  <a:gd name="T49" fmla="*/ 121 h 261"/>
                  <a:gd name="T50" fmla="*/ 88 w 133"/>
                  <a:gd name="T51" fmla="*/ 126 h 261"/>
                  <a:gd name="T52" fmla="*/ 97 w 133"/>
                  <a:gd name="T53" fmla="*/ 152 h 261"/>
                  <a:gd name="T54" fmla="*/ 112 w 133"/>
                  <a:gd name="T55" fmla="*/ 211 h 261"/>
                  <a:gd name="T56" fmla="*/ 133 w 133"/>
                  <a:gd name="T57" fmla="*/ 248 h 261"/>
                  <a:gd name="T58" fmla="*/ 130 w 133"/>
                  <a:gd name="T59" fmla="*/ 235 h 261"/>
                  <a:gd name="T60" fmla="*/ 124 w 133"/>
                  <a:gd name="T61" fmla="*/ 202 h 261"/>
                  <a:gd name="T62" fmla="*/ 109 w 133"/>
                  <a:gd name="T63" fmla="*/ 158 h 261"/>
                  <a:gd name="T64" fmla="*/ 87 w 133"/>
                  <a:gd name="T65" fmla="*/ 111 h 2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
                  <a:gd name="T100" fmla="*/ 0 h 261"/>
                  <a:gd name="T101" fmla="*/ 133 w 133"/>
                  <a:gd name="T102" fmla="*/ 261 h 2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 h="261">
                    <a:moveTo>
                      <a:pt x="87" y="111"/>
                    </a:moveTo>
                    <a:lnTo>
                      <a:pt x="93" y="108"/>
                    </a:lnTo>
                    <a:lnTo>
                      <a:pt x="100" y="101"/>
                    </a:lnTo>
                    <a:lnTo>
                      <a:pt x="105" y="95"/>
                    </a:lnTo>
                    <a:lnTo>
                      <a:pt x="107" y="89"/>
                    </a:lnTo>
                    <a:lnTo>
                      <a:pt x="109" y="86"/>
                    </a:lnTo>
                    <a:lnTo>
                      <a:pt x="98" y="85"/>
                    </a:lnTo>
                    <a:lnTo>
                      <a:pt x="98" y="87"/>
                    </a:lnTo>
                    <a:lnTo>
                      <a:pt x="95" y="94"/>
                    </a:lnTo>
                    <a:lnTo>
                      <a:pt x="87" y="100"/>
                    </a:lnTo>
                    <a:lnTo>
                      <a:pt x="73" y="102"/>
                    </a:lnTo>
                    <a:lnTo>
                      <a:pt x="55" y="100"/>
                    </a:lnTo>
                    <a:lnTo>
                      <a:pt x="41" y="94"/>
                    </a:lnTo>
                    <a:lnTo>
                      <a:pt x="31" y="86"/>
                    </a:lnTo>
                    <a:lnTo>
                      <a:pt x="23" y="76"/>
                    </a:lnTo>
                    <a:lnTo>
                      <a:pt x="16" y="67"/>
                    </a:lnTo>
                    <a:lnTo>
                      <a:pt x="12" y="58"/>
                    </a:lnTo>
                    <a:lnTo>
                      <a:pt x="11" y="53"/>
                    </a:lnTo>
                    <a:lnTo>
                      <a:pt x="10" y="51"/>
                    </a:lnTo>
                    <a:lnTo>
                      <a:pt x="20" y="28"/>
                    </a:lnTo>
                    <a:lnTo>
                      <a:pt x="24" y="11"/>
                    </a:lnTo>
                    <a:lnTo>
                      <a:pt x="24" y="3"/>
                    </a:lnTo>
                    <a:lnTo>
                      <a:pt x="24" y="0"/>
                    </a:lnTo>
                    <a:lnTo>
                      <a:pt x="16" y="4"/>
                    </a:lnTo>
                    <a:lnTo>
                      <a:pt x="16" y="6"/>
                    </a:lnTo>
                    <a:lnTo>
                      <a:pt x="15" y="13"/>
                    </a:lnTo>
                    <a:lnTo>
                      <a:pt x="14" y="20"/>
                    </a:lnTo>
                    <a:lnTo>
                      <a:pt x="12" y="29"/>
                    </a:lnTo>
                    <a:lnTo>
                      <a:pt x="11" y="29"/>
                    </a:lnTo>
                    <a:lnTo>
                      <a:pt x="10" y="29"/>
                    </a:lnTo>
                    <a:lnTo>
                      <a:pt x="7" y="29"/>
                    </a:lnTo>
                    <a:lnTo>
                      <a:pt x="4" y="30"/>
                    </a:lnTo>
                    <a:lnTo>
                      <a:pt x="0" y="35"/>
                    </a:lnTo>
                    <a:lnTo>
                      <a:pt x="0" y="46"/>
                    </a:lnTo>
                    <a:lnTo>
                      <a:pt x="4" y="59"/>
                    </a:lnTo>
                    <a:lnTo>
                      <a:pt x="11" y="75"/>
                    </a:lnTo>
                    <a:lnTo>
                      <a:pt x="23" y="90"/>
                    </a:lnTo>
                    <a:lnTo>
                      <a:pt x="36" y="102"/>
                    </a:lnTo>
                    <a:lnTo>
                      <a:pt x="54" y="110"/>
                    </a:lnTo>
                    <a:lnTo>
                      <a:pt x="74" y="113"/>
                    </a:lnTo>
                    <a:lnTo>
                      <a:pt x="73" y="126"/>
                    </a:lnTo>
                    <a:lnTo>
                      <a:pt x="69" y="162"/>
                    </a:lnTo>
                    <a:lnTo>
                      <a:pt x="60" y="209"/>
                    </a:lnTo>
                    <a:lnTo>
                      <a:pt x="45" y="254"/>
                    </a:lnTo>
                    <a:lnTo>
                      <a:pt x="53" y="261"/>
                    </a:lnTo>
                    <a:lnTo>
                      <a:pt x="57" y="253"/>
                    </a:lnTo>
                    <a:lnTo>
                      <a:pt x="64" y="230"/>
                    </a:lnTo>
                    <a:lnTo>
                      <a:pt x="74" y="187"/>
                    </a:lnTo>
                    <a:lnTo>
                      <a:pt x="83" y="121"/>
                    </a:lnTo>
                    <a:lnTo>
                      <a:pt x="86" y="123"/>
                    </a:lnTo>
                    <a:lnTo>
                      <a:pt x="88" y="126"/>
                    </a:lnTo>
                    <a:lnTo>
                      <a:pt x="92" y="135"/>
                    </a:lnTo>
                    <a:lnTo>
                      <a:pt x="97" y="152"/>
                    </a:lnTo>
                    <a:lnTo>
                      <a:pt x="104" y="176"/>
                    </a:lnTo>
                    <a:lnTo>
                      <a:pt x="112" y="211"/>
                    </a:lnTo>
                    <a:lnTo>
                      <a:pt x="123" y="259"/>
                    </a:lnTo>
                    <a:lnTo>
                      <a:pt x="133" y="248"/>
                    </a:lnTo>
                    <a:lnTo>
                      <a:pt x="133" y="244"/>
                    </a:lnTo>
                    <a:lnTo>
                      <a:pt x="130" y="235"/>
                    </a:lnTo>
                    <a:lnTo>
                      <a:pt x="128" y="220"/>
                    </a:lnTo>
                    <a:lnTo>
                      <a:pt x="124" y="202"/>
                    </a:lnTo>
                    <a:lnTo>
                      <a:pt x="117" y="181"/>
                    </a:lnTo>
                    <a:lnTo>
                      <a:pt x="109" y="158"/>
                    </a:lnTo>
                    <a:lnTo>
                      <a:pt x="100" y="134"/>
                    </a:lnTo>
                    <a:lnTo>
                      <a:pt x="87" y="1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72" name="Freeform 158"/>
              <p:cNvSpPr>
                <a:spLocks/>
              </p:cNvSpPr>
              <p:nvPr/>
            </p:nvSpPr>
            <p:spPr bwMode="auto">
              <a:xfrm>
                <a:off x="3633" y="3093"/>
                <a:ext cx="32" cy="14"/>
              </a:xfrm>
              <a:custGeom>
                <a:avLst/>
                <a:gdLst>
                  <a:gd name="T0" fmla="*/ 2 w 32"/>
                  <a:gd name="T1" fmla="*/ 4 h 14"/>
                  <a:gd name="T2" fmla="*/ 4 w 32"/>
                  <a:gd name="T3" fmla="*/ 4 h 14"/>
                  <a:gd name="T4" fmla="*/ 12 w 32"/>
                  <a:gd name="T5" fmla="*/ 1 h 14"/>
                  <a:gd name="T6" fmla="*/ 22 w 32"/>
                  <a:gd name="T7" fmla="*/ 0 h 14"/>
                  <a:gd name="T8" fmla="*/ 32 w 32"/>
                  <a:gd name="T9" fmla="*/ 0 h 14"/>
                  <a:gd name="T10" fmla="*/ 29 w 32"/>
                  <a:gd name="T11" fmla="*/ 6 h 14"/>
                  <a:gd name="T12" fmla="*/ 0 w 32"/>
                  <a:gd name="T13" fmla="*/ 14 h 14"/>
                  <a:gd name="T14" fmla="*/ 2 w 32"/>
                  <a:gd name="T15" fmla="*/ 4 h 14"/>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14"/>
                  <a:gd name="T26" fmla="*/ 32 w 32"/>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14">
                    <a:moveTo>
                      <a:pt x="2" y="4"/>
                    </a:moveTo>
                    <a:lnTo>
                      <a:pt x="4" y="4"/>
                    </a:lnTo>
                    <a:lnTo>
                      <a:pt x="12" y="1"/>
                    </a:lnTo>
                    <a:lnTo>
                      <a:pt x="22" y="0"/>
                    </a:lnTo>
                    <a:lnTo>
                      <a:pt x="32" y="0"/>
                    </a:lnTo>
                    <a:lnTo>
                      <a:pt x="29" y="6"/>
                    </a:lnTo>
                    <a:lnTo>
                      <a:pt x="0" y="1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73" name="Freeform 159"/>
              <p:cNvSpPr>
                <a:spLocks/>
              </p:cNvSpPr>
              <p:nvPr/>
            </p:nvSpPr>
            <p:spPr bwMode="auto">
              <a:xfrm>
                <a:off x="3440" y="3109"/>
                <a:ext cx="316" cy="346"/>
              </a:xfrm>
              <a:custGeom>
                <a:avLst/>
                <a:gdLst>
                  <a:gd name="T0" fmla="*/ 76 w 316"/>
                  <a:gd name="T1" fmla="*/ 49 h 346"/>
                  <a:gd name="T2" fmla="*/ 12 w 316"/>
                  <a:gd name="T3" fmla="*/ 181 h 346"/>
                  <a:gd name="T4" fmla="*/ 7 w 316"/>
                  <a:gd name="T5" fmla="*/ 304 h 346"/>
                  <a:gd name="T6" fmla="*/ 45 w 316"/>
                  <a:gd name="T7" fmla="*/ 336 h 346"/>
                  <a:gd name="T8" fmla="*/ 110 w 316"/>
                  <a:gd name="T9" fmla="*/ 346 h 346"/>
                  <a:gd name="T10" fmla="*/ 183 w 316"/>
                  <a:gd name="T11" fmla="*/ 343 h 346"/>
                  <a:gd name="T12" fmla="*/ 246 w 316"/>
                  <a:gd name="T13" fmla="*/ 336 h 346"/>
                  <a:gd name="T14" fmla="*/ 283 w 316"/>
                  <a:gd name="T15" fmla="*/ 328 h 346"/>
                  <a:gd name="T16" fmla="*/ 301 w 316"/>
                  <a:gd name="T17" fmla="*/ 265 h 346"/>
                  <a:gd name="T18" fmla="*/ 296 w 316"/>
                  <a:gd name="T19" fmla="*/ 228 h 346"/>
                  <a:gd name="T20" fmla="*/ 229 w 316"/>
                  <a:gd name="T21" fmla="*/ 209 h 346"/>
                  <a:gd name="T22" fmla="*/ 183 w 316"/>
                  <a:gd name="T23" fmla="*/ 204 h 346"/>
                  <a:gd name="T24" fmla="*/ 177 w 316"/>
                  <a:gd name="T25" fmla="*/ 199 h 346"/>
                  <a:gd name="T26" fmla="*/ 173 w 316"/>
                  <a:gd name="T27" fmla="*/ 193 h 346"/>
                  <a:gd name="T28" fmla="*/ 178 w 316"/>
                  <a:gd name="T29" fmla="*/ 157 h 346"/>
                  <a:gd name="T30" fmla="*/ 186 w 316"/>
                  <a:gd name="T31" fmla="*/ 130 h 346"/>
                  <a:gd name="T32" fmla="*/ 183 w 316"/>
                  <a:gd name="T33" fmla="*/ 103 h 346"/>
                  <a:gd name="T34" fmla="*/ 160 w 316"/>
                  <a:gd name="T35" fmla="*/ 78 h 346"/>
                  <a:gd name="T36" fmla="*/ 158 w 316"/>
                  <a:gd name="T37" fmla="*/ 84 h 346"/>
                  <a:gd name="T38" fmla="*/ 176 w 316"/>
                  <a:gd name="T39" fmla="*/ 113 h 346"/>
                  <a:gd name="T40" fmla="*/ 168 w 316"/>
                  <a:gd name="T41" fmla="*/ 105 h 346"/>
                  <a:gd name="T42" fmla="*/ 141 w 316"/>
                  <a:gd name="T43" fmla="*/ 89 h 346"/>
                  <a:gd name="T44" fmla="*/ 163 w 316"/>
                  <a:gd name="T45" fmla="*/ 113 h 346"/>
                  <a:gd name="T46" fmla="*/ 179 w 316"/>
                  <a:gd name="T47" fmla="*/ 142 h 346"/>
                  <a:gd name="T48" fmla="*/ 170 w 316"/>
                  <a:gd name="T49" fmla="*/ 157 h 346"/>
                  <a:gd name="T50" fmla="*/ 168 w 316"/>
                  <a:gd name="T51" fmla="*/ 167 h 346"/>
                  <a:gd name="T52" fmla="*/ 165 w 316"/>
                  <a:gd name="T53" fmla="*/ 195 h 346"/>
                  <a:gd name="T54" fmla="*/ 151 w 316"/>
                  <a:gd name="T55" fmla="*/ 193 h 346"/>
                  <a:gd name="T56" fmla="*/ 114 w 316"/>
                  <a:gd name="T57" fmla="*/ 205 h 346"/>
                  <a:gd name="T58" fmla="*/ 78 w 316"/>
                  <a:gd name="T59" fmla="*/ 241 h 346"/>
                  <a:gd name="T60" fmla="*/ 97 w 316"/>
                  <a:gd name="T61" fmla="*/ 229 h 346"/>
                  <a:gd name="T62" fmla="*/ 119 w 316"/>
                  <a:gd name="T63" fmla="*/ 210 h 346"/>
                  <a:gd name="T64" fmla="*/ 141 w 316"/>
                  <a:gd name="T65" fmla="*/ 200 h 346"/>
                  <a:gd name="T66" fmla="*/ 151 w 316"/>
                  <a:gd name="T67" fmla="*/ 204 h 346"/>
                  <a:gd name="T68" fmla="*/ 134 w 316"/>
                  <a:gd name="T69" fmla="*/ 212 h 346"/>
                  <a:gd name="T70" fmla="*/ 114 w 316"/>
                  <a:gd name="T71" fmla="*/ 233 h 346"/>
                  <a:gd name="T72" fmla="*/ 97 w 316"/>
                  <a:gd name="T73" fmla="*/ 255 h 346"/>
                  <a:gd name="T74" fmla="*/ 105 w 316"/>
                  <a:gd name="T75" fmla="*/ 259 h 346"/>
                  <a:gd name="T76" fmla="*/ 116 w 316"/>
                  <a:gd name="T77" fmla="*/ 243 h 346"/>
                  <a:gd name="T78" fmla="*/ 134 w 316"/>
                  <a:gd name="T79" fmla="*/ 221 h 346"/>
                  <a:gd name="T80" fmla="*/ 165 w 316"/>
                  <a:gd name="T81" fmla="*/ 204 h 346"/>
                  <a:gd name="T82" fmla="*/ 174 w 316"/>
                  <a:gd name="T83" fmla="*/ 209 h 346"/>
                  <a:gd name="T84" fmla="*/ 221 w 316"/>
                  <a:gd name="T85" fmla="*/ 216 h 346"/>
                  <a:gd name="T86" fmla="*/ 286 w 316"/>
                  <a:gd name="T87" fmla="*/ 235 h 346"/>
                  <a:gd name="T88" fmla="*/ 292 w 316"/>
                  <a:gd name="T89" fmla="*/ 260 h 346"/>
                  <a:gd name="T90" fmla="*/ 273 w 316"/>
                  <a:gd name="T91" fmla="*/ 322 h 346"/>
                  <a:gd name="T92" fmla="*/ 244 w 316"/>
                  <a:gd name="T93" fmla="*/ 326 h 346"/>
                  <a:gd name="T94" fmla="*/ 192 w 316"/>
                  <a:gd name="T95" fmla="*/ 331 h 346"/>
                  <a:gd name="T96" fmla="*/ 131 w 316"/>
                  <a:gd name="T97" fmla="*/ 334 h 346"/>
                  <a:gd name="T98" fmla="*/ 76 w 316"/>
                  <a:gd name="T99" fmla="*/ 332 h 346"/>
                  <a:gd name="T100" fmla="*/ 39 w 316"/>
                  <a:gd name="T101" fmla="*/ 321 h 346"/>
                  <a:gd name="T102" fmla="*/ 10 w 316"/>
                  <a:gd name="T103" fmla="*/ 270 h 346"/>
                  <a:gd name="T104" fmla="*/ 21 w 316"/>
                  <a:gd name="T105" fmla="*/ 184 h 346"/>
                  <a:gd name="T106" fmla="*/ 69 w 316"/>
                  <a:gd name="T107" fmla="*/ 78 h 346"/>
                  <a:gd name="T108" fmla="*/ 105 w 316"/>
                  <a:gd name="T109" fmla="*/ 30 h 346"/>
                  <a:gd name="T110" fmla="*/ 124 w 316"/>
                  <a:gd name="T111" fmla="*/ 14 h 3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16"/>
                  <a:gd name="T169" fmla="*/ 0 h 346"/>
                  <a:gd name="T170" fmla="*/ 316 w 316"/>
                  <a:gd name="T171" fmla="*/ 346 h 3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16" h="346">
                    <a:moveTo>
                      <a:pt x="127" y="0"/>
                    </a:moveTo>
                    <a:lnTo>
                      <a:pt x="102" y="18"/>
                    </a:lnTo>
                    <a:lnTo>
                      <a:pt x="76" y="49"/>
                    </a:lnTo>
                    <a:lnTo>
                      <a:pt x="51" y="88"/>
                    </a:lnTo>
                    <a:lnTo>
                      <a:pt x="30" y="133"/>
                    </a:lnTo>
                    <a:lnTo>
                      <a:pt x="12" y="181"/>
                    </a:lnTo>
                    <a:lnTo>
                      <a:pt x="2" y="227"/>
                    </a:lnTo>
                    <a:lnTo>
                      <a:pt x="0" y="270"/>
                    </a:lnTo>
                    <a:lnTo>
                      <a:pt x="7" y="304"/>
                    </a:lnTo>
                    <a:lnTo>
                      <a:pt x="16" y="317"/>
                    </a:lnTo>
                    <a:lnTo>
                      <a:pt x="29" y="328"/>
                    </a:lnTo>
                    <a:lnTo>
                      <a:pt x="45" y="336"/>
                    </a:lnTo>
                    <a:lnTo>
                      <a:pt x="64" y="341"/>
                    </a:lnTo>
                    <a:lnTo>
                      <a:pt x="87" y="345"/>
                    </a:lnTo>
                    <a:lnTo>
                      <a:pt x="110" y="346"/>
                    </a:lnTo>
                    <a:lnTo>
                      <a:pt x="134" y="346"/>
                    </a:lnTo>
                    <a:lnTo>
                      <a:pt x="159" y="346"/>
                    </a:lnTo>
                    <a:lnTo>
                      <a:pt x="183" y="343"/>
                    </a:lnTo>
                    <a:lnTo>
                      <a:pt x="206" y="341"/>
                    </a:lnTo>
                    <a:lnTo>
                      <a:pt x="227" y="338"/>
                    </a:lnTo>
                    <a:lnTo>
                      <a:pt x="246" y="336"/>
                    </a:lnTo>
                    <a:lnTo>
                      <a:pt x="263" y="333"/>
                    </a:lnTo>
                    <a:lnTo>
                      <a:pt x="276" y="331"/>
                    </a:lnTo>
                    <a:lnTo>
                      <a:pt x="283" y="328"/>
                    </a:lnTo>
                    <a:lnTo>
                      <a:pt x="286" y="328"/>
                    </a:lnTo>
                    <a:lnTo>
                      <a:pt x="289" y="291"/>
                    </a:lnTo>
                    <a:lnTo>
                      <a:pt x="301" y="265"/>
                    </a:lnTo>
                    <a:lnTo>
                      <a:pt x="311" y="247"/>
                    </a:lnTo>
                    <a:lnTo>
                      <a:pt x="316" y="241"/>
                    </a:lnTo>
                    <a:lnTo>
                      <a:pt x="296" y="228"/>
                    </a:lnTo>
                    <a:lnTo>
                      <a:pt x="273" y="219"/>
                    </a:lnTo>
                    <a:lnTo>
                      <a:pt x="250" y="213"/>
                    </a:lnTo>
                    <a:lnTo>
                      <a:pt x="229" y="209"/>
                    </a:lnTo>
                    <a:lnTo>
                      <a:pt x="210" y="207"/>
                    </a:lnTo>
                    <a:lnTo>
                      <a:pt x="193" y="205"/>
                    </a:lnTo>
                    <a:lnTo>
                      <a:pt x="183" y="204"/>
                    </a:lnTo>
                    <a:lnTo>
                      <a:pt x="179" y="203"/>
                    </a:lnTo>
                    <a:lnTo>
                      <a:pt x="178" y="200"/>
                    </a:lnTo>
                    <a:lnTo>
                      <a:pt x="177" y="199"/>
                    </a:lnTo>
                    <a:lnTo>
                      <a:pt x="174" y="199"/>
                    </a:lnTo>
                    <a:lnTo>
                      <a:pt x="173" y="199"/>
                    </a:lnTo>
                    <a:lnTo>
                      <a:pt x="173" y="193"/>
                    </a:lnTo>
                    <a:lnTo>
                      <a:pt x="174" y="179"/>
                    </a:lnTo>
                    <a:lnTo>
                      <a:pt x="176" y="165"/>
                    </a:lnTo>
                    <a:lnTo>
                      <a:pt x="178" y="157"/>
                    </a:lnTo>
                    <a:lnTo>
                      <a:pt x="187" y="148"/>
                    </a:lnTo>
                    <a:lnTo>
                      <a:pt x="188" y="138"/>
                    </a:lnTo>
                    <a:lnTo>
                      <a:pt x="186" y="130"/>
                    </a:lnTo>
                    <a:lnTo>
                      <a:pt x="184" y="126"/>
                    </a:lnTo>
                    <a:lnTo>
                      <a:pt x="187" y="116"/>
                    </a:lnTo>
                    <a:lnTo>
                      <a:pt x="183" y="103"/>
                    </a:lnTo>
                    <a:lnTo>
                      <a:pt x="176" y="92"/>
                    </a:lnTo>
                    <a:lnTo>
                      <a:pt x="168" y="83"/>
                    </a:lnTo>
                    <a:lnTo>
                      <a:pt x="160" y="78"/>
                    </a:lnTo>
                    <a:lnTo>
                      <a:pt x="151" y="74"/>
                    </a:lnTo>
                    <a:lnTo>
                      <a:pt x="150" y="76"/>
                    </a:lnTo>
                    <a:lnTo>
                      <a:pt x="158" y="84"/>
                    </a:lnTo>
                    <a:lnTo>
                      <a:pt x="169" y="95"/>
                    </a:lnTo>
                    <a:lnTo>
                      <a:pt x="174" y="105"/>
                    </a:lnTo>
                    <a:lnTo>
                      <a:pt x="176" y="113"/>
                    </a:lnTo>
                    <a:lnTo>
                      <a:pt x="176" y="116"/>
                    </a:lnTo>
                    <a:lnTo>
                      <a:pt x="174" y="113"/>
                    </a:lnTo>
                    <a:lnTo>
                      <a:pt x="168" y="105"/>
                    </a:lnTo>
                    <a:lnTo>
                      <a:pt x="159" y="98"/>
                    </a:lnTo>
                    <a:lnTo>
                      <a:pt x="148" y="90"/>
                    </a:lnTo>
                    <a:lnTo>
                      <a:pt x="141" y="89"/>
                    </a:lnTo>
                    <a:lnTo>
                      <a:pt x="145" y="95"/>
                    </a:lnTo>
                    <a:lnTo>
                      <a:pt x="154" y="104"/>
                    </a:lnTo>
                    <a:lnTo>
                      <a:pt x="163" y="113"/>
                    </a:lnTo>
                    <a:lnTo>
                      <a:pt x="172" y="121"/>
                    </a:lnTo>
                    <a:lnTo>
                      <a:pt x="178" y="131"/>
                    </a:lnTo>
                    <a:lnTo>
                      <a:pt x="179" y="142"/>
                    </a:lnTo>
                    <a:lnTo>
                      <a:pt x="172" y="155"/>
                    </a:lnTo>
                    <a:lnTo>
                      <a:pt x="172" y="156"/>
                    </a:lnTo>
                    <a:lnTo>
                      <a:pt x="170" y="157"/>
                    </a:lnTo>
                    <a:lnTo>
                      <a:pt x="168" y="160"/>
                    </a:lnTo>
                    <a:lnTo>
                      <a:pt x="168" y="162"/>
                    </a:lnTo>
                    <a:lnTo>
                      <a:pt x="168" y="167"/>
                    </a:lnTo>
                    <a:lnTo>
                      <a:pt x="168" y="176"/>
                    </a:lnTo>
                    <a:lnTo>
                      <a:pt x="167" y="186"/>
                    </a:lnTo>
                    <a:lnTo>
                      <a:pt x="165" y="195"/>
                    </a:lnTo>
                    <a:lnTo>
                      <a:pt x="164" y="194"/>
                    </a:lnTo>
                    <a:lnTo>
                      <a:pt x="159" y="194"/>
                    </a:lnTo>
                    <a:lnTo>
                      <a:pt x="151" y="193"/>
                    </a:lnTo>
                    <a:lnTo>
                      <a:pt x="140" y="194"/>
                    </a:lnTo>
                    <a:lnTo>
                      <a:pt x="127" y="198"/>
                    </a:lnTo>
                    <a:lnTo>
                      <a:pt x="114" y="205"/>
                    </a:lnTo>
                    <a:lnTo>
                      <a:pt x="97" y="218"/>
                    </a:lnTo>
                    <a:lnTo>
                      <a:pt x="79" y="237"/>
                    </a:lnTo>
                    <a:lnTo>
                      <a:pt x="78" y="241"/>
                    </a:lnTo>
                    <a:lnTo>
                      <a:pt x="82" y="242"/>
                    </a:lnTo>
                    <a:lnTo>
                      <a:pt x="88" y="240"/>
                    </a:lnTo>
                    <a:lnTo>
                      <a:pt x="97" y="229"/>
                    </a:lnTo>
                    <a:lnTo>
                      <a:pt x="103" y="223"/>
                    </a:lnTo>
                    <a:lnTo>
                      <a:pt x="111" y="217"/>
                    </a:lnTo>
                    <a:lnTo>
                      <a:pt x="119" y="210"/>
                    </a:lnTo>
                    <a:lnTo>
                      <a:pt x="126" y="205"/>
                    </a:lnTo>
                    <a:lnTo>
                      <a:pt x="134" y="203"/>
                    </a:lnTo>
                    <a:lnTo>
                      <a:pt x="141" y="200"/>
                    </a:lnTo>
                    <a:lnTo>
                      <a:pt x="146" y="200"/>
                    </a:lnTo>
                    <a:lnTo>
                      <a:pt x="150" y="202"/>
                    </a:lnTo>
                    <a:lnTo>
                      <a:pt x="151" y="204"/>
                    </a:lnTo>
                    <a:lnTo>
                      <a:pt x="150" y="204"/>
                    </a:lnTo>
                    <a:lnTo>
                      <a:pt x="144" y="205"/>
                    </a:lnTo>
                    <a:lnTo>
                      <a:pt x="134" y="212"/>
                    </a:lnTo>
                    <a:lnTo>
                      <a:pt x="127" y="218"/>
                    </a:lnTo>
                    <a:lnTo>
                      <a:pt x="120" y="226"/>
                    </a:lnTo>
                    <a:lnTo>
                      <a:pt x="114" y="233"/>
                    </a:lnTo>
                    <a:lnTo>
                      <a:pt x="106" y="241"/>
                    </a:lnTo>
                    <a:lnTo>
                      <a:pt x="101" y="248"/>
                    </a:lnTo>
                    <a:lnTo>
                      <a:pt x="97" y="255"/>
                    </a:lnTo>
                    <a:lnTo>
                      <a:pt x="97" y="259"/>
                    </a:lnTo>
                    <a:lnTo>
                      <a:pt x="100" y="260"/>
                    </a:lnTo>
                    <a:lnTo>
                      <a:pt x="105" y="259"/>
                    </a:lnTo>
                    <a:lnTo>
                      <a:pt x="108" y="255"/>
                    </a:lnTo>
                    <a:lnTo>
                      <a:pt x="112" y="250"/>
                    </a:lnTo>
                    <a:lnTo>
                      <a:pt x="116" y="243"/>
                    </a:lnTo>
                    <a:lnTo>
                      <a:pt x="120" y="236"/>
                    </a:lnTo>
                    <a:lnTo>
                      <a:pt x="126" y="228"/>
                    </a:lnTo>
                    <a:lnTo>
                      <a:pt x="134" y="221"/>
                    </a:lnTo>
                    <a:lnTo>
                      <a:pt x="144" y="214"/>
                    </a:lnTo>
                    <a:lnTo>
                      <a:pt x="159" y="205"/>
                    </a:lnTo>
                    <a:lnTo>
                      <a:pt x="165" y="204"/>
                    </a:lnTo>
                    <a:lnTo>
                      <a:pt x="167" y="207"/>
                    </a:lnTo>
                    <a:lnTo>
                      <a:pt x="170" y="209"/>
                    </a:lnTo>
                    <a:lnTo>
                      <a:pt x="174" y="209"/>
                    </a:lnTo>
                    <a:lnTo>
                      <a:pt x="186" y="210"/>
                    </a:lnTo>
                    <a:lnTo>
                      <a:pt x="201" y="213"/>
                    </a:lnTo>
                    <a:lnTo>
                      <a:pt x="221" y="216"/>
                    </a:lnTo>
                    <a:lnTo>
                      <a:pt x="243" y="221"/>
                    </a:lnTo>
                    <a:lnTo>
                      <a:pt x="264" y="226"/>
                    </a:lnTo>
                    <a:lnTo>
                      <a:pt x="286" y="235"/>
                    </a:lnTo>
                    <a:lnTo>
                      <a:pt x="303" y="245"/>
                    </a:lnTo>
                    <a:lnTo>
                      <a:pt x="300" y="247"/>
                    </a:lnTo>
                    <a:lnTo>
                      <a:pt x="292" y="260"/>
                    </a:lnTo>
                    <a:lnTo>
                      <a:pt x="283" y="283"/>
                    </a:lnTo>
                    <a:lnTo>
                      <a:pt x="276" y="322"/>
                    </a:lnTo>
                    <a:lnTo>
                      <a:pt x="273" y="322"/>
                    </a:lnTo>
                    <a:lnTo>
                      <a:pt x="267" y="323"/>
                    </a:lnTo>
                    <a:lnTo>
                      <a:pt x="257" y="324"/>
                    </a:lnTo>
                    <a:lnTo>
                      <a:pt x="244" y="326"/>
                    </a:lnTo>
                    <a:lnTo>
                      <a:pt x="229" y="328"/>
                    </a:lnTo>
                    <a:lnTo>
                      <a:pt x="211" y="329"/>
                    </a:lnTo>
                    <a:lnTo>
                      <a:pt x="192" y="331"/>
                    </a:lnTo>
                    <a:lnTo>
                      <a:pt x="173" y="332"/>
                    </a:lnTo>
                    <a:lnTo>
                      <a:pt x="151" y="333"/>
                    </a:lnTo>
                    <a:lnTo>
                      <a:pt x="131" y="334"/>
                    </a:lnTo>
                    <a:lnTo>
                      <a:pt x="112" y="334"/>
                    </a:lnTo>
                    <a:lnTo>
                      <a:pt x="93" y="333"/>
                    </a:lnTo>
                    <a:lnTo>
                      <a:pt x="76" y="332"/>
                    </a:lnTo>
                    <a:lnTo>
                      <a:pt x="60" y="329"/>
                    </a:lnTo>
                    <a:lnTo>
                      <a:pt x="48" y="326"/>
                    </a:lnTo>
                    <a:lnTo>
                      <a:pt x="39" y="321"/>
                    </a:lnTo>
                    <a:lnTo>
                      <a:pt x="25" y="308"/>
                    </a:lnTo>
                    <a:lnTo>
                      <a:pt x="16" y="290"/>
                    </a:lnTo>
                    <a:lnTo>
                      <a:pt x="10" y="270"/>
                    </a:lnTo>
                    <a:lnTo>
                      <a:pt x="10" y="246"/>
                    </a:lnTo>
                    <a:lnTo>
                      <a:pt x="12" y="217"/>
                    </a:lnTo>
                    <a:lnTo>
                      <a:pt x="21" y="184"/>
                    </a:lnTo>
                    <a:lnTo>
                      <a:pt x="35" y="146"/>
                    </a:lnTo>
                    <a:lnTo>
                      <a:pt x="55" y="104"/>
                    </a:lnTo>
                    <a:lnTo>
                      <a:pt x="69" y="78"/>
                    </a:lnTo>
                    <a:lnTo>
                      <a:pt x="83" y="56"/>
                    </a:lnTo>
                    <a:lnTo>
                      <a:pt x="95" y="41"/>
                    </a:lnTo>
                    <a:lnTo>
                      <a:pt x="105" y="30"/>
                    </a:lnTo>
                    <a:lnTo>
                      <a:pt x="112" y="22"/>
                    </a:lnTo>
                    <a:lnTo>
                      <a:pt x="119" y="17"/>
                    </a:lnTo>
                    <a:lnTo>
                      <a:pt x="124" y="14"/>
                    </a:lnTo>
                    <a:lnTo>
                      <a:pt x="126" y="13"/>
                    </a:lnTo>
                    <a:lnTo>
                      <a:pt x="1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74" name="Freeform 160"/>
              <p:cNvSpPr>
                <a:spLocks/>
              </p:cNvSpPr>
              <p:nvPr/>
            </p:nvSpPr>
            <p:spPr bwMode="auto">
              <a:xfrm>
                <a:off x="3786" y="3127"/>
                <a:ext cx="59" cy="56"/>
              </a:xfrm>
              <a:custGeom>
                <a:avLst/>
                <a:gdLst>
                  <a:gd name="T0" fmla="*/ 0 w 59"/>
                  <a:gd name="T1" fmla="*/ 27 h 56"/>
                  <a:gd name="T2" fmla="*/ 0 w 59"/>
                  <a:gd name="T3" fmla="*/ 29 h 56"/>
                  <a:gd name="T4" fmla="*/ 2 w 59"/>
                  <a:gd name="T5" fmla="*/ 36 h 56"/>
                  <a:gd name="T6" fmla="*/ 7 w 59"/>
                  <a:gd name="T7" fmla="*/ 44 h 56"/>
                  <a:gd name="T8" fmla="*/ 18 w 59"/>
                  <a:gd name="T9" fmla="*/ 56 h 56"/>
                  <a:gd name="T10" fmla="*/ 21 w 59"/>
                  <a:gd name="T11" fmla="*/ 56 h 56"/>
                  <a:gd name="T12" fmla="*/ 26 w 59"/>
                  <a:gd name="T13" fmla="*/ 53 h 56"/>
                  <a:gd name="T14" fmla="*/ 30 w 59"/>
                  <a:gd name="T15" fmla="*/ 48 h 56"/>
                  <a:gd name="T16" fmla="*/ 32 w 59"/>
                  <a:gd name="T17" fmla="*/ 41 h 56"/>
                  <a:gd name="T18" fmla="*/ 33 w 59"/>
                  <a:gd name="T19" fmla="*/ 41 h 56"/>
                  <a:gd name="T20" fmla="*/ 38 w 59"/>
                  <a:gd name="T21" fmla="*/ 41 h 56"/>
                  <a:gd name="T22" fmla="*/ 43 w 59"/>
                  <a:gd name="T23" fmla="*/ 41 h 56"/>
                  <a:gd name="T24" fmla="*/ 49 w 59"/>
                  <a:gd name="T25" fmla="*/ 44 h 56"/>
                  <a:gd name="T26" fmla="*/ 54 w 59"/>
                  <a:gd name="T27" fmla="*/ 43 h 56"/>
                  <a:gd name="T28" fmla="*/ 59 w 59"/>
                  <a:gd name="T29" fmla="*/ 32 h 56"/>
                  <a:gd name="T30" fmla="*/ 57 w 59"/>
                  <a:gd name="T31" fmla="*/ 15 h 56"/>
                  <a:gd name="T32" fmla="*/ 49 w 59"/>
                  <a:gd name="T33" fmla="*/ 0 h 56"/>
                  <a:gd name="T34" fmla="*/ 41 w 59"/>
                  <a:gd name="T35" fmla="*/ 9 h 56"/>
                  <a:gd name="T36" fmla="*/ 42 w 59"/>
                  <a:gd name="T37" fmla="*/ 10 h 56"/>
                  <a:gd name="T38" fmla="*/ 46 w 59"/>
                  <a:gd name="T39" fmla="*/ 13 h 56"/>
                  <a:gd name="T40" fmla="*/ 47 w 59"/>
                  <a:gd name="T41" fmla="*/ 20 h 56"/>
                  <a:gd name="T42" fmla="*/ 47 w 59"/>
                  <a:gd name="T43" fmla="*/ 32 h 56"/>
                  <a:gd name="T44" fmla="*/ 46 w 59"/>
                  <a:gd name="T45" fmla="*/ 32 h 56"/>
                  <a:gd name="T46" fmla="*/ 42 w 59"/>
                  <a:gd name="T47" fmla="*/ 31 h 56"/>
                  <a:gd name="T48" fmla="*/ 37 w 59"/>
                  <a:gd name="T49" fmla="*/ 29 h 56"/>
                  <a:gd name="T50" fmla="*/ 32 w 59"/>
                  <a:gd name="T51" fmla="*/ 28 h 56"/>
                  <a:gd name="T52" fmla="*/ 32 w 59"/>
                  <a:gd name="T53" fmla="*/ 15 h 56"/>
                  <a:gd name="T54" fmla="*/ 26 w 59"/>
                  <a:gd name="T55" fmla="*/ 19 h 56"/>
                  <a:gd name="T56" fmla="*/ 26 w 59"/>
                  <a:gd name="T57" fmla="*/ 23 h 56"/>
                  <a:gd name="T58" fmla="*/ 25 w 59"/>
                  <a:gd name="T59" fmla="*/ 31 h 56"/>
                  <a:gd name="T60" fmla="*/ 22 w 59"/>
                  <a:gd name="T61" fmla="*/ 39 h 56"/>
                  <a:gd name="T62" fmla="*/ 18 w 59"/>
                  <a:gd name="T63" fmla="*/ 46 h 56"/>
                  <a:gd name="T64" fmla="*/ 16 w 59"/>
                  <a:gd name="T65" fmla="*/ 43 h 56"/>
                  <a:gd name="T66" fmla="*/ 12 w 59"/>
                  <a:gd name="T67" fmla="*/ 38 h 56"/>
                  <a:gd name="T68" fmla="*/ 8 w 59"/>
                  <a:gd name="T69" fmla="*/ 32 h 56"/>
                  <a:gd name="T70" fmla="*/ 7 w 59"/>
                  <a:gd name="T71" fmla="*/ 25 h 56"/>
                  <a:gd name="T72" fmla="*/ 0 w 59"/>
                  <a:gd name="T73" fmla="*/ 27 h 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
                  <a:gd name="T112" fmla="*/ 0 h 56"/>
                  <a:gd name="T113" fmla="*/ 59 w 59"/>
                  <a:gd name="T114" fmla="*/ 56 h 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 h="56">
                    <a:moveTo>
                      <a:pt x="0" y="27"/>
                    </a:moveTo>
                    <a:lnTo>
                      <a:pt x="0" y="29"/>
                    </a:lnTo>
                    <a:lnTo>
                      <a:pt x="2" y="36"/>
                    </a:lnTo>
                    <a:lnTo>
                      <a:pt x="7" y="44"/>
                    </a:lnTo>
                    <a:lnTo>
                      <a:pt x="18" y="56"/>
                    </a:lnTo>
                    <a:lnTo>
                      <a:pt x="21" y="56"/>
                    </a:lnTo>
                    <a:lnTo>
                      <a:pt x="26" y="53"/>
                    </a:lnTo>
                    <a:lnTo>
                      <a:pt x="30" y="48"/>
                    </a:lnTo>
                    <a:lnTo>
                      <a:pt x="32" y="41"/>
                    </a:lnTo>
                    <a:lnTo>
                      <a:pt x="33" y="41"/>
                    </a:lnTo>
                    <a:lnTo>
                      <a:pt x="38" y="41"/>
                    </a:lnTo>
                    <a:lnTo>
                      <a:pt x="43" y="41"/>
                    </a:lnTo>
                    <a:lnTo>
                      <a:pt x="49" y="44"/>
                    </a:lnTo>
                    <a:lnTo>
                      <a:pt x="54" y="43"/>
                    </a:lnTo>
                    <a:lnTo>
                      <a:pt x="59" y="32"/>
                    </a:lnTo>
                    <a:lnTo>
                      <a:pt x="57" y="15"/>
                    </a:lnTo>
                    <a:lnTo>
                      <a:pt x="49" y="0"/>
                    </a:lnTo>
                    <a:lnTo>
                      <a:pt x="41" y="9"/>
                    </a:lnTo>
                    <a:lnTo>
                      <a:pt x="42" y="10"/>
                    </a:lnTo>
                    <a:lnTo>
                      <a:pt x="46" y="13"/>
                    </a:lnTo>
                    <a:lnTo>
                      <a:pt x="47" y="20"/>
                    </a:lnTo>
                    <a:lnTo>
                      <a:pt x="47" y="32"/>
                    </a:lnTo>
                    <a:lnTo>
                      <a:pt x="46" y="32"/>
                    </a:lnTo>
                    <a:lnTo>
                      <a:pt x="42" y="31"/>
                    </a:lnTo>
                    <a:lnTo>
                      <a:pt x="37" y="29"/>
                    </a:lnTo>
                    <a:lnTo>
                      <a:pt x="32" y="28"/>
                    </a:lnTo>
                    <a:lnTo>
                      <a:pt x="32" y="15"/>
                    </a:lnTo>
                    <a:lnTo>
                      <a:pt x="26" y="19"/>
                    </a:lnTo>
                    <a:lnTo>
                      <a:pt x="26" y="23"/>
                    </a:lnTo>
                    <a:lnTo>
                      <a:pt x="25" y="31"/>
                    </a:lnTo>
                    <a:lnTo>
                      <a:pt x="22" y="39"/>
                    </a:lnTo>
                    <a:lnTo>
                      <a:pt x="18" y="46"/>
                    </a:lnTo>
                    <a:lnTo>
                      <a:pt x="16" y="43"/>
                    </a:lnTo>
                    <a:lnTo>
                      <a:pt x="12" y="38"/>
                    </a:lnTo>
                    <a:lnTo>
                      <a:pt x="8" y="32"/>
                    </a:lnTo>
                    <a:lnTo>
                      <a:pt x="7" y="25"/>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75" name="Freeform 161"/>
              <p:cNvSpPr>
                <a:spLocks/>
              </p:cNvSpPr>
              <p:nvPr/>
            </p:nvSpPr>
            <p:spPr bwMode="auto">
              <a:xfrm>
                <a:off x="3828" y="3117"/>
                <a:ext cx="247" cy="377"/>
              </a:xfrm>
              <a:custGeom>
                <a:avLst/>
                <a:gdLst>
                  <a:gd name="T0" fmla="*/ 214 w 247"/>
                  <a:gd name="T1" fmla="*/ 257 h 377"/>
                  <a:gd name="T2" fmla="*/ 208 w 247"/>
                  <a:gd name="T3" fmla="*/ 248 h 377"/>
                  <a:gd name="T4" fmla="*/ 208 w 247"/>
                  <a:gd name="T5" fmla="*/ 244 h 377"/>
                  <a:gd name="T6" fmla="*/ 127 w 247"/>
                  <a:gd name="T7" fmla="*/ 75 h 377"/>
                  <a:gd name="T8" fmla="*/ 37 w 247"/>
                  <a:gd name="T9" fmla="*/ 9 h 377"/>
                  <a:gd name="T10" fmla="*/ 7 w 247"/>
                  <a:gd name="T11" fmla="*/ 11 h 377"/>
                  <a:gd name="T12" fmla="*/ 52 w 247"/>
                  <a:gd name="T13" fmla="*/ 30 h 377"/>
                  <a:gd name="T14" fmla="*/ 145 w 247"/>
                  <a:gd name="T15" fmla="*/ 118 h 377"/>
                  <a:gd name="T16" fmla="*/ 195 w 247"/>
                  <a:gd name="T17" fmla="*/ 237 h 377"/>
                  <a:gd name="T18" fmla="*/ 175 w 247"/>
                  <a:gd name="T19" fmla="*/ 234 h 377"/>
                  <a:gd name="T20" fmla="*/ 137 w 247"/>
                  <a:gd name="T21" fmla="*/ 245 h 377"/>
                  <a:gd name="T22" fmla="*/ 117 w 247"/>
                  <a:gd name="T23" fmla="*/ 245 h 377"/>
                  <a:gd name="T24" fmla="*/ 96 w 247"/>
                  <a:gd name="T25" fmla="*/ 213 h 377"/>
                  <a:gd name="T26" fmla="*/ 76 w 247"/>
                  <a:gd name="T27" fmla="*/ 183 h 377"/>
                  <a:gd name="T28" fmla="*/ 83 w 247"/>
                  <a:gd name="T29" fmla="*/ 162 h 377"/>
                  <a:gd name="T30" fmla="*/ 94 w 247"/>
                  <a:gd name="T31" fmla="*/ 148 h 377"/>
                  <a:gd name="T32" fmla="*/ 75 w 247"/>
                  <a:gd name="T33" fmla="*/ 151 h 377"/>
                  <a:gd name="T34" fmla="*/ 60 w 247"/>
                  <a:gd name="T35" fmla="*/ 170 h 377"/>
                  <a:gd name="T36" fmla="*/ 53 w 247"/>
                  <a:gd name="T37" fmla="*/ 170 h 377"/>
                  <a:gd name="T38" fmla="*/ 38 w 247"/>
                  <a:gd name="T39" fmla="*/ 156 h 377"/>
                  <a:gd name="T40" fmla="*/ 19 w 247"/>
                  <a:gd name="T41" fmla="*/ 130 h 377"/>
                  <a:gd name="T42" fmla="*/ 5 w 247"/>
                  <a:gd name="T43" fmla="*/ 82 h 377"/>
                  <a:gd name="T44" fmla="*/ 4 w 247"/>
                  <a:gd name="T45" fmla="*/ 91 h 377"/>
                  <a:gd name="T46" fmla="*/ 14 w 247"/>
                  <a:gd name="T47" fmla="*/ 153 h 377"/>
                  <a:gd name="T48" fmla="*/ 26 w 247"/>
                  <a:gd name="T49" fmla="*/ 230 h 377"/>
                  <a:gd name="T50" fmla="*/ 27 w 247"/>
                  <a:gd name="T51" fmla="*/ 180 h 377"/>
                  <a:gd name="T52" fmla="*/ 27 w 247"/>
                  <a:gd name="T53" fmla="*/ 158 h 377"/>
                  <a:gd name="T54" fmla="*/ 43 w 247"/>
                  <a:gd name="T55" fmla="*/ 172 h 377"/>
                  <a:gd name="T56" fmla="*/ 61 w 247"/>
                  <a:gd name="T57" fmla="*/ 178 h 377"/>
                  <a:gd name="T58" fmla="*/ 66 w 247"/>
                  <a:gd name="T59" fmla="*/ 189 h 377"/>
                  <a:gd name="T60" fmla="*/ 88 w 247"/>
                  <a:gd name="T61" fmla="*/ 223 h 377"/>
                  <a:gd name="T62" fmla="*/ 117 w 247"/>
                  <a:gd name="T63" fmla="*/ 259 h 377"/>
                  <a:gd name="T64" fmla="*/ 122 w 247"/>
                  <a:gd name="T65" fmla="*/ 262 h 377"/>
                  <a:gd name="T66" fmla="*/ 115 w 247"/>
                  <a:gd name="T67" fmla="*/ 268 h 377"/>
                  <a:gd name="T68" fmla="*/ 100 w 247"/>
                  <a:gd name="T69" fmla="*/ 287 h 377"/>
                  <a:gd name="T70" fmla="*/ 83 w 247"/>
                  <a:gd name="T71" fmla="*/ 329 h 377"/>
                  <a:gd name="T72" fmla="*/ 103 w 247"/>
                  <a:gd name="T73" fmla="*/ 335 h 377"/>
                  <a:gd name="T74" fmla="*/ 119 w 247"/>
                  <a:gd name="T75" fmla="*/ 311 h 377"/>
                  <a:gd name="T76" fmla="*/ 129 w 247"/>
                  <a:gd name="T77" fmla="*/ 334 h 377"/>
                  <a:gd name="T78" fmla="*/ 134 w 247"/>
                  <a:gd name="T79" fmla="*/ 377 h 377"/>
                  <a:gd name="T80" fmla="*/ 160 w 247"/>
                  <a:gd name="T81" fmla="*/ 353 h 377"/>
                  <a:gd name="T82" fmla="*/ 172 w 247"/>
                  <a:gd name="T83" fmla="*/ 375 h 377"/>
                  <a:gd name="T84" fmla="*/ 190 w 247"/>
                  <a:gd name="T85" fmla="*/ 366 h 377"/>
                  <a:gd name="T86" fmla="*/ 194 w 247"/>
                  <a:gd name="T87" fmla="*/ 343 h 377"/>
                  <a:gd name="T88" fmla="*/ 195 w 247"/>
                  <a:gd name="T89" fmla="*/ 347 h 377"/>
                  <a:gd name="T90" fmla="*/ 199 w 247"/>
                  <a:gd name="T91" fmla="*/ 372 h 377"/>
                  <a:gd name="T92" fmla="*/ 219 w 247"/>
                  <a:gd name="T93" fmla="*/ 348 h 377"/>
                  <a:gd name="T94" fmla="*/ 221 w 247"/>
                  <a:gd name="T95" fmla="*/ 321 h 377"/>
                  <a:gd name="T96" fmla="*/ 219 w 247"/>
                  <a:gd name="T97" fmla="*/ 313 h 377"/>
                  <a:gd name="T98" fmla="*/ 231 w 247"/>
                  <a:gd name="T99" fmla="*/ 326 h 377"/>
                  <a:gd name="T100" fmla="*/ 245 w 247"/>
                  <a:gd name="T101" fmla="*/ 296 h 37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47"/>
                  <a:gd name="T154" fmla="*/ 0 h 377"/>
                  <a:gd name="T155" fmla="*/ 247 w 247"/>
                  <a:gd name="T156" fmla="*/ 377 h 37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47" h="377">
                    <a:moveTo>
                      <a:pt x="224" y="264"/>
                    </a:moveTo>
                    <a:lnTo>
                      <a:pt x="218" y="261"/>
                    </a:lnTo>
                    <a:lnTo>
                      <a:pt x="214" y="257"/>
                    </a:lnTo>
                    <a:lnTo>
                      <a:pt x="210" y="253"/>
                    </a:lnTo>
                    <a:lnTo>
                      <a:pt x="208" y="249"/>
                    </a:lnTo>
                    <a:lnTo>
                      <a:pt x="208" y="248"/>
                    </a:lnTo>
                    <a:lnTo>
                      <a:pt x="208" y="245"/>
                    </a:lnTo>
                    <a:lnTo>
                      <a:pt x="208" y="244"/>
                    </a:lnTo>
                    <a:lnTo>
                      <a:pt x="186" y="173"/>
                    </a:lnTo>
                    <a:lnTo>
                      <a:pt x="158" y="116"/>
                    </a:lnTo>
                    <a:lnTo>
                      <a:pt x="127" y="75"/>
                    </a:lnTo>
                    <a:lnTo>
                      <a:pt x="94" y="43"/>
                    </a:lnTo>
                    <a:lnTo>
                      <a:pt x="62" y="22"/>
                    </a:lnTo>
                    <a:lnTo>
                      <a:pt x="37" y="9"/>
                    </a:lnTo>
                    <a:lnTo>
                      <a:pt x="19" y="1"/>
                    </a:lnTo>
                    <a:lnTo>
                      <a:pt x="13" y="0"/>
                    </a:lnTo>
                    <a:lnTo>
                      <a:pt x="7" y="11"/>
                    </a:lnTo>
                    <a:lnTo>
                      <a:pt x="13" y="13"/>
                    </a:lnTo>
                    <a:lnTo>
                      <a:pt x="29" y="19"/>
                    </a:lnTo>
                    <a:lnTo>
                      <a:pt x="52" y="30"/>
                    </a:lnTo>
                    <a:lnTo>
                      <a:pt x="81" y="49"/>
                    </a:lnTo>
                    <a:lnTo>
                      <a:pt x="113" y="77"/>
                    </a:lnTo>
                    <a:lnTo>
                      <a:pt x="145" y="118"/>
                    </a:lnTo>
                    <a:lnTo>
                      <a:pt x="172" y="170"/>
                    </a:lnTo>
                    <a:lnTo>
                      <a:pt x="196" y="237"/>
                    </a:lnTo>
                    <a:lnTo>
                      <a:pt x="195" y="237"/>
                    </a:lnTo>
                    <a:lnTo>
                      <a:pt x="190" y="235"/>
                    </a:lnTo>
                    <a:lnTo>
                      <a:pt x="184" y="234"/>
                    </a:lnTo>
                    <a:lnTo>
                      <a:pt x="175" y="234"/>
                    </a:lnTo>
                    <a:lnTo>
                      <a:pt x="164" y="235"/>
                    </a:lnTo>
                    <a:lnTo>
                      <a:pt x="151" y="239"/>
                    </a:lnTo>
                    <a:lnTo>
                      <a:pt x="137" y="245"/>
                    </a:lnTo>
                    <a:lnTo>
                      <a:pt x="122" y="254"/>
                    </a:lnTo>
                    <a:lnTo>
                      <a:pt x="120" y="252"/>
                    </a:lnTo>
                    <a:lnTo>
                      <a:pt x="117" y="245"/>
                    </a:lnTo>
                    <a:lnTo>
                      <a:pt x="112" y="235"/>
                    </a:lnTo>
                    <a:lnTo>
                      <a:pt x="104" y="224"/>
                    </a:lnTo>
                    <a:lnTo>
                      <a:pt x="96" y="213"/>
                    </a:lnTo>
                    <a:lnTo>
                      <a:pt x="89" y="201"/>
                    </a:lnTo>
                    <a:lnTo>
                      <a:pt x="83" y="191"/>
                    </a:lnTo>
                    <a:lnTo>
                      <a:pt x="76" y="183"/>
                    </a:lnTo>
                    <a:lnTo>
                      <a:pt x="71" y="173"/>
                    </a:lnTo>
                    <a:lnTo>
                      <a:pt x="75" y="167"/>
                    </a:lnTo>
                    <a:lnTo>
                      <a:pt x="83" y="162"/>
                    </a:lnTo>
                    <a:lnTo>
                      <a:pt x="93" y="156"/>
                    </a:lnTo>
                    <a:lnTo>
                      <a:pt x="94" y="153"/>
                    </a:lnTo>
                    <a:lnTo>
                      <a:pt x="94" y="148"/>
                    </a:lnTo>
                    <a:lnTo>
                      <a:pt x="93" y="144"/>
                    </a:lnTo>
                    <a:lnTo>
                      <a:pt x="85" y="146"/>
                    </a:lnTo>
                    <a:lnTo>
                      <a:pt x="75" y="151"/>
                    </a:lnTo>
                    <a:lnTo>
                      <a:pt x="67" y="158"/>
                    </a:lnTo>
                    <a:lnTo>
                      <a:pt x="62" y="166"/>
                    </a:lnTo>
                    <a:lnTo>
                      <a:pt x="60" y="170"/>
                    </a:lnTo>
                    <a:lnTo>
                      <a:pt x="57" y="171"/>
                    </a:lnTo>
                    <a:lnTo>
                      <a:pt x="56" y="171"/>
                    </a:lnTo>
                    <a:lnTo>
                      <a:pt x="53" y="170"/>
                    </a:lnTo>
                    <a:lnTo>
                      <a:pt x="50" y="167"/>
                    </a:lnTo>
                    <a:lnTo>
                      <a:pt x="45" y="162"/>
                    </a:lnTo>
                    <a:lnTo>
                      <a:pt x="38" y="156"/>
                    </a:lnTo>
                    <a:lnTo>
                      <a:pt x="29" y="148"/>
                    </a:lnTo>
                    <a:lnTo>
                      <a:pt x="18" y="139"/>
                    </a:lnTo>
                    <a:lnTo>
                      <a:pt x="19" y="130"/>
                    </a:lnTo>
                    <a:lnTo>
                      <a:pt x="19" y="110"/>
                    </a:lnTo>
                    <a:lnTo>
                      <a:pt x="15" y="90"/>
                    </a:lnTo>
                    <a:lnTo>
                      <a:pt x="5" y="82"/>
                    </a:lnTo>
                    <a:lnTo>
                      <a:pt x="0" y="84"/>
                    </a:lnTo>
                    <a:lnTo>
                      <a:pt x="0" y="87"/>
                    </a:lnTo>
                    <a:lnTo>
                      <a:pt x="4" y="91"/>
                    </a:lnTo>
                    <a:lnTo>
                      <a:pt x="7" y="100"/>
                    </a:lnTo>
                    <a:lnTo>
                      <a:pt x="10" y="120"/>
                    </a:lnTo>
                    <a:lnTo>
                      <a:pt x="14" y="153"/>
                    </a:lnTo>
                    <a:lnTo>
                      <a:pt x="17" y="190"/>
                    </a:lnTo>
                    <a:lnTo>
                      <a:pt x="14" y="219"/>
                    </a:lnTo>
                    <a:lnTo>
                      <a:pt x="26" y="230"/>
                    </a:lnTo>
                    <a:lnTo>
                      <a:pt x="27" y="223"/>
                    </a:lnTo>
                    <a:lnTo>
                      <a:pt x="28" y="205"/>
                    </a:lnTo>
                    <a:lnTo>
                      <a:pt x="27" y="180"/>
                    </a:lnTo>
                    <a:lnTo>
                      <a:pt x="22" y="154"/>
                    </a:lnTo>
                    <a:lnTo>
                      <a:pt x="23" y="156"/>
                    </a:lnTo>
                    <a:lnTo>
                      <a:pt x="27" y="158"/>
                    </a:lnTo>
                    <a:lnTo>
                      <a:pt x="31" y="163"/>
                    </a:lnTo>
                    <a:lnTo>
                      <a:pt x="37" y="167"/>
                    </a:lnTo>
                    <a:lnTo>
                      <a:pt x="43" y="172"/>
                    </a:lnTo>
                    <a:lnTo>
                      <a:pt x="50" y="176"/>
                    </a:lnTo>
                    <a:lnTo>
                      <a:pt x="56" y="178"/>
                    </a:lnTo>
                    <a:lnTo>
                      <a:pt x="61" y="178"/>
                    </a:lnTo>
                    <a:lnTo>
                      <a:pt x="61" y="180"/>
                    </a:lnTo>
                    <a:lnTo>
                      <a:pt x="62" y="183"/>
                    </a:lnTo>
                    <a:lnTo>
                      <a:pt x="66" y="189"/>
                    </a:lnTo>
                    <a:lnTo>
                      <a:pt x="70" y="197"/>
                    </a:lnTo>
                    <a:lnTo>
                      <a:pt x="77" y="209"/>
                    </a:lnTo>
                    <a:lnTo>
                      <a:pt x="88" y="223"/>
                    </a:lnTo>
                    <a:lnTo>
                      <a:pt x="100" y="239"/>
                    </a:lnTo>
                    <a:lnTo>
                      <a:pt x="117" y="259"/>
                    </a:lnTo>
                    <a:lnTo>
                      <a:pt x="118" y="261"/>
                    </a:lnTo>
                    <a:lnTo>
                      <a:pt x="120" y="262"/>
                    </a:lnTo>
                    <a:lnTo>
                      <a:pt x="122" y="262"/>
                    </a:lnTo>
                    <a:lnTo>
                      <a:pt x="120" y="263"/>
                    </a:lnTo>
                    <a:lnTo>
                      <a:pt x="118" y="264"/>
                    </a:lnTo>
                    <a:lnTo>
                      <a:pt x="115" y="268"/>
                    </a:lnTo>
                    <a:lnTo>
                      <a:pt x="110" y="272"/>
                    </a:lnTo>
                    <a:lnTo>
                      <a:pt x="103" y="280"/>
                    </a:lnTo>
                    <a:lnTo>
                      <a:pt x="100" y="287"/>
                    </a:lnTo>
                    <a:lnTo>
                      <a:pt x="96" y="297"/>
                    </a:lnTo>
                    <a:lnTo>
                      <a:pt x="88" y="315"/>
                    </a:lnTo>
                    <a:lnTo>
                      <a:pt x="83" y="329"/>
                    </a:lnTo>
                    <a:lnTo>
                      <a:pt x="88" y="335"/>
                    </a:lnTo>
                    <a:lnTo>
                      <a:pt x="96" y="337"/>
                    </a:lnTo>
                    <a:lnTo>
                      <a:pt x="103" y="335"/>
                    </a:lnTo>
                    <a:lnTo>
                      <a:pt x="113" y="325"/>
                    </a:lnTo>
                    <a:lnTo>
                      <a:pt x="117" y="316"/>
                    </a:lnTo>
                    <a:lnTo>
                      <a:pt x="119" y="311"/>
                    </a:lnTo>
                    <a:lnTo>
                      <a:pt x="123" y="310"/>
                    </a:lnTo>
                    <a:lnTo>
                      <a:pt x="129" y="318"/>
                    </a:lnTo>
                    <a:lnTo>
                      <a:pt x="129" y="334"/>
                    </a:lnTo>
                    <a:lnTo>
                      <a:pt x="127" y="354"/>
                    </a:lnTo>
                    <a:lnTo>
                      <a:pt x="128" y="373"/>
                    </a:lnTo>
                    <a:lnTo>
                      <a:pt x="134" y="377"/>
                    </a:lnTo>
                    <a:lnTo>
                      <a:pt x="145" y="373"/>
                    </a:lnTo>
                    <a:lnTo>
                      <a:pt x="153" y="364"/>
                    </a:lnTo>
                    <a:lnTo>
                      <a:pt x="160" y="353"/>
                    </a:lnTo>
                    <a:lnTo>
                      <a:pt x="161" y="357"/>
                    </a:lnTo>
                    <a:lnTo>
                      <a:pt x="165" y="366"/>
                    </a:lnTo>
                    <a:lnTo>
                      <a:pt x="172" y="375"/>
                    </a:lnTo>
                    <a:lnTo>
                      <a:pt x="181" y="377"/>
                    </a:lnTo>
                    <a:lnTo>
                      <a:pt x="185" y="373"/>
                    </a:lnTo>
                    <a:lnTo>
                      <a:pt x="190" y="366"/>
                    </a:lnTo>
                    <a:lnTo>
                      <a:pt x="193" y="354"/>
                    </a:lnTo>
                    <a:lnTo>
                      <a:pt x="194" y="343"/>
                    </a:lnTo>
                    <a:lnTo>
                      <a:pt x="195" y="343"/>
                    </a:lnTo>
                    <a:lnTo>
                      <a:pt x="195" y="344"/>
                    </a:lnTo>
                    <a:lnTo>
                      <a:pt x="195" y="347"/>
                    </a:lnTo>
                    <a:lnTo>
                      <a:pt x="194" y="354"/>
                    </a:lnTo>
                    <a:lnTo>
                      <a:pt x="195" y="364"/>
                    </a:lnTo>
                    <a:lnTo>
                      <a:pt x="199" y="372"/>
                    </a:lnTo>
                    <a:lnTo>
                      <a:pt x="209" y="369"/>
                    </a:lnTo>
                    <a:lnTo>
                      <a:pt x="215" y="361"/>
                    </a:lnTo>
                    <a:lnTo>
                      <a:pt x="219" y="348"/>
                    </a:lnTo>
                    <a:lnTo>
                      <a:pt x="221" y="335"/>
                    </a:lnTo>
                    <a:lnTo>
                      <a:pt x="221" y="326"/>
                    </a:lnTo>
                    <a:lnTo>
                      <a:pt x="221" y="321"/>
                    </a:lnTo>
                    <a:lnTo>
                      <a:pt x="221" y="318"/>
                    </a:lnTo>
                    <a:lnTo>
                      <a:pt x="219" y="314"/>
                    </a:lnTo>
                    <a:lnTo>
                      <a:pt x="219" y="313"/>
                    </a:lnTo>
                    <a:lnTo>
                      <a:pt x="221" y="315"/>
                    </a:lnTo>
                    <a:lnTo>
                      <a:pt x="224" y="321"/>
                    </a:lnTo>
                    <a:lnTo>
                      <a:pt x="231" y="326"/>
                    </a:lnTo>
                    <a:lnTo>
                      <a:pt x="239" y="328"/>
                    </a:lnTo>
                    <a:lnTo>
                      <a:pt x="247" y="316"/>
                    </a:lnTo>
                    <a:lnTo>
                      <a:pt x="245" y="296"/>
                    </a:lnTo>
                    <a:lnTo>
                      <a:pt x="234" y="276"/>
                    </a:lnTo>
                    <a:lnTo>
                      <a:pt x="224" y="2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76" name="Freeform 162"/>
              <p:cNvSpPr>
                <a:spLocks/>
              </p:cNvSpPr>
              <p:nvPr/>
            </p:nvSpPr>
            <p:spPr bwMode="auto">
              <a:xfrm>
                <a:off x="3921" y="3360"/>
                <a:ext cx="144" cy="123"/>
              </a:xfrm>
              <a:custGeom>
                <a:avLst/>
                <a:gdLst>
                  <a:gd name="T0" fmla="*/ 130 w 144"/>
                  <a:gd name="T1" fmla="*/ 62 h 123"/>
                  <a:gd name="T2" fmla="*/ 125 w 144"/>
                  <a:gd name="T3" fmla="*/ 52 h 123"/>
                  <a:gd name="T4" fmla="*/ 115 w 144"/>
                  <a:gd name="T5" fmla="*/ 45 h 123"/>
                  <a:gd name="T6" fmla="*/ 110 w 144"/>
                  <a:gd name="T7" fmla="*/ 51 h 123"/>
                  <a:gd name="T8" fmla="*/ 114 w 144"/>
                  <a:gd name="T9" fmla="*/ 66 h 123"/>
                  <a:gd name="T10" fmla="*/ 119 w 144"/>
                  <a:gd name="T11" fmla="*/ 92 h 123"/>
                  <a:gd name="T12" fmla="*/ 115 w 144"/>
                  <a:gd name="T13" fmla="*/ 115 h 123"/>
                  <a:gd name="T14" fmla="*/ 107 w 144"/>
                  <a:gd name="T15" fmla="*/ 116 h 123"/>
                  <a:gd name="T16" fmla="*/ 107 w 144"/>
                  <a:gd name="T17" fmla="*/ 94 h 123"/>
                  <a:gd name="T18" fmla="*/ 102 w 144"/>
                  <a:gd name="T19" fmla="*/ 68 h 123"/>
                  <a:gd name="T20" fmla="*/ 97 w 144"/>
                  <a:gd name="T21" fmla="*/ 59 h 123"/>
                  <a:gd name="T22" fmla="*/ 87 w 144"/>
                  <a:gd name="T23" fmla="*/ 62 h 123"/>
                  <a:gd name="T24" fmla="*/ 91 w 144"/>
                  <a:gd name="T25" fmla="*/ 86 h 123"/>
                  <a:gd name="T26" fmla="*/ 92 w 144"/>
                  <a:gd name="T27" fmla="*/ 107 h 123"/>
                  <a:gd name="T28" fmla="*/ 86 w 144"/>
                  <a:gd name="T29" fmla="*/ 123 h 123"/>
                  <a:gd name="T30" fmla="*/ 76 w 144"/>
                  <a:gd name="T31" fmla="*/ 113 h 123"/>
                  <a:gd name="T32" fmla="*/ 77 w 144"/>
                  <a:gd name="T33" fmla="*/ 92 h 123"/>
                  <a:gd name="T34" fmla="*/ 74 w 144"/>
                  <a:gd name="T35" fmla="*/ 70 h 123"/>
                  <a:gd name="T36" fmla="*/ 69 w 144"/>
                  <a:gd name="T37" fmla="*/ 62 h 123"/>
                  <a:gd name="T38" fmla="*/ 60 w 144"/>
                  <a:gd name="T39" fmla="*/ 63 h 123"/>
                  <a:gd name="T40" fmla="*/ 63 w 144"/>
                  <a:gd name="T41" fmla="*/ 83 h 123"/>
                  <a:gd name="T42" fmla="*/ 58 w 144"/>
                  <a:gd name="T43" fmla="*/ 111 h 123"/>
                  <a:gd name="T44" fmla="*/ 45 w 144"/>
                  <a:gd name="T45" fmla="*/ 120 h 123"/>
                  <a:gd name="T46" fmla="*/ 48 w 144"/>
                  <a:gd name="T47" fmla="*/ 101 h 123"/>
                  <a:gd name="T48" fmla="*/ 50 w 144"/>
                  <a:gd name="T49" fmla="*/ 82 h 123"/>
                  <a:gd name="T50" fmla="*/ 41 w 144"/>
                  <a:gd name="T51" fmla="*/ 58 h 123"/>
                  <a:gd name="T52" fmla="*/ 24 w 144"/>
                  <a:gd name="T53" fmla="*/ 59 h 123"/>
                  <a:gd name="T54" fmla="*/ 15 w 144"/>
                  <a:gd name="T55" fmla="*/ 76 h 123"/>
                  <a:gd name="T56" fmla="*/ 0 w 144"/>
                  <a:gd name="T57" fmla="*/ 82 h 123"/>
                  <a:gd name="T58" fmla="*/ 9 w 144"/>
                  <a:gd name="T59" fmla="*/ 61 h 123"/>
                  <a:gd name="T60" fmla="*/ 21 w 144"/>
                  <a:gd name="T61" fmla="*/ 43 h 123"/>
                  <a:gd name="T62" fmla="*/ 26 w 144"/>
                  <a:gd name="T63" fmla="*/ 33 h 123"/>
                  <a:gd name="T64" fmla="*/ 45 w 144"/>
                  <a:gd name="T65" fmla="*/ 14 h 123"/>
                  <a:gd name="T66" fmla="*/ 62 w 144"/>
                  <a:gd name="T67" fmla="*/ 5 h 123"/>
                  <a:gd name="T68" fmla="*/ 82 w 144"/>
                  <a:gd name="T69" fmla="*/ 0 h 123"/>
                  <a:gd name="T70" fmla="*/ 100 w 144"/>
                  <a:gd name="T71" fmla="*/ 1 h 123"/>
                  <a:gd name="T72" fmla="*/ 110 w 144"/>
                  <a:gd name="T73" fmla="*/ 9 h 123"/>
                  <a:gd name="T74" fmla="*/ 116 w 144"/>
                  <a:gd name="T75" fmla="*/ 19 h 123"/>
                  <a:gd name="T76" fmla="*/ 134 w 144"/>
                  <a:gd name="T77" fmla="*/ 38 h 123"/>
                  <a:gd name="T78" fmla="*/ 143 w 144"/>
                  <a:gd name="T79" fmla="*/ 58 h 123"/>
                  <a:gd name="T80" fmla="*/ 143 w 144"/>
                  <a:gd name="T81" fmla="*/ 76 h 123"/>
                  <a:gd name="T82" fmla="*/ 135 w 144"/>
                  <a:gd name="T83" fmla="*/ 72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4"/>
                  <a:gd name="T127" fmla="*/ 0 h 123"/>
                  <a:gd name="T128" fmla="*/ 144 w 144"/>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4" h="123">
                    <a:moveTo>
                      <a:pt x="133" y="68"/>
                    </a:moveTo>
                    <a:lnTo>
                      <a:pt x="130" y="62"/>
                    </a:lnTo>
                    <a:lnTo>
                      <a:pt x="129" y="57"/>
                    </a:lnTo>
                    <a:lnTo>
                      <a:pt x="125" y="52"/>
                    </a:lnTo>
                    <a:lnTo>
                      <a:pt x="120" y="47"/>
                    </a:lnTo>
                    <a:lnTo>
                      <a:pt x="115" y="45"/>
                    </a:lnTo>
                    <a:lnTo>
                      <a:pt x="112" y="47"/>
                    </a:lnTo>
                    <a:lnTo>
                      <a:pt x="110" y="51"/>
                    </a:lnTo>
                    <a:lnTo>
                      <a:pt x="110" y="52"/>
                    </a:lnTo>
                    <a:lnTo>
                      <a:pt x="114" y="66"/>
                    </a:lnTo>
                    <a:lnTo>
                      <a:pt x="117" y="80"/>
                    </a:lnTo>
                    <a:lnTo>
                      <a:pt x="119" y="92"/>
                    </a:lnTo>
                    <a:lnTo>
                      <a:pt x="119" y="106"/>
                    </a:lnTo>
                    <a:lnTo>
                      <a:pt x="115" y="115"/>
                    </a:lnTo>
                    <a:lnTo>
                      <a:pt x="111" y="119"/>
                    </a:lnTo>
                    <a:lnTo>
                      <a:pt x="107" y="116"/>
                    </a:lnTo>
                    <a:lnTo>
                      <a:pt x="107" y="107"/>
                    </a:lnTo>
                    <a:lnTo>
                      <a:pt x="107" y="94"/>
                    </a:lnTo>
                    <a:lnTo>
                      <a:pt x="106" y="80"/>
                    </a:lnTo>
                    <a:lnTo>
                      <a:pt x="102" y="68"/>
                    </a:lnTo>
                    <a:lnTo>
                      <a:pt x="101" y="63"/>
                    </a:lnTo>
                    <a:lnTo>
                      <a:pt x="97" y="59"/>
                    </a:lnTo>
                    <a:lnTo>
                      <a:pt x="92" y="59"/>
                    </a:lnTo>
                    <a:lnTo>
                      <a:pt x="87" y="62"/>
                    </a:lnTo>
                    <a:lnTo>
                      <a:pt x="86" y="67"/>
                    </a:lnTo>
                    <a:lnTo>
                      <a:pt x="91" y="86"/>
                    </a:lnTo>
                    <a:lnTo>
                      <a:pt x="93" y="99"/>
                    </a:lnTo>
                    <a:lnTo>
                      <a:pt x="92" y="107"/>
                    </a:lnTo>
                    <a:lnTo>
                      <a:pt x="90" y="118"/>
                    </a:lnTo>
                    <a:lnTo>
                      <a:pt x="86" y="123"/>
                    </a:lnTo>
                    <a:lnTo>
                      <a:pt x="79" y="120"/>
                    </a:lnTo>
                    <a:lnTo>
                      <a:pt x="76" y="113"/>
                    </a:lnTo>
                    <a:lnTo>
                      <a:pt x="76" y="102"/>
                    </a:lnTo>
                    <a:lnTo>
                      <a:pt x="77" y="92"/>
                    </a:lnTo>
                    <a:lnTo>
                      <a:pt x="76" y="80"/>
                    </a:lnTo>
                    <a:lnTo>
                      <a:pt x="74" y="70"/>
                    </a:lnTo>
                    <a:lnTo>
                      <a:pt x="72" y="63"/>
                    </a:lnTo>
                    <a:lnTo>
                      <a:pt x="69" y="62"/>
                    </a:lnTo>
                    <a:lnTo>
                      <a:pt x="64" y="62"/>
                    </a:lnTo>
                    <a:lnTo>
                      <a:pt x="60" y="63"/>
                    </a:lnTo>
                    <a:lnTo>
                      <a:pt x="59" y="66"/>
                    </a:lnTo>
                    <a:lnTo>
                      <a:pt x="63" y="83"/>
                    </a:lnTo>
                    <a:lnTo>
                      <a:pt x="63" y="99"/>
                    </a:lnTo>
                    <a:lnTo>
                      <a:pt x="58" y="111"/>
                    </a:lnTo>
                    <a:lnTo>
                      <a:pt x="49" y="120"/>
                    </a:lnTo>
                    <a:lnTo>
                      <a:pt x="45" y="120"/>
                    </a:lnTo>
                    <a:lnTo>
                      <a:pt x="45" y="113"/>
                    </a:lnTo>
                    <a:lnTo>
                      <a:pt x="48" y="101"/>
                    </a:lnTo>
                    <a:lnTo>
                      <a:pt x="50" y="92"/>
                    </a:lnTo>
                    <a:lnTo>
                      <a:pt x="50" y="82"/>
                    </a:lnTo>
                    <a:lnTo>
                      <a:pt x="48" y="70"/>
                    </a:lnTo>
                    <a:lnTo>
                      <a:pt x="41" y="58"/>
                    </a:lnTo>
                    <a:lnTo>
                      <a:pt x="33" y="54"/>
                    </a:lnTo>
                    <a:lnTo>
                      <a:pt x="24" y="59"/>
                    </a:lnTo>
                    <a:lnTo>
                      <a:pt x="19" y="67"/>
                    </a:lnTo>
                    <a:lnTo>
                      <a:pt x="15" y="76"/>
                    </a:lnTo>
                    <a:lnTo>
                      <a:pt x="10" y="81"/>
                    </a:lnTo>
                    <a:lnTo>
                      <a:pt x="0" y="82"/>
                    </a:lnTo>
                    <a:lnTo>
                      <a:pt x="2" y="73"/>
                    </a:lnTo>
                    <a:lnTo>
                      <a:pt x="9" y="61"/>
                    </a:lnTo>
                    <a:lnTo>
                      <a:pt x="16" y="52"/>
                    </a:lnTo>
                    <a:lnTo>
                      <a:pt x="21" y="43"/>
                    </a:lnTo>
                    <a:lnTo>
                      <a:pt x="22" y="38"/>
                    </a:lnTo>
                    <a:lnTo>
                      <a:pt x="26" y="33"/>
                    </a:lnTo>
                    <a:lnTo>
                      <a:pt x="39" y="20"/>
                    </a:lnTo>
                    <a:lnTo>
                      <a:pt x="45" y="14"/>
                    </a:lnTo>
                    <a:lnTo>
                      <a:pt x="53" y="9"/>
                    </a:lnTo>
                    <a:lnTo>
                      <a:pt x="62" y="5"/>
                    </a:lnTo>
                    <a:lnTo>
                      <a:pt x="72" y="2"/>
                    </a:lnTo>
                    <a:lnTo>
                      <a:pt x="82" y="0"/>
                    </a:lnTo>
                    <a:lnTo>
                      <a:pt x="92" y="0"/>
                    </a:lnTo>
                    <a:lnTo>
                      <a:pt x="100" y="1"/>
                    </a:lnTo>
                    <a:lnTo>
                      <a:pt x="107" y="5"/>
                    </a:lnTo>
                    <a:lnTo>
                      <a:pt x="110" y="9"/>
                    </a:lnTo>
                    <a:lnTo>
                      <a:pt x="112" y="14"/>
                    </a:lnTo>
                    <a:lnTo>
                      <a:pt x="116" y="19"/>
                    </a:lnTo>
                    <a:lnTo>
                      <a:pt x="124" y="27"/>
                    </a:lnTo>
                    <a:lnTo>
                      <a:pt x="134" y="38"/>
                    </a:lnTo>
                    <a:lnTo>
                      <a:pt x="140" y="48"/>
                    </a:lnTo>
                    <a:lnTo>
                      <a:pt x="143" y="58"/>
                    </a:lnTo>
                    <a:lnTo>
                      <a:pt x="144" y="71"/>
                    </a:lnTo>
                    <a:lnTo>
                      <a:pt x="143" y="76"/>
                    </a:lnTo>
                    <a:lnTo>
                      <a:pt x="139" y="76"/>
                    </a:lnTo>
                    <a:lnTo>
                      <a:pt x="135" y="72"/>
                    </a:lnTo>
                    <a:lnTo>
                      <a:pt x="133" y="68"/>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77" name="Freeform 163"/>
              <p:cNvSpPr>
                <a:spLocks/>
              </p:cNvSpPr>
              <p:nvPr/>
            </p:nvSpPr>
            <p:spPr bwMode="auto">
              <a:xfrm>
                <a:off x="3770" y="3233"/>
                <a:ext cx="51" cy="97"/>
              </a:xfrm>
              <a:custGeom>
                <a:avLst/>
                <a:gdLst>
                  <a:gd name="T0" fmla="*/ 28 w 51"/>
                  <a:gd name="T1" fmla="*/ 94 h 97"/>
                  <a:gd name="T2" fmla="*/ 18 w 51"/>
                  <a:gd name="T3" fmla="*/ 66 h 97"/>
                  <a:gd name="T4" fmla="*/ 9 w 51"/>
                  <a:gd name="T5" fmla="*/ 38 h 97"/>
                  <a:gd name="T6" fmla="*/ 3 w 51"/>
                  <a:gd name="T7" fmla="*/ 17 h 97"/>
                  <a:gd name="T8" fmla="*/ 0 w 51"/>
                  <a:gd name="T9" fmla="*/ 8 h 97"/>
                  <a:gd name="T10" fmla="*/ 1 w 51"/>
                  <a:gd name="T11" fmla="*/ 8 h 97"/>
                  <a:gd name="T12" fmla="*/ 5 w 51"/>
                  <a:gd name="T13" fmla="*/ 7 h 97"/>
                  <a:gd name="T14" fmla="*/ 11 w 51"/>
                  <a:gd name="T15" fmla="*/ 4 h 97"/>
                  <a:gd name="T16" fmla="*/ 20 w 51"/>
                  <a:gd name="T17" fmla="*/ 0 h 97"/>
                  <a:gd name="T18" fmla="*/ 27 w 51"/>
                  <a:gd name="T19" fmla="*/ 14 h 97"/>
                  <a:gd name="T20" fmla="*/ 37 w 51"/>
                  <a:gd name="T21" fmla="*/ 49 h 97"/>
                  <a:gd name="T22" fmla="*/ 47 w 51"/>
                  <a:gd name="T23" fmla="*/ 81 h 97"/>
                  <a:gd name="T24" fmla="*/ 51 w 51"/>
                  <a:gd name="T25" fmla="*/ 97 h 97"/>
                  <a:gd name="T26" fmla="*/ 42 w 51"/>
                  <a:gd name="T27" fmla="*/ 93 h 97"/>
                  <a:gd name="T28" fmla="*/ 16 w 51"/>
                  <a:gd name="T29" fmla="*/ 11 h 97"/>
                  <a:gd name="T30" fmla="*/ 8 w 51"/>
                  <a:gd name="T31" fmla="*/ 14 h 97"/>
                  <a:gd name="T32" fmla="*/ 33 w 51"/>
                  <a:gd name="T33" fmla="*/ 92 h 97"/>
                  <a:gd name="T34" fmla="*/ 28 w 51"/>
                  <a:gd name="T35" fmla="*/ 94 h 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97"/>
                  <a:gd name="T56" fmla="*/ 51 w 51"/>
                  <a:gd name="T57" fmla="*/ 97 h 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97">
                    <a:moveTo>
                      <a:pt x="28" y="94"/>
                    </a:moveTo>
                    <a:lnTo>
                      <a:pt x="18" y="66"/>
                    </a:lnTo>
                    <a:lnTo>
                      <a:pt x="9" y="38"/>
                    </a:lnTo>
                    <a:lnTo>
                      <a:pt x="3" y="17"/>
                    </a:lnTo>
                    <a:lnTo>
                      <a:pt x="0" y="8"/>
                    </a:lnTo>
                    <a:lnTo>
                      <a:pt x="1" y="8"/>
                    </a:lnTo>
                    <a:lnTo>
                      <a:pt x="5" y="7"/>
                    </a:lnTo>
                    <a:lnTo>
                      <a:pt x="11" y="4"/>
                    </a:lnTo>
                    <a:lnTo>
                      <a:pt x="20" y="0"/>
                    </a:lnTo>
                    <a:lnTo>
                      <a:pt x="27" y="14"/>
                    </a:lnTo>
                    <a:lnTo>
                      <a:pt x="37" y="49"/>
                    </a:lnTo>
                    <a:lnTo>
                      <a:pt x="47" y="81"/>
                    </a:lnTo>
                    <a:lnTo>
                      <a:pt x="51" y="97"/>
                    </a:lnTo>
                    <a:lnTo>
                      <a:pt x="42" y="93"/>
                    </a:lnTo>
                    <a:lnTo>
                      <a:pt x="16" y="11"/>
                    </a:lnTo>
                    <a:lnTo>
                      <a:pt x="8" y="14"/>
                    </a:lnTo>
                    <a:lnTo>
                      <a:pt x="33" y="92"/>
                    </a:lnTo>
                    <a:lnTo>
                      <a:pt x="28"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78" name="Freeform 164"/>
              <p:cNvSpPr>
                <a:spLocks/>
              </p:cNvSpPr>
              <p:nvPr/>
            </p:nvSpPr>
            <p:spPr bwMode="auto">
              <a:xfrm>
                <a:off x="3723" y="3306"/>
                <a:ext cx="155" cy="134"/>
              </a:xfrm>
              <a:custGeom>
                <a:avLst/>
                <a:gdLst>
                  <a:gd name="T0" fmla="*/ 148 w 155"/>
                  <a:gd name="T1" fmla="*/ 107 h 134"/>
                  <a:gd name="T2" fmla="*/ 132 w 155"/>
                  <a:gd name="T3" fmla="*/ 113 h 134"/>
                  <a:gd name="T4" fmla="*/ 114 w 155"/>
                  <a:gd name="T5" fmla="*/ 124 h 134"/>
                  <a:gd name="T6" fmla="*/ 105 w 155"/>
                  <a:gd name="T7" fmla="*/ 126 h 134"/>
                  <a:gd name="T8" fmla="*/ 96 w 155"/>
                  <a:gd name="T9" fmla="*/ 126 h 134"/>
                  <a:gd name="T10" fmla="*/ 85 w 155"/>
                  <a:gd name="T11" fmla="*/ 129 h 134"/>
                  <a:gd name="T12" fmla="*/ 70 w 155"/>
                  <a:gd name="T13" fmla="*/ 134 h 134"/>
                  <a:gd name="T14" fmla="*/ 46 w 155"/>
                  <a:gd name="T15" fmla="*/ 134 h 134"/>
                  <a:gd name="T16" fmla="*/ 20 w 155"/>
                  <a:gd name="T17" fmla="*/ 130 h 134"/>
                  <a:gd name="T18" fmla="*/ 3 w 155"/>
                  <a:gd name="T19" fmla="*/ 126 h 134"/>
                  <a:gd name="T20" fmla="*/ 3 w 155"/>
                  <a:gd name="T21" fmla="*/ 117 h 134"/>
                  <a:gd name="T22" fmla="*/ 13 w 155"/>
                  <a:gd name="T23" fmla="*/ 120 h 134"/>
                  <a:gd name="T24" fmla="*/ 37 w 155"/>
                  <a:gd name="T25" fmla="*/ 125 h 134"/>
                  <a:gd name="T26" fmla="*/ 63 w 155"/>
                  <a:gd name="T27" fmla="*/ 126 h 134"/>
                  <a:gd name="T28" fmla="*/ 81 w 155"/>
                  <a:gd name="T29" fmla="*/ 118 h 134"/>
                  <a:gd name="T30" fmla="*/ 99 w 155"/>
                  <a:gd name="T31" fmla="*/ 115 h 134"/>
                  <a:gd name="T32" fmla="*/ 117 w 155"/>
                  <a:gd name="T33" fmla="*/ 106 h 134"/>
                  <a:gd name="T34" fmla="*/ 127 w 155"/>
                  <a:gd name="T35" fmla="*/ 98 h 134"/>
                  <a:gd name="T36" fmla="*/ 137 w 155"/>
                  <a:gd name="T37" fmla="*/ 99 h 134"/>
                  <a:gd name="T38" fmla="*/ 141 w 155"/>
                  <a:gd name="T39" fmla="*/ 97 h 134"/>
                  <a:gd name="T40" fmla="*/ 131 w 155"/>
                  <a:gd name="T41" fmla="*/ 75 h 134"/>
                  <a:gd name="T42" fmla="*/ 117 w 155"/>
                  <a:gd name="T43" fmla="*/ 62 h 134"/>
                  <a:gd name="T44" fmla="*/ 108 w 155"/>
                  <a:gd name="T45" fmla="*/ 59 h 134"/>
                  <a:gd name="T46" fmla="*/ 106 w 155"/>
                  <a:gd name="T47" fmla="*/ 54 h 134"/>
                  <a:gd name="T48" fmla="*/ 119 w 155"/>
                  <a:gd name="T49" fmla="*/ 54 h 134"/>
                  <a:gd name="T50" fmla="*/ 139 w 155"/>
                  <a:gd name="T51" fmla="*/ 68 h 134"/>
                  <a:gd name="T52" fmla="*/ 147 w 155"/>
                  <a:gd name="T53" fmla="*/ 79 h 134"/>
                  <a:gd name="T54" fmla="*/ 148 w 155"/>
                  <a:gd name="T55" fmla="*/ 68 h 134"/>
                  <a:gd name="T56" fmla="*/ 125 w 155"/>
                  <a:gd name="T57" fmla="*/ 39 h 134"/>
                  <a:gd name="T58" fmla="*/ 104 w 155"/>
                  <a:gd name="T59" fmla="*/ 27 h 134"/>
                  <a:gd name="T60" fmla="*/ 88 w 155"/>
                  <a:gd name="T61" fmla="*/ 25 h 134"/>
                  <a:gd name="T62" fmla="*/ 74 w 155"/>
                  <a:gd name="T63" fmla="*/ 29 h 134"/>
                  <a:gd name="T64" fmla="*/ 62 w 155"/>
                  <a:gd name="T65" fmla="*/ 35 h 134"/>
                  <a:gd name="T66" fmla="*/ 52 w 155"/>
                  <a:gd name="T67" fmla="*/ 43 h 134"/>
                  <a:gd name="T68" fmla="*/ 43 w 155"/>
                  <a:gd name="T69" fmla="*/ 49 h 134"/>
                  <a:gd name="T70" fmla="*/ 33 w 155"/>
                  <a:gd name="T71" fmla="*/ 53 h 134"/>
                  <a:gd name="T72" fmla="*/ 23 w 155"/>
                  <a:gd name="T73" fmla="*/ 53 h 134"/>
                  <a:gd name="T74" fmla="*/ 28 w 155"/>
                  <a:gd name="T75" fmla="*/ 44 h 134"/>
                  <a:gd name="T76" fmla="*/ 38 w 155"/>
                  <a:gd name="T77" fmla="*/ 43 h 134"/>
                  <a:gd name="T78" fmla="*/ 51 w 155"/>
                  <a:gd name="T79" fmla="*/ 20 h 134"/>
                  <a:gd name="T80" fmla="*/ 62 w 155"/>
                  <a:gd name="T81" fmla="*/ 3 h 134"/>
                  <a:gd name="T82" fmla="*/ 74 w 155"/>
                  <a:gd name="T83" fmla="*/ 10 h 134"/>
                  <a:gd name="T84" fmla="*/ 66 w 155"/>
                  <a:gd name="T85" fmla="*/ 15 h 134"/>
                  <a:gd name="T86" fmla="*/ 57 w 155"/>
                  <a:gd name="T87" fmla="*/ 30 h 134"/>
                  <a:gd name="T88" fmla="*/ 62 w 155"/>
                  <a:gd name="T89" fmla="*/ 26 h 134"/>
                  <a:gd name="T90" fmla="*/ 76 w 155"/>
                  <a:gd name="T91" fmla="*/ 20 h 134"/>
                  <a:gd name="T92" fmla="*/ 94 w 155"/>
                  <a:gd name="T93" fmla="*/ 16 h 134"/>
                  <a:gd name="T94" fmla="*/ 113 w 155"/>
                  <a:gd name="T95" fmla="*/ 21 h 134"/>
                  <a:gd name="T96" fmla="*/ 131 w 155"/>
                  <a:gd name="T97" fmla="*/ 35 h 134"/>
                  <a:gd name="T98" fmla="*/ 147 w 155"/>
                  <a:gd name="T99" fmla="*/ 50 h 134"/>
                  <a:gd name="T100" fmla="*/ 155 w 155"/>
                  <a:gd name="T101" fmla="*/ 68 h 134"/>
                  <a:gd name="T102" fmla="*/ 150 w 155"/>
                  <a:gd name="T103" fmla="*/ 88 h 1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5"/>
                  <a:gd name="T157" fmla="*/ 0 h 134"/>
                  <a:gd name="T158" fmla="*/ 155 w 155"/>
                  <a:gd name="T159" fmla="*/ 134 h 1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5" h="134">
                    <a:moveTo>
                      <a:pt x="147" y="89"/>
                    </a:moveTo>
                    <a:lnTo>
                      <a:pt x="148" y="107"/>
                    </a:lnTo>
                    <a:lnTo>
                      <a:pt x="142" y="112"/>
                    </a:lnTo>
                    <a:lnTo>
                      <a:pt x="132" y="113"/>
                    </a:lnTo>
                    <a:lnTo>
                      <a:pt x="120" y="118"/>
                    </a:lnTo>
                    <a:lnTo>
                      <a:pt x="114" y="124"/>
                    </a:lnTo>
                    <a:lnTo>
                      <a:pt x="109" y="125"/>
                    </a:lnTo>
                    <a:lnTo>
                      <a:pt x="105" y="126"/>
                    </a:lnTo>
                    <a:lnTo>
                      <a:pt x="100" y="126"/>
                    </a:lnTo>
                    <a:lnTo>
                      <a:pt x="96" y="126"/>
                    </a:lnTo>
                    <a:lnTo>
                      <a:pt x="91" y="127"/>
                    </a:lnTo>
                    <a:lnTo>
                      <a:pt x="85" y="129"/>
                    </a:lnTo>
                    <a:lnTo>
                      <a:pt x="79" y="131"/>
                    </a:lnTo>
                    <a:lnTo>
                      <a:pt x="70" y="134"/>
                    </a:lnTo>
                    <a:lnTo>
                      <a:pt x="58" y="134"/>
                    </a:lnTo>
                    <a:lnTo>
                      <a:pt x="46" y="134"/>
                    </a:lnTo>
                    <a:lnTo>
                      <a:pt x="33" y="132"/>
                    </a:lnTo>
                    <a:lnTo>
                      <a:pt x="20" y="130"/>
                    </a:lnTo>
                    <a:lnTo>
                      <a:pt x="10" y="129"/>
                    </a:lnTo>
                    <a:lnTo>
                      <a:pt x="3" y="126"/>
                    </a:lnTo>
                    <a:lnTo>
                      <a:pt x="0" y="126"/>
                    </a:lnTo>
                    <a:lnTo>
                      <a:pt x="3" y="117"/>
                    </a:lnTo>
                    <a:lnTo>
                      <a:pt x="5" y="118"/>
                    </a:lnTo>
                    <a:lnTo>
                      <a:pt x="13" y="120"/>
                    </a:lnTo>
                    <a:lnTo>
                      <a:pt x="24" y="122"/>
                    </a:lnTo>
                    <a:lnTo>
                      <a:pt x="37" y="125"/>
                    </a:lnTo>
                    <a:lnTo>
                      <a:pt x="51" y="126"/>
                    </a:lnTo>
                    <a:lnTo>
                      <a:pt x="63" y="126"/>
                    </a:lnTo>
                    <a:lnTo>
                      <a:pt x="74" y="124"/>
                    </a:lnTo>
                    <a:lnTo>
                      <a:pt x="81" y="118"/>
                    </a:lnTo>
                    <a:lnTo>
                      <a:pt x="90" y="113"/>
                    </a:lnTo>
                    <a:lnTo>
                      <a:pt x="99" y="115"/>
                    </a:lnTo>
                    <a:lnTo>
                      <a:pt x="109" y="115"/>
                    </a:lnTo>
                    <a:lnTo>
                      <a:pt x="117" y="106"/>
                    </a:lnTo>
                    <a:lnTo>
                      <a:pt x="120" y="101"/>
                    </a:lnTo>
                    <a:lnTo>
                      <a:pt x="127" y="98"/>
                    </a:lnTo>
                    <a:lnTo>
                      <a:pt x="132" y="99"/>
                    </a:lnTo>
                    <a:lnTo>
                      <a:pt x="137" y="99"/>
                    </a:lnTo>
                    <a:lnTo>
                      <a:pt x="141" y="99"/>
                    </a:lnTo>
                    <a:lnTo>
                      <a:pt x="141" y="97"/>
                    </a:lnTo>
                    <a:lnTo>
                      <a:pt x="138" y="89"/>
                    </a:lnTo>
                    <a:lnTo>
                      <a:pt x="131" y="75"/>
                    </a:lnTo>
                    <a:lnTo>
                      <a:pt x="124" y="67"/>
                    </a:lnTo>
                    <a:lnTo>
                      <a:pt x="117" y="62"/>
                    </a:lnTo>
                    <a:lnTo>
                      <a:pt x="110" y="59"/>
                    </a:lnTo>
                    <a:lnTo>
                      <a:pt x="108" y="59"/>
                    </a:lnTo>
                    <a:lnTo>
                      <a:pt x="106" y="58"/>
                    </a:lnTo>
                    <a:lnTo>
                      <a:pt x="106" y="54"/>
                    </a:lnTo>
                    <a:lnTo>
                      <a:pt x="109" y="53"/>
                    </a:lnTo>
                    <a:lnTo>
                      <a:pt x="119" y="54"/>
                    </a:lnTo>
                    <a:lnTo>
                      <a:pt x="131" y="60"/>
                    </a:lnTo>
                    <a:lnTo>
                      <a:pt x="139" y="68"/>
                    </a:lnTo>
                    <a:lnTo>
                      <a:pt x="146" y="75"/>
                    </a:lnTo>
                    <a:lnTo>
                      <a:pt x="147" y="79"/>
                    </a:lnTo>
                    <a:lnTo>
                      <a:pt x="148" y="77"/>
                    </a:lnTo>
                    <a:lnTo>
                      <a:pt x="148" y="68"/>
                    </a:lnTo>
                    <a:lnTo>
                      <a:pt x="142" y="55"/>
                    </a:lnTo>
                    <a:lnTo>
                      <a:pt x="125" y="39"/>
                    </a:lnTo>
                    <a:lnTo>
                      <a:pt x="114" y="31"/>
                    </a:lnTo>
                    <a:lnTo>
                      <a:pt x="104" y="27"/>
                    </a:lnTo>
                    <a:lnTo>
                      <a:pt x="95" y="25"/>
                    </a:lnTo>
                    <a:lnTo>
                      <a:pt x="88" y="25"/>
                    </a:lnTo>
                    <a:lnTo>
                      <a:pt x="80" y="26"/>
                    </a:lnTo>
                    <a:lnTo>
                      <a:pt x="74" y="29"/>
                    </a:lnTo>
                    <a:lnTo>
                      <a:pt x="67" y="31"/>
                    </a:lnTo>
                    <a:lnTo>
                      <a:pt x="62" y="35"/>
                    </a:lnTo>
                    <a:lnTo>
                      <a:pt x="57" y="39"/>
                    </a:lnTo>
                    <a:lnTo>
                      <a:pt x="52" y="43"/>
                    </a:lnTo>
                    <a:lnTo>
                      <a:pt x="47" y="45"/>
                    </a:lnTo>
                    <a:lnTo>
                      <a:pt x="43" y="49"/>
                    </a:lnTo>
                    <a:lnTo>
                      <a:pt x="38" y="51"/>
                    </a:lnTo>
                    <a:lnTo>
                      <a:pt x="33" y="53"/>
                    </a:lnTo>
                    <a:lnTo>
                      <a:pt x="28" y="54"/>
                    </a:lnTo>
                    <a:lnTo>
                      <a:pt x="23" y="53"/>
                    </a:lnTo>
                    <a:lnTo>
                      <a:pt x="25" y="43"/>
                    </a:lnTo>
                    <a:lnTo>
                      <a:pt x="28" y="44"/>
                    </a:lnTo>
                    <a:lnTo>
                      <a:pt x="32" y="45"/>
                    </a:lnTo>
                    <a:lnTo>
                      <a:pt x="38" y="43"/>
                    </a:lnTo>
                    <a:lnTo>
                      <a:pt x="44" y="32"/>
                    </a:lnTo>
                    <a:lnTo>
                      <a:pt x="51" y="20"/>
                    </a:lnTo>
                    <a:lnTo>
                      <a:pt x="57" y="10"/>
                    </a:lnTo>
                    <a:lnTo>
                      <a:pt x="62" y="3"/>
                    </a:lnTo>
                    <a:lnTo>
                      <a:pt x="70" y="0"/>
                    </a:lnTo>
                    <a:lnTo>
                      <a:pt x="74" y="10"/>
                    </a:lnTo>
                    <a:lnTo>
                      <a:pt x="71" y="11"/>
                    </a:lnTo>
                    <a:lnTo>
                      <a:pt x="66" y="15"/>
                    </a:lnTo>
                    <a:lnTo>
                      <a:pt x="60" y="21"/>
                    </a:lnTo>
                    <a:lnTo>
                      <a:pt x="57" y="30"/>
                    </a:lnTo>
                    <a:lnTo>
                      <a:pt x="58" y="29"/>
                    </a:lnTo>
                    <a:lnTo>
                      <a:pt x="62" y="26"/>
                    </a:lnTo>
                    <a:lnTo>
                      <a:pt x="69" y="22"/>
                    </a:lnTo>
                    <a:lnTo>
                      <a:pt x="76" y="20"/>
                    </a:lnTo>
                    <a:lnTo>
                      <a:pt x="85" y="17"/>
                    </a:lnTo>
                    <a:lnTo>
                      <a:pt x="94" y="16"/>
                    </a:lnTo>
                    <a:lnTo>
                      <a:pt x="104" y="17"/>
                    </a:lnTo>
                    <a:lnTo>
                      <a:pt x="113" y="21"/>
                    </a:lnTo>
                    <a:lnTo>
                      <a:pt x="122" y="27"/>
                    </a:lnTo>
                    <a:lnTo>
                      <a:pt x="131" y="35"/>
                    </a:lnTo>
                    <a:lnTo>
                      <a:pt x="139" y="43"/>
                    </a:lnTo>
                    <a:lnTo>
                      <a:pt x="147" y="50"/>
                    </a:lnTo>
                    <a:lnTo>
                      <a:pt x="152" y="59"/>
                    </a:lnTo>
                    <a:lnTo>
                      <a:pt x="155" y="68"/>
                    </a:lnTo>
                    <a:lnTo>
                      <a:pt x="153" y="78"/>
                    </a:lnTo>
                    <a:lnTo>
                      <a:pt x="150" y="88"/>
                    </a:lnTo>
                    <a:lnTo>
                      <a:pt x="147"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79" name="Freeform 165"/>
              <p:cNvSpPr>
                <a:spLocks/>
              </p:cNvSpPr>
              <p:nvPr/>
            </p:nvSpPr>
            <p:spPr bwMode="auto">
              <a:xfrm>
                <a:off x="3813" y="3306"/>
                <a:ext cx="19" cy="21"/>
              </a:xfrm>
              <a:custGeom>
                <a:avLst/>
                <a:gdLst>
                  <a:gd name="T0" fmla="*/ 1 w 19"/>
                  <a:gd name="T1" fmla="*/ 0 h 21"/>
                  <a:gd name="T2" fmla="*/ 4 w 19"/>
                  <a:gd name="T3" fmla="*/ 1 h 21"/>
                  <a:gd name="T4" fmla="*/ 10 w 19"/>
                  <a:gd name="T5" fmla="*/ 5 h 21"/>
                  <a:gd name="T6" fmla="*/ 16 w 19"/>
                  <a:gd name="T7" fmla="*/ 11 h 21"/>
                  <a:gd name="T8" fmla="*/ 19 w 19"/>
                  <a:gd name="T9" fmla="*/ 21 h 21"/>
                  <a:gd name="T10" fmla="*/ 13 w 19"/>
                  <a:gd name="T11" fmla="*/ 19 h 21"/>
                  <a:gd name="T12" fmla="*/ 13 w 19"/>
                  <a:gd name="T13" fmla="*/ 17 h 21"/>
                  <a:gd name="T14" fmla="*/ 10 w 19"/>
                  <a:gd name="T15" fmla="*/ 13 h 21"/>
                  <a:gd name="T16" fmla="*/ 6 w 19"/>
                  <a:gd name="T17" fmla="*/ 10 h 21"/>
                  <a:gd name="T18" fmla="*/ 0 w 19"/>
                  <a:gd name="T19" fmla="*/ 6 h 21"/>
                  <a:gd name="T20" fmla="*/ 1 w 19"/>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21"/>
                  <a:gd name="T35" fmla="*/ 19 w 19"/>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21">
                    <a:moveTo>
                      <a:pt x="1" y="0"/>
                    </a:moveTo>
                    <a:lnTo>
                      <a:pt x="4" y="1"/>
                    </a:lnTo>
                    <a:lnTo>
                      <a:pt x="10" y="5"/>
                    </a:lnTo>
                    <a:lnTo>
                      <a:pt x="16" y="11"/>
                    </a:lnTo>
                    <a:lnTo>
                      <a:pt x="19" y="21"/>
                    </a:lnTo>
                    <a:lnTo>
                      <a:pt x="13" y="19"/>
                    </a:lnTo>
                    <a:lnTo>
                      <a:pt x="13" y="17"/>
                    </a:lnTo>
                    <a:lnTo>
                      <a:pt x="10" y="13"/>
                    </a:lnTo>
                    <a:lnTo>
                      <a:pt x="6" y="10"/>
                    </a:lnTo>
                    <a:lnTo>
                      <a:pt x="0" y="6"/>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80" name="Freeform 166"/>
              <p:cNvSpPr>
                <a:spLocks/>
              </p:cNvSpPr>
              <p:nvPr/>
            </p:nvSpPr>
            <p:spPr bwMode="auto">
              <a:xfrm>
                <a:off x="3546" y="3432"/>
                <a:ext cx="333" cy="147"/>
              </a:xfrm>
              <a:custGeom>
                <a:avLst/>
                <a:gdLst>
                  <a:gd name="T0" fmla="*/ 333 w 333"/>
                  <a:gd name="T1" fmla="*/ 72 h 147"/>
                  <a:gd name="T2" fmla="*/ 327 w 333"/>
                  <a:gd name="T3" fmla="*/ 72 h 147"/>
                  <a:gd name="T4" fmla="*/ 318 w 333"/>
                  <a:gd name="T5" fmla="*/ 81 h 147"/>
                  <a:gd name="T6" fmla="*/ 313 w 333"/>
                  <a:gd name="T7" fmla="*/ 87 h 147"/>
                  <a:gd name="T8" fmla="*/ 309 w 333"/>
                  <a:gd name="T9" fmla="*/ 85 h 147"/>
                  <a:gd name="T10" fmla="*/ 252 w 333"/>
                  <a:gd name="T11" fmla="*/ 92 h 147"/>
                  <a:gd name="T12" fmla="*/ 204 w 333"/>
                  <a:gd name="T13" fmla="*/ 114 h 147"/>
                  <a:gd name="T14" fmla="*/ 171 w 333"/>
                  <a:gd name="T15" fmla="*/ 137 h 147"/>
                  <a:gd name="T16" fmla="*/ 158 w 333"/>
                  <a:gd name="T17" fmla="*/ 147 h 147"/>
                  <a:gd name="T18" fmla="*/ 92 w 333"/>
                  <a:gd name="T19" fmla="*/ 106 h 147"/>
                  <a:gd name="T20" fmla="*/ 43 w 333"/>
                  <a:gd name="T21" fmla="*/ 78 h 147"/>
                  <a:gd name="T22" fmla="*/ 11 w 333"/>
                  <a:gd name="T23" fmla="*/ 61 h 147"/>
                  <a:gd name="T24" fmla="*/ 0 w 333"/>
                  <a:gd name="T25" fmla="*/ 56 h 147"/>
                  <a:gd name="T26" fmla="*/ 14 w 333"/>
                  <a:gd name="T27" fmla="*/ 38 h 147"/>
                  <a:gd name="T28" fmla="*/ 30 w 333"/>
                  <a:gd name="T29" fmla="*/ 25 h 147"/>
                  <a:gd name="T30" fmla="*/ 45 w 333"/>
                  <a:gd name="T31" fmla="*/ 18 h 147"/>
                  <a:gd name="T32" fmla="*/ 52 w 333"/>
                  <a:gd name="T33" fmla="*/ 15 h 147"/>
                  <a:gd name="T34" fmla="*/ 56 w 333"/>
                  <a:gd name="T35" fmla="*/ 22 h 147"/>
                  <a:gd name="T36" fmla="*/ 38 w 333"/>
                  <a:gd name="T37" fmla="*/ 32 h 147"/>
                  <a:gd name="T38" fmla="*/ 23 w 333"/>
                  <a:gd name="T39" fmla="*/ 43 h 147"/>
                  <a:gd name="T40" fmla="*/ 15 w 333"/>
                  <a:gd name="T41" fmla="*/ 51 h 147"/>
                  <a:gd name="T42" fmla="*/ 37 w 333"/>
                  <a:gd name="T43" fmla="*/ 63 h 147"/>
                  <a:gd name="T44" fmla="*/ 85 w 333"/>
                  <a:gd name="T45" fmla="*/ 91 h 147"/>
                  <a:gd name="T46" fmla="*/ 128 w 333"/>
                  <a:gd name="T47" fmla="*/ 115 h 147"/>
                  <a:gd name="T48" fmla="*/ 154 w 333"/>
                  <a:gd name="T49" fmla="*/ 132 h 147"/>
                  <a:gd name="T50" fmla="*/ 189 w 333"/>
                  <a:gd name="T51" fmla="*/ 113 h 147"/>
                  <a:gd name="T52" fmla="*/ 242 w 333"/>
                  <a:gd name="T53" fmla="*/ 87 h 147"/>
                  <a:gd name="T54" fmla="*/ 280 w 333"/>
                  <a:gd name="T55" fmla="*/ 78 h 147"/>
                  <a:gd name="T56" fmla="*/ 300 w 333"/>
                  <a:gd name="T57" fmla="*/ 77 h 147"/>
                  <a:gd name="T58" fmla="*/ 285 w 333"/>
                  <a:gd name="T59" fmla="*/ 63 h 147"/>
                  <a:gd name="T60" fmla="*/ 248 w 333"/>
                  <a:gd name="T61" fmla="*/ 37 h 147"/>
                  <a:gd name="T62" fmla="*/ 216 w 333"/>
                  <a:gd name="T63" fmla="*/ 18 h 147"/>
                  <a:gd name="T64" fmla="*/ 197 w 333"/>
                  <a:gd name="T65" fmla="*/ 6 h 147"/>
                  <a:gd name="T66" fmla="*/ 206 w 333"/>
                  <a:gd name="T67" fmla="*/ 0 h 147"/>
                  <a:gd name="T68" fmla="*/ 214 w 333"/>
                  <a:gd name="T69" fmla="*/ 5 h 147"/>
                  <a:gd name="T70" fmla="*/ 235 w 333"/>
                  <a:gd name="T71" fmla="*/ 18 h 147"/>
                  <a:gd name="T72" fmla="*/ 268 w 333"/>
                  <a:gd name="T73" fmla="*/ 41 h 147"/>
                  <a:gd name="T74" fmla="*/ 310 w 333"/>
                  <a:gd name="T75" fmla="*/ 71 h 147"/>
                  <a:gd name="T76" fmla="*/ 318 w 333"/>
                  <a:gd name="T77" fmla="*/ 66 h 147"/>
                  <a:gd name="T78" fmla="*/ 333 w 333"/>
                  <a:gd name="T79" fmla="*/ 61 h 1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3"/>
                  <a:gd name="T121" fmla="*/ 0 h 147"/>
                  <a:gd name="T122" fmla="*/ 333 w 333"/>
                  <a:gd name="T123" fmla="*/ 147 h 1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3" h="147">
                    <a:moveTo>
                      <a:pt x="333" y="61"/>
                    </a:moveTo>
                    <a:lnTo>
                      <a:pt x="333" y="72"/>
                    </a:lnTo>
                    <a:lnTo>
                      <a:pt x="330" y="72"/>
                    </a:lnTo>
                    <a:lnTo>
                      <a:pt x="327" y="72"/>
                    </a:lnTo>
                    <a:lnTo>
                      <a:pt x="321" y="75"/>
                    </a:lnTo>
                    <a:lnTo>
                      <a:pt x="318" y="81"/>
                    </a:lnTo>
                    <a:lnTo>
                      <a:pt x="315" y="86"/>
                    </a:lnTo>
                    <a:lnTo>
                      <a:pt x="313" y="87"/>
                    </a:lnTo>
                    <a:lnTo>
                      <a:pt x="310" y="86"/>
                    </a:lnTo>
                    <a:lnTo>
                      <a:pt x="309" y="85"/>
                    </a:lnTo>
                    <a:lnTo>
                      <a:pt x="280" y="86"/>
                    </a:lnTo>
                    <a:lnTo>
                      <a:pt x="252" y="92"/>
                    </a:lnTo>
                    <a:lnTo>
                      <a:pt x="227" y="103"/>
                    </a:lnTo>
                    <a:lnTo>
                      <a:pt x="204" y="114"/>
                    </a:lnTo>
                    <a:lnTo>
                      <a:pt x="185" y="125"/>
                    </a:lnTo>
                    <a:lnTo>
                      <a:pt x="171" y="137"/>
                    </a:lnTo>
                    <a:lnTo>
                      <a:pt x="162" y="144"/>
                    </a:lnTo>
                    <a:lnTo>
                      <a:pt x="158" y="147"/>
                    </a:lnTo>
                    <a:lnTo>
                      <a:pt x="124" y="125"/>
                    </a:lnTo>
                    <a:lnTo>
                      <a:pt x="92" y="106"/>
                    </a:lnTo>
                    <a:lnTo>
                      <a:pt x="66" y="91"/>
                    </a:lnTo>
                    <a:lnTo>
                      <a:pt x="43" y="78"/>
                    </a:lnTo>
                    <a:lnTo>
                      <a:pt x="25" y="68"/>
                    </a:lnTo>
                    <a:lnTo>
                      <a:pt x="11" y="61"/>
                    </a:lnTo>
                    <a:lnTo>
                      <a:pt x="2" y="57"/>
                    </a:lnTo>
                    <a:lnTo>
                      <a:pt x="0" y="56"/>
                    </a:lnTo>
                    <a:lnTo>
                      <a:pt x="6" y="46"/>
                    </a:lnTo>
                    <a:lnTo>
                      <a:pt x="14" y="38"/>
                    </a:lnTo>
                    <a:lnTo>
                      <a:pt x="21" y="30"/>
                    </a:lnTo>
                    <a:lnTo>
                      <a:pt x="30" y="25"/>
                    </a:lnTo>
                    <a:lnTo>
                      <a:pt x="39" y="20"/>
                    </a:lnTo>
                    <a:lnTo>
                      <a:pt x="45" y="18"/>
                    </a:lnTo>
                    <a:lnTo>
                      <a:pt x="51" y="15"/>
                    </a:lnTo>
                    <a:lnTo>
                      <a:pt x="52" y="15"/>
                    </a:lnTo>
                    <a:lnTo>
                      <a:pt x="66" y="19"/>
                    </a:lnTo>
                    <a:lnTo>
                      <a:pt x="56" y="22"/>
                    </a:lnTo>
                    <a:lnTo>
                      <a:pt x="47" y="25"/>
                    </a:lnTo>
                    <a:lnTo>
                      <a:pt x="38" y="32"/>
                    </a:lnTo>
                    <a:lnTo>
                      <a:pt x="30" y="37"/>
                    </a:lnTo>
                    <a:lnTo>
                      <a:pt x="23" y="43"/>
                    </a:lnTo>
                    <a:lnTo>
                      <a:pt x="18" y="47"/>
                    </a:lnTo>
                    <a:lnTo>
                      <a:pt x="15" y="51"/>
                    </a:lnTo>
                    <a:lnTo>
                      <a:pt x="14" y="52"/>
                    </a:lnTo>
                    <a:lnTo>
                      <a:pt x="37" y="63"/>
                    </a:lnTo>
                    <a:lnTo>
                      <a:pt x="61" y="77"/>
                    </a:lnTo>
                    <a:lnTo>
                      <a:pt x="85" y="91"/>
                    </a:lnTo>
                    <a:lnTo>
                      <a:pt x="108" y="104"/>
                    </a:lnTo>
                    <a:lnTo>
                      <a:pt x="128" y="115"/>
                    </a:lnTo>
                    <a:lnTo>
                      <a:pt x="144" y="125"/>
                    </a:lnTo>
                    <a:lnTo>
                      <a:pt x="154" y="132"/>
                    </a:lnTo>
                    <a:lnTo>
                      <a:pt x="158" y="134"/>
                    </a:lnTo>
                    <a:lnTo>
                      <a:pt x="189" y="113"/>
                    </a:lnTo>
                    <a:lnTo>
                      <a:pt x="218" y="97"/>
                    </a:lnTo>
                    <a:lnTo>
                      <a:pt x="242" y="87"/>
                    </a:lnTo>
                    <a:lnTo>
                      <a:pt x="263" y="81"/>
                    </a:lnTo>
                    <a:lnTo>
                      <a:pt x="280" y="78"/>
                    </a:lnTo>
                    <a:lnTo>
                      <a:pt x="292" y="77"/>
                    </a:lnTo>
                    <a:lnTo>
                      <a:pt x="300" y="77"/>
                    </a:lnTo>
                    <a:lnTo>
                      <a:pt x="302" y="77"/>
                    </a:lnTo>
                    <a:lnTo>
                      <a:pt x="285" y="63"/>
                    </a:lnTo>
                    <a:lnTo>
                      <a:pt x="266" y="49"/>
                    </a:lnTo>
                    <a:lnTo>
                      <a:pt x="248" y="37"/>
                    </a:lnTo>
                    <a:lnTo>
                      <a:pt x="232" y="27"/>
                    </a:lnTo>
                    <a:lnTo>
                      <a:pt x="216" y="18"/>
                    </a:lnTo>
                    <a:lnTo>
                      <a:pt x="205" y="11"/>
                    </a:lnTo>
                    <a:lnTo>
                      <a:pt x="197" y="6"/>
                    </a:lnTo>
                    <a:lnTo>
                      <a:pt x="195" y="5"/>
                    </a:lnTo>
                    <a:lnTo>
                      <a:pt x="206" y="0"/>
                    </a:lnTo>
                    <a:lnTo>
                      <a:pt x="209" y="1"/>
                    </a:lnTo>
                    <a:lnTo>
                      <a:pt x="214" y="5"/>
                    </a:lnTo>
                    <a:lnTo>
                      <a:pt x="223" y="10"/>
                    </a:lnTo>
                    <a:lnTo>
                      <a:pt x="235" y="18"/>
                    </a:lnTo>
                    <a:lnTo>
                      <a:pt x="251" y="28"/>
                    </a:lnTo>
                    <a:lnTo>
                      <a:pt x="268" y="41"/>
                    </a:lnTo>
                    <a:lnTo>
                      <a:pt x="289" y="54"/>
                    </a:lnTo>
                    <a:lnTo>
                      <a:pt x="310" y="71"/>
                    </a:lnTo>
                    <a:lnTo>
                      <a:pt x="313" y="70"/>
                    </a:lnTo>
                    <a:lnTo>
                      <a:pt x="318" y="66"/>
                    </a:lnTo>
                    <a:lnTo>
                      <a:pt x="324" y="62"/>
                    </a:lnTo>
                    <a:lnTo>
                      <a:pt x="333"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81" name="Freeform 167"/>
              <p:cNvSpPr>
                <a:spLocks/>
              </p:cNvSpPr>
              <p:nvPr/>
            </p:nvSpPr>
            <p:spPr bwMode="auto">
              <a:xfrm>
                <a:off x="3862" y="3336"/>
                <a:ext cx="62" cy="24"/>
              </a:xfrm>
              <a:custGeom>
                <a:avLst/>
                <a:gdLst>
                  <a:gd name="T0" fmla="*/ 0 w 62"/>
                  <a:gd name="T1" fmla="*/ 16 h 24"/>
                  <a:gd name="T2" fmla="*/ 2 w 62"/>
                  <a:gd name="T3" fmla="*/ 15 h 24"/>
                  <a:gd name="T4" fmla="*/ 4 w 62"/>
                  <a:gd name="T5" fmla="*/ 14 h 24"/>
                  <a:gd name="T6" fmla="*/ 8 w 62"/>
                  <a:gd name="T7" fmla="*/ 11 h 24"/>
                  <a:gd name="T8" fmla="*/ 14 w 62"/>
                  <a:gd name="T9" fmla="*/ 8 h 24"/>
                  <a:gd name="T10" fmla="*/ 23 w 62"/>
                  <a:gd name="T11" fmla="*/ 5 h 24"/>
                  <a:gd name="T12" fmla="*/ 32 w 62"/>
                  <a:gd name="T13" fmla="*/ 2 h 24"/>
                  <a:gd name="T14" fmla="*/ 42 w 62"/>
                  <a:gd name="T15" fmla="*/ 0 h 24"/>
                  <a:gd name="T16" fmla="*/ 55 w 62"/>
                  <a:gd name="T17" fmla="*/ 0 h 24"/>
                  <a:gd name="T18" fmla="*/ 62 w 62"/>
                  <a:gd name="T19" fmla="*/ 11 h 24"/>
                  <a:gd name="T20" fmla="*/ 61 w 62"/>
                  <a:gd name="T21" fmla="*/ 11 h 24"/>
                  <a:gd name="T22" fmla="*/ 56 w 62"/>
                  <a:gd name="T23" fmla="*/ 10 h 24"/>
                  <a:gd name="T24" fmla="*/ 50 w 62"/>
                  <a:gd name="T25" fmla="*/ 10 h 24"/>
                  <a:gd name="T26" fmla="*/ 41 w 62"/>
                  <a:gd name="T27" fmla="*/ 10 h 24"/>
                  <a:gd name="T28" fmla="*/ 32 w 62"/>
                  <a:gd name="T29" fmla="*/ 10 h 24"/>
                  <a:gd name="T30" fmla="*/ 23 w 62"/>
                  <a:gd name="T31" fmla="*/ 13 h 24"/>
                  <a:gd name="T32" fmla="*/ 14 w 62"/>
                  <a:gd name="T33" fmla="*/ 18 h 24"/>
                  <a:gd name="T34" fmla="*/ 8 w 62"/>
                  <a:gd name="T35" fmla="*/ 24 h 24"/>
                  <a:gd name="T36" fmla="*/ 0 w 62"/>
                  <a:gd name="T37" fmla="*/ 16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24"/>
                  <a:gd name="T59" fmla="*/ 62 w 62"/>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24">
                    <a:moveTo>
                      <a:pt x="0" y="16"/>
                    </a:moveTo>
                    <a:lnTo>
                      <a:pt x="2" y="15"/>
                    </a:lnTo>
                    <a:lnTo>
                      <a:pt x="4" y="14"/>
                    </a:lnTo>
                    <a:lnTo>
                      <a:pt x="8" y="11"/>
                    </a:lnTo>
                    <a:lnTo>
                      <a:pt x="14" y="8"/>
                    </a:lnTo>
                    <a:lnTo>
                      <a:pt x="23" y="5"/>
                    </a:lnTo>
                    <a:lnTo>
                      <a:pt x="32" y="2"/>
                    </a:lnTo>
                    <a:lnTo>
                      <a:pt x="42" y="0"/>
                    </a:lnTo>
                    <a:lnTo>
                      <a:pt x="55" y="0"/>
                    </a:lnTo>
                    <a:lnTo>
                      <a:pt x="62" y="11"/>
                    </a:lnTo>
                    <a:lnTo>
                      <a:pt x="61" y="11"/>
                    </a:lnTo>
                    <a:lnTo>
                      <a:pt x="56" y="10"/>
                    </a:lnTo>
                    <a:lnTo>
                      <a:pt x="50" y="10"/>
                    </a:lnTo>
                    <a:lnTo>
                      <a:pt x="41" y="10"/>
                    </a:lnTo>
                    <a:lnTo>
                      <a:pt x="32" y="10"/>
                    </a:lnTo>
                    <a:lnTo>
                      <a:pt x="23" y="13"/>
                    </a:lnTo>
                    <a:lnTo>
                      <a:pt x="14" y="18"/>
                    </a:lnTo>
                    <a:lnTo>
                      <a:pt x="8" y="24"/>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82" name="Freeform 168"/>
              <p:cNvSpPr>
                <a:spLocks/>
              </p:cNvSpPr>
              <p:nvPr/>
            </p:nvSpPr>
            <p:spPr bwMode="auto">
              <a:xfrm>
                <a:off x="3871" y="3344"/>
                <a:ext cx="332" cy="249"/>
              </a:xfrm>
              <a:custGeom>
                <a:avLst/>
                <a:gdLst>
                  <a:gd name="T0" fmla="*/ 2 w 332"/>
                  <a:gd name="T1" fmla="*/ 67 h 249"/>
                  <a:gd name="T2" fmla="*/ 40 w 332"/>
                  <a:gd name="T3" fmla="*/ 41 h 249"/>
                  <a:gd name="T4" fmla="*/ 74 w 332"/>
                  <a:gd name="T5" fmla="*/ 37 h 249"/>
                  <a:gd name="T6" fmla="*/ 60 w 332"/>
                  <a:gd name="T7" fmla="*/ 44 h 249"/>
                  <a:gd name="T8" fmla="*/ 24 w 332"/>
                  <a:gd name="T9" fmla="*/ 56 h 249"/>
                  <a:gd name="T10" fmla="*/ 18 w 332"/>
                  <a:gd name="T11" fmla="*/ 189 h 249"/>
                  <a:gd name="T12" fmla="*/ 77 w 332"/>
                  <a:gd name="T13" fmla="*/ 164 h 249"/>
                  <a:gd name="T14" fmla="*/ 161 w 332"/>
                  <a:gd name="T15" fmla="*/ 141 h 249"/>
                  <a:gd name="T16" fmla="*/ 186 w 332"/>
                  <a:gd name="T17" fmla="*/ 153 h 249"/>
                  <a:gd name="T18" fmla="*/ 246 w 332"/>
                  <a:gd name="T19" fmla="*/ 106 h 249"/>
                  <a:gd name="T20" fmla="*/ 285 w 332"/>
                  <a:gd name="T21" fmla="*/ 96 h 249"/>
                  <a:gd name="T22" fmla="*/ 247 w 332"/>
                  <a:gd name="T23" fmla="*/ 44 h 249"/>
                  <a:gd name="T24" fmla="*/ 213 w 332"/>
                  <a:gd name="T25" fmla="*/ 8 h 249"/>
                  <a:gd name="T26" fmla="*/ 183 w 332"/>
                  <a:gd name="T27" fmla="*/ 17 h 249"/>
                  <a:gd name="T28" fmla="*/ 162 w 332"/>
                  <a:gd name="T29" fmla="*/ 17 h 249"/>
                  <a:gd name="T30" fmla="*/ 193 w 332"/>
                  <a:gd name="T31" fmla="*/ 7 h 249"/>
                  <a:gd name="T32" fmla="*/ 223 w 332"/>
                  <a:gd name="T33" fmla="*/ 3 h 249"/>
                  <a:gd name="T34" fmla="*/ 274 w 332"/>
                  <a:gd name="T35" fmla="*/ 67 h 249"/>
                  <a:gd name="T36" fmla="*/ 303 w 332"/>
                  <a:gd name="T37" fmla="*/ 111 h 249"/>
                  <a:gd name="T38" fmla="*/ 243 w 332"/>
                  <a:gd name="T39" fmla="*/ 115 h 249"/>
                  <a:gd name="T40" fmla="*/ 183 w 332"/>
                  <a:gd name="T41" fmla="*/ 170 h 249"/>
                  <a:gd name="T42" fmla="*/ 203 w 332"/>
                  <a:gd name="T43" fmla="*/ 151 h 249"/>
                  <a:gd name="T44" fmla="*/ 271 w 332"/>
                  <a:gd name="T45" fmla="*/ 121 h 249"/>
                  <a:gd name="T46" fmla="*/ 319 w 332"/>
                  <a:gd name="T47" fmla="*/ 118 h 249"/>
                  <a:gd name="T48" fmla="*/ 283 w 332"/>
                  <a:gd name="T49" fmla="*/ 70 h 249"/>
                  <a:gd name="T50" fmla="*/ 253 w 332"/>
                  <a:gd name="T51" fmla="*/ 30 h 249"/>
                  <a:gd name="T52" fmla="*/ 237 w 332"/>
                  <a:gd name="T53" fmla="*/ 22 h 249"/>
                  <a:gd name="T54" fmla="*/ 259 w 332"/>
                  <a:gd name="T55" fmla="*/ 22 h 249"/>
                  <a:gd name="T56" fmla="*/ 280 w 332"/>
                  <a:gd name="T57" fmla="*/ 55 h 249"/>
                  <a:gd name="T58" fmla="*/ 332 w 332"/>
                  <a:gd name="T59" fmla="*/ 126 h 249"/>
                  <a:gd name="T60" fmla="*/ 276 w 332"/>
                  <a:gd name="T61" fmla="*/ 129 h 249"/>
                  <a:gd name="T62" fmla="*/ 189 w 332"/>
                  <a:gd name="T63" fmla="*/ 175 h 249"/>
                  <a:gd name="T64" fmla="*/ 215 w 332"/>
                  <a:gd name="T65" fmla="*/ 153 h 249"/>
                  <a:gd name="T66" fmla="*/ 310 w 332"/>
                  <a:gd name="T67" fmla="*/ 131 h 249"/>
                  <a:gd name="T68" fmla="*/ 319 w 332"/>
                  <a:gd name="T69" fmla="*/ 123 h 249"/>
                  <a:gd name="T70" fmla="*/ 331 w 332"/>
                  <a:gd name="T71" fmla="*/ 132 h 249"/>
                  <a:gd name="T72" fmla="*/ 295 w 332"/>
                  <a:gd name="T73" fmla="*/ 137 h 249"/>
                  <a:gd name="T74" fmla="*/ 205 w 332"/>
                  <a:gd name="T75" fmla="*/ 166 h 249"/>
                  <a:gd name="T76" fmla="*/ 180 w 332"/>
                  <a:gd name="T77" fmla="*/ 188 h 249"/>
                  <a:gd name="T78" fmla="*/ 140 w 332"/>
                  <a:gd name="T79" fmla="*/ 187 h 249"/>
                  <a:gd name="T80" fmla="*/ 61 w 332"/>
                  <a:gd name="T81" fmla="*/ 223 h 249"/>
                  <a:gd name="T82" fmla="*/ 27 w 332"/>
                  <a:gd name="T83" fmla="*/ 242 h 249"/>
                  <a:gd name="T84" fmla="*/ 37 w 332"/>
                  <a:gd name="T85" fmla="*/ 232 h 249"/>
                  <a:gd name="T86" fmla="*/ 105 w 332"/>
                  <a:gd name="T87" fmla="*/ 191 h 249"/>
                  <a:gd name="T88" fmla="*/ 175 w 332"/>
                  <a:gd name="T89" fmla="*/ 184 h 249"/>
                  <a:gd name="T90" fmla="*/ 165 w 332"/>
                  <a:gd name="T91" fmla="*/ 178 h 249"/>
                  <a:gd name="T92" fmla="*/ 96 w 332"/>
                  <a:gd name="T93" fmla="*/ 185 h 249"/>
                  <a:gd name="T94" fmla="*/ 21 w 332"/>
                  <a:gd name="T95" fmla="*/ 231 h 249"/>
                  <a:gd name="T96" fmla="*/ 22 w 332"/>
                  <a:gd name="T97" fmla="*/ 211 h 249"/>
                  <a:gd name="T98" fmla="*/ 47 w 332"/>
                  <a:gd name="T99" fmla="*/ 203 h 249"/>
                  <a:gd name="T100" fmla="*/ 143 w 332"/>
                  <a:gd name="T101" fmla="*/ 173 h 249"/>
                  <a:gd name="T102" fmla="*/ 157 w 332"/>
                  <a:gd name="T103" fmla="*/ 170 h 249"/>
                  <a:gd name="T104" fmla="*/ 56 w 332"/>
                  <a:gd name="T105" fmla="*/ 194 h 249"/>
                  <a:gd name="T106" fmla="*/ 10 w 332"/>
                  <a:gd name="T107" fmla="*/ 204 h 249"/>
                  <a:gd name="T108" fmla="*/ 19 w 332"/>
                  <a:gd name="T109" fmla="*/ 203 h 249"/>
                  <a:gd name="T110" fmla="*/ 66 w 332"/>
                  <a:gd name="T111" fmla="*/ 180 h 249"/>
                  <a:gd name="T112" fmla="*/ 115 w 332"/>
                  <a:gd name="T113" fmla="*/ 166 h 249"/>
                  <a:gd name="T114" fmla="*/ 70 w 332"/>
                  <a:gd name="T115" fmla="*/ 173 h 249"/>
                  <a:gd name="T116" fmla="*/ 8 w 332"/>
                  <a:gd name="T117" fmla="*/ 202 h 2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32"/>
                  <a:gd name="T178" fmla="*/ 0 h 249"/>
                  <a:gd name="T179" fmla="*/ 332 w 332"/>
                  <a:gd name="T180" fmla="*/ 249 h 2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32" h="249">
                    <a:moveTo>
                      <a:pt x="8" y="202"/>
                    </a:moveTo>
                    <a:lnTo>
                      <a:pt x="2" y="120"/>
                    </a:lnTo>
                    <a:lnTo>
                      <a:pt x="0" y="79"/>
                    </a:lnTo>
                    <a:lnTo>
                      <a:pt x="2" y="67"/>
                    </a:lnTo>
                    <a:lnTo>
                      <a:pt x="3" y="65"/>
                    </a:lnTo>
                    <a:lnTo>
                      <a:pt x="14" y="54"/>
                    </a:lnTo>
                    <a:lnTo>
                      <a:pt x="27" y="46"/>
                    </a:lnTo>
                    <a:lnTo>
                      <a:pt x="40" y="41"/>
                    </a:lnTo>
                    <a:lnTo>
                      <a:pt x="51" y="39"/>
                    </a:lnTo>
                    <a:lnTo>
                      <a:pt x="61" y="37"/>
                    </a:lnTo>
                    <a:lnTo>
                      <a:pt x="69" y="37"/>
                    </a:lnTo>
                    <a:lnTo>
                      <a:pt x="74" y="37"/>
                    </a:lnTo>
                    <a:lnTo>
                      <a:pt x="76" y="37"/>
                    </a:lnTo>
                    <a:lnTo>
                      <a:pt x="67" y="44"/>
                    </a:lnTo>
                    <a:lnTo>
                      <a:pt x="66" y="44"/>
                    </a:lnTo>
                    <a:lnTo>
                      <a:pt x="60" y="44"/>
                    </a:lnTo>
                    <a:lnTo>
                      <a:pt x="53" y="45"/>
                    </a:lnTo>
                    <a:lnTo>
                      <a:pt x="43" y="48"/>
                    </a:lnTo>
                    <a:lnTo>
                      <a:pt x="34" y="51"/>
                    </a:lnTo>
                    <a:lnTo>
                      <a:pt x="24" y="56"/>
                    </a:lnTo>
                    <a:lnTo>
                      <a:pt x="15" y="63"/>
                    </a:lnTo>
                    <a:lnTo>
                      <a:pt x="8" y="73"/>
                    </a:lnTo>
                    <a:lnTo>
                      <a:pt x="15" y="191"/>
                    </a:lnTo>
                    <a:lnTo>
                      <a:pt x="18" y="189"/>
                    </a:lnTo>
                    <a:lnTo>
                      <a:pt x="26" y="184"/>
                    </a:lnTo>
                    <a:lnTo>
                      <a:pt x="38" y="178"/>
                    </a:lnTo>
                    <a:lnTo>
                      <a:pt x="56" y="170"/>
                    </a:lnTo>
                    <a:lnTo>
                      <a:pt x="77" y="164"/>
                    </a:lnTo>
                    <a:lnTo>
                      <a:pt x="103" y="160"/>
                    </a:lnTo>
                    <a:lnTo>
                      <a:pt x="132" y="159"/>
                    </a:lnTo>
                    <a:lnTo>
                      <a:pt x="165" y="161"/>
                    </a:lnTo>
                    <a:lnTo>
                      <a:pt x="161" y="141"/>
                    </a:lnTo>
                    <a:lnTo>
                      <a:pt x="167" y="136"/>
                    </a:lnTo>
                    <a:lnTo>
                      <a:pt x="178" y="164"/>
                    </a:lnTo>
                    <a:lnTo>
                      <a:pt x="180" y="160"/>
                    </a:lnTo>
                    <a:lnTo>
                      <a:pt x="186" y="153"/>
                    </a:lnTo>
                    <a:lnTo>
                      <a:pt x="196" y="140"/>
                    </a:lnTo>
                    <a:lnTo>
                      <a:pt x="210" y="127"/>
                    </a:lnTo>
                    <a:lnTo>
                      <a:pt x="227" y="115"/>
                    </a:lnTo>
                    <a:lnTo>
                      <a:pt x="246" y="106"/>
                    </a:lnTo>
                    <a:lnTo>
                      <a:pt x="267" y="101"/>
                    </a:lnTo>
                    <a:lnTo>
                      <a:pt x="291" y="103"/>
                    </a:lnTo>
                    <a:lnTo>
                      <a:pt x="290" y="101"/>
                    </a:lnTo>
                    <a:lnTo>
                      <a:pt x="285" y="96"/>
                    </a:lnTo>
                    <a:lnTo>
                      <a:pt x="279" y="86"/>
                    </a:lnTo>
                    <a:lnTo>
                      <a:pt x="270" y="74"/>
                    </a:lnTo>
                    <a:lnTo>
                      <a:pt x="259" y="59"/>
                    </a:lnTo>
                    <a:lnTo>
                      <a:pt x="247" y="44"/>
                    </a:lnTo>
                    <a:lnTo>
                      <a:pt x="233" y="26"/>
                    </a:lnTo>
                    <a:lnTo>
                      <a:pt x="218" y="8"/>
                    </a:lnTo>
                    <a:lnTo>
                      <a:pt x="217" y="8"/>
                    </a:lnTo>
                    <a:lnTo>
                      <a:pt x="213" y="8"/>
                    </a:lnTo>
                    <a:lnTo>
                      <a:pt x="207" y="10"/>
                    </a:lnTo>
                    <a:lnTo>
                      <a:pt x="199" y="11"/>
                    </a:lnTo>
                    <a:lnTo>
                      <a:pt x="191" y="13"/>
                    </a:lnTo>
                    <a:lnTo>
                      <a:pt x="183" y="17"/>
                    </a:lnTo>
                    <a:lnTo>
                      <a:pt x="174" y="21"/>
                    </a:lnTo>
                    <a:lnTo>
                      <a:pt x="166" y="26"/>
                    </a:lnTo>
                    <a:lnTo>
                      <a:pt x="161" y="18"/>
                    </a:lnTo>
                    <a:lnTo>
                      <a:pt x="162" y="17"/>
                    </a:lnTo>
                    <a:lnTo>
                      <a:pt x="167" y="16"/>
                    </a:lnTo>
                    <a:lnTo>
                      <a:pt x="174" y="13"/>
                    </a:lnTo>
                    <a:lnTo>
                      <a:pt x="183" y="10"/>
                    </a:lnTo>
                    <a:lnTo>
                      <a:pt x="193" y="7"/>
                    </a:lnTo>
                    <a:lnTo>
                      <a:pt x="202" y="3"/>
                    </a:lnTo>
                    <a:lnTo>
                      <a:pt x="212" y="1"/>
                    </a:lnTo>
                    <a:lnTo>
                      <a:pt x="221" y="0"/>
                    </a:lnTo>
                    <a:lnTo>
                      <a:pt x="223" y="3"/>
                    </a:lnTo>
                    <a:lnTo>
                      <a:pt x="232" y="13"/>
                    </a:lnTo>
                    <a:lnTo>
                      <a:pt x="245" y="29"/>
                    </a:lnTo>
                    <a:lnTo>
                      <a:pt x="259" y="48"/>
                    </a:lnTo>
                    <a:lnTo>
                      <a:pt x="274" y="67"/>
                    </a:lnTo>
                    <a:lnTo>
                      <a:pt x="288" y="84"/>
                    </a:lnTo>
                    <a:lnTo>
                      <a:pt x="299" y="101"/>
                    </a:lnTo>
                    <a:lnTo>
                      <a:pt x="307" y="112"/>
                    </a:lnTo>
                    <a:lnTo>
                      <a:pt x="303" y="111"/>
                    </a:lnTo>
                    <a:lnTo>
                      <a:pt x="294" y="110"/>
                    </a:lnTo>
                    <a:lnTo>
                      <a:pt x="280" y="108"/>
                    </a:lnTo>
                    <a:lnTo>
                      <a:pt x="262" y="110"/>
                    </a:lnTo>
                    <a:lnTo>
                      <a:pt x="243" y="115"/>
                    </a:lnTo>
                    <a:lnTo>
                      <a:pt x="222" y="126"/>
                    </a:lnTo>
                    <a:lnTo>
                      <a:pt x="202" y="142"/>
                    </a:lnTo>
                    <a:lnTo>
                      <a:pt x="183" y="168"/>
                    </a:lnTo>
                    <a:lnTo>
                      <a:pt x="183" y="170"/>
                    </a:lnTo>
                    <a:lnTo>
                      <a:pt x="183" y="173"/>
                    </a:lnTo>
                    <a:lnTo>
                      <a:pt x="186" y="172"/>
                    </a:lnTo>
                    <a:lnTo>
                      <a:pt x="194" y="160"/>
                    </a:lnTo>
                    <a:lnTo>
                      <a:pt x="203" y="151"/>
                    </a:lnTo>
                    <a:lnTo>
                      <a:pt x="215" y="141"/>
                    </a:lnTo>
                    <a:lnTo>
                      <a:pt x="232" y="134"/>
                    </a:lnTo>
                    <a:lnTo>
                      <a:pt x="252" y="126"/>
                    </a:lnTo>
                    <a:lnTo>
                      <a:pt x="271" y="121"/>
                    </a:lnTo>
                    <a:lnTo>
                      <a:pt x="291" y="118"/>
                    </a:lnTo>
                    <a:lnTo>
                      <a:pt x="308" y="118"/>
                    </a:lnTo>
                    <a:lnTo>
                      <a:pt x="322" y="121"/>
                    </a:lnTo>
                    <a:lnTo>
                      <a:pt x="319" y="118"/>
                    </a:lnTo>
                    <a:lnTo>
                      <a:pt x="314" y="111"/>
                    </a:lnTo>
                    <a:lnTo>
                      <a:pt x="305" y="99"/>
                    </a:lnTo>
                    <a:lnTo>
                      <a:pt x="294" y="86"/>
                    </a:lnTo>
                    <a:lnTo>
                      <a:pt x="283" y="70"/>
                    </a:lnTo>
                    <a:lnTo>
                      <a:pt x="272" y="55"/>
                    </a:lnTo>
                    <a:lnTo>
                      <a:pt x="262" y="43"/>
                    </a:lnTo>
                    <a:lnTo>
                      <a:pt x="255" y="31"/>
                    </a:lnTo>
                    <a:lnTo>
                      <a:pt x="253" y="30"/>
                    </a:lnTo>
                    <a:lnTo>
                      <a:pt x="251" y="29"/>
                    </a:lnTo>
                    <a:lnTo>
                      <a:pt x="247" y="27"/>
                    </a:lnTo>
                    <a:lnTo>
                      <a:pt x="242" y="29"/>
                    </a:lnTo>
                    <a:lnTo>
                      <a:pt x="237" y="22"/>
                    </a:lnTo>
                    <a:lnTo>
                      <a:pt x="240" y="21"/>
                    </a:lnTo>
                    <a:lnTo>
                      <a:pt x="245" y="20"/>
                    </a:lnTo>
                    <a:lnTo>
                      <a:pt x="251" y="20"/>
                    </a:lnTo>
                    <a:lnTo>
                      <a:pt x="259" y="22"/>
                    </a:lnTo>
                    <a:lnTo>
                      <a:pt x="260" y="25"/>
                    </a:lnTo>
                    <a:lnTo>
                      <a:pt x="265" y="31"/>
                    </a:lnTo>
                    <a:lnTo>
                      <a:pt x="271" y="41"/>
                    </a:lnTo>
                    <a:lnTo>
                      <a:pt x="280" y="55"/>
                    </a:lnTo>
                    <a:lnTo>
                      <a:pt x="291" y="70"/>
                    </a:lnTo>
                    <a:lnTo>
                      <a:pt x="303" y="88"/>
                    </a:lnTo>
                    <a:lnTo>
                      <a:pt x="317" y="107"/>
                    </a:lnTo>
                    <a:lnTo>
                      <a:pt x="332" y="126"/>
                    </a:lnTo>
                    <a:lnTo>
                      <a:pt x="327" y="126"/>
                    </a:lnTo>
                    <a:lnTo>
                      <a:pt x="315" y="125"/>
                    </a:lnTo>
                    <a:lnTo>
                      <a:pt x="298" y="126"/>
                    </a:lnTo>
                    <a:lnTo>
                      <a:pt x="276" y="129"/>
                    </a:lnTo>
                    <a:lnTo>
                      <a:pt x="252" y="134"/>
                    </a:lnTo>
                    <a:lnTo>
                      <a:pt x="228" y="142"/>
                    </a:lnTo>
                    <a:lnTo>
                      <a:pt x="207" y="156"/>
                    </a:lnTo>
                    <a:lnTo>
                      <a:pt x="189" y="175"/>
                    </a:lnTo>
                    <a:lnTo>
                      <a:pt x="190" y="173"/>
                    </a:lnTo>
                    <a:lnTo>
                      <a:pt x="195" y="169"/>
                    </a:lnTo>
                    <a:lnTo>
                      <a:pt x="203" y="161"/>
                    </a:lnTo>
                    <a:lnTo>
                      <a:pt x="215" y="153"/>
                    </a:lnTo>
                    <a:lnTo>
                      <a:pt x="232" y="145"/>
                    </a:lnTo>
                    <a:lnTo>
                      <a:pt x="252" y="137"/>
                    </a:lnTo>
                    <a:lnTo>
                      <a:pt x="279" y="134"/>
                    </a:lnTo>
                    <a:lnTo>
                      <a:pt x="310" y="131"/>
                    </a:lnTo>
                    <a:lnTo>
                      <a:pt x="321" y="131"/>
                    </a:lnTo>
                    <a:lnTo>
                      <a:pt x="324" y="131"/>
                    </a:lnTo>
                    <a:lnTo>
                      <a:pt x="324" y="129"/>
                    </a:lnTo>
                    <a:lnTo>
                      <a:pt x="319" y="123"/>
                    </a:lnTo>
                    <a:lnTo>
                      <a:pt x="323" y="121"/>
                    </a:lnTo>
                    <a:lnTo>
                      <a:pt x="324" y="123"/>
                    </a:lnTo>
                    <a:lnTo>
                      <a:pt x="328" y="127"/>
                    </a:lnTo>
                    <a:lnTo>
                      <a:pt x="331" y="132"/>
                    </a:lnTo>
                    <a:lnTo>
                      <a:pt x="331" y="135"/>
                    </a:lnTo>
                    <a:lnTo>
                      <a:pt x="324" y="135"/>
                    </a:lnTo>
                    <a:lnTo>
                      <a:pt x="313" y="136"/>
                    </a:lnTo>
                    <a:lnTo>
                      <a:pt x="295" y="137"/>
                    </a:lnTo>
                    <a:lnTo>
                      <a:pt x="274" y="140"/>
                    </a:lnTo>
                    <a:lnTo>
                      <a:pt x="251" y="145"/>
                    </a:lnTo>
                    <a:lnTo>
                      <a:pt x="227" y="154"/>
                    </a:lnTo>
                    <a:lnTo>
                      <a:pt x="205" y="166"/>
                    </a:lnTo>
                    <a:lnTo>
                      <a:pt x="186" y="183"/>
                    </a:lnTo>
                    <a:lnTo>
                      <a:pt x="186" y="184"/>
                    </a:lnTo>
                    <a:lnTo>
                      <a:pt x="185" y="187"/>
                    </a:lnTo>
                    <a:lnTo>
                      <a:pt x="180" y="188"/>
                    </a:lnTo>
                    <a:lnTo>
                      <a:pt x="169" y="188"/>
                    </a:lnTo>
                    <a:lnTo>
                      <a:pt x="161" y="187"/>
                    </a:lnTo>
                    <a:lnTo>
                      <a:pt x="151" y="185"/>
                    </a:lnTo>
                    <a:lnTo>
                      <a:pt x="140" y="187"/>
                    </a:lnTo>
                    <a:lnTo>
                      <a:pt x="124" y="189"/>
                    </a:lnTo>
                    <a:lnTo>
                      <a:pt x="107" y="196"/>
                    </a:lnTo>
                    <a:lnTo>
                      <a:pt x="85" y="207"/>
                    </a:lnTo>
                    <a:lnTo>
                      <a:pt x="61" y="223"/>
                    </a:lnTo>
                    <a:lnTo>
                      <a:pt x="32" y="247"/>
                    </a:lnTo>
                    <a:lnTo>
                      <a:pt x="31" y="249"/>
                    </a:lnTo>
                    <a:lnTo>
                      <a:pt x="28" y="249"/>
                    </a:lnTo>
                    <a:lnTo>
                      <a:pt x="27" y="242"/>
                    </a:lnTo>
                    <a:lnTo>
                      <a:pt x="27" y="226"/>
                    </a:lnTo>
                    <a:lnTo>
                      <a:pt x="31" y="221"/>
                    </a:lnTo>
                    <a:lnTo>
                      <a:pt x="33" y="235"/>
                    </a:lnTo>
                    <a:lnTo>
                      <a:pt x="37" y="232"/>
                    </a:lnTo>
                    <a:lnTo>
                      <a:pt x="47" y="223"/>
                    </a:lnTo>
                    <a:lnTo>
                      <a:pt x="64" y="213"/>
                    </a:lnTo>
                    <a:lnTo>
                      <a:pt x="83" y="202"/>
                    </a:lnTo>
                    <a:lnTo>
                      <a:pt x="105" y="191"/>
                    </a:lnTo>
                    <a:lnTo>
                      <a:pt x="128" y="183"/>
                    </a:lnTo>
                    <a:lnTo>
                      <a:pt x="152" y="180"/>
                    </a:lnTo>
                    <a:lnTo>
                      <a:pt x="174" y="184"/>
                    </a:lnTo>
                    <a:lnTo>
                      <a:pt x="175" y="184"/>
                    </a:lnTo>
                    <a:lnTo>
                      <a:pt x="178" y="184"/>
                    </a:lnTo>
                    <a:lnTo>
                      <a:pt x="178" y="183"/>
                    </a:lnTo>
                    <a:lnTo>
                      <a:pt x="172" y="180"/>
                    </a:lnTo>
                    <a:lnTo>
                      <a:pt x="165" y="178"/>
                    </a:lnTo>
                    <a:lnTo>
                      <a:pt x="153" y="177"/>
                    </a:lnTo>
                    <a:lnTo>
                      <a:pt x="137" y="177"/>
                    </a:lnTo>
                    <a:lnTo>
                      <a:pt x="118" y="179"/>
                    </a:lnTo>
                    <a:lnTo>
                      <a:pt x="96" y="185"/>
                    </a:lnTo>
                    <a:lnTo>
                      <a:pt x="72" y="194"/>
                    </a:lnTo>
                    <a:lnTo>
                      <a:pt x="47" y="209"/>
                    </a:lnTo>
                    <a:lnTo>
                      <a:pt x="22" y="230"/>
                    </a:lnTo>
                    <a:lnTo>
                      <a:pt x="21" y="231"/>
                    </a:lnTo>
                    <a:lnTo>
                      <a:pt x="18" y="232"/>
                    </a:lnTo>
                    <a:lnTo>
                      <a:pt x="15" y="228"/>
                    </a:lnTo>
                    <a:lnTo>
                      <a:pt x="17" y="215"/>
                    </a:lnTo>
                    <a:lnTo>
                      <a:pt x="22" y="211"/>
                    </a:lnTo>
                    <a:lnTo>
                      <a:pt x="22" y="221"/>
                    </a:lnTo>
                    <a:lnTo>
                      <a:pt x="24" y="218"/>
                    </a:lnTo>
                    <a:lnTo>
                      <a:pt x="33" y="212"/>
                    </a:lnTo>
                    <a:lnTo>
                      <a:pt x="47" y="203"/>
                    </a:lnTo>
                    <a:lnTo>
                      <a:pt x="66" y="193"/>
                    </a:lnTo>
                    <a:lnTo>
                      <a:pt x="88" y="184"/>
                    </a:lnTo>
                    <a:lnTo>
                      <a:pt x="114" y="177"/>
                    </a:lnTo>
                    <a:lnTo>
                      <a:pt x="143" y="173"/>
                    </a:lnTo>
                    <a:lnTo>
                      <a:pt x="175" y="175"/>
                    </a:lnTo>
                    <a:lnTo>
                      <a:pt x="174" y="174"/>
                    </a:lnTo>
                    <a:lnTo>
                      <a:pt x="167" y="172"/>
                    </a:lnTo>
                    <a:lnTo>
                      <a:pt x="157" y="170"/>
                    </a:lnTo>
                    <a:lnTo>
                      <a:pt x="141" y="170"/>
                    </a:lnTo>
                    <a:lnTo>
                      <a:pt x="119" y="173"/>
                    </a:lnTo>
                    <a:lnTo>
                      <a:pt x="91" y="180"/>
                    </a:lnTo>
                    <a:lnTo>
                      <a:pt x="56" y="194"/>
                    </a:lnTo>
                    <a:lnTo>
                      <a:pt x="12" y="216"/>
                    </a:lnTo>
                    <a:lnTo>
                      <a:pt x="8" y="216"/>
                    </a:lnTo>
                    <a:lnTo>
                      <a:pt x="8" y="211"/>
                    </a:lnTo>
                    <a:lnTo>
                      <a:pt x="10" y="204"/>
                    </a:lnTo>
                    <a:lnTo>
                      <a:pt x="12" y="202"/>
                    </a:lnTo>
                    <a:lnTo>
                      <a:pt x="19" y="196"/>
                    </a:lnTo>
                    <a:lnTo>
                      <a:pt x="17" y="204"/>
                    </a:lnTo>
                    <a:lnTo>
                      <a:pt x="19" y="203"/>
                    </a:lnTo>
                    <a:lnTo>
                      <a:pt x="27" y="199"/>
                    </a:lnTo>
                    <a:lnTo>
                      <a:pt x="37" y="193"/>
                    </a:lnTo>
                    <a:lnTo>
                      <a:pt x="51" y="187"/>
                    </a:lnTo>
                    <a:lnTo>
                      <a:pt x="66" y="180"/>
                    </a:lnTo>
                    <a:lnTo>
                      <a:pt x="84" y="174"/>
                    </a:lnTo>
                    <a:lnTo>
                      <a:pt x="102" y="169"/>
                    </a:lnTo>
                    <a:lnTo>
                      <a:pt x="118" y="166"/>
                    </a:lnTo>
                    <a:lnTo>
                      <a:pt x="115" y="166"/>
                    </a:lnTo>
                    <a:lnTo>
                      <a:pt x="109" y="166"/>
                    </a:lnTo>
                    <a:lnTo>
                      <a:pt x="99" y="168"/>
                    </a:lnTo>
                    <a:lnTo>
                      <a:pt x="86" y="169"/>
                    </a:lnTo>
                    <a:lnTo>
                      <a:pt x="70" y="173"/>
                    </a:lnTo>
                    <a:lnTo>
                      <a:pt x="53" y="179"/>
                    </a:lnTo>
                    <a:lnTo>
                      <a:pt x="34" y="187"/>
                    </a:lnTo>
                    <a:lnTo>
                      <a:pt x="14" y="198"/>
                    </a:lnTo>
                    <a:lnTo>
                      <a:pt x="8" y="2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83" name="Freeform 169"/>
              <p:cNvSpPr>
                <a:spLocks/>
              </p:cNvSpPr>
              <p:nvPr/>
            </p:nvSpPr>
            <p:spPr bwMode="auto">
              <a:xfrm>
                <a:off x="4211" y="3268"/>
                <a:ext cx="219" cy="94"/>
              </a:xfrm>
              <a:custGeom>
                <a:avLst/>
                <a:gdLst>
                  <a:gd name="T0" fmla="*/ 0 w 219"/>
                  <a:gd name="T1" fmla="*/ 0 h 94"/>
                  <a:gd name="T2" fmla="*/ 50 w 219"/>
                  <a:gd name="T3" fmla="*/ 74 h 94"/>
                  <a:gd name="T4" fmla="*/ 55 w 219"/>
                  <a:gd name="T5" fmla="*/ 72 h 94"/>
                  <a:gd name="T6" fmla="*/ 70 w 219"/>
                  <a:gd name="T7" fmla="*/ 64 h 94"/>
                  <a:gd name="T8" fmla="*/ 92 w 219"/>
                  <a:gd name="T9" fmla="*/ 54 h 94"/>
                  <a:gd name="T10" fmla="*/ 119 w 219"/>
                  <a:gd name="T11" fmla="*/ 43 h 94"/>
                  <a:gd name="T12" fmla="*/ 146 w 219"/>
                  <a:gd name="T13" fmla="*/ 31 h 94"/>
                  <a:gd name="T14" fmla="*/ 174 w 219"/>
                  <a:gd name="T15" fmla="*/ 21 h 94"/>
                  <a:gd name="T16" fmla="*/ 200 w 219"/>
                  <a:gd name="T17" fmla="*/ 14 h 94"/>
                  <a:gd name="T18" fmla="*/ 219 w 219"/>
                  <a:gd name="T19" fmla="*/ 11 h 94"/>
                  <a:gd name="T20" fmla="*/ 57 w 219"/>
                  <a:gd name="T21" fmla="*/ 94 h 94"/>
                  <a:gd name="T22" fmla="*/ 55 w 219"/>
                  <a:gd name="T23" fmla="*/ 93 h 94"/>
                  <a:gd name="T24" fmla="*/ 53 w 219"/>
                  <a:gd name="T25" fmla="*/ 88 h 94"/>
                  <a:gd name="T26" fmla="*/ 48 w 219"/>
                  <a:gd name="T27" fmla="*/ 81 h 94"/>
                  <a:gd name="T28" fmla="*/ 40 w 219"/>
                  <a:gd name="T29" fmla="*/ 69 h 94"/>
                  <a:gd name="T30" fmla="*/ 32 w 219"/>
                  <a:gd name="T31" fmla="*/ 55 h 94"/>
                  <a:gd name="T32" fmla="*/ 22 w 219"/>
                  <a:gd name="T33" fmla="*/ 40 h 94"/>
                  <a:gd name="T34" fmla="*/ 11 w 219"/>
                  <a:gd name="T35" fmla="*/ 21 h 94"/>
                  <a:gd name="T36" fmla="*/ 0 w 219"/>
                  <a:gd name="T37" fmla="*/ 0 h 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9"/>
                  <a:gd name="T58" fmla="*/ 0 h 94"/>
                  <a:gd name="T59" fmla="*/ 219 w 219"/>
                  <a:gd name="T60" fmla="*/ 94 h 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9" h="94">
                    <a:moveTo>
                      <a:pt x="0" y="0"/>
                    </a:moveTo>
                    <a:lnTo>
                      <a:pt x="50" y="74"/>
                    </a:lnTo>
                    <a:lnTo>
                      <a:pt x="55" y="72"/>
                    </a:lnTo>
                    <a:lnTo>
                      <a:pt x="70" y="64"/>
                    </a:lnTo>
                    <a:lnTo>
                      <a:pt x="92" y="54"/>
                    </a:lnTo>
                    <a:lnTo>
                      <a:pt x="119" y="43"/>
                    </a:lnTo>
                    <a:lnTo>
                      <a:pt x="146" y="31"/>
                    </a:lnTo>
                    <a:lnTo>
                      <a:pt x="174" y="21"/>
                    </a:lnTo>
                    <a:lnTo>
                      <a:pt x="200" y="14"/>
                    </a:lnTo>
                    <a:lnTo>
                      <a:pt x="219" y="11"/>
                    </a:lnTo>
                    <a:lnTo>
                      <a:pt x="57" y="94"/>
                    </a:lnTo>
                    <a:lnTo>
                      <a:pt x="55" y="93"/>
                    </a:lnTo>
                    <a:lnTo>
                      <a:pt x="53" y="88"/>
                    </a:lnTo>
                    <a:lnTo>
                      <a:pt x="48" y="81"/>
                    </a:lnTo>
                    <a:lnTo>
                      <a:pt x="40" y="69"/>
                    </a:lnTo>
                    <a:lnTo>
                      <a:pt x="32" y="55"/>
                    </a:lnTo>
                    <a:lnTo>
                      <a:pt x="22" y="40"/>
                    </a:lnTo>
                    <a:lnTo>
                      <a:pt x="11" y="2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84" name="Freeform 170"/>
              <p:cNvSpPr>
                <a:spLocks/>
              </p:cNvSpPr>
              <p:nvPr/>
            </p:nvSpPr>
            <p:spPr bwMode="auto">
              <a:xfrm>
                <a:off x="4493" y="3225"/>
                <a:ext cx="280" cy="83"/>
              </a:xfrm>
              <a:custGeom>
                <a:avLst/>
                <a:gdLst>
                  <a:gd name="T0" fmla="*/ 0 w 280"/>
                  <a:gd name="T1" fmla="*/ 0 h 83"/>
                  <a:gd name="T2" fmla="*/ 2 w 280"/>
                  <a:gd name="T3" fmla="*/ 11 h 83"/>
                  <a:gd name="T4" fmla="*/ 6 w 280"/>
                  <a:gd name="T5" fmla="*/ 14 h 83"/>
                  <a:gd name="T6" fmla="*/ 15 w 280"/>
                  <a:gd name="T7" fmla="*/ 19 h 83"/>
                  <a:gd name="T8" fmla="*/ 32 w 280"/>
                  <a:gd name="T9" fmla="*/ 27 h 83"/>
                  <a:gd name="T10" fmla="*/ 52 w 280"/>
                  <a:gd name="T11" fmla="*/ 38 h 83"/>
                  <a:gd name="T12" fmla="*/ 76 w 280"/>
                  <a:gd name="T13" fmla="*/ 49 h 83"/>
                  <a:gd name="T14" fmla="*/ 104 w 280"/>
                  <a:gd name="T15" fmla="*/ 62 h 83"/>
                  <a:gd name="T16" fmla="*/ 134 w 280"/>
                  <a:gd name="T17" fmla="*/ 73 h 83"/>
                  <a:gd name="T18" fmla="*/ 167 w 280"/>
                  <a:gd name="T19" fmla="*/ 83 h 83"/>
                  <a:gd name="T20" fmla="*/ 177 w 280"/>
                  <a:gd name="T21" fmla="*/ 82 h 83"/>
                  <a:gd name="T22" fmla="*/ 192 w 280"/>
                  <a:gd name="T23" fmla="*/ 74 h 83"/>
                  <a:gd name="T24" fmla="*/ 210 w 280"/>
                  <a:gd name="T25" fmla="*/ 63 h 83"/>
                  <a:gd name="T26" fmla="*/ 229 w 280"/>
                  <a:gd name="T27" fmla="*/ 50 h 83"/>
                  <a:gd name="T28" fmla="*/ 248 w 280"/>
                  <a:gd name="T29" fmla="*/ 36 h 83"/>
                  <a:gd name="T30" fmla="*/ 263 w 280"/>
                  <a:gd name="T31" fmla="*/ 25 h 83"/>
                  <a:gd name="T32" fmla="*/ 275 w 280"/>
                  <a:gd name="T33" fmla="*/ 17 h 83"/>
                  <a:gd name="T34" fmla="*/ 278 w 280"/>
                  <a:gd name="T35" fmla="*/ 14 h 83"/>
                  <a:gd name="T36" fmla="*/ 278 w 280"/>
                  <a:gd name="T37" fmla="*/ 12 h 83"/>
                  <a:gd name="T38" fmla="*/ 280 w 280"/>
                  <a:gd name="T39" fmla="*/ 8 h 83"/>
                  <a:gd name="T40" fmla="*/ 278 w 280"/>
                  <a:gd name="T41" fmla="*/ 6 h 83"/>
                  <a:gd name="T42" fmla="*/ 275 w 280"/>
                  <a:gd name="T43" fmla="*/ 3 h 83"/>
                  <a:gd name="T44" fmla="*/ 267 w 280"/>
                  <a:gd name="T45" fmla="*/ 6 h 83"/>
                  <a:gd name="T46" fmla="*/ 253 w 280"/>
                  <a:gd name="T47" fmla="*/ 12 h 83"/>
                  <a:gd name="T48" fmla="*/ 235 w 280"/>
                  <a:gd name="T49" fmla="*/ 22 h 83"/>
                  <a:gd name="T50" fmla="*/ 215 w 280"/>
                  <a:gd name="T51" fmla="*/ 35 h 83"/>
                  <a:gd name="T52" fmla="*/ 196 w 280"/>
                  <a:gd name="T53" fmla="*/ 46 h 83"/>
                  <a:gd name="T54" fmla="*/ 180 w 280"/>
                  <a:gd name="T55" fmla="*/ 57 h 83"/>
                  <a:gd name="T56" fmla="*/ 167 w 280"/>
                  <a:gd name="T57" fmla="*/ 64 h 83"/>
                  <a:gd name="T58" fmla="*/ 163 w 280"/>
                  <a:gd name="T59" fmla="*/ 67 h 83"/>
                  <a:gd name="T60" fmla="*/ 157 w 280"/>
                  <a:gd name="T61" fmla="*/ 64 h 83"/>
                  <a:gd name="T62" fmla="*/ 142 w 280"/>
                  <a:gd name="T63" fmla="*/ 59 h 83"/>
                  <a:gd name="T64" fmla="*/ 118 w 280"/>
                  <a:gd name="T65" fmla="*/ 51 h 83"/>
                  <a:gd name="T66" fmla="*/ 91 w 280"/>
                  <a:gd name="T67" fmla="*/ 41 h 83"/>
                  <a:gd name="T68" fmla="*/ 63 w 280"/>
                  <a:gd name="T69" fmla="*/ 30 h 83"/>
                  <a:gd name="T70" fmla="*/ 37 w 280"/>
                  <a:gd name="T71" fmla="*/ 19 h 83"/>
                  <a:gd name="T72" fmla="*/ 14 w 280"/>
                  <a:gd name="T73" fmla="*/ 8 h 83"/>
                  <a:gd name="T74" fmla="*/ 0 w 280"/>
                  <a:gd name="T75" fmla="*/ 0 h 8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0"/>
                  <a:gd name="T115" fmla="*/ 0 h 83"/>
                  <a:gd name="T116" fmla="*/ 280 w 280"/>
                  <a:gd name="T117" fmla="*/ 83 h 8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0" h="83">
                    <a:moveTo>
                      <a:pt x="0" y="0"/>
                    </a:moveTo>
                    <a:lnTo>
                      <a:pt x="2" y="11"/>
                    </a:lnTo>
                    <a:lnTo>
                      <a:pt x="6" y="14"/>
                    </a:lnTo>
                    <a:lnTo>
                      <a:pt x="15" y="19"/>
                    </a:lnTo>
                    <a:lnTo>
                      <a:pt x="32" y="27"/>
                    </a:lnTo>
                    <a:lnTo>
                      <a:pt x="52" y="38"/>
                    </a:lnTo>
                    <a:lnTo>
                      <a:pt x="76" y="49"/>
                    </a:lnTo>
                    <a:lnTo>
                      <a:pt x="104" y="62"/>
                    </a:lnTo>
                    <a:lnTo>
                      <a:pt x="134" y="73"/>
                    </a:lnTo>
                    <a:lnTo>
                      <a:pt x="167" y="83"/>
                    </a:lnTo>
                    <a:lnTo>
                      <a:pt x="177" y="82"/>
                    </a:lnTo>
                    <a:lnTo>
                      <a:pt x="192" y="74"/>
                    </a:lnTo>
                    <a:lnTo>
                      <a:pt x="210" y="63"/>
                    </a:lnTo>
                    <a:lnTo>
                      <a:pt x="229" y="50"/>
                    </a:lnTo>
                    <a:lnTo>
                      <a:pt x="248" y="36"/>
                    </a:lnTo>
                    <a:lnTo>
                      <a:pt x="263" y="25"/>
                    </a:lnTo>
                    <a:lnTo>
                      <a:pt x="275" y="17"/>
                    </a:lnTo>
                    <a:lnTo>
                      <a:pt x="278" y="14"/>
                    </a:lnTo>
                    <a:lnTo>
                      <a:pt x="278" y="12"/>
                    </a:lnTo>
                    <a:lnTo>
                      <a:pt x="280" y="8"/>
                    </a:lnTo>
                    <a:lnTo>
                      <a:pt x="278" y="6"/>
                    </a:lnTo>
                    <a:lnTo>
                      <a:pt x="275" y="3"/>
                    </a:lnTo>
                    <a:lnTo>
                      <a:pt x="267" y="6"/>
                    </a:lnTo>
                    <a:lnTo>
                      <a:pt x="253" y="12"/>
                    </a:lnTo>
                    <a:lnTo>
                      <a:pt x="235" y="22"/>
                    </a:lnTo>
                    <a:lnTo>
                      <a:pt x="215" y="35"/>
                    </a:lnTo>
                    <a:lnTo>
                      <a:pt x="196" y="46"/>
                    </a:lnTo>
                    <a:lnTo>
                      <a:pt x="180" y="57"/>
                    </a:lnTo>
                    <a:lnTo>
                      <a:pt x="167" y="64"/>
                    </a:lnTo>
                    <a:lnTo>
                      <a:pt x="163" y="67"/>
                    </a:lnTo>
                    <a:lnTo>
                      <a:pt x="157" y="64"/>
                    </a:lnTo>
                    <a:lnTo>
                      <a:pt x="142" y="59"/>
                    </a:lnTo>
                    <a:lnTo>
                      <a:pt x="118" y="51"/>
                    </a:lnTo>
                    <a:lnTo>
                      <a:pt x="91" y="41"/>
                    </a:lnTo>
                    <a:lnTo>
                      <a:pt x="63" y="30"/>
                    </a:lnTo>
                    <a:lnTo>
                      <a:pt x="37" y="19"/>
                    </a:lnTo>
                    <a:lnTo>
                      <a:pt x="14" y="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85" name="Freeform 171"/>
              <p:cNvSpPr>
                <a:spLocks/>
              </p:cNvSpPr>
              <p:nvPr/>
            </p:nvSpPr>
            <p:spPr bwMode="auto">
              <a:xfrm>
                <a:off x="4493" y="3160"/>
                <a:ext cx="281" cy="133"/>
              </a:xfrm>
              <a:custGeom>
                <a:avLst/>
                <a:gdLst>
                  <a:gd name="T0" fmla="*/ 116 w 281"/>
                  <a:gd name="T1" fmla="*/ 0 h 133"/>
                  <a:gd name="T2" fmla="*/ 111 w 281"/>
                  <a:gd name="T3" fmla="*/ 1 h 133"/>
                  <a:gd name="T4" fmla="*/ 100 w 281"/>
                  <a:gd name="T5" fmla="*/ 6 h 133"/>
                  <a:gd name="T6" fmla="*/ 83 w 281"/>
                  <a:gd name="T7" fmla="*/ 14 h 133"/>
                  <a:gd name="T8" fmla="*/ 63 w 281"/>
                  <a:gd name="T9" fmla="*/ 23 h 133"/>
                  <a:gd name="T10" fmla="*/ 43 w 281"/>
                  <a:gd name="T11" fmla="*/ 33 h 133"/>
                  <a:gd name="T12" fmla="*/ 24 w 281"/>
                  <a:gd name="T13" fmla="*/ 44 h 133"/>
                  <a:gd name="T14" fmla="*/ 9 w 281"/>
                  <a:gd name="T15" fmla="*/ 53 h 133"/>
                  <a:gd name="T16" fmla="*/ 0 w 281"/>
                  <a:gd name="T17" fmla="*/ 62 h 133"/>
                  <a:gd name="T18" fmla="*/ 5 w 281"/>
                  <a:gd name="T19" fmla="*/ 67 h 133"/>
                  <a:gd name="T20" fmla="*/ 24 w 281"/>
                  <a:gd name="T21" fmla="*/ 76 h 133"/>
                  <a:gd name="T22" fmla="*/ 49 w 281"/>
                  <a:gd name="T23" fmla="*/ 87 h 133"/>
                  <a:gd name="T24" fmla="*/ 81 w 281"/>
                  <a:gd name="T25" fmla="*/ 100 h 133"/>
                  <a:gd name="T26" fmla="*/ 111 w 281"/>
                  <a:gd name="T27" fmla="*/ 113 h 133"/>
                  <a:gd name="T28" fmla="*/ 138 w 281"/>
                  <a:gd name="T29" fmla="*/ 123 h 133"/>
                  <a:gd name="T30" fmla="*/ 157 w 281"/>
                  <a:gd name="T31" fmla="*/ 130 h 133"/>
                  <a:gd name="T32" fmla="*/ 164 w 281"/>
                  <a:gd name="T33" fmla="*/ 133 h 133"/>
                  <a:gd name="T34" fmla="*/ 170 w 281"/>
                  <a:gd name="T35" fmla="*/ 130 h 133"/>
                  <a:gd name="T36" fmla="*/ 181 w 281"/>
                  <a:gd name="T37" fmla="*/ 122 h 133"/>
                  <a:gd name="T38" fmla="*/ 199 w 281"/>
                  <a:gd name="T39" fmla="*/ 110 h 133"/>
                  <a:gd name="T40" fmla="*/ 218 w 281"/>
                  <a:gd name="T41" fmla="*/ 97 h 133"/>
                  <a:gd name="T42" fmla="*/ 238 w 281"/>
                  <a:gd name="T43" fmla="*/ 86 h 133"/>
                  <a:gd name="T44" fmla="*/ 257 w 281"/>
                  <a:gd name="T45" fmla="*/ 76 h 133"/>
                  <a:gd name="T46" fmla="*/ 271 w 281"/>
                  <a:gd name="T47" fmla="*/ 71 h 133"/>
                  <a:gd name="T48" fmla="*/ 278 w 281"/>
                  <a:gd name="T49" fmla="*/ 71 h 133"/>
                  <a:gd name="T50" fmla="*/ 281 w 281"/>
                  <a:gd name="T51" fmla="*/ 73 h 133"/>
                  <a:gd name="T52" fmla="*/ 280 w 281"/>
                  <a:gd name="T53" fmla="*/ 70 h 133"/>
                  <a:gd name="T54" fmla="*/ 276 w 281"/>
                  <a:gd name="T55" fmla="*/ 65 h 133"/>
                  <a:gd name="T56" fmla="*/ 275 w 281"/>
                  <a:gd name="T57" fmla="*/ 62 h 133"/>
                  <a:gd name="T58" fmla="*/ 116 w 281"/>
                  <a:gd name="T59" fmla="*/ 0 h 1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1"/>
                  <a:gd name="T91" fmla="*/ 0 h 133"/>
                  <a:gd name="T92" fmla="*/ 281 w 281"/>
                  <a:gd name="T93" fmla="*/ 133 h 1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1" h="133">
                    <a:moveTo>
                      <a:pt x="116" y="0"/>
                    </a:moveTo>
                    <a:lnTo>
                      <a:pt x="111" y="1"/>
                    </a:lnTo>
                    <a:lnTo>
                      <a:pt x="100" y="6"/>
                    </a:lnTo>
                    <a:lnTo>
                      <a:pt x="83" y="14"/>
                    </a:lnTo>
                    <a:lnTo>
                      <a:pt x="63" y="23"/>
                    </a:lnTo>
                    <a:lnTo>
                      <a:pt x="43" y="33"/>
                    </a:lnTo>
                    <a:lnTo>
                      <a:pt x="24" y="44"/>
                    </a:lnTo>
                    <a:lnTo>
                      <a:pt x="9" y="53"/>
                    </a:lnTo>
                    <a:lnTo>
                      <a:pt x="0" y="62"/>
                    </a:lnTo>
                    <a:lnTo>
                      <a:pt x="5" y="67"/>
                    </a:lnTo>
                    <a:lnTo>
                      <a:pt x="24" y="76"/>
                    </a:lnTo>
                    <a:lnTo>
                      <a:pt x="49" y="87"/>
                    </a:lnTo>
                    <a:lnTo>
                      <a:pt x="81" y="100"/>
                    </a:lnTo>
                    <a:lnTo>
                      <a:pt x="111" y="113"/>
                    </a:lnTo>
                    <a:lnTo>
                      <a:pt x="138" y="123"/>
                    </a:lnTo>
                    <a:lnTo>
                      <a:pt x="157" y="130"/>
                    </a:lnTo>
                    <a:lnTo>
                      <a:pt x="164" y="133"/>
                    </a:lnTo>
                    <a:lnTo>
                      <a:pt x="170" y="130"/>
                    </a:lnTo>
                    <a:lnTo>
                      <a:pt x="181" y="122"/>
                    </a:lnTo>
                    <a:lnTo>
                      <a:pt x="199" y="110"/>
                    </a:lnTo>
                    <a:lnTo>
                      <a:pt x="218" y="97"/>
                    </a:lnTo>
                    <a:lnTo>
                      <a:pt x="238" y="86"/>
                    </a:lnTo>
                    <a:lnTo>
                      <a:pt x="257" y="76"/>
                    </a:lnTo>
                    <a:lnTo>
                      <a:pt x="271" y="71"/>
                    </a:lnTo>
                    <a:lnTo>
                      <a:pt x="278" y="71"/>
                    </a:lnTo>
                    <a:lnTo>
                      <a:pt x="281" y="73"/>
                    </a:lnTo>
                    <a:lnTo>
                      <a:pt x="280" y="70"/>
                    </a:lnTo>
                    <a:lnTo>
                      <a:pt x="276" y="65"/>
                    </a:lnTo>
                    <a:lnTo>
                      <a:pt x="275" y="62"/>
                    </a:lnTo>
                    <a:lnTo>
                      <a:pt x="116" y="0"/>
                    </a:lnTo>
                    <a:close/>
                  </a:path>
                </a:pathLst>
              </a:custGeom>
              <a:solidFill>
                <a:srgbClr val="6BFF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86" name="Freeform 172"/>
              <p:cNvSpPr>
                <a:spLocks/>
              </p:cNvSpPr>
              <p:nvPr/>
            </p:nvSpPr>
            <p:spPr bwMode="auto">
              <a:xfrm>
                <a:off x="4388" y="2992"/>
                <a:ext cx="39" cy="74"/>
              </a:xfrm>
              <a:custGeom>
                <a:avLst/>
                <a:gdLst>
                  <a:gd name="T0" fmla="*/ 28 w 39"/>
                  <a:gd name="T1" fmla="*/ 0 h 74"/>
                  <a:gd name="T2" fmla="*/ 0 w 39"/>
                  <a:gd name="T3" fmla="*/ 73 h 74"/>
                  <a:gd name="T4" fmla="*/ 16 w 39"/>
                  <a:gd name="T5" fmla="*/ 74 h 74"/>
                  <a:gd name="T6" fmla="*/ 39 w 39"/>
                  <a:gd name="T7" fmla="*/ 1 h 74"/>
                  <a:gd name="T8" fmla="*/ 28 w 39"/>
                  <a:gd name="T9" fmla="*/ 0 h 74"/>
                  <a:gd name="T10" fmla="*/ 0 60000 65536"/>
                  <a:gd name="T11" fmla="*/ 0 60000 65536"/>
                  <a:gd name="T12" fmla="*/ 0 60000 65536"/>
                  <a:gd name="T13" fmla="*/ 0 60000 65536"/>
                  <a:gd name="T14" fmla="*/ 0 60000 65536"/>
                  <a:gd name="T15" fmla="*/ 0 w 39"/>
                  <a:gd name="T16" fmla="*/ 0 h 74"/>
                  <a:gd name="T17" fmla="*/ 39 w 39"/>
                  <a:gd name="T18" fmla="*/ 74 h 74"/>
                </a:gdLst>
                <a:ahLst/>
                <a:cxnLst>
                  <a:cxn ang="T10">
                    <a:pos x="T0" y="T1"/>
                  </a:cxn>
                  <a:cxn ang="T11">
                    <a:pos x="T2" y="T3"/>
                  </a:cxn>
                  <a:cxn ang="T12">
                    <a:pos x="T4" y="T5"/>
                  </a:cxn>
                  <a:cxn ang="T13">
                    <a:pos x="T6" y="T7"/>
                  </a:cxn>
                  <a:cxn ang="T14">
                    <a:pos x="T8" y="T9"/>
                  </a:cxn>
                </a:cxnLst>
                <a:rect l="T15" t="T16" r="T17" b="T18"/>
                <a:pathLst>
                  <a:path w="39" h="74">
                    <a:moveTo>
                      <a:pt x="28" y="0"/>
                    </a:moveTo>
                    <a:lnTo>
                      <a:pt x="0" y="73"/>
                    </a:lnTo>
                    <a:lnTo>
                      <a:pt x="16" y="74"/>
                    </a:lnTo>
                    <a:lnTo>
                      <a:pt x="39" y="1"/>
                    </a:lnTo>
                    <a:lnTo>
                      <a:pt x="28" y="0"/>
                    </a:lnTo>
                    <a:close/>
                  </a:path>
                </a:pathLst>
              </a:custGeom>
              <a:solidFill>
                <a:srgbClr val="8E05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87" name="Freeform 173"/>
              <p:cNvSpPr>
                <a:spLocks/>
              </p:cNvSpPr>
              <p:nvPr/>
            </p:nvSpPr>
            <p:spPr bwMode="auto">
              <a:xfrm>
                <a:off x="4178" y="3134"/>
                <a:ext cx="369" cy="210"/>
              </a:xfrm>
              <a:custGeom>
                <a:avLst/>
                <a:gdLst>
                  <a:gd name="T0" fmla="*/ 0 w 369"/>
                  <a:gd name="T1" fmla="*/ 84 h 210"/>
                  <a:gd name="T2" fmla="*/ 41 w 369"/>
                  <a:gd name="T3" fmla="*/ 67 h 210"/>
                  <a:gd name="T4" fmla="*/ 59 w 369"/>
                  <a:gd name="T5" fmla="*/ 89 h 210"/>
                  <a:gd name="T6" fmla="*/ 62 w 369"/>
                  <a:gd name="T7" fmla="*/ 92 h 210"/>
                  <a:gd name="T8" fmla="*/ 71 w 369"/>
                  <a:gd name="T9" fmla="*/ 94 h 210"/>
                  <a:gd name="T10" fmla="*/ 82 w 369"/>
                  <a:gd name="T11" fmla="*/ 96 h 210"/>
                  <a:gd name="T12" fmla="*/ 96 w 369"/>
                  <a:gd name="T13" fmla="*/ 89 h 210"/>
                  <a:gd name="T14" fmla="*/ 83 w 369"/>
                  <a:gd name="T15" fmla="*/ 80 h 210"/>
                  <a:gd name="T16" fmla="*/ 83 w 369"/>
                  <a:gd name="T17" fmla="*/ 78 h 210"/>
                  <a:gd name="T18" fmla="*/ 86 w 369"/>
                  <a:gd name="T19" fmla="*/ 73 h 210"/>
                  <a:gd name="T20" fmla="*/ 90 w 369"/>
                  <a:gd name="T21" fmla="*/ 69 h 210"/>
                  <a:gd name="T22" fmla="*/ 98 w 369"/>
                  <a:gd name="T23" fmla="*/ 67 h 210"/>
                  <a:gd name="T24" fmla="*/ 105 w 369"/>
                  <a:gd name="T25" fmla="*/ 67 h 210"/>
                  <a:gd name="T26" fmla="*/ 112 w 369"/>
                  <a:gd name="T27" fmla="*/ 67 h 210"/>
                  <a:gd name="T28" fmla="*/ 121 w 369"/>
                  <a:gd name="T29" fmla="*/ 65 h 210"/>
                  <a:gd name="T30" fmla="*/ 131 w 369"/>
                  <a:gd name="T31" fmla="*/ 63 h 210"/>
                  <a:gd name="T32" fmla="*/ 140 w 369"/>
                  <a:gd name="T33" fmla="*/ 59 h 210"/>
                  <a:gd name="T34" fmla="*/ 149 w 369"/>
                  <a:gd name="T35" fmla="*/ 54 h 210"/>
                  <a:gd name="T36" fmla="*/ 157 w 369"/>
                  <a:gd name="T37" fmla="*/ 48 h 210"/>
                  <a:gd name="T38" fmla="*/ 163 w 369"/>
                  <a:gd name="T39" fmla="*/ 39 h 210"/>
                  <a:gd name="T40" fmla="*/ 168 w 369"/>
                  <a:gd name="T41" fmla="*/ 39 h 210"/>
                  <a:gd name="T42" fmla="*/ 181 w 369"/>
                  <a:gd name="T43" fmla="*/ 39 h 210"/>
                  <a:gd name="T44" fmla="*/ 198 w 369"/>
                  <a:gd name="T45" fmla="*/ 39 h 210"/>
                  <a:gd name="T46" fmla="*/ 221 w 369"/>
                  <a:gd name="T47" fmla="*/ 36 h 210"/>
                  <a:gd name="T48" fmla="*/ 244 w 369"/>
                  <a:gd name="T49" fmla="*/ 32 h 210"/>
                  <a:gd name="T50" fmla="*/ 268 w 369"/>
                  <a:gd name="T51" fmla="*/ 25 h 210"/>
                  <a:gd name="T52" fmla="*/ 288 w 369"/>
                  <a:gd name="T53" fmla="*/ 15 h 210"/>
                  <a:gd name="T54" fmla="*/ 303 w 369"/>
                  <a:gd name="T55" fmla="*/ 0 h 210"/>
                  <a:gd name="T56" fmla="*/ 369 w 369"/>
                  <a:gd name="T57" fmla="*/ 50 h 210"/>
                  <a:gd name="T58" fmla="*/ 368 w 369"/>
                  <a:gd name="T59" fmla="*/ 51 h 210"/>
                  <a:gd name="T60" fmla="*/ 363 w 369"/>
                  <a:gd name="T61" fmla="*/ 54 h 210"/>
                  <a:gd name="T62" fmla="*/ 357 w 369"/>
                  <a:gd name="T63" fmla="*/ 58 h 210"/>
                  <a:gd name="T64" fmla="*/ 349 w 369"/>
                  <a:gd name="T65" fmla="*/ 63 h 210"/>
                  <a:gd name="T66" fmla="*/ 340 w 369"/>
                  <a:gd name="T67" fmla="*/ 68 h 210"/>
                  <a:gd name="T68" fmla="*/ 331 w 369"/>
                  <a:gd name="T69" fmla="*/ 74 h 210"/>
                  <a:gd name="T70" fmla="*/ 322 w 369"/>
                  <a:gd name="T71" fmla="*/ 80 h 210"/>
                  <a:gd name="T72" fmla="*/ 315 w 369"/>
                  <a:gd name="T73" fmla="*/ 87 h 210"/>
                  <a:gd name="T74" fmla="*/ 317 w 369"/>
                  <a:gd name="T75" fmla="*/ 101 h 210"/>
                  <a:gd name="T76" fmla="*/ 355 w 369"/>
                  <a:gd name="T77" fmla="*/ 122 h 210"/>
                  <a:gd name="T78" fmla="*/ 258 w 369"/>
                  <a:gd name="T79" fmla="*/ 139 h 210"/>
                  <a:gd name="T80" fmla="*/ 255 w 369"/>
                  <a:gd name="T81" fmla="*/ 139 h 210"/>
                  <a:gd name="T82" fmla="*/ 250 w 369"/>
                  <a:gd name="T83" fmla="*/ 141 h 210"/>
                  <a:gd name="T84" fmla="*/ 239 w 369"/>
                  <a:gd name="T85" fmla="*/ 145 h 210"/>
                  <a:gd name="T86" fmla="*/ 221 w 369"/>
                  <a:gd name="T87" fmla="*/ 151 h 210"/>
                  <a:gd name="T88" fmla="*/ 198 w 369"/>
                  <a:gd name="T89" fmla="*/ 160 h 210"/>
                  <a:gd name="T90" fmla="*/ 168 w 369"/>
                  <a:gd name="T91" fmla="*/ 173 h 210"/>
                  <a:gd name="T92" fmla="*/ 129 w 369"/>
                  <a:gd name="T93" fmla="*/ 189 h 210"/>
                  <a:gd name="T94" fmla="*/ 82 w 369"/>
                  <a:gd name="T95" fmla="*/ 210 h 210"/>
                  <a:gd name="T96" fmla="*/ 0 w 369"/>
                  <a:gd name="T97" fmla="*/ 84 h 21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9"/>
                  <a:gd name="T148" fmla="*/ 0 h 210"/>
                  <a:gd name="T149" fmla="*/ 369 w 369"/>
                  <a:gd name="T150" fmla="*/ 210 h 21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9" h="210">
                    <a:moveTo>
                      <a:pt x="0" y="84"/>
                    </a:moveTo>
                    <a:lnTo>
                      <a:pt x="41" y="67"/>
                    </a:lnTo>
                    <a:lnTo>
                      <a:pt x="59" y="89"/>
                    </a:lnTo>
                    <a:lnTo>
                      <a:pt x="62" y="92"/>
                    </a:lnTo>
                    <a:lnTo>
                      <a:pt x="71" y="94"/>
                    </a:lnTo>
                    <a:lnTo>
                      <a:pt x="82" y="96"/>
                    </a:lnTo>
                    <a:lnTo>
                      <a:pt x="96" y="89"/>
                    </a:lnTo>
                    <a:lnTo>
                      <a:pt x="83" y="80"/>
                    </a:lnTo>
                    <a:lnTo>
                      <a:pt x="83" y="78"/>
                    </a:lnTo>
                    <a:lnTo>
                      <a:pt x="86" y="73"/>
                    </a:lnTo>
                    <a:lnTo>
                      <a:pt x="90" y="69"/>
                    </a:lnTo>
                    <a:lnTo>
                      <a:pt x="98" y="67"/>
                    </a:lnTo>
                    <a:lnTo>
                      <a:pt x="105" y="67"/>
                    </a:lnTo>
                    <a:lnTo>
                      <a:pt x="112" y="67"/>
                    </a:lnTo>
                    <a:lnTo>
                      <a:pt x="121" y="65"/>
                    </a:lnTo>
                    <a:lnTo>
                      <a:pt x="131" y="63"/>
                    </a:lnTo>
                    <a:lnTo>
                      <a:pt x="140" y="59"/>
                    </a:lnTo>
                    <a:lnTo>
                      <a:pt x="149" y="54"/>
                    </a:lnTo>
                    <a:lnTo>
                      <a:pt x="157" y="48"/>
                    </a:lnTo>
                    <a:lnTo>
                      <a:pt x="163" y="39"/>
                    </a:lnTo>
                    <a:lnTo>
                      <a:pt x="168" y="39"/>
                    </a:lnTo>
                    <a:lnTo>
                      <a:pt x="181" y="39"/>
                    </a:lnTo>
                    <a:lnTo>
                      <a:pt x="198" y="39"/>
                    </a:lnTo>
                    <a:lnTo>
                      <a:pt x="221" y="36"/>
                    </a:lnTo>
                    <a:lnTo>
                      <a:pt x="244" y="32"/>
                    </a:lnTo>
                    <a:lnTo>
                      <a:pt x="268" y="25"/>
                    </a:lnTo>
                    <a:lnTo>
                      <a:pt x="288" y="15"/>
                    </a:lnTo>
                    <a:lnTo>
                      <a:pt x="303" y="0"/>
                    </a:lnTo>
                    <a:lnTo>
                      <a:pt x="369" y="50"/>
                    </a:lnTo>
                    <a:lnTo>
                      <a:pt x="368" y="51"/>
                    </a:lnTo>
                    <a:lnTo>
                      <a:pt x="363" y="54"/>
                    </a:lnTo>
                    <a:lnTo>
                      <a:pt x="357" y="58"/>
                    </a:lnTo>
                    <a:lnTo>
                      <a:pt x="349" y="63"/>
                    </a:lnTo>
                    <a:lnTo>
                      <a:pt x="340" y="68"/>
                    </a:lnTo>
                    <a:lnTo>
                      <a:pt x="331" y="74"/>
                    </a:lnTo>
                    <a:lnTo>
                      <a:pt x="322" y="80"/>
                    </a:lnTo>
                    <a:lnTo>
                      <a:pt x="315" y="87"/>
                    </a:lnTo>
                    <a:lnTo>
                      <a:pt x="317" y="101"/>
                    </a:lnTo>
                    <a:lnTo>
                      <a:pt x="355" y="122"/>
                    </a:lnTo>
                    <a:lnTo>
                      <a:pt x="258" y="139"/>
                    </a:lnTo>
                    <a:lnTo>
                      <a:pt x="255" y="139"/>
                    </a:lnTo>
                    <a:lnTo>
                      <a:pt x="250" y="141"/>
                    </a:lnTo>
                    <a:lnTo>
                      <a:pt x="239" y="145"/>
                    </a:lnTo>
                    <a:lnTo>
                      <a:pt x="221" y="151"/>
                    </a:lnTo>
                    <a:lnTo>
                      <a:pt x="198" y="160"/>
                    </a:lnTo>
                    <a:lnTo>
                      <a:pt x="168" y="173"/>
                    </a:lnTo>
                    <a:lnTo>
                      <a:pt x="129" y="189"/>
                    </a:lnTo>
                    <a:lnTo>
                      <a:pt x="82" y="210"/>
                    </a:lnTo>
                    <a:lnTo>
                      <a:pt x="0"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88" name="Freeform 174"/>
              <p:cNvSpPr>
                <a:spLocks/>
              </p:cNvSpPr>
              <p:nvPr/>
            </p:nvSpPr>
            <p:spPr bwMode="auto">
              <a:xfrm>
                <a:off x="4113" y="2562"/>
                <a:ext cx="319" cy="339"/>
              </a:xfrm>
              <a:custGeom>
                <a:avLst/>
                <a:gdLst>
                  <a:gd name="T0" fmla="*/ 142 w 319"/>
                  <a:gd name="T1" fmla="*/ 120 h 339"/>
                  <a:gd name="T2" fmla="*/ 136 w 319"/>
                  <a:gd name="T3" fmla="*/ 144 h 339"/>
                  <a:gd name="T4" fmla="*/ 124 w 319"/>
                  <a:gd name="T5" fmla="*/ 178 h 339"/>
                  <a:gd name="T6" fmla="*/ 110 w 319"/>
                  <a:gd name="T7" fmla="*/ 208 h 339"/>
                  <a:gd name="T8" fmla="*/ 96 w 319"/>
                  <a:gd name="T9" fmla="*/ 216 h 339"/>
                  <a:gd name="T10" fmla="*/ 75 w 319"/>
                  <a:gd name="T11" fmla="*/ 220 h 339"/>
                  <a:gd name="T12" fmla="*/ 68 w 319"/>
                  <a:gd name="T13" fmla="*/ 241 h 339"/>
                  <a:gd name="T14" fmla="*/ 76 w 319"/>
                  <a:gd name="T15" fmla="*/ 259 h 339"/>
                  <a:gd name="T16" fmla="*/ 89 w 319"/>
                  <a:gd name="T17" fmla="*/ 270 h 339"/>
                  <a:gd name="T18" fmla="*/ 104 w 319"/>
                  <a:gd name="T19" fmla="*/ 274 h 339"/>
                  <a:gd name="T20" fmla="*/ 114 w 319"/>
                  <a:gd name="T21" fmla="*/ 273 h 339"/>
                  <a:gd name="T22" fmla="*/ 120 w 319"/>
                  <a:gd name="T23" fmla="*/ 282 h 339"/>
                  <a:gd name="T24" fmla="*/ 111 w 319"/>
                  <a:gd name="T25" fmla="*/ 291 h 339"/>
                  <a:gd name="T26" fmla="*/ 91 w 319"/>
                  <a:gd name="T27" fmla="*/ 308 h 339"/>
                  <a:gd name="T28" fmla="*/ 84 w 319"/>
                  <a:gd name="T29" fmla="*/ 336 h 339"/>
                  <a:gd name="T30" fmla="*/ 79 w 319"/>
                  <a:gd name="T31" fmla="*/ 339 h 339"/>
                  <a:gd name="T32" fmla="*/ 66 w 319"/>
                  <a:gd name="T33" fmla="*/ 337 h 339"/>
                  <a:gd name="T34" fmla="*/ 48 w 319"/>
                  <a:gd name="T35" fmla="*/ 327 h 339"/>
                  <a:gd name="T36" fmla="*/ 34 w 319"/>
                  <a:gd name="T37" fmla="*/ 313 h 339"/>
                  <a:gd name="T38" fmla="*/ 15 w 319"/>
                  <a:gd name="T39" fmla="*/ 287 h 339"/>
                  <a:gd name="T40" fmla="*/ 0 w 319"/>
                  <a:gd name="T41" fmla="*/ 229 h 339"/>
                  <a:gd name="T42" fmla="*/ 9 w 319"/>
                  <a:gd name="T43" fmla="*/ 135 h 339"/>
                  <a:gd name="T44" fmla="*/ 30 w 319"/>
                  <a:gd name="T45" fmla="*/ 72 h 339"/>
                  <a:gd name="T46" fmla="*/ 39 w 319"/>
                  <a:gd name="T47" fmla="*/ 58 h 339"/>
                  <a:gd name="T48" fmla="*/ 60 w 319"/>
                  <a:gd name="T49" fmla="*/ 40 h 339"/>
                  <a:gd name="T50" fmla="*/ 91 w 319"/>
                  <a:gd name="T51" fmla="*/ 29 h 339"/>
                  <a:gd name="T52" fmla="*/ 114 w 319"/>
                  <a:gd name="T53" fmla="*/ 28 h 339"/>
                  <a:gd name="T54" fmla="*/ 134 w 319"/>
                  <a:gd name="T55" fmla="*/ 15 h 339"/>
                  <a:gd name="T56" fmla="*/ 167 w 319"/>
                  <a:gd name="T57" fmla="*/ 1 h 339"/>
                  <a:gd name="T58" fmla="*/ 208 w 319"/>
                  <a:gd name="T59" fmla="*/ 2 h 339"/>
                  <a:gd name="T60" fmla="*/ 251 w 319"/>
                  <a:gd name="T61" fmla="*/ 25 h 339"/>
                  <a:gd name="T62" fmla="*/ 286 w 319"/>
                  <a:gd name="T63" fmla="*/ 55 h 339"/>
                  <a:gd name="T64" fmla="*/ 310 w 319"/>
                  <a:gd name="T65" fmla="*/ 91 h 339"/>
                  <a:gd name="T66" fmla="*/ 315 w 319"/>
                  <a:gd name="T67" fmla="*/ 134 h 339"/>
                  <a:gd name="T68" fmla="*/ 310 w 319"/>
                  <a:gd name="T69" fmla="*/ 165 h 339"/>
                  <a:gd name="T70" fmla="*/ 318 w 319"/>
                  <a:gd name="T71" fmla="*/ 206 h 339"/>
                  <a:gd name="T72" fmla="*/ 317 w 319"/>
                  <a:gd name="T73" fmla="*/ 264 h 339"/>
                  <a:gd name="T74" fmla="*/ 291 w 319"/>
                  <a:gd name="T75" fmla="*/ 316 h 339"/>
                  <a:gd name="T76" fmla="*/ 252 w 319"/>
                  <a:gd name="T77" fmla="*/ 327 h 339"/>
                  <a:gd name="T78" fmla="*/ 258 w 319"/>
                  <a:gd name="T79" fmla="*/ 324 h 339"/>
                  <a:gd name="T80" fmla="*/ 272 w 319"/>
                  <a:gd name="T81" fmla="*/ 311 h 339"/>
                  <a:gd name="T82" fmla="*/ 286 w 319"/>
                  <a:gd name="T83" fmla="*/ 286 h 339"/>
                  <a:gd name="T84" fmla="*/ 293 w 319"/>
                  <a:gd name="T85" fmla="*/ 244 h 339"/>
                  <a:gd name="T86" fmla="*/ 299 w 319"/>
                  <a:gd name="T87" fmla="*/ 236 h 339"/>
                  <a:gd name="T88" fmla="*/ 296 w 319"/>
                  <a:gd name="T89" fmla="*/ 215 h 339"/>
                  <a:gd name="T90" fmla="*/ 296 w 319"/>
                  <a:gd name="T91" fmla="*/ 196 h 339"/>
                  <a:gd name="T92" fmla="*/ 298 w 319"/>
                  <a:gd name="T93" fmla="*/ 162 h 339"/>
                  <a:gd name="T94" fmla="*/ 289 w 319"/>
                  <a:gd name="T95" fmla="*/ 150 h 339"/>
                  <a:gd name="T96" fmla="*/ 279 w 319"/>
                  <a:gd name="T97" fmla="*/ 105 h 339"/>
                  <a:gd name="T98" fmla="*/ 274 w 319"/>
                  <a:gd name="T99" fmla="*/ 134 h 339"/>
                  <a:gd name="T100" fmla="*/ 252 w 319"/>
                  <a:gd name="T101" fmla="*/ 173 h 339"/>
                  <a:gd name="T102" fmla="*/ 246 w 319"/>
                  <a:gd name="T103" fmla="*/ 167 h 339"/>
                  <a:gd name="T104" fmla="*/ 230 w 319"/>
                  <a:gd name="T105" fmla="*/ 152 h 339"/>
                  <a:gd name="T106" fmla="*/ 213 w 319"/>
                  <a:gd name="T107" fmla="*/ 130 h 339"/>
                  <a:gd name="T108" fmla="*/ 200 w 319"/>
                  <a:gd name="T109" fmla="*/ 109 h 339"/>
                  <a:gd name="T110" fmla="*/ 199 w 319"/>
                  <a:gd name="T111" fmla="*/ 131 h 339"/>
                  <a:gd name="T112" fmla="*/ 205 w 319"/>
                  <a:gd name="T113" fmla="*/ 165 h 339"/>
                  <a:gd name="T114" fmla="*/ 198 w 319"/>
                  <a:gd name="T115" fmla="*/ 162 h 339"/>
                  <a:gd name="T116" fmla="*/ 180 w 319"/>
                  <a:gd name="T117" fmla="*/ 153 h 339"/>
                  <a:gd name="T118" fmla="*/ 160 w 319"/>
                  <a:gd name="T119" fmla="*/ 138 h 339"/>
                  <a:gd name="T120" fmla="*/ 143 w 319"/>
                  <a:gd name="T121" fmla="*/ 116 h 3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9"/>
                  <a:gd name="T184" fmla="*/ 0 h 339"/>
                  <a:gd name="T185" fmla="*/ 319 w 319"/>
                  <a:gd name="T186" fmla="*/ 339 h 33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9" h="339">
                    <a:moveTo>
                      <a:pt x="143" y="116"/>
                    </a:moveTo>
                    <a:lnTo>
                      <a:pt x="142" y="120"/>
                    </a:lnTo>
                    <a:lnTo>
                      <a:pt x="139" y="130"/>
                    </a:lnTo>
                    <a:lnTo>
                      <a:pt x="136" y="144"/>
                    </a:lnTo>
                    <a:lnTo>
                      <a:pt x="130" y="160"/>
                    </a:lnTo>
                    <a:lnTo>
                      <a:pt x="124" y="178"/>
                    </a:lnTo>
                    <a:lnTo>
                      <a:pt x="118" y="195"/>
                    </a:lnTo>
                    <a:lnTo>
                      <a:pt x="110" y="208"/>
                    </a:lnTo>
                    <a:lnTo>
                      <a:pt x="101" y="217"/>
                    </a:lnTo>
                    <a:lnTo>
                      <a:pt x="96" y="216"/>
                    </a:lnTo>
                    <a:lnTo>
                      <a:pt x="86" y="215"/>
                    </a:lnTo>
                    <a:lnTo>
                      <a:pt x="75" y="220"/>
                    </a:lnTo>
                    <a:lnTo>
                      <a:pt x="68" y="233"/>
                    </a:lnTo>
                    <a:lnTo>
                      <a:pt x="68" y="241"/>
                    </a:lnTo>
                    <a:lnTo>
                      <a:pt x="71" y="250"/>
                    </a:lnTo>
                    <a:lnTo>
                      <a:pt x="76" y="259"/>
                    </a:lnTo>
                    <a:lnTo>
                      <a:pt x="81" y="265"/>
                    </a:lnTo>
                    <a:lnTo>
                      <a:pt x="89" y="270"/>
                    </a:lnTo>
                    <a:lnTo>
                      <a:pt x="96" y="273"/>
                    </a:lnTo>
                    <a:lnTo>
                      <a:pt x="104" y="274"/>
                    </a:lnTo>
                    <a:lnTo>
                      <a:pt x="111" y="272"/>
                    </a:lnTo>
                    <a:lnTo>
                      <a:pt x="114" y="273"/>
                    </a:lnTo>
                    <a:lnTo>
                      <a:pt x="119" y="277"/>
                    </a:lnTo>
                    <a:lnTo>
                      <a:pt x="120" y="282"/>
                    </a:lnTo>
                    <a:lnTo>
                      <a:pt x="115" y="291"/>
                    </a:lnTo>
                    <a:lnTo>
                      <a:pt x="111" y="291"/>
                    </a:lnTo>
                    <a:lnTo>
                      <a:pt x="103" y="296"/>
                    </a:lnTo>
                    <a:lnTo>
                      <a:pt x="91" y="308"/>
                    </a:lnTo>
                    <a:lnTo>
                      <a:pt x="85" y="336"/>
                    </a:lnTo>
                    <a:lnTo>
                      <a:pt x="84" y="336"/>
                    </a:lnTo>
                    <a:lnTo>
                      <a:pt x="82" y="337"/>
                    </a:lnTo>
                    <a:lnTo>
                      <a:pt x="79" y="339"/>
                    </a:lnTo>
                    <a:lnTo>
                      <a:pt x="73" y="339"/>
                    </a:lnTo>
                    <a:lnTo>
                      <a:pt x="66" y="337"/>
                    </a:lnTo>
                    <a:lnTo>
                      <a:pt x="58" y="334"/>
                    </a:lnTo>
                    <a:lnTo>
                      <a:pt x="48" y="327"/>
                    </a:lnTo>
                    <a:lnTo>
                      <a:pt x="38" y="317"/>
                    </a:lnTo>
                    <a:lnTo>
                      <a:pt x="34" y="313"/>
                    </a:lnTo>
                    <a:lnTo>
                      <a:pt x="27" y="305"/>
                    </a:lnTo>
                    <a:lnTo>
                      <a:pt x="15" y="287"/>
                    </a:lnTo>
                    <a:lnTo>
                      <a:pt x="6" y="262"/>
                    </a:lnTo>
                    <a:lnTo>
                      <a:pt x="0" y="229"/>
                    </a:lnTo>
                    <a:lnTo>
                      <a:pt x="0" y="187"/>
                    </a:lnTo>
                    <a:lnTo>
                      <a:pt x="9" y="135"/>
                    </a:lnTo>
                    <a:lnTo>
                      <a:pt x="29" y="74"/>
                    </a:lnTo>
                    <a:lnTo>
                      <a:pt x="30" y="72"/>
                    </a:lnTo>
                    <a:lnTo>
                      <a:pt x="34" y="67"/>
                    </a:lnTo>
                    <a:lnTo>
                      <a:pt x="39" y="58"/>
                    </a:lnTo>
                    <a:lnTo>
                      <a:pt x="48" y="49"/>
                    </a:lnTo>
                    <a:lnTo>
                      <a:pt x="60" y="40"/>
                    </a:lnTo>
                    <a:lnTo>
                      <a:pt x="73" y="34"/>
                    </a:lnTo>
                    <a:lnTo>
                      <a:pt x="91" y="29"/>
                    </a:lnTo>
                    <a:lnTo>
                      <a:pt x="111" y="30"/>
                    </a:lnTo>
                    <a:lnTo>
                      <a:pt x="114" y="28"/>
                    </a:lnTo>
                    <a:lnTo>
                      <a:pt x="122" y="23"/>
                    </a:lnTo>
                    <a:lnTo>
                      <a:pt x="134" y="15"/>
                    </a:lnTo>
                    <a:lnTo>
                      <a:pt x="149" y="7"/>
                    </a:lnTo>
                    <a:lnTo>
                      <a:pt x="167" y="1"/>
                    </a:lnTo>
                    <a:lnTo>
                      <a:pt x="186" y="0"/>
                    </a:lnTo>
                    <a:lnTo>
                      <a:pt x="208" y="2"/>
                    </a:lnTo>
                    <a:lnTo>
                      <a:pt x="229" y="11"/>
                    </a:lnTo>
                    <a:lnTo>
                      <a:pt x="251" y="25"/>
                    </a:lnTo>
                    <a:lnTo>
                      <a:pt x="270" y="40"/>
                    </a:lnTo>
                    <a:lnTo>
                      <a:pt x="286" y="55"/>
                    </a:lnTo>
                    <a:lnTo>
                      <a:pt x="300" y="73"/>
                    </a:lnTo>
                    <a:lnTo>
                      <a:pt x="310" y="91"/>
                    </a:lnTo>
                    <a:lnTo>
                      <a:pt x="315" y="112"/>
                    </a:lnTo>
                    <a:lnTo>
                      <a:pt x="315" y="134"/>
                    </a:lnTo>
                    <a:lnTo>
                      <a:pt x="309" y="159"/>
                    </a:lnTo>
                    <a:lnTo>
                      <a:pt x="310" y="165"/>
                    </a:lnTo>
                    <a:lnTo>
                      <a:pt x="314" y="182"/>
                    </a:lnTo>
                    <a:lnTo>
                      <a:pt x="318" y="206"/>
                    </a:lnTo>
                    <a:lnTo>
                      <a:pt x="319" y="234"/>
                    </a:lnTo>
                    <a:lnTo>
                      <a:pt x="317" y="264"/>
                    </a:lnTo>
                    <a:lnTo>
                      <a:pt x="308" y="292"/>
                    </a:lnTo>
                    <a:lnTo>
                      <a:pt x="291" y="316"/>
                    </a:lnTo>
                    <a:lnTo>
                      <a:pt x="265" y="331"/>
                    </a:lnTo>
                    <a:lnTo>
                      <a:pt x="252" y="327"/>
                    </a:lnTo>
                    <a:lnTo>
                      <a:pt x="253" y="326"/>
                    </a:lnTo>
                    <a:lnTo>
                      <a:pt x="258" y="324"/>
                    </a:lnTo>
                    <a:lnTo>
                      <a:pt x="265" y="319"/>
                    </a:lnTo>
                    <a:lnTo>
                      <a:pt x="272" y="311"/>
                    </a:lnTo>
                    <a:lnTo>
                      <a:pt x="280" y="301"/>
                    </a:lnTo>
                    <a:lnTo>
                      <a:pt x="286" y="286"/>
                    </a:lnTo>
                    <a:lnTo>
                      <a:pt x="291" y="267"/>
                    </a:lnTo>
                    <a:lnTo>
                      <a:pt x="293" y="244"/>
                    </a:lnTo>
                    <a:lnTo>
                      <a:pt x="295" y="243"/>
                    </a:lnTo>
                    <a:lnTo>
                      <a:pt x="299" y="236"/>
                    </a:lnTo>
                    <a:lnTo>
                      <a:pt x="300" y="227"/>
                    </a:lnTo>
                    <a:lnTo>
                      <a:pt x="296" y="215"/>
                    </a:lnTo>
                    <a:lnTo>
                      <a:pt x="296" y="210"/>
                    </a:lnTo>
                    <a:lnTo>
                      <a:pt x="296" y="196"/>
                    </a:lnTo>
                    <a:lnTo>
                      <a:pt x="296" y="179"/>
                    </a:lnTo>
                    <a:lnTo>
                      <a:pt x="298" y="162"/>
                    </a:lnTo>
                    <a:lnTo>
                      <a:pt x="295" y="159"/>
                    </a:lnTo>
                    <a:lnTo>
                      <a:pt x="289" y="150"/>
                    </a:lnTo>
                    <a:lnTo>
                      <a:pt x="282" y="134"/>
                    </a:lnTo>
                    <a:lnTo>
                      <a:pt x="279" y="105"/>
                    </a:lnTo>
                    <a:lnTo>
                      <a:pt x="277" y="114"/>
                    </a:lnTo>
                    <a:lnTo>
                      <a:pt x="274" y="134"/>
                    </a:lnTo>
                    <a:lnTo>
                      <a:pt x="266" y="157"/>
                    </a:lnTo>
                    <a:lnTo>
                      <a:pt x="252" y="173"/>
                    </a:lnTo>
                    <a:lnTo>
                      <a:pt x="251" y="172"/>
                    </a:lnTo>
                    <a:lnTo>
                      <a:pt x="246" y="167"/>
                    </a:lnTo>
                    <a:lnTo>
                      <a:pt x="238" y="160"/>
                    </a:lnTo>
                    <a:lnTo>
                      <a:pt x="230" y="152"/>
                    </a:lnTo>
                    <a:lnTo>
                      <a:pt x="220" y="141"/>
                    </a:lnTo>
                    <a:lnTo>
                      <a:pt x="213" y="130"/>
                    </a:lnTo>
                    <a:lnTo>
                      <a:pt x="205" y="120"/>
                    </a:lnTo>
                    <a:lnTo>
                      <a:pt x="200" y="109"/>
                    </a:lnTo>
                    <a:lnTo>
                      <a:pt x="200" y="115"/>
                    </a:lnTo>
                    <a:lnTo>
                      <a:pt x="199" y="131"/>
                    </a:lnTo>
                    <a:lnTo>
                      <a:pt x="200" y="150"/>
                    </a:lnTo>
                    <a:lnTo>
                      <a:pt x="205" y="165"/>
                    </a:lnTo>
                    <a:lnTo>
                      <a:pt x="203" y="164"/>
                    </a:lnTo>
                    <a:lnTo>
                      <a:pt x="198" y="162"/>
                    </a:lnTo>
                    <a:lnTo>
                      <a:pt x="190" y="158"/>
                    </a:lnTo>
                    <a:lnTo>
                      <a:pt x="180" y="153"/>
                    </a:lnTo>
                    <a:lnTo>
                      <a:pt x="170" y="145"/>
                    </a:lnTo>
                    <a:lnTo>
                      <a:pt x="160" y="138"/>
                    </a:lnTo>
                    <a:lnTo>
                      <a:pt x="151" y="128"/>
                    </a:lnTo>
                    <a:lnTo>
                      <a:pt x="143" y="116"/>
                    </a:lnTo>
                    <a:close/>
                  </a:path>
                </a:pathLst>
              </a:custGeom>
              <a:solidFill>
                <a:srgbClr val="591E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89" name="Freeform 175"/>
              <p:cNvSpPr>
                <a:spLocks/>
              </p:cNvSpPr>
              <p:nvPr/>
            </p:nvSpPr>
            <p:spPr bwMode="auto">
              <a:xfrm>
                <a:off x="4071" y="2853"/>
                <a:ext cx="426" cy="369"/>
              </a:xfrm>
              <a:custGeom>
                <a:avLst/>
                <a:gdLst>
                  <a:gd name="T0" fmla="*/ 145 w 426"/>
                  <a:gd name="T1" fmla="*/ 2 h 369"/>
                  <a:gd name="T2" fmla="*/ 131 w 426"/>
                  <a:gd name="T3" fmla="*/ 41 h 369"/>
                  <a:gd name="T4" fmla="*/ 117 w 426"/>
                  <a:gd name="T5" fmla="*/ 49 h 369"/>
                  <a:gd name="T6" fmla="*/ 89 w 426"/>
                  <a:gd name="T7" fmla="*/ 57 h 369"/>
                  <a:gd name="T8" fmla="*/ 37 w 426"/>
                  <a:gd name="T9" fmla="*/ 100 h 369"/>
                  <a:gd name="T10" fmla="*/ 10 w 426"/>
                  <a:gd name="T11" fmla="*/ 170 h 369"/>
                  <a:gd name="T12" fmla="*/ 0 w 426"/>
                  <a:gd name="T13" fmla="*/ 279 h 369"/>
                  <a:gd name="T14" fmla="*/ 51 w 426"/>
                  <a:gd name="T15" fmla="*/ 369 h 369"/>
                  <a:gd name="T16" fmla="*/ 114 w 426"/>
                  <a:gd name="T17" fmla="*/ 360 h 369"/>
                  <a:gd name="T18" fmla="*/ 185 w 426"/>
                  <a:gd name="T19" fmla="*/ 334 h 369"/>
                  <a:gd name="T20" fmla="*/ 246 w 426"/>
                  <a:gd name="T21" fmla="*/ 291 h 369"/>
                  <a:gd name="T22" fmla="*/ 246 w 426"/>
                  <a:gd name="T23" fmla="*/ 234 h 369"/>
                  <a:gd name="T24" fmla="*/ 267 w 426"/>
                  <a:gd name="T25" fmla="*/ 205 h 369"/>
                  <a:gd name="T26" fmla="*/ 293 w 426"/>
                  <a:gd name="T27" fmla="*/ 186 h 369"/>
                  <a:gd name="T28" fmla="*/ 317 w 426"/>
                  <a:gd name="T29" fmla="*/ 178 h 369"/>
                  <a:gd name="T30" fmla="*/ 321 w 426"/>
                  <a:gd name="T31" fmla="*/ 186 h 369"/>
                  <a:gd name="T32" fmla="*/ 307 w 426"/>
                  <a:gd name="T33" fmla="*/ 208 h 369"/>
                  <a:gd name="T34" fmla="*/ 318 w 426"/>
                  <a:gd name="T35" fmla="*/ 212 h 369"/>
                  <a:gd name="T36" fmla="*/ 332 w 426"/>
                  <a:gd name="T37" fmla="*/ 212 h 369"/>
                  <a:gd name="T38" fmla="*/ 357 w 426"/>
                  <a:gd name="T39" fmla="*/ 226 h 369"/>
                  <a:gd name="T40" fmla="*/ 351 w 426"/>
                  <a:gd name="T41" fmla="*/ 251 h 369"/>
                  <a:gd name="T42" fmla="*/ 347 w 426"/>
                  <a:gd name="T43" fmla="*/ 270 h 369"/>
                  <a:gd name="T44" fmla="*/ 342 w 426"/>
                  <a:gd name="T45" fmla="*/ 282 h 369"/>
                  <a:gd name="T46" fmla="*/ 336 w 426"/>
                  <a:gd name="T47" fmla="*/ 289 h 369"/>
                  <a:gd name="T48" fmla="*/ 312 w 426"/>
                  <a:gd name="T49" fmla="*/ 284 h 369"/>
                  <a:gd name="T50" fmla="*/ 303 w 426"/>
                  <a:gd name="T51" fmla="*/ 289 h 369"/>
                  <a:gd name="T52" fmla="*/ 284 w 426"/>
                  <a:gd name="T53" fmla="*/ 294 h 369"/>
                  <a:gd name="T54" fmla="*/ 265 w 426"/>
                  <a:gd name="T55" fmla="*/ 286 h 369"/>
                  <a:gd name="T56" fmla="*/ 250 w 426"/>
                  <a:gd name="T57" fmla="*/ 288 h 369"/>
                  <a:gd name="T58" fmla="*/ 352 w 426"/>
                  <a:gd name="T59" fmla="*/ 312 h 369"/>
                  <a:gd name="T60" fmla="*/ 402 w 426"/>
                  <a:gd name="T61" fmla="*/ 293 h 369"/>
                  <a:gd name="T62" fmla="*/ 423 w 426"/>
                  <a:gd name="T63" fmla="*/ 222 h 369"/>
                  <a:gd name="T64" fmla="*/ 380 w 426"/>
                  <a:gd name="T65" fmla="*/ 130 h 369"/>
                  <a:gd name="T66" fmla="*/ 359 w 426"/>
                  <a:gd name="T67" fmla="*/ 100 h 369"/>
                  <a:gd name="T68" fmla="*/ 343 w 426"/>
                  <a:gd name="T69" fmla="*/ 67 h 369"/>
                  <a:gd name="T70" fmla="*/ 316 w 426"/>
                  <a:gd name="T71" fmla="*/ 44 h 369"/>
                  <a:gd name="T72" fmla="*/ 284 w 426"/>
                  <a:gd name="T73" fmla="*/ 40 h 369"/>
                  <a:gd name="T74" fmla="*/ 238 w 426"/>
                  <a:gd name="T75" fmla="*/ 38 h 369"/>
                  <a:gd name="T76" fmla="*/ 234 w 426"/>
                  <a:gd name="T77" fmla="*/ 45 h 369"/>
                  <a:gd name="T78" fmla="*/ 219 w 426"/>
                  <a:gd name="T79" fmla="*/ 54 h 369"/>
                  <a:gd name="T80" fmla="*/ 184 w 426"/>
                  <a:gd name="T81" fmla="*/ 46 h 369"/>
                  <a:gd name="T82" fmla="*/ 161 w 426"/>
                  <a:gd name="T83" fmla="*/ 22 h 369"/>
                  <a:gd name="T84" fmla="*/ 155 w 426"/>
                  <a:gd name="T85" fmla="*/ 2 h 3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6"/>
                  <a:gd name="T130" fmla="*/ 0 h 369"/>
                  <a:gd name="T131" fmla="*/ 426 w 426"/>
                  <a:gd name="T132" fmla="*/ 369 h 3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6" h="369">
                    <a:moveTo>
                      <a:pt x="155" y="1"/>
                    </a:moveTo>
                    <a:lnTo>
                      <a:pt x="152" y="0"/>
                    </a:lnTo>
                    <a:lnTo>
                      <a:pt x="145" y="2"/>
                    </a:lnTo>
                    <a:lnTo>
                      <a:pt x="137" y="14"/>
                    </a:lnTo>
                    <a:lnTo>
                      <a:pt x="131" y="40"/>
                    </a:lnTo>
                    <a:lnTo>
                      <a:pt x="131" y="41"/>
                    </a:lnTo>
                    <a:lnTo>
                      <a:pt x="128" y="44"/>
                    </a:lnTo>
                    <a:lnTo>
                      <a:pt x="124" y="46"/>
                    </a:lnTo>
                    <a:lnTo>
                      <a:pt x="117" y="49"/>
                    </a:lnTo>
                    <a:lnTo>
                      <a:pt x="113" y="49"/>
                    </a:lnTo>
                    <a:lnTo>
                      <a:pt x="103" y="52"/>
                    </a:lnTo>
                    <a:lnTo>
                      <a:pt x="89" y="57"/>
                    </a:lnTo>
                    <a:lnTo>
                      <a:pt x="72" y="65"/>
                    </a:lnTo>
                    <a:lnTo>
                      <a:pt x="55" y="79"/>
                    </a:lnTo>
                    <a:lnTo>
                      <a:pt x="37" y="100"/>
                    </a:lnTo>
                    <a:lnTo>
                      <a:pt x="23" y="126"/>
                    </a:lnTo>
                    <a:lnTo>
                      <a:pt x="13" y="160"/>
                    </a:lnTo>
                    <a:lnTo>
                      <a:pt x="10" y="170"/>
                    </a:lnTo>
                    <a:lnTo>
                      <a:pt x="5" y="198"/>
                    </a:lnTo>
                    <a:lnTo>
                      <a:pt x="2" y="236"/>
                    </a:lnTo>
                    <a:lnTo>
                      <a:pt x="0" y="279"/>
                    </a:lnTo>
                    <a:lnTo>
                      <a:pt x="7" y="320"/>
                    </a:lnTo>
                    <a:lnTo>
                      <a:pt x="22" y="351"/>
                    </a:lnTo>
                    <a:lnTo>
                      <a:pt x="51" y="369"/>
                    </a:lnTo>
                    <a:lnTo>
                      <a:pt x="95" y="365"/>
                    </a:lnTo>
                    <a:lnTo>
                      <a:pt x="100" y="364"/>
                    </a:lnTo>
                    <a:lnTo>
                      <a:pt x="114" y="360"/>
                    </a:lnTo>
                    <a:lnTo>
                      <a:pt x="136" y="353"/>
                    </a:lnTo>
                    <a:lnTo>
                      <a:pt x="160" y="344"/>
                    </a:lnTo>
                    <a:lnTo>
                      <a:pt x="185" y="334"/>
                    </a:lnTo>
                    <a:lnTo>
                      <a:pt x="210" y="321"/>
                    </a:lnTo>
                    <a:lnTo>
                      <a:pt x="231" y="306"/>
                    </a:lnTo>
                    <a:lnTo>
                      <a:pt x="246" y="291"/>
                    </a:lnTo>
                    <a:lnTo>
                      <a:pt x="237" y="232"/>
                    </a:lnTo>
                    <a:lnTo>
                      <a:pt x="240" y="234"/>
                    </a:lnTo>
                    <a:lnTo>
                      <a:pt x="246" y="234"/>
                    </a:lnTo>
                    <a:lnTo>
                      <a:pt x="253" y="229"/>
                    </a:lnTo>
                    <a:lnTo>
                      <a:pt x="262" y="212"/>
                    </a:lnTo>
                    <a:lnTo>
                      <a:pt x="267" y="205"/>
                    </a:lnTo>
                    <a:lnTo>
                      <a:pt x="274" y="198"/>
                    </a:lnTo>
                    <a:lnTo>
                      <a:pt x="284" y="191"/>
                    </a:lnTo>
                    <a:lnTo>
                      <a:pt x="293" y="186"/>
                    </a:lnTo>
                    <a:lnTo>
                      <a:pt x="303" y="181"/>
                    </a:lnTo>
                    <a:lnTo>
                      <a:pt x="310" y="178"/>
                    </a:lnTo>
                    <a:lnTo>
                      <a:pt x="317" y="178"/>
                    </a:lnTo>
                    <a:lnTo>
                      <a:pt x="319" y="181"/>
                    </a:lnTo>
                    <a:lnTo>
                      <a:pt x="321" y="182"/>
                    </a:lnTo>
                    <a:lnTo>
                      <a:pt x="321" y="186"/>
                    </a:lnTo>
                    <a:lnTo>
                      <a:pt x="319" y="192"/>
                    </a:lnTo>
                    <a:lnTo>
                      <a:pt x="312" y="201"/>
                    </a:lnTo>
                    <a:lnTo>
                      <a:pt x="307" y="208"/>
                    </a:lnTo>
                    <a:lnTo>
                      <a:pt x="309" y="212"/>
                    </a:lnTo>
                    <a:lnTo>
                      <a:pt x="316" y="212"/>
                    </a:lnTo>
                    <a:lnTo>
                      <a:pt x="318" y="212"/>
                    </a:lnTo>
                    <a:lnTo>
                      <a:pt x="346" y="138"/>
                    </a:lnTo>
                    <a:lnTo>
                      <a:pt x="356" y="139"/>
                    </a:lnTo>
                    <a:lnTo>
                      <a:pt x="332" y="212"/>
                    </a:lnTo>
                    <a:lnTo>
                      <a:pt x="337" y="212"/>
                    </a:lnTo>
                    <a:lnTo>
                      <a:pt x="348" y="216"/>
                    </a:lnTo>
                    <a:lnTo>
                      <a:pt x="357" y="226"/>
                    </a:lnTo>
                    <a:lnTo>
                      <a:pt x="355" y="248"/>
                    </a:lnTo>
                    <a:lnTo>
                      <a:pt x="348" y="246"/>
                    </a:lnTo>
                    <a:lnTo>
                      <a:pt x="351" y="251"/>
                    </a:lnTo>
                    <a:lnTo>
                      <a:pt x="353" y="260"/>
                    </a:lnTo>
                    <a:lnTo>
                      <a:pt x="353" y="269"/>
                    </a:lnTo>
                    <a:lnTo>
                      <a:pt x="347" y="270"/>
                    </a:lnTo>
                    <a:lnTo>
                      <a:pt x="347" y="273"/>
                    </a:lnTo>
                    <a:lnTo>
                      <a:pt x="346" y="278"/>
                    </a:lnTo>
                    <a:lnTo>
                      <a:pt x="342" y="282"/>
                    </a:lnTo>
                    <a:lnTo>
                      <a:pt x="336" y="279"/>
                    </a:lnTo>
                    <a:lnTo>
                      <a:pt x="336" y="283"/>
                    </a:lnTo>
                    <a:lnTo>
                      <a:pt x="336" y="289"/>
                    </a:lnTo>
                    <a:lnTo>
                      <a:pt x="328" y="294"/>
                    </a:lnTo>
                    <a:lnTo>
                      <a:pt x="312" y="293"/>
                    </a:lnTo>
                    <a:lnTo>
                      <a:pt x="312" y="284"/>
                    </a:lnTo>
                    <a:lnTo>
                      <a:pt x="310" y="286"/>
                    </a:lnTo>
                    <a:lnTo>
                      <a:pt x="308" y="287"/>
                    </a:lnTo>
                    <a:lnTo>
                      <a:pt x="303" y="289"/>
                    </a:lnTo>
                    <a:lnTo>
                      <a:pt x="298" y="292"/>
                    </a:lnTo>
                    <a:lnTo>
                      <a:pt x="291" y="294"/>
                    </a:lnTo>
                    <a:lnTo>
                      <a:pt x="284" y="294"/>
                    </a:lnTo>
                    <a:lnTo>
                      <a:pt x="276" y="292"/>
                    </a:lnTo>
                    <a:lnTo>
                      <a:pt x="270" y="287"/>
                    </a:lnTo>
                    <a:lnTo>
                      <a:pt x="265" y="286"/>
                    </a:lnTo>
                    <a:lnTo>
                      <a:pt x="259" y="286"/>
                    </a:lnTo>
                    <a:lnTo>
                      <a:pt x="252" y="287"/>
                    </a:lnTo>
                    <a:lnTo>
                      <a:pt x="250" y="288"/>
                    </a:lnTo>
                    <a:lnTo>
                      <a:pt x="270" y="325"/>
                    </a:lnTo>
                    <a:lnTo>
                      <a:pt x="347" y="312"/>
                    </a:lnTo>
                    <a:lnTo>
                      <a:pt x="352" y="312"/>
                    </a:lnTo>
                    <a:lnTo>
                      <a:pt x="366" y="310"/>
                    </a:lnTo>
                    <a:lnTo>
                      <a:pt x="383" y="303"/>
                    </a:lnTo>
                    <a:lnTo>
                      <a:pt x="402" y="293"/>
                    </a:lnTo>
                    <a:lnTo>
                      <a:pt x="417" y="277"/>
                    </a:lnTo>
                    <a:lnTo>
                      <a:pt x="426" y="254"/>
                    </a:lnTo>
                    <a:lnTo>
                      <a:pt x="423" y="222"/>
                    </a:lnTo>
                    <a:lnTo>
                      <a:pt x="408" y="181"/>
                    </a:lnTo>
                    <a:lnTo>
                      <a:pt x="391" y="150"/>
                    </a:lnTo>
                    <a:lnTo>
                      <a:pt x="380" y="130"/>
                    </a:lnTo>
                    <a:lnTo>
                      <a:pt x="371" y="116"/>
                    </a:lnTo>
                    <a:lnTo>
                      <a:pt x="365" y="106"/>
                    </a:lnTo>
                    <a:lnTo>
                      <a:pt x="359" y="100"/>
                    </a:lnTo>
                    <a:lnTo>
                      <a:pt x="355" y="92"/>
                    </a:lnTo>
                    <a:lnTo>
                      <a:pt x="350" y="82"/>
                    </a:lnTo>
                    <a:lnTo>
                      <a:pt x="343" y="67"/>
                    </a:lnTo>
                    <a:lnTo>
                      <a:pt x="337" y="57"/>
                    </a:lnTo>
                    <a:lnTo>
                      <a:pt x="327" y="49"/>
                    </a:lnTo>
                    <a:lnTo>
                      <a:pt x="316" y="44"/>
                    </a:lnTo>
                    <a:lnTo>
                      <a:pt x="304" y="41"/>
                    </a:lnTo>
                    <a:lnTo>
                      <a:pt x="293" y="40"/>
                    </a:lnTo>
                    <a:lnTo>
                      <a:pt x="284" y="40"/>
                    </a:lnTo>
                    <a:lnTo>
                      <a:pt x="278" y="40"/>
                    </a:lnTo>
                    <a:lnTo>
                      <a:pt x="275" y="40"/>
                    </a:lnTo>
                    <a:lnTo>
                      <a:pt x="238" y="38"/>
                    </a:lnTo>
                    <a:lnTo>
                      <a:pt x="238" y="39"/>
                    </a:lnTo>
                    <a:lnTo>
                      <a:pt x="237" y="41"/>
                    </a:lnTo>
                    <a:lnTo>
                      <a:pt x="234" y="45"/>
                    </a:lnTo>
                    <a:lnTo>
                      <a:pt x="232" y="49"/>
                    </a:lnTo>
                    <a:lnTo>
                      <a:pt x="227" y="52"/>
                    </a:lnTo>
                    <a:lnTo>
                      <a:pt x="219" y="54"/>
                    </a:lnTo>
                    <a:lnTo>
                      <a:pt x="209" y="54"/>
                    </a:lnTo>
                    <a:lnTo>
                      <a:pt x="197" y="52"/>
                    </a:lnTo>
                    <a:lnTo>
                      <a:pt x="184" y="46"/>
                    </a:lnTo>
                    <a:lnTo>
                      <a:pt x="174" y="39"/>
                    </a:lnTo>
                    <a:lnTo>
                      <a:pt x="166" y="30"/>
                    </a:lnTo>
                    <a:lnTo>
                      <a:pt x="161" y="22"/>
                    </a:lnTo>
                    <a:lnTo>
                      <a:pt x="157" y="14"/>
                    </a:lnTo>
                    <a:lnTo>
                      <a:pt x="156" y="7"/>
                    </a:lnTo>
                    <a:lnTo>
                      <a:pt x="155" y="2"/>
                    </a:lnTo>
                    <a:lnTo>
                      <a:pt x="155" y="1"/>
                    </a:lnTo>
                    <a:close/>
                  </a:path>
                </a:pathLst>
              </a:custGeom>
              <a:solidFill>
                <a:srgbClr val="E014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90" name="Freeform 176"/>
              <p:cNvSpPr>
                <a:spLocks/>
              </p:cNvSpPr>
              <p:nvPr/>
            </p:nvSpPr>
            <p:spPr bwMode="auto">
              <a:xfrm>
                <a:off x="4226" y="3147"/>
                <a:ext cx="117" cy="81"/>
              </a:xfrm>
              <a:custGeom>
                <a:avLst/>
                <a:gdLst>
                  <a:gd name="T0" fmla="*/ 93 w 117"/>
                  <a:gd name="T1" fmla="*/ 0 h 81"/>
                  <a:gd name="T2" fmla="*/ 117 w 117"/>
                  <a:gd name="T3" fmla="*/ 26 h 81"/>
                  <a:gd name="T4" fmla="*/ 116 w 117"/>
                  <a:gd name="T5" fmla="*/ 27 h 81"/>
                  <a:gd name="T6" fmla="*/ 112 w 117"/>
                  <a:gd name="T7" fmla="*/ 31 h 81"/>
                  <a:gd name="T8" fmla="*/ 106 w 117"/>
                  <a:gd name="T9" fmla="*/ 36 h 81"/>
                  <a:gd name="T10" fmla="*/ 97 w 117"/>
                  <a:gd name="T11" fmla="*/ 41 h 81"/>
                  <a:gd name="T12" fmla="*/ 86 w 117"/>
                  <a:gd name="T13" fmla="*/ 46 h 81"/>
                  <a:gd name="T14" fmla="*/ 73 w 117"/>
                  <a:gd name="T15" fmla="*/ 51 h 81"/>
                  <a:gd name="T16" fmla="*/ 59 w 117"/>
                  <a:gd name="T17" fmla="*/ 55 h 81"/>
                  <a:gd name="T18" fmla="*/ 43 w 117"/>
                  <a:gd name="T19" fmla="*/ 56 h 81"/>
                  <a:gd name="T20" fmla="*/ 40 w 117"/>
                  <a:gd name="T21" fmla="*/ 57 h 81"/>
                  <a:gd name="T22" fmla="*/ 36 w 117"/>
                  <a:gd name="T23" fmla="*/ 61 h 81"/>
                  <a:gd name="T24" fmla="*/ 35 w 117"/>
                  <a:gd name="T25" fmla="*/ 66 h 81"/>
                  <a:gd name="T26" fmla="*/ 39 w 117"/>
                  <a:gd name="T27" fmla="*/ 70 h 81"/>
                  <a:gd name="T28" fmla="*/ 45 w 117"/>
                  <a:gd name="T29" fmla="*/ 74 h 81"/>
                  <a:gd name="T30" fmla="*/ 43 w 117"/>
                  <a:gd name="T31" fmla="*/ 78 h 81"/>
                  <a:gd name="T32" fmla="*/ 38 w 117"/>
                  <a:gd name="T33" fmla="*/ 80 h 81"/>
                  <a:gd name="T34" fmla="*/ 34 w 117"/>
                  <a:gd name="T35" fmla="*/ 81 h 81"/>
                  <a:gd name="T36" fmla="*/ 31 w 117"/>
                  <a:gd name="T37" fmla="*/ 81 h 81"/>
                  <a:gd name="T38" fmla="*/ 25 w 117"/>
                  <a:gd name="T39" fmla="*/ 81 h 81"/>
                  <a:gd name="T40" fmla="*/ 20 w 117"/>
                  <a:gd name="T41" fmla="*/ 80 h 81"/>
                  <a:gd name="T42" fmla="*/ 16 w 117"/>
                  <a:gd name="T43" fmla="*/ 75 h 81"/>
                  <a:gd name="T44" fmla="*/ 15 w 117"/>
                  <a:gd name="T45" fmla="*/ 76 h 81"/>
                  <a:gd name="T46" fmla="*/ 11 w 117"/>
                  <a:gd name="T47" fmla="*/ 76 h 81"/>
                  <a:gd name="T48" fmla="*/ 6 w 117"/>
                  <a:gd name="T49" fmla="*/ 74 h 81"/>
                  <a:gd name="T50" fmla="*/ 2 w 117"/>
                  <a:gd name="T51" fmla="*/ 64 h 81"/>
                  <a:gd name="T52" fmla="*/ 0 w 117"/>
                  <a:gd name="T53" fmla="*/ 51 h 81"/>
                  <a:gd name="T54" fmla="*/ 93 w 117"/>
                  <a:gd name="T55" fmla="*/ 0 h 8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7"/>
                  <a:gd name="T85" fmla="*/ 0 h 81"/>
                  <a:gd name="T86" fmla="*/ 117 w 117"/>
                  <a:gd name="T87" fmla="*/ 81 h 8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7" h="81">
                    <a:moveTo>
                      <a:pt x="93" y="0"/>
                    </a:moveTo>
                    <a:lnTo>
                      <a:pt x="117" y="26"/>
                    </a:lnTo>
                    <a:lnTo>
                      <a:pt x="116" y="27"/>
                    </a:lnTo>
                    <a:lnTo>
                      <a:pt x="112" y="31"/>
                    </a:lnTo>
                    <a:lnTo>
                      <a:pt x="106" y="36"/>
                    </a:lnTo>
                    <a:lnTo>
                      <a:pt x="97" y="41"/>
                    </a:lnTo>
                    <a:lnTo>
                      <a:pt x="86" y="46"/>
                    </a:lnTo>
                    <a:lnTo>
                      <a:pt x="73" y="51"/>
                    </a:lnTo>
                    <a:lnTo>
                      <a:pt x="59" y="55"/>
                    </a:lnTo>
                    <a:lnTo>
                      <a:pt x="43" y="56"/>
                    </a:lnTo>
                    <a:lnTo>
                      <a:pt x="40" y="57"/>
                    </a:lnTo>
                    <a:lnTo>
                      <a:pt x="36" y="61"/>
                    </a:lnTo>
                    <a:lnTo>
                      <a:pt x="35" y="66"/>
                    </a:lnTo>
                    <a:lnTo>
                      <a:pt x="39" y="70"/>
                    </a:lnTo>
                    <a:lnTo>
                      <a:pt x="45" y="74"/>
                    </a:lnTo>
                    <a:lnTo>
                      <a:pt x="43" y="78"/>
                    </a:lnTo>
                    <a:lnTo>
                      <a:pt x="38" y="80"/>
                    </a:lnTo>
                    <a:lnTo>
                      <a:pt x="34" y="81"/>
                    </a:lnTo>
                    <a:lnTo>
                      <a:pt x="31" y="81"/>
                    </a:lnTo>
                    <a:lnTo>
                      <a:pt x="25" y="81"/>
                    </a:lnTo>
                    <a:lnTo>
                      <a:pt x="20" y="80"/>
                    </a:lnTo>
                    <a:lnTo>
                      <a:pt x="16" y="75"/>
                    </a:lnTo>
                    <a:lnTo>
                      <a:pt x="15" y="76"/>
                    </a:lnTo>
                    <a:lnTo>
                      <a:pt x="11" y="76"/>
                    </a:lnTo>
                    <a:lnTo>
                      <a:pt x="6" y="74"/>
                    </a:lnTo>
                    <a:lnTo>
                      <a:pt x="2" y="64"/>
                    </a:lnTo>
                    <a:lnTo>
                      <a:pt x="0" y="51"/>
                    </a:lnTo>
                    <a:lnTo>
                      <a:pt x="93" y="0"/>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91" name="Freeform 177"/>
              <p:cNvSpPr>
                <a:spLocks/>
              </p:cNvSpPr>
              <p:nvPr/>
            </p:nvSpPr>
            <p:spPr bwMode="auto">
              <a:xfrm>
                <a:off x="4309" y="3029"/>
                <a:ext cx="119" cy="120"/>
              </a:xfrm>
              <a:custGeom>
                <a:avLst/>
                <a:gdLst>
                  <a:gd name="T0" fmla="*/ 0 w 119"/>
                  <a:gd name="T1" fmla="*/ 58 h 120"/>
                  <a:gd name="T2" fmla="*/ 9 w 119"/>
                  <a:gd name="T3" fmla="*/ 115 h 120"/>
                  <a:gd name="T4" fmla="*/ 13 w 119"/>
                  <a:gd name="T5" fmla="*/ 113 h 120"/>
                  <a:gd name="T6" fmla="*/ 22 w 119"/>
                  <a:gd name="T7" fmla="*/ 112 h 120"/>
                  <a:gd name="T8" fmla="*/ 33 w 119"/>
                  <a:gd name="T9" fmla="*/ 112 h 120"/>
                  <a:gd name="T10" fmla="*/ 42 w 119"/>
                  <a:gd name="T11" fmla="*/ 116 h 120"/>
                  <a:gd name="T12" fmla="*/ 52 w 119"/>
                  <a:gd name="T13" fmla="*/ 118 h 120"/>
                  <a:gd name="T14" fmla="*/ 64 w 119"/>
                  <a:gd name="T15" fmla="*/ 115 h 120"/>
                  <a:gd name="T16" fmla="*/ 74 w 119"/>
                  <a:gd name="T17" fmla="*/ 110 h 120"/>
                  <a:gd name="T18" fmla="*/ 78 w 119"/>
                  <a:gd name="T19" fmla="*/ 107 h 120"/>
                  <a:gd name="T20" fmla="*/ 76 w 119"/>
                  <a:gd name="T21" fmla="*/ 110 h 120"/>
                  <a:gd name="T22" fmla="*/ 75 w 119"/>
                  <a:gd name="T23" fmla="*/ 113 h 120"/>
                  <a:gd name="T24" fmla="*/ 75 w 119"/>
                  <a:gd name="T25" fmla="*/ 117 h 120"/>
                  <a:gd name="T26" fmla="*/ 83 w 119"/>
                  <a:gd name="T27" fmla="*/ 120 h 120"/>
                  <a:gd name="T28" fmla="*/ 91 w 119"/>
                  <a:gd name="T29" fmla="*/ 117 h 120"/>
                  <a:gd name="T30" fmla="*/ 97 w 119"/>
                  <a:gd name="T31" fmla="*/ 111 h 120"/>
                  <a:gd name="T32" fmla="*/ 99 w 119"/>
                  <a:gd name="T33" fmla="*/ 106 h 120"/>
                  <a:gd name="T34" fmla="*/ 100 w 119"/>
                  <a:gd name="T35" fmla="*/ 103 h 120"/>
                  <a:gd name="T36" fmla="*/ 102 w 119"/>
                  <a:gd name="T37" fmla="*/ 105 h 120"/>
                  <a:gd name="T38" fmla="*/ 105 w 119"/>
                  <a:gd name="T39" fmla="*/ 106 h 120"/>
                  <a:gd name="T40" fmla="*/ 108 w 119"/>
                  <a:gd name="T41" fmla="*/ 103 h 120"/>
                  <a:gd name="T42" fmla="*/ 110 w 119"/>
                  <a:gd name="T43" fmla="*/ 94 h 120"/>
                  <a:gd name="T44" fmla="*/ 112 w 119"/>
                  <a:gd name="T45" fmla="*/ 94 h 120"/>
                  <a:gd name="T46" fmla="*/ 115 w 119"/>
                  <a:gd name="T47" fmla="*/ 93 h 120"/>
                  <a:gd name="T48" fmla="*/ 117 w 119"/>
                  <a:gd name="T49" fmla="*/ 87 h 120"/>
                  <a:gd name="T50" fmla="*/ 112 w 119"/>
                  <a:gd name="T51" fmla="*/ 72 h 120"/>
                  <a:gd name="T52" fmla="*/ 113 w 119"/>
                  <a:gd name="T53" fmla="*/ 72 h 120"/>
                  <a:gd name="T54" fmla="*/ 117 w 119"/>
                  <a:gd name="T55" fmla="*/ 69 h 120"/>
                  <a:gd name="T56" fmla="*/ 119 w 119"/>
                  <a:gd name="T57" fmla="*/ 62 h 120"/>
                  <a:gd name="T58" fmla="*/ 118 w 119"/>
                  <a:gd name="T59" fmla="*/ 44 h 120"/>
                  <a:gd name="T60" fmla="*/ 115 w 119"/>
                  <a:gd name="T61" fmla="*/ 41 h 120"/>
                  <a:gd name="T62" fmla="*/ 110 w 119"/>
                  <a:gd name="T63" fmla="*/ 40 h 120"/>
                  <a:gd name="T64" fmla="*/ 104 w 119"/>
                  <a:gd name="T65" fmla="*/ 39 h 120"/>
                  <a:gd name="T66" fmla="*/ 97 w 119"/>
                  <a:gd name="T67" fmla="*/ 37 h 120"/>
                  <a:gd name="T68" fmla="*/ 88 w 119"/>
                  <a:gd name="T69" fmla="*/ 36 h 120"/>
                  <a:gd name="T70" fmla="*/ 81 w 119"/>
                  <a:gd name="T71" fmla="*/ 35 h 120"/>
                  <a:gd name="T72" fmla="*/ 76 w 119"/>
                  <a:gd name="T73" fmla="*/ 35 h 120"/>
                  <a:gd name="T74" fmla="*/ 75 w 119"/>
                  <a:gd name="T75" fmla="*/ 35 h 120"/>
                  <a:gd name="T76" fmla="*/ 74 w 119"/>
                  <a:gd name="T77" fmla="*/ 35 h 120"/>
                  <a:gd name="T78" fmla="*/ 70 w 119"/>
                  <a:gd name="T79" fmla="*/ 34 h 120"/>
                  <a:gd name="T80" fmla="*/ 69 w 119"/>
                  <a:gd name="T81" fmla="*/ 30 h 120"/>
                  <a:gd name="T82" fmla="*/ 72 w 119"/>
                  <a:gd name="T83" fmla="*/ 24 h 120"/>
                  <a:gd name="T84" fmla="*/ 79 w 119"/>
                  <a:gd name="T85" fmla="*/ 16 h 120"/>
                  <a:gd name="T86" fmla="*/ 84 w 119"/>
                  <a:gd name="T87" fmla="*/ 8 h 120"/>
                  <a:gd name="T88" fmla="*/ 84 w 119"/>
                  <a:gd name="T89" fmla="*/ 2 h 120"/>
                  <a:gd name="T90" fmla="*/ 74 w 119"/>
                  <a:gd name="T91" fmla="*/ 0 h 120"/>
                  <a:gd name="T92" fmla="*/ 66 w 119"/>
                  <a:gd name="T93" fmla="*/ 1 h 120"/>
                  <a:gd name="T94" fmla="*/ 57 w 119"/>
                  <a:gd name="T95" fmla="*/ 6 h 120"/>
                  <a:gd name="T96" fmla="*/ 47 w 119"/>
                  <a:gd name="T97" fmla="*/ 12 h 120"/>
                  <a:gd name="T98" fmla="*/ 38 w 119"/>
                  <a:gd name="T99" fmla="*/ 20 h 120"/>
                  <a:gd name="T100" fmla="*/ 29 w 119"/>
                  <a:gd name="T101" fmla="*/ 29 h 120"/>
                  <a:gd name="T102" fmla="*/ 23 w 119"/>
                  <a:gd name="T103" fmla="*/ 37 h 120"/>
                  <a:gd name="T104" fmla="*/ 19 w 119"/>
                  <a:gd name="T105" fmla="*/ 45 h 120"/>
                  <a:gd name="T106" fmla="*/ 18 w 119"/>
                  <a:gd name="T107" fmla="*/ 53 h 120"/>
                  <a:gd name="T108" fmla="*/ 0 w 119"/>
                  <a:gd name="T109" fmla="*/ 58 h 1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9"/>
                  <a:gd name="T166" fmla="*/ 0 h 120"/>
                  <a:gd name="T167" fmla="*/ 119 w 119"/>
                  <a:gd name="T168" fmla="*/ 120 h 1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9" h="120">
                    <a:moveTo>
                      <a:pt x="0" y="58"/>
                    </a:moveTo>
                    <a:lnTo>
                      <a:pt x="9" y="115"/>
                    </a:lnTo>
                    <a:lnTo>
                      <a:pt x="13" y="113"/>
                    </a:lnTo>
                    <a:lnTo>
                      <a:pt x="22" y="112"/>
                    </a:lnTo>
                    <a:lnTo>
                      <a:pt x="33" y="112"/>
                    </a:lnTo>
                    <a:lnTo>
                      <a:pt x="42" y="116"/>
                    </a:lnTo>
                    <a:lnTo>
                      <a:pt x="52" y="118"/>
                    </a:lnTo>
                    <a:lnTo>
                      <a:pt x="64" y="115"/>
                    </a:lnTo>
                    <a:lnTo>
                      <a:pt x="74" y="110"/>
                    </a:lnTo>
                    <a:lnTo>
                      <a:pt x="78" y="107"/>
                    </a:lnTo>
                    <a:lnTo>
                      <a:pt x="76" y="110"/>
                    </a:lnTo>
                    <a:lnTo>
                      <a:pt x="75" y="113"/>
                    </a:lnTo>
                    <a:lnTo>
                      <a:pt x="75" y="117"/>
                    </a:lnTo>
                    <a:lnTo>
                      <a:pt x="83" y="120"/>
                    </a:lnTo>
                    <a:lnTo>
                      <a:pt x="91" y="117"/>
                    </a:lnTo>
                    <a:lnTo>
                      <a:pt x="97" y="111"/>
                    </a:lnTo>
                    <a:lnTo>
                      <a:pt x="99" y="106"/>
                    </a:lnTo>
                    <a:lnTo>
                      <a:pt x="100" y="103"/>
                    </a:lnTo>
                    <a:lnTo>
                      <a:pt x="102" y="105"/>
                    </a:lnTo>
                    <a:lnTo>
                      <a:pt x="105" y="106"/>
                    </a:lnTo>
                    <a:lnTo>
                      <a:pt x="108" y="103"/>
                    </a:lnTo>
                    <a:lnTo>
                      <a:pt x="110" y="94"/>
                    </a:lnTo>
                    <a:lnTo>
                      <a:pt x="112" y="94"/>
                    </a:lnTo>
                    <a:lnTo>
                      <a:pt x="115" y="93"/>
                    </a:lnTo>
                    <a:lnTo>
                      <a:pt x="117" y="87"/>
                    </a:lnTo>
                    <a:lnTo>
                      <a:pt x="112" y="72"/>
                    </a:lnTo>
                    <a:lnTo>
                      <a:pt x="113" y="72"/>
                    </a:lnTo>
                    <a:lnTo>
                      <a:pt x="117" y="69"/>
                    </a:lnTo>
                    <a:lnTo>
                      <a:pt x="119" y="62"/>
                    </a:lnTo>
                    <a:lnTo>
                      <a:pt x="118" y="44"/>
                    </a:lnTo>
                    <a:lnTo>
                      <a:pt x="115" y="41"/>
                    </a:lnTo>
                    <a:lnTo>
                      <a:pt x="110" y="40"/>
                    </a:lnTo>
                    <a:lnTo>
                      <a:pt x="104" y="39"/>
                    </a:lnTo>
                    <a:lnTo>
                      <a:pt x="97" y="37"/>
                    </a:lnTo>
                    <a:lnTo>
                      <a:pt x="88" y="36"/>
                    </a:lnTo>
                    <a:lnTo>
                      <a:pt x="81" y="35"/>
                    </a:lnTo>
                    <a:lnTo>
                      <a:pt x="76" y="35"/>
                    </a:lnTo>
                    <a:lnTo>
                      <a:pt x="75" y="35"/>
                    </a:lnTo>
                    <a:lnTo>
                      <a:pt x="74" y="35"/>
                    </a:lnTo>
                    <a:lnTo>
                      <a:pt x="70" y="34"/>
                    </a:lnTo>
                    <a:lnTo>
                      <a:pt x="69" y="30"/>
                    </a:lnTo>
                    <a:lnTo>
                      <a:pt x="72" y="24"/>
                    </a:lnTo>
                    <a:lnTo>
                      <a:pt x="79" y="16"/>
                    </a:lnTo>
                    <a:lnTo>
                      <a:pt x="84" y="8"/>
                    </a:lnTo>
                    <a:lnTo>
                      <a:pt x="84" y="2"/>
                    </a:lnTo>
                    <a:lnTo>
                      <a:pt x="74" y="0"/>
                    </a:lnTo>
                    <a:lnTo>
                      <a:pt x="66" y="1"/>
                    </a:lnTo>
                    <a:lnTo>
                      <a:pt x="57" y="6"/>
                    </a:lnTo>
                    <a:lnTo>
                      <a:pt x="47" y="12"/>
                    </a:lnTo>
                    <a:lnTo>
                      <a:pt x="38" y="20"/>
                    </a:lnTo>
                    <a:lnTo>
                      <a:pt x="29" y="29"/>
                    </a:lnTo>
                    <a:lnTo>
                      <a:pt x="23" y="37"/>
                    </a:lnTo>
                    <a:lnTo>
                      <a:pt x="19" y="45"/>
                    </a:lnTo>
                    <a:lnTo>
                      <a:pt x="18" y="53"/>
                    </a:lnTo>
                    <a:lnTo>
                      <a:pt x="0" y="58"/>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92" name="Freeform 178"/>
              <p:cNvSpPr>
                <a:spLocks/>
              </p:cNvSpPr>
              <p:nvPr/>
            </p:nvSpPr>
            <p:spPr bwMode="auto">
              <a:xfrm>
                <a:off x="4181" y="2668"/>
                <a:ext cx="232" cy="242"/>
              </a:xfrm>
              <a:custGeom>
                <a:avLst/>
                <a:gdLst>
                  <a:gd name="T0" fmla="*/ 73 w 232"/>
                  <a:gd name="T1" fmla="*/ 15 h 242"/>
                  <a:gd name="T2" fmla="*/ 68 w 232"/>
                  <a:gd name="T3" fmla="*/ 42 h 242"/>
                  <a:gd name="T4" fmla="*/ 57 w 232"/>
                  <a:gd name="T5" fmla="*/ 78 h 242"/>
                  <a:gd name="T6" fmla="*/ 41 w 232"/>
                  <a:gd name="T7" fmla="*/ 108 h 242"/>
                  <a:gd name="T8" fmla="*/ 26 w 232"/>
                  <a:gd name="T9" fmla="*/ 113 h 242"/>
                  <a:gd name="T10" fmla="*/ 7 w 232"/>
                  <a:gd name="T11" fmla="*/ 118 h 242"/>
                  <a:gd name="T12" fmla="*/ 0 w 232"/>
                  <a:gd name="T13" fmla="*/ 142 h 242"/>
                  <a:gd name="T14" fmla="*/ 8 w 232"/>
                  <a:gd name="T15" fmla="*/ 158 h 242"/>
                  <a:gd name="T16" fmla="*/ 22 w 232"/>
                  <a:gd name="T17" fmla="*/ 168 h 242"/>
                  <a:gd name="T18" fmla="*/ 38 w 232"/>
                  <a:gd name="T19" fmla="*/ 170 h 242"/>
                  <a:gd name="T20" fmla="*/ 47 w 232"/>
                  <a:gd name="T21" fmla="*/ 166 h 242"/>
                  <a:gd name="T22" fmla="*/ 54 w 232"/>
                  <a:gd name="T23" fmla="*/ 173 h 242"/>
                  <a:gd name="T24" fmla="*/ 49 w 232"/>
                  <a:gd name="T25" fmla="*/ 207 h 242"/>
                  <a:gd name="T26" fmla="*/ 57 w 232"/>
                  <a:gd name="T27" fmla="*/ 218 h 242"/>
                  <a:gd name="T28" fmla="*/ 78 w 232"/>
                  <a:gd name="T29" fmla="*/ 234 h 242"/>
                  <a:gd name="T30" fmla="*/ 106 w 232"/>
                  <a:gd name="T31" fmla="*/ 242 h 242"/>
                  <a:gd name="T32" fmla="*/ 133 w 232"/>
                  <a:gd name="T33" fmla="*/ 220 h 242"/>
                  <a:gd name="T34" fmla="*/ 143 w 232"/>
                  <a:gd name="T35" fmla="*/ 223 h 242"/>
                  <a:gd name="T36" fmla="*/ 166 w 232"/>
                  <a:gd name="T37" fmla="*/ 224 h 242"/>
                  <a:gd name="T38" fmla="*/ 194 w 232"/>
                  <a:gd name="T39" fmla="*/ 215 h 242"/>
                  <a:gd name="T40" fmla="*/ 217 w 232"/>
                  <a:gd name="T41" fmla="*/ 183 h 242"/>
                  <a:gd name="T42" fmla="*/ 227 w 232"/>
                  <a:gd name="T43" fmla="*/ 140 h 242"/>
                  <a:gd name="T44" fmla="*/ 226 w 232"/>
                  <a:gd name="T45" fmla="*/ 129 h 242"/>
                  <a:gd name="T46" fmla="*/ 231 w 232"/>
                  <a:gd name="T47" fmla="*/ 127 h 242"/>
                  <a:gd name="T48" fmla="*/ 230 w 232"/>
                  <a:gd name="T49" fmla="*/ 108 h 242"/>
                  <a:gd name="T50" fmla="*/ 227 w 232"/>
                  <a:gd name="T51" fmla="*/ 89 h 242"/>
                  <a:gd name="T52" fmla="*/ 231 w 232"/>
                  <a:gd name="T53" fmla="*/ 57 h 242"/>
                  <a:gd name="T54" fmla="*/ 221 w 232"/>
                  <a:gd name="T55" fmla="*/ 40 h 242"/>
                  <a:gd name="T56" fmla="*/ 211 w 232"/>
                  <a:gd name="T57" fmla="*/ 0 h 242"/>
                  <a:gd name="T58" fmla="*/ 206 w 232"/>
                  <a:gd name="T59" fmla="*/ 29 h 242"/>
                  <a:gd name="T60" fmla="*/ 187 w 232"/>
                  <a:gd name="T61" fmla="*/ 68 h 242"/>
                  <a:gd name="T62" fmla="*/ 180 w 232"/>
                  <a:gd name="T63" fmla="*/ 63 h 242"/>
                  <a:gd name="T64" fmla="*/ 165 w 232"/>
                  <a:gd name="T65" fmla="*/ 51 h 242"/>
                  <a:gd name="T66" fmla="*/ 147 w 232"/>
                  <a:gd name="T67" fmla="*/ 30 h 242"/>
                  <a:gd name="T68" fmla="*/ 133 w 232"/>
                  <a:gd name="T69" fmla="*/ 4 h 242"/>
                  <a:gd name="T70" fmla="*/ 132 w 232"/>
                  <a:gd name="T71" fmla="*/ 27 h 242"/>
                  <a:gd name="T72" fmla="*/ 137 w 232"/>
                  <a:gd name="T73" fmla="*/ 59 h 242"/>
                  <a:gd name="T74" fmla="*/ 128 w 232"/>
                  <a:gd name="T75" fmla="*/ 56 h 242"/>
                  <a:gd name="T76" fmla="*/ 108 w 232"/>
                  <a:gd name="T77" fmla="*/ 44 h 242"/>
                  <a:gd name="T78" fmla="*/ 87 w 232"/>
                  <a:gd name="T79" fmla="*/ 29 h 242"/>
                  <a:gd name="T80" fmla="*/ 73 w 232"/>
                  <a:gd name="T81" fmla="*/ 11 h 2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2"/>
                  <a:gd name="T124" fmla="*/ 0 h 242"/>
                  <a:gd name="T125" fmla="*/ 232 w 232"/>
                  <a:gd name="T126" fmla="*/ 242 h 2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2" h="242">
                    <a:moveTo>
                      <a:pt x="73" y="11"/>
                    </a:moveTo>
                    <a:lnTo>
                      <a:pt x="73" y="15"/>
                    </a:lnTo>
                    <a:lnTo>
                      <a:pt x="70" y="27"/>
                    </a:lnTo>
                    <a:lnTo>
                      <a:pt x="68" y="42"/>
                    </a:lnTo>
                    <a:lnTo>
                      <a:pt x="62" y="61"/>
                    </a:lnTo>
                    <a:lnTo>
                      <a:pt x="57" y="78"/>
                    </a:lnTo>
                    <a:lnTo>
                      <a:pt x="50" y="95"/>
                    </a:lnTo>
                    <a:lnTo>
                      <a:pt x="41" y="108"/>
                    </a:lnTo>
                    <a:lnTo>
                      <a:pt x="30" y="114"/>
                    </a:lnTo>
                    <a:lnTo>
                      <a:pt x="26" y="113"/>
                    </a:lnTo>
                    <a:lnTo>
                      <a:pt x="17" y="113"/>
                    </a:lnTo>
                    <a:lnTo>
                      <a:pt x="7" y="118"/>
                    </a:lnTo>
                    <a:lnTo>
                      <a:pt x="0" y="132"/>
                    </a:lnTo>
                    <a:lnTo>
                      <a:pt x="0" y="142"/>
                    </a:lnTo>
                    <a:lnTo>
                      <a:pt x="3" y="151"/>
                    </a:lnTo>
                    <a:lnTo>
                      <a:pt x="8" y="158"/>
                    </a:lnTo>
                    <a:lnTo>
                      <a:pt x="16" y="164"/>
                    </a:lnTo>
                    <a:lnTo>
                      <a:pt x="22" y="168"/>
                    </a:lnTo>
                    <a:lnTo>
                      <a:pt x="31" y="171"/>
                    </a:lnTo>
                    <a:lnTo>
                      <a:pt x="38" y="170"/>
                    </a:lnTo>
                    <a:lnTo>
                      <a:pt x="45" y="164"/>
                    </a:lnTo>
                    <a:lnTo>
                      <a:pt x="47" y="166"/>
                    </a:lnTo>
                    <a:lnTo>
                      <a:pt x="51" y="170"/>
                    </a:lnTo>
                    <a:lnTo>
                      <a:pt x="54" y="173"/>
                    </a:lnTo>
                    <a:lnTo>
                      <a:pt x="55" y="176"/>
                    </a:lnTo>
                    <a:lnTo>
                      <a:pt x="49" y="207"/>
                    </a:lnTo>
                    <a:lnTo>
                      <a:pt x="51" y="210"/>
                    </a:lnTo>
                    <a:lnTo>
                      <a:pt x="57" y="218"/>
                    </a:lnTo>
                    <a:lnTo>
                      <a:pt x="66" y="226"/>
                    </a:lnTo>
                    <a:lnTo>
                      <a:pt x="78" y="234"/>
                    </a:lnTo>
                    <a:lnTo>
                      <a:pt x="90" y="240"/>
                    </a:lnTo>
                    <a:lnTo>
                      <a:pt x="106" y="242"/>
                    </a:lnTo>
                    <a:lnTo>
                      <a:pt x="119" y="235"/>
                    </a:lnTo>
                    <a:lnTo>
                      <a:pt x="133" y="220"/>
                    </a:lnTo>
                    <a:lnTo>
                      <a:pt x="136" y="221"/>
                    </a:lnTo>
                    <a:lnTo>
                      <a:pt x="143" y="223"/>
                    </a:lnTo>
                    <a:lnTo>
                      <a:pt x="154" y="224"/>
                    </a:lnTo>
                    <a:lnTo>
                      <a:pt x="166" y="224"/>
                    </a:lnTo>
                    <a:lnTo>
                      <a:pt x="180" y="221"/>
                    </a:lnTo>
                    <a:lnTo>
                      <a:pt x="194" y="215"/>
                    </a:lnTo>
                    <a:lnTo>
                      <a:pt x="207" y="202"/>
                    </a:lnTo>
                    <a:lnTo>
                      <a:pt x="217" y="183"/>
                    </a:lnTo>
                    <a:lnTo>
                      <a:pt x="226" y="157"/>
                    </a:lnTo>
                    <a:lnTo>
                      <a:pt x="227" y="140"/>
                    </a:lnTo>
                    <a:lnTo>
                      <a:pt x="227" y="132"/>
                    </a:lnTo>
                    <a:lnTo>
                      <a:pt x="226" y="129"/>
                    </a:lnTo>
                    <a:lnTo>
                      <a:pt x="227" y="129"/>
                    </a:lnTo>
                    <a:lnTo>
                      <a:pt x="231" y="127"/>
                    </a:lnTo>
                    <a:lnTo>
                      <a:pt x="232" y="120"/>
                    </a:lnTo>
                    <a:lnTo>
                      <a:pt x="230" y="108"/>
                    </a:lnTo>
                    <a:lnTo>
                      <a:pt x="228" y="102"/>
                    </a:lnTo>
                    <a:lnTo>
                      <a:pt x="227" y="89"/>
                    </a:lnTo>
                    <a:lnTo>
                      <a:pt x="227" y="72"/>
                    </a:lnTo>
                    <a:lnTo>
                      <a:pt x="231" y="57"/>
                    </a:lnTo>
                    <a:lnTo>
                      <a:pt x="228" y="52"/>
                    </a:lnTo>
                    <a:lnTo>
                      <a:pt x="221" y="40"/>
                    </a:lnTo>
                    <a:lnTo>
                      <a:pt x="214" y="23"/>
                    </a:lnTo>
                    <a:lnTo>
                      <a:pt x="211" y="0"/>
                    </a:lnTo>
                    <a:lnTo>
                      <a:pt x="209" y="9"/>
                    </a:lnTo>
                    <a:lnTo>
                      <a:pt x="206" y="29"/>
                    </a:lnTo>
                    <a:lnTo>
                      <a:pt x="198" y="52"/>
                    </a:lnTo>
                    <a:lnTo>
                      <a:pt x="187" y="68"/>
                    </a:lnTo>
                    <a:lnTo>
                      <a:pt x="185" y="67"/>
                    </a:lnTo>
                    <a:lnTo>
                      <a:pt x="180" y="63"/>
                    </a:lnTo>
                    <a:lnTo>
                      <a:pt x="173" y="58"/>
                    </a:lnTo>
                    <a:lnTo>
                      <a:pt x="165" y="51"/>
                    </a:lnTo>
                    <a:lnTo>
                      <a:pt x="156" y="42"/>
                    </a:lnTo>
                    <a:lnTo>
                      <a:pt x="147" y="30"/>
                    </a:lnTo>
                    <a:lnTo>
                      <a:pt x="140" y="18"/>
                    </a:lnTo>
                    <a:lnTo>
                      <a:pt x="133" y="4"/>
                    </a:lnTo>
                    <a:lnTo>
                      <a:pt x="132" y="10"/>
                    </a:lnTo>
                    <a:lnTo>
                      <a:pt x="132" y="27"/>
                    </a:lnTo>
                    <a:lnTo>
                      <a:pt x="133" y="44"/>
                    </a:lnTo>
                    <a:lnTo>
                      <a:pt x="137" y="59"/>
                    </a:lnTo>
                    <a:lnTo>
                      <a:pt x="135" y="58"/>
                    </a:lnTo>
                    <a:lnTo>
                      <a:pt x="128" y="56"/>
                    </a:lnTo>
                    <a:lnTo>
                      <a:pt x="119" y="51"/>
                    </a:lnTo>
                    <a:lnTo>
                      <a:pt x="108" y="44"/>
                    </a:lnTo>
                    <a:lnTo>
                      <a:pt x="97" y="38"/>
                    </a:lnTo>
                    <a:lnTo>
                      <a:pt x="87" y="29"/>
                    </a:lnTo>
                    <a:lnTo>
                      <a:pt x="78" y="20"/>
                    </a:lnTo>
                    <a:lnTo>
                      <a:pt x="73" y="11"/>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93" name="Freeform 179"/>
              <p:cNvSpPr>
                <a:spLocks/>
              </p:cNvSpPr>
              <p:nvPr/>
            </p:nvSpPr>
            <p:spPr bwMode="auto">
              <a:xfrm>
                <a:off x="4107" y="2559"/>
                <a:ext cx="328" cy="346"/>
              </a:xfrm>
              <a:custGeom>
                <a:avLst/>
                <a:gdLst>
                  <a:gd name="T0" fmla="*/ 291 w 328"/>
                  <a:gd name="T1" fmla="*/ 308 h 346"/>
                  <a:gd name="T2" fmla="*/ 301 w 328"/>
                  <a:gd name="T3" fmla="*/ 273 h 346"/>
                  <a:gd name="T4" fmla="*/ 305 w 328"/>
                  <a:gd name="T5" fmla="*/ 277 h 346"/>
                  <a:gd name="T6" fmla="*/ 305 w 328"/>
                  <a:gd name="T7" fmla="*/ 295 h 346"/>
                  <a:gd name="T8" fmla="*/ 317 w 328"/>
                  <a:gd name="T9" fmla="*/ 257 h 346"/>
                  <a:gd name="T10" fmla="*/ 314 w 328"/>
                  <a:gd name="T11" fmla="*/ 177 h 346"/>
                  <a:gd name="T12" fmla="*/ 311 w 328"/>
                  <a:gd name="T13" fmla="*/ 152 h 346"/>
                  <a:gd name="T14" fmla="*/ 307 w 328"/>
                  <a:gd name="T15" fmla="*/ 98 h 346"/>
                  <a:gd name="T16" fmla="*/ 262 w 328"/>
                  <a:gd name="T17" fmla="*/ 34 h 346"/>
                  <a:gd name="T18" fmla="*/ 201 w 328"/>
                  <a:gd name="T19" fmla="*/ 8 h 346"/>
                  <a:gd name="T20" fmla="*/ 152 w 328"/>
                  <a:gd name="T21" fmla="*/ 17 h 346"/>
                  <a:gd name="T22" fmla="*/ 121 w 328"/>
                  <a:gd name="T23" fmla="*/ 32 h 346"/>
                  <a:gd name="T24" fmla="*/ 107 w 328"/>
                  <a:gd name="T25" fmla="*/ 36 h 346"/>
                  <a:gd name="T26" fmla="*/ 79 w 328"/>
                  <a:gd name="T27" fmla="*/ 43 h 346"/>
                  <a:gd name="T28" fmla="*/ 48 w 328"/>
                  <a:gd name="T29" fmla="*/ 69 h 346"/>
                  <a:gd name="T30" fmla="*/ 23 w 328"/>
                  <a:gd name="T31" fmla="*/ 122 h 346"/>
                  <a:gd name="T32" fmla="*/ 11 w 328"/>
                  <a:gd name="T33" fmla="*/ 203 h 346"/>
                  <a:gd name="T34" fmla="*/ 21 w 328"/>
                  <a:gd name="T35" fmla="*/ 266 h 346"/>
                  <a:gd name="T36" fmla="*/ 42 w 328"/>
                  <a:gd name="T37" fmla="*/ 304 h 346"/>
                  <a:gd name="T38" fmla="*/ 58 w 328"/>
                  <a:gd name="T39" fmla="*/ 320 h 346"/>
                  <a:gd name="T40" fmla="*/ 59 w 328"/>
                  <a:gd name="T41" fmla="*/ 319 h 346"/>
                  <a:gd name="T42" fmla="*/ 53 w 328"/>
                  <a:gd name="T43" fmla="*/ 295 h 346"/>
                  <a:gd name="T44" fmla="*/ 55 w 328"/>
                  <a:gd name="T45" fmla="*/ 276 h 346"/>
                  <a:gd name="T46" fmla="*/ 63 w 328"/>
                  <a:gd name="T47" fmla="*/ 272 h 346"/>
                  <a:gd name="T48" fmla="*/ 64 w 328"/>
                  <a:gd name="T49" fmla="*/ 287 h 346"/>
                  <a:gd name="T50" fmla="*/ 68 w 328"/>
                  <a:gd name="T51" fmla="*/ 318 h 346"/>
                  <a:gd name="T52" fmla="*/ 85 w 328"/>
                  <a:gd name="T53" fmla="*/ 329 h 346"/>
                  <a:gd name="T54" fmla="*/ 82 w 328"/>
                  <a:gd name="T55" fmla="*/ 325 h 346"/>
                  <a:gd name="T56" fmla="*/ 78 w 328"/>
                  <a:gd name="T57" fmla="*/ 303 h 346"/>
                  <a:gd name="T58" fmla="*/ 83 w 328"/>
                  <a:gd name="T59" fmla="*/ 301 h 346"/>
                  <a:gd name="T60" fmla="*/ 87 w 328"/>
                  <a:gd name="T61" fmla="*/ 306 h 346"/>
                  <a:gd name="T62" fmla="*/ 87 w 328"/>
                  <a:gd name="T63" fmla="*/ 315 h 346"/>
                  <a:gd name="T64" fmla="*/ 91 w 328"/>
                  <a:gd name="T65" fmla="*/ 325 h 346"/>
                  <a:gd name="T66" fmla="*/ 86 w 328"/>
                  <a:gd name="T67" fmla="*/ 338 h 346"/>
                  <a:gd name="T68" fmla="*/ 67 w 328"/>
                  <a:gd name="T69" fmla="*/ 346 h 346"/>
                  <a:gd name="T70" fmla="*/ 14 w 328"/>
                  <a:gd name="T71" fmla="*/ 286 h 346"/>
                  <a:gd name="T72" fmla="*/ 0 w 328"/>
                  <a:gd name="T73" fmla="*/ 198 h 346"/>
                  <a:gd name="T74" fmla="*/ 15 w 328"/>
                  <a:gd name="T75" fmla="*/ 112 h 346"/>
                  <a:gd name="T76" fmla="*/ 49 w 328"/>
                  <a:gd name="T77" fmla="*/ 55 h 346"/>
                  <a:gd name="T78" fmla="*/ 74 w 328"/>
                  <a:gd name="T79" fmla="*/ 37 h 346"/>
                  <a:gd name="T80" fmla="*/ 93 w 328"/>
                  <a:gd name="T81" fmla="*/ 29 h 346"/>
                  <a:gd name="T82" fmla="*/ 107 w 328"/>
                  <a:gd name="T83" fmla="*/ 29 h 346"/>
                  <a:gd name="T84" fmla="*/ 116 w 328"/>
                  <a:gd name="T85" fmla="*/ 32 h 346"/>
                  <a:gd name="T86" fmla="*/ 128 w 328"/>
                  <a:gd name="T87" fmla="*/ 22 h 346"/>
                  <a:gd name="T88" fmla="*/ 159 w 328"/>
                  <a:gd name="T89" fmla="*/ 5 h 346"/>
                  <a:gd name="T90" fmla="*/ 207 w 328"/>
                  <a:gd name="T91" fmla="*/ 1 h 346"/>
                  <a:gd name="T92" fmla="*/ 268 w 328"/>
                  <a:gd name="T93" fmla="*/ 28 h 346"/>
                  <a:gd name="T94" fmla="*/ 314 w 328"/>
                  <a:gd name="T95" fmla="*/ 77 h 346"/>
                  <a:gd name="T96" fmla="*/ 328 w 328"/>
                  <a:gd name="T97" fmla="*/ 119 h 346"/>
                  <a:gd name="T98" fmla="*/ 325 w 328"/>
                  <a:gd name="T99" fmla="*/ 149 h 346"/>
                  <a:gd name="T100" fmla="*/ 320 w 328"/>
                  <a:gd name="T101" fmla="*/ 163 h 346"/>
                  <a:gd name="T102" fmla="*/ 323 w 328"/>
                  <a:gd name="T103" fmla="*/ 185 h 346"/>
                  <a:gd name="T104" fmla="*/ 328 w 328"/>
                  <a:gd name="T105" fmla="*/ 230 h 346"/>
                  <a:gd name="T106" fmla="*/ 323 w 328"/>
                  <a:gd name="T107" fmla="*/ 282 h 346"/>
                  <a:gd name="T108" fmla="*/ 297 w 328"/>
                  <a:gd name="T109" fmla="*/ 322 h 346"/>
                  <a:gd name="T110" fmla="*/ 281 w 328"/>
                  <a:gd name="T111" fmla="*/ 330 h 346"/>
                  <a:gd name="T112" fmla="*/ 276 w 328"/>
                  <a:gd name="T113" fmla="*/ 332 h 3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8"/>
                  <a:gd name="T172" fmla="*/ 0 h 346"/>
                  <a:gd name="T173" fmla="*/ 328 w 328"/>
                  <a:gd name="T174" fmla="*/ 346 h 3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8" h="346">
                    <a:moveTo>
                      <a:pt x="272" y="329"/>
                    </a:moveTo>
                    <a:lnTo>
                      <a:pt x="291" y="308"/>
                    </a:lnTo>
                    <a:lnTo>
                      <a:pt x="300" y="289"/>
                    </a:lnTo>
                    <a:lnTo>
                      <a:pt x="301" y="273"/>
                    </a:lnTo>
                    <a:lnTo>
                      <a:pt x="300" y="268"/>
                    </a:lnTo>
                    <a:lnTo>
                      <a:pt x="305" y="277"/>
                    </a:lnTo>
                    <a:lnTo>
                      <a:pt x="306" y="286"/>
                    </a:lnTo>
                    <a:lnTo>
                      <a:pt x="305" y="295"/>
                    </a:lnTo>
                    <a:lnTo>
                      <a:pt x="304" y="297"/>
                    </a:lnTo>
                    <a:lnTo>
                      <a:pt x="317" y="257"/>
                    </a:lnTo>
                    <a:lnTo>
                      <a:pt x="319" y="213"/>
                    </a:lnTo>
                    <a:lnTo>
                      <a:pt x="314" y="177"/>
                    </a:lnTo>
                    <a:lnTo>
                      <a:pt x="310" y="162"/>
                    </a:lnTo>
                    <a:lnTo>
                      <a:pt x="311" y="152"/>
                    </a:lnTo>
                    <a:lnTo>
                      <a:pt x="312" y="129"/>
                    </a:lnTo>
                    <a:lnTo>
                      <a:pt x="307" y="98"/>
                    </a:lnTo>
                    <a:lnTo>
                      <a:pt x="293" y="67"/>
                    </a:lnTo>
                    <a:lnTo>
                      <a:pt x="262" y="34"/>
                    </a:lnTo>
                    <a:lnTo>
                      <a:pt x="230" y="15"/>
                    </a:lnTo>
                    <a:lnTo>
                      <a:pt x="201" y="8"/>
                    </a:lnTo>
                    <a:lnTo>
                      <a:pt x="174" y="9"/>
                    </a:lnTo>
                    <a:lnTo>
                      <a:pt x="152" y="17"/>
                    </a:lnTo>
                    <a:lnTo>
                      <a:pt x="133" y="26"/>
                    </a:lnTo>
                    <a:lnTo>
                      <a:pt x="121" y="32"/>
                    </a:lnTo>
                    <a:lnTo>
                      <a:pt x="117" y="36"/>
                    </a:lnTo>
                    <a:lnTo>
                      <a:pt x="107" y="36"/>
                    </a:lnTo>
                    <a:lnTo>
                      <a:pt x="95" y="38"/>
                    </a:lnTo>
                    <a:lnTo>
                      <a:pt x="79" y="43"/>
                    </a:lnTo>
                    <a:lnTo>
                      <a:pt x="64" y="53"/>
                    </a:lnTo>
                    <a:lnTo>
                      <a:pt x="48" y="69"/>
                    </a:lnTo>
                    <a:lnTo>
                      <a:pt x="34" y="91"/>
                    </a:lnTo>
                    <a:lnTo>
                      <a:pt x="23" y="122"/>
                    </a:lnTo>
                    <a:lnTo>
                      <a:pt x="14" y="161"/>
                    </a:lnTo>
                    <a:lnTo>
                      <a:pt x="11" y="203"/>
                    </a:lnTo>
                    <a:lnTo>
                      <a:pt x="14" y="237"/>
                    </a:lnTo>
                    <a:lnTo>
                      <a:pt x="21" y="266"/>
                    </a:lnTo>
                    <a:lnTo>
                      <a:pt x="31" y="287"/>
                    </a:lnTo>
                    <a:lnTo>
                      <a:pt x="42" y="304"/>
                    </a:lnTo>
                    <a:lnTo>
                      <a:pt x="50" y="314"/>
                    </a:lnTo>
                    <a:lnTo>
                      <a:pt x="58" y="320"/>
                    </a:lnTo>
                    <a:lnTo>
                      <a:pt x="61" y="323"/>
                    </a:lnTo>
                    <a:lnTo>
                      <a:pt x="59" y="319"/>
                    </a:lnTo>
                    <a:lnTo>
                      <a:pt x="55" y="309"/>
                    </a:lnTo>
                    <a:lnTo>
                      <a:pt x="53" y="295"/>
                    </a:lnTo>
                    <a:lnTo>
                      <a:pt x="54" y="277"/>
                    </a:lnTo>
                    <a:lnTo>
                      <a:pt x="55" y="276"/>
                    </a:lnTo>
                    <a:lnTo>
                      <a:pt x="59" y="273"/>
                    </a:lnTo>
                    <a:lnTo>
                      <a:pt x="63" y="272"/>
                    </a:lnTo>
                    <a:lnTo>
                      <a:pt x="64" y="277"/>
                    </a:lnTo>
                    <a:lnTo>
                      <a:pt x="64" y="287"/>
                    </a:lnTo>
                    <a:lnTo>
                      <a:pt x="64" y="301"/>
                    </a:lnTo>
                    <a:lnTo>
                      <a:pt x="68" y="318"/>
                    </a:lnTo>
                    <a:lnTo>
                      <a:pt x="74" y="337"/>
                    </a:lnTo>
                    <a:lnTo>
                      <a:pt x="85" y="329"/>
                    </a:lnTo>
                    <a:lnTo>
                      <a:pt x="85" y="328"/>
                    </a:lnTo>
                    <a:lnTo>
                      <a:pt x="82" y="325"/>
                    </a:lnTo>
                    <a:lnTo>
                      <a:pt x="81" y="316"/>
                    </a:lnTo>
                    <a:lnTo>
                      <a:pt x="78" y="303"/>
                    </a:lnTo>
                    <a:lnTo>
                      <a:pt x="79" y="303"/>
                    </a:lnTo>
                    <a:lnTo>
                      <a:pt x="83" y="301"/>
                    </a:lnTo>
                    <a:lnTo>
                      <a:pt x="86" y="303"/>
                    </a:lnTo>
                    <a:lnTo>
                      <a:pt x="87" y="306"/>
                    </a:lnTo>
                    <a:lnTo>
                      <a:pt x="87" y="311"/>
                    </a:lnTo>
                    <a:lnTo>
                      <a:pt x="87" y="315"/>
                    </a:lnTo>
                    <a:lnTo>
                      <a:pt x="88" y="319"/>
                    </a:lnTo>
                    <a:lnTo>
                      <a:pt x="91" y="325"/>
                    </a:lnTo>
                    <a:lnTo>
                      <a:pt x="90" y="329"/>
                    </a:lnTo>
                    <a:lnTo>
                      <a:pt x="86" y="338"/>
                    </a:lnTo>
                    <a:lnTo>
                      <a:pt x="78" y="346"/>
                    </a:lnTo>
                    <a:lnTo>
                      <a:pt x="67" y="346"/>
                    </a:lnTo>
                    <a:lnTo>
                      <a:pt x="34" y="322"/>
                    </a:lnTo>
                    <a:lnTo>
                      <a:pt x="14" y="286"/>
                    </a:lnTo>
                    <a:lnTo>
                      <a:pt x="2" y="244"/>
                    </a:lnTo>
                    <a:lnTo>
                      <a:pt x="0" y="198"/>
                    </a:lnTo>
                    <a:lnTo>
                      <a:pt x="5" y="153"/>
                    </a:lnTo>
                    <a:lnTo>
                      <a:pt x="15" y="112"/>
                    </a:lnTo>
                    <a:lnTo>
                      <a:pt x="30" y="77"/>
                    </a:lnTo>
                    <a:lnTo>
                      <a:pt x="49" y="55"/>
                    </a:lnTo>
                    <a:lnTo>
                      <a:pt x="62" y="44"/>
                    </a:lnTo>
                    <a:lnTo>
                      <a:pt x="74" y="37"/>
                    </a:lnTo>
                    <a:lnTo>
                      <a:pt x="85" y="33"/>
                    </a:lnTo>
                    <a:lnTo>
                      <a:pt x="93" y="29"/>
                    </a:lnTo>
                    <a:lnTo>
                      <a:pt x="101" y="29"/>
                    </a:lnTo>
                    <a:lnTo>
                      <a:pt x="107" y="29"/>
                    </a:lnTo>
                    <a:lnTo>
                      <a:pt x="112" y="31"/>
                    </a:lnTo>
                    <a:lnTo>
                      <a:pt x="116" y="32"/>
                    </a:lnTo>
                    <a:lnTo>
                      <a:pt x="119" y="29"/>
                    </a:lnTo>
                    <a:lnTo>
                      <a:pt x="128" y="22"/>
                    </a:lnTo>
                    <a:lnTo>
                      <a:pt x="142" y="13"/>
                    </a:lnTo>
                    <a:lnTo>
                      <a:pt x="159" y="5"/>
                    </a:lnTo>
                    <a:lnTo>
                      <a:pt x="182" y="0"/>
                    </a:lnTo>
                    <a:lnTo>
                      <a:pt x="207" y="1"/>
                    </a:lnTo>
                    <a:lnTo>
                      <a:pt x="236" y="9"/>
                    </a:lnTo>
                    <a:lnTo>
                      <a:pt x="268" y="28"/>
                    </a:lnTo>
                    <a:lnTo>
                      <a:pt x="296" y="53"/>
                    </a:lnTo>
                    <a:lnTo>
                      <a:pt x="314" y="77"/>
                    </a:lnTo>
                    <a:lnTo>
                      <a:pt x="324" y="99"/>
                    </a:lnTo>
                    <a:lnTo>
                      <a:pt x="328" y="119"/>
                    </a:lnTo>
                    <a:lnTo>
                      <a:pt x="328" y="136"/>
                    </a:lnTo>
                    <a:lnTo>
                      <a:pt x="325" y="149"/>
                    </a:lnTo>
                    <a:lnTo>
                      <a:pt x="323" y="158"/>
                    </a:lnTo>
                    <a:lnTo>
                      <a:pt x="320" y="163"/>
                    </a:lnTo>
                    <a:lnTo>
                      <a:pt x="320" y="170"/>
                    </a:lnTo>
                    <a:lnTo>
                      <a:pt x="323" y="185"/>
                    </a:lnTo>
                    <a:lnTo>
                      <a:pt x="325" y="206"/>
                    </a:lnTo>
                    <a:lnTo>
                      <a:pt x="328" y="230"/>
                    </a:lnTo>
                    <a:lnTo>
                      <a:pt x="326" y="257"/>
                    </a:lnTo>
                    <a:lnTo>
                      <a:pt x="323" y="282"/>
                    </a:lnTo>
                    <a:lnTo>
                      <a:pt x="312" y="304"/>
                    </a:lnTo>
                    <a:lnTo>
                      <a:pt x="297" y="322"/>
                    </a:lnTo>
                    <a:lnTo>
                      <a:pt x="287" y="328"/>
                    </a:lnTo>
                    <a:lnTo>
                      <a:pt x="281" y="330"/>
                    </a:lnTo>
                    <a:lnTo>
                      <a:pt x="277" y="332"/>
                    </a:lnTo>
                    <a:lnTo>
                      <a:pt x="276" y="332"/>
                    </a:lnTo>
                    <a:lnTo>
                      <a:pt x="272" y="3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94" name="Freeform 180"/>
              <p:cNvSpPr>
                <a:spLocks/>
              </p:cNvSpPr>
              <p:nvPr/>
            </p:nvSpPr>
            <p:spPr bwMode="auto">
              <a:xfrm>
                <a:off x="4176" y="2662"/>
                <a:ext cx="242" cy="235"/>
              </a:xfrm>
              <a:custGeom>
                <a:avLst/>
                <a:gdLst>
                  <a:gd name="T0" fmla="*/ 31 w 242"/>
                  <a:gd name="T1" fmla="*/ 178 h 235"/>
                  <a:gd name="T2" fmla="*/ 7 w 242"/>
                  <a:gd name="T3" fmla="*/ 158 h 235"/>
                  <a:gd name="T4" fmla="*/ 2 w 242"/>
                  <a:gd name="T5" fmla="*/ 127 h 235"/>
                  <a:gd name="T6" fmla="*/ 29 w 242"/>
                  <a:gd name="T7" fmla="*/ 115 h 235"/>
                  <a:gd name="T8" fmla="*/ 54 w 242"/>
                  <a:gd name="T9" fmla="*/ 87 h 235"/>
                  <a:gd name="T10" fmla="*/ 71 w 242"/>
                  <a:gd name="T11" fmla="*/ 33 h 235"/>
                  <a:gd name="T12" fmla="*/ 76 w 242"/>
                  <a:gd name="T13" fmla="*/ 3 h 235"/>
                  <a:gd name="T14" fmla="*/ 104 w 242"/>
                  <a:gd name="T15" fmla="*/ 36 h 235"/>
                  <a:gd name="T16" fmla="*/ 129 w 242"/>
                  <a:gd name="T17" fmla="*/ 54 h 235"/>
                  <a:gd name="T18" fmla="*/ 132 w 242"/>
                  <a:gd name="T19" fmla="*/ 26 h 235"/>
                  <a:gd name="T20" fmla="*/ 140 w 242"/>
                  <a:gd name="T21" fmla="*/ 0 h 235"/>
                  <a:gd name="T22" fmla="*/ 161 w 242"/>
                  <a:gd name="T23" fmla="*/ 39 h 235"/>
                  <a:gd name="T24" fmla="*/ 184 w 242"/>
                  <a:gd name="T25" fmla="*/ 64 h 235"/>
                  <a:gd name="T26" fmla="*/ 202 w 242"/>
                  <a:gd name="T27" fmla="*/ 49 h 235"/>
                  <a:gd name="T28" fmla="*/ 209 w 242"/>
                  <a:gd name="T29" fmla="*/ 5 h 235"/>
                  <a:gd name="T30" fmla="*/ 218 w 242"/>
                  <a:gd name="T31" fmla="*/ 2 h 235"/>
                  <a:gd name="T32" fmla="*/ 233 w 242"/>
                  <a:gd name="T33" fmla="*/ 58 h 235"/>
                  <a:gd name="T34" fmla="*/ 236 w 242"/>
                  <a:gd name="T35" fmla="*/ 68 h 235"/>
                  <a:gd name="T36" fmla="*/ 236 w 242"/>
                  <a:gd name="T37" fmla="*/ 110 h 235"/>
                  <a:gd name="T38" fmla="*/ 240 w 242"/>
                  <a:gd name="T39" fmla="*/ 135 h 235"/>
                  <a:gd name="T40" fmla="*/ 233 w 242"/>
                  <a:gd name="T41" fmla="*/ 150 h 235"/>
                  <a:gd name="T42" fmla="*/ 227 w 242"/>
                  <a:gd name="T43" fmla="*/ 187 h 235"/>
                  <a:gd name="T44" fmla="*/ 192 w 242"/>
                  <a:gd name="T45" fmla="*/ 229 h 235"/>
                  <a:gd name="T46" fmla="*/ 124 w 242"/>
                  <a:gd name="T47" fmla="*/ 231 h 235"/>
                  <a:gd name="T48" fmla="*/ 74 w 242"/>
                  <a:gd name="T49" fmla="*/ 202 h 235"/>
                  <a:gd name="T50" fmla="*/ 47 w 242"/>
                  <a:gd name="T51" fmla="*/ 170 h 235"/>
                  <a:gd name="T52" fmla="*/ 52 w 242"/>
                  <a:gd name="T53" fmla="*/ 164 h 235"/>
                  <a:gd name="T54" fmla="*/ 85 w 242"/>
                  <a:gd name="T55" fmla="*/ 200 h 235"/>
                  <a:gd name="T56" fmla="*/ 131 w 242"/>
                  <a:gd name="T57" fmla="*/ 222 h 235"/>
                  <a:gd name="T58" fmla="*/ 169 w 242"/>
                  <a:gd name="T59" fmla="*/ 226 h 235"/>
                  <a:gd name="T60" fmla="*/ 213 w 242"/>
                  <a:gd name="T61" fmla="*/ 201 h 235"/>
                  <a:gd name="T62" fmla="*/ 227 w 242"/>
                  <a:gd name="T63" fmla="*/ 160 h 235"/>
                  <a:gd name="T64" fmla="*/ 216 w 242"/>
                  <a:gd name="T65" fmla="*/ 149 h 235"/>
                  <a:gd name="T66" fmla="*/ 205 w 242"/>
                  <a:gd name="T67" fmla="*/ 135 h 235"/>
                  <a:gd name="T68" fmla="*/ 222 w 242"/>
                  <a:gd name="T69" fmla="*/ 140 h 235"/>
                  <a:gd name="T70" fmla="*/ 227 w 242"/>
                  <a:gd name="T71" fmla="*/ 114 h 235"/>
                  <a:gd name="T72" fmla="*/ 211 w 242"/>
                  <a:gd name="T73" fmla="*/ 102 h 235"/>
                  <a:gd name="T74" fmla="*/ 221 w 242"/>
                  <a:gd name="T75" fmla="*/ 105 h 235"/>
                  <a:gd name="T76" fmla="*/ 230 w 242"/>
                  <a:gd name="T77" fmla="*/ 110 h 235"/>
                  <a:gd name="T78" fmla="*/ 230 w 242"/>
                  <a:gd name="T79" fmla="*/ 82 h 235"/>
                  <a:gd name="T80" fmla="*/ 222 w 242"/>
                  <a:gd name="T81" fmla="*/ 48 h 235"/>
                  <a:gd name="T82" fmla="*/ 214 w 242"/>
                  <a:gd name="T83" fmla="*/ 7 h 235"/>
                  <a:gd name="T84" fmla="*/ 208 w 242"/>
                  <a:gd name="T85" fmla="*/ 55 h 235"/>
                  <a:gd name="T86" fmla="*/ 184 w 242"/>
                  <a:gd name="T87" fmla="*/ 76 h 235"/>
                  <a:gd name="T88" fmla="*/ 160 w 242"/>
                  <a:gd name="T89" fmla="*/ 55 h 235"/>
                  <a:gd name="T90" fmla="*/ 141 w 242"/>
                  <a:gd name="T91" fmla="*/ 21 h 235"/>
                  <a:gd name="T92" fmla="*/ 143 w 242"/>
                  <a:gd name="T93" fmla="*/ 57 h 235"/>
                  <a:gd name="T94" fmla="*/ 143 w 242"/>
                  <a:gd name="T95" fmla="*/ 71 h 235"/>
                  <a:gd name="T96" fmla="*/ 119 w 242"/>
                  <a:gd name="T97" fmla="*/ 62 h 235"/>
                  <a:gd name="T98" fmla="*/ 94 w 242"/>
                  <a:gd name="T99" fmla="*/ 34 h 235"/>
                  <a:gd name="T100" fmla="*/ 103 w 242"/>
                  <a:gd name="T101" fmla="*/ 62 h 235"/>
                  <a:gd name="T102" fmla="*/ 104 w 242"/>
                  <a:gd name="T103" fmla="*/ 72 h 235"/>
                  <a:gd name="T104" fmla="*/ 78 w 242"/>
                  <a:gd name="T105" fmla="*/ 30 h 235"/>
                  <a:gd name="T106" fmla="*/ 73 w 242"/>
                  <a:gd name="T107" fmla="*/ 63 h 235"/>
                  <a:gd name="T108" fmla="*/ 52 w 242"/>
                  <a:gd name="T109" fmla="*/ 110 h 235"/>
                  <a:gd name="T110" fmla="*/ 32 w 242"/>
                  <a:gd name="T111" fmla="*/ 121 h 235"/>
                  <a:gd name="T112" fmla="*/ 13 w 242"/>
                  <a:gd name="T113" fmla="*/ 129 h 235"/>
                  <a:gd name="T114" fmla="*/ 16 w 242"/>
                  <a:gd name="T115" fmla="*/ 154 h 235"/>
                  <a:gd name="T116" fmla="*/ 36 w 242"/>
                  <a:gd name="T117" fmla="*/ 168 h 235"/>
                  <a:gd name="T118" fmla="*/ 54 w 242"/>
                  <a:gd name="T119" fmla="*/ 164 h 2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2"/>
                  <a:gd name="T181" fmla="*/ 0 h 235"/>
                  <a:gd name="T182" fmla="*/ 242 w 242"/>
                  <a:gd name="T183" fmla="*/ 235 h 23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2" h="235">
                    <a:moveTo>
                      <a:pt x="50" y="174"/>
                    </a:moveTo>
                    <a:lnTo>
                      <a:pt x="41" y="179"/>
                    </a:lnTo>
                    <a:lnTo>
                      <a:pt x="31" y="178"/>
                    </a:lnTo>
                    <a:lnTo>
                      <a:pt x="22" y="174"/>
                    </a:lnTo>
                    <a:lnTo>
                      <a:pt x="13" y="168"/>
                    </a:lnTo>
                    <a:lnTo>
                      <a:pt x="7" y="158"/>
                    </a:lnTo>
                    <a:lnTo>
                      <a:pt x="2" y="148"/>
                    </a:lnTo>
                    <a:lnTo>
                      <a:pt x="0" y="138"/>
                    </a:lnTo>
                    <a:lnTo>
                      <a:pt x="2" y="127"/>
                    </a:lnTo>
                    <a:lnTo>
                      <a:pt x="12" y="115"/>
                    </a:lnTo>
                    <a:lnTo>
                      <a:pt x="22" y="112"/>
                    </a:lnTo>
                    <a:lnTo>
                      <a:pt x="29" y="115"/>
                    </a:lnTo>
                    <a:lnTo>
                      <a:pt x="33" y="116"/>
                    </a:lnTo>
                    <a:lnTo>
                      <a:pt x="45" y="103"/>
                    </a:lnTo>
                    <a:lnTo>
                      <a:pt x="54" y="87"/>
                    </a:lnTo>
                    <a:lnTo>
                      <a:pt x="61" y="69"/>
                    </a:lnTo>
                    <a:lnTo>
                      <a:pt x="66" y="50"/>
                    </a:lnTo>
                    <a:lnTo>
                      <a:pt x="71" y="33"/>
                    </a:lnTo>
                    <a:lnTo>
                      <a:pt x="74" y="17"/>
                    </a:lnTo>
                    <a:lnTo>
                      <a:pt x="76" y="7"/>
                    </a:lnTo>
                    <a:lnTo>
                      <a:pt x="76" y="3"/>
                    </a:lnTo>
                    <a:lnTo>
                      <a:pt x="85" y="16"/>
                    </a:lnTo>
                    <a:lnTo>
                      <a:pt x="94" y="28"/>
                    </a:lnTo>
                    <a:lnTo>
                      <a:pt x="104" y="36"/>
                    </a:lnTo>
                    <a:lnTo>
                      <a:pt x="114" y="44"/>
                    </a:lnTo>
                    <a:lnTo>
                      <a:pt x="122" y="50"/>
                    </a:lnTo>
                    <a:lnTo>
                      <a:pt x="129" y="54"/>
                    </a:lnTo>
                    <a:lnTo>
                      <a:pt x="135" y="57"/>
                    </a:lnTo>
                    <a:lnTo>
                      <a:pt x="136" y="58"/>
                    </a:lnTo>
                    <a:lnTo>
                      <a:pt x="132" y="26"/>
                    </a:lnTo>
                    <a:lnTo>
                      <a:pt x="133" y="9"/>
                    </a:lnTo>
                    <a:lnTo>
                      <a:pt x="137" y="1"/>
                    </a:lnTo>
                    <a:lnTo>
                      <a:pt x="140" y="0"/>
                    </a:lnTo>
                    <a:lnTo>
                      <a:pt x="145" y="14"/>
                    </a:lnTo>
                    <a:lnTo>
                      <a:pt x="152" y="26"/>
                    </a:lnTo>
                    <a:lnTo>
                      <a:pt x="161" y="39"/>
                    </a:lnTo>
                    <a:lnTo>
                      <a:pt x="169" y="49"/>
                    </a:lnTo>
                    <a:lnTo>
                      <a:pt x="178" y="58"/>
                    </a:lnTo>
                    <a:lnTo>
                      <a:pt x="184" y="64"/>
                    </a:lnTo>
                    <a:lnTo>
                      <a:pt x="189" y="68"/>
                    </a:lnTo>
                    <a:lnTo>
                      <a:pt x="190" y="69"/>
                    </a:lnTo>
                    <a:lnTo>
                      <a:pt x="202" y="49"/>
                    </a:lnTo>
                    <a:lnTo>
                      <a:pt x="207" y="31"/>
                    </a:lnTo>
                    <a:lnTo>
                      <a:pt x="208" y="16"/>
                    </a:lnTo>
                    <a:lnTo>
                      <a:pt x="209" y="5"/>
                    </a:lnTo>
                    <a:lnTo>
                      <a:pt x="212" y="0"/>
                    </a:lnTo>
                    <a:lnTo>
                      <a:pt x="216" y="0"/>
                    </a:lnTo>
                    <a:lnTo>
                      <a:pt x="218" y="2"/>
                    </a:lnTo>
                    <a:lnTo>
                      <a:pt x="219" y="3"/>
                    </a:lnTo>
                    <a:lnTo>
                      <a:pt x="226" y="39"/>
                    </a:lnTo>
                    <a:lnTo>
                      <a:pt x="233" y="58"/>
                    </a:lnTo>
                    <a:lnTo>
                      <a:pt x="240" y="67"/>
                    </a:lnTo>
                    <a:lnTo>
                      <a:pt x="242" y="69"/>
                    </a:lnTo>
                    <a:lnTo>
                      <a:pt x="236" y="68"/>
                    </a:lnTo>
                    <a:lnTo>
                      <a:pt x="235" y="83"/>
                    </a:lnTo>
                    <a:lnTo>
                      <a:pt x="235" y="98"/>
                    </a:lnTo>
                    <a:lnTo>
                      <a:pt x="236" y="110"/>
                    </a:lnTo>
                    <a:lnTo>
                      <a:pt x="236" y="115"/>
                    </a:lnTo>
                    <a:lnTo>
                      <a:pt x="241" y="125"/>
                    </a:lnTo>
                    <a:lnTo>
                      <a:pt x="240" y="135"/>
                    </a:lnTo>
                    <a:lnTo>
                      <a:pt x="236" y="143"/>
                    </a:lnTo>
                    <a:lnTo>
                      <a:pt x="233" y="146"/>
                    </a:lnTo>
                    <a:lnTo>
                      <a:pt x="233" y="150"/>
                    </a:lnTo>
                    <a:lnTo>
                      <a:pt x="233" y="159"/>
                    </a:lnTo>
                    <a:lnTo>
                      <a:pt x="232" y="172"/>
                    </a:lnTo>
                    <a:lnTo>
                      <a:pt x="227" y="187"/>
                    </a:lnTo>
                    <a:lnTo>
                      <a:pt x="221" y="203"/>
                    </a:lnTo>
                    <a:lnTo>
                      <a:pt x="208" y="217"/>
                    </a:lnTo>
                    <a:lnTo>
                      <a:pt x="192" y="229"/>
                    </a:lnTo>
                    <a:lnTo>
                      <a:pt x="167" y="235"/>
                    </a:lnTo>
                    <a:lnTo>
                      <a:pt x="146" y="235"/>
                    </a:lnTo>
                    <a:lnTo>
                      <a:pt x="124" y="231"/>
                    </a:lnTo>
                    <a:lnTo>
                      <a:pt x="105" y="224"/>
                    </a:lnTo>
                    <a:lnTo>
                      <a:pt x="89" y="213"/>
                    </a:lnTo>
                    <a:lnTo>
                      <a:pt x="74" y="202"/>
                    </a:lnTo>
                    <a:lnTo>
                      <a:pt x="62" y="191"/>
                    </a:lnTo>
                    <a:lnTo>
                      <a:pt x="54" y="179"/>
                    </a:lnTo>
                    <a:lnTo>
                      <a:pt x="47" y="170"/>
                    </a:lnTo>
                    <a:lnTo>
                      <a:pt x="46" y="165"/>
                    </a:lnTo>
                    <a:lnTo>
                      <a:pt x="48" y="164"/>
                    </a:lnTo>
                    <a:lnTo>
                      <a:pt x="52" y="164"/>
                    </a:lnTo>
                    <a:lnTo>
                      <a:pt x="54" y="165"/>
                    </a:lnTo>
                    <a:lnTo>
                      <a:pt x="69" y="186"/>
                    </a:lnTo>
                    <a:lnTo>
                      <a:pt x="85" y="200"/>
                    </a:lnTo>
                    <a:lnTo>
                      <a:pt x="100" y="211"/>
                    </a:lnTo>
                    <a:lnTo>
                      <a:pt x="117" y="219"/>
                    </a:lnTo>
                    <a:lnTo>
                      <a:pt x="131" y="222"/>
                    </a:lnTo>
                    <a:lnTo>
                      <a:pt x="145" y="225"/>
                    </a:lnTo>
                    <a:lnTo>
                      <a:pt x="157" y="226"/>
                    </a:lnTo>
                    <a:lnTo>
                      <a:pt x="169" y="226"/>
                    </a:lnTo>
                    <a:lnTo>
                      <a:pt x="188" y="222"/>
                    </a:lnTo>
                    <a:lnTo>
                      <a:pt x="202" y="213"/>
                    </a:lnTo>
                    <a:lnTo>
                      <a:pt x="213" y="201"/>
                    </a:lnTo>
                    <a:lnTo>
                      <a:pt x="219" y="187"/>
                    </a:lnTo>
                    <a:lnTo>
                      <a:pt x="224" y="173"/>
                    </a:lnTo>
                    <a:lnTo>
                      <a:pt x="227" y="160"/>
                    </a:lnTo>
                    <a:lnTo>
                      <a:pt x="228" y="151"/>
                    </a:lnTo>
                    <a:lnTo>
                      <a:pt x="228" y="148"/>
                    </a:lnTo>
                    <a:lnTo>
                      <a:pt x="216" y="149"/>
                    </a:lnTo>
                    <a:lnTo>
                      <a:pt x="205" y="145"/>
                    </a:lnTo>
                    <a:lnTo>
                      <a:pt x="202" y="139"/>
                    </a:lnTo>
                    <a:lnTo>
                      <a:pt x="205" y="135"/>
                    </a:lnTo>
                    <a:lnTo>
                      <a:pt x="208" y="136"/>
                    </a:lnTo>
                    <a:lnTo>
                      <a:pt x="214" y="140"/>
                    </a:lnTo>
                    <a:lnTo>
                      <a:pt x="222" y="140"/>
                    </a:lnTo>
                    <a:lnTo>
                      <a:pt x="230" y="134"/>
                    </a:lnTo>
                    <a:lnTo>
                      <a:pt x="233" y="121"/>
                    </a:lnTo>
                    <a:lnTo>
                      <a:pt x="227" y="114"/>
                    </a:lnTo>
                    <a:lnTo>
                      <a:pt x="218" y="110"/>
                    </a:lnTo>
                    <a:lnTo>
                      <a:pt x="211" y="106"/>
                    </a:lnTo>
                    <a:lnTo>
                      <a:pt x="211" y="102"/>
                    </a:lnTo>
                    <a:lnTo>
                      <a:pt x="214" y="102"/>
                    </a:lnTo>
                    <a:lnTo>
                      <a:pt x="218" y="103"/>
                    </a:lnTo>
                    <a:lnTo>
                      <a:pt x="221" y="105"/>
                    </a:lnTo>
                    <a:lnTo>
                      <a:pt x="223" y="107"/>
                    </a:lnTo>
                    <a:lnTo>
                      <a:pt x="227" y="108"/>
                    </a:lnTo>
                    <a:lnTo>
                      <a:pt x="230" y="110"/>
                    </a:lnTo>
                    <a:lnTo>
                      <a:pt x="231" y="110"/>
                    </a:lnTo>
                    <a:lnTo>
                      <a:pt x="230" y="96"/>
                    </a:lnTo>
                    <a:lnTo>
                      <a:pt x="230" y="82"/>
                    </a:lnTo>
                    <a:lnTo>
                      <a:pt x="231" y="71"/>
                    </a:lnTo>
                    <a:lnTo>
                      <a:pt x="231" y="67"/>
                    </a:lnTo>
                    <a:lnTo>
                      <a:pt x="222" y="48"/>
                    </a:lnTo>
                    <a:lnTo>
                      <a:pt x="217" y="28"/>
                    </a:lnTo>
                    <a:lnTo>
                      <a:pt x="214" y="14"/>
                    </a:lnTo>
                    <a:lnTo>
                      <a:pt x="214" y="7"/>
                    </a:lnTo>
                    <a:lnTo>
                      <a:pt x="216" y="15"/>
                    </a:lnTo>
                    <a:lnTo>
                      <a:pt x="214" y="31"/>
                    </a:lnTo>
                    <a:lnTo>
                      <a:pt x="208" y="55"/>
                    </a:lnTo>
                    <a:lnTo>
                      <a:pt x="192" y="79"/>
                    </a:lnTo>
                    <a:lnTo>
                      <a:pt x="189" y="78"/>
                    </a:lnTo>
                    <a:lnTo>
                      <a:pt x="184" y="76"/>
                    </a:lnTo>
                    <a:lnTo>
                      <a:pt x="178" y="71"/>
                    </a:lnTo>
                    <a:lnTo>
                      <a:pt x="169" y="64"/>
                    </a:lnTo>
                    <a:lnTo>
                      <a:pt x="160" y="55"/>
                    </a:lnTo>
                    <a:lnTo>
                      <a:pt x="151" y="45"/>
                    </a:lnTo>
                    <a:lnTo>
                      <a:pt x="145" y="34"/>
                    </a:lnTo>
                    <a:lnTo>
                      <a:pt x="141" y="21"/>
                    </a:lnTo>
                    <a:lnTo>
                      <a:pt x="141" y="26"/>
                    </a:lnTo>
                    <a:lnTo>
                      <a:pt x="141" y="40"/>
                    </a:lnTo>
                    <a:lnTo>
                      <a:pt x="143" y="57"/>
                    </a:lnTo>
                    <a:lnTo>
                      <a:pt x="150" y="72"/>
                    </a:lnTo>
                    <a:lnTo>
                      <a:pt x="148" y="72"/>
                    </a:lnTo>
                    <a:lnTo>
                      <a:pt x="143" y="71"/>
                    </a:lnTo>
                    <a:lnTo>
                      <a:pt x="137" y="69"/>
                    </a:lnTo>
                    <a:lnTo>
                      <a:pt x="128" y="65"/>
                    </a:lnTo>
                    <a:lnTo>
                      <a:pt x="119" y="62"/>
                    </a:lnTo>
                    <a:lnTo>
                      <a:pt x="111" y="54"/>
                    </a:lnTo>
                    <a:lnTo>
                      <a:pt x="102" y="45"/>
                    </a:lnTo>
                    <a:lnTo>
                      <a:pt x="94" y="34"/>
                    </a:lnTo>
                    <a:lnTo>
                      <a:pt x="95" y="38"/>
                    </a:lnTo>
                    <a:lnTo>
                      <a:pt x="98" y="49"/>
                    </a:lnTo>
                    <a:lnTo>
                      <a:pt x="103" y="62"/>
                    </a:lnTo>
                    <a:lnTo>
                      <a:pt x="112" y="76"/>
                    </a:lnTo>
                    <a:lnTo>
                      <a:pt x="111" y="76"/>
                    </a:lnTo>
                    <a:lnTo>
                      <a:pt x="104" y="72"/>
                    </a:lnTo>
                    <a:lnTo>
                      <a:pt x="94" y="58"/>
                    </a:lnTo>
                    <a:lnTo>
                      <a:pt x="78" y="28"/>
                    </a:lnTo>
                    <a:lnTo>
                      <a:pt x="78" y="30"/>
                    </a:lnTo>
                    <a:lnTo>
                      <a:pt x="78" y="38"/>
                    </a:lnTo>
                    <a:lnTo>
                      <a:pt x="75" y="49"/>
                    </a:lnTo>
                    <a:lnTo>
                      <a:pt x="73" y="63"/>
                    </a:lnTo>
                    <a:lnTo>
                      <a:pt x="69" y="78"/>
                    </a:lnTo>
                    <a:lnTo>
                      <a:pt x="61" y="95"/>
                    </a:lnTo>
                    <a:lnTo>
                      <a:pt x="52" y="110"/>
                    </a:lnTo>
                    <a:lnTo>
                      <a:pt x="40" y="122"/>
                    </a:lnTo>
                    <a:lnTo>
                      <a:pt x="37" y="122"/>
                    </a:lnTo>
                    <a:lnTo>
                      <a:pt x="32" y="121"/>
                    </a:lnTo>
                    <a:lnTo>
                      <a:pt x="26" y="122"/>
                    </a:lnTo>
                    <a:lnTo>
                      <a:pt x="17" y="125"/>
                    </a:lnTo>
                    <a:lnTo>
                      <a:pt x="13" y="129"/>
                    </a:lnTo>
                    <a:lnTo>
                      <a:pt x="12" y="136"/>
                    </a:lnTo>
                    <a:lnTo>
                      <a:pt x="13" y="145"/>
                    </a:lnTo>
                    <a:lnTo>
                      <a:pt x="16" y="154"/>
                    </a:lnTo>
                    <a:lnTo>
                      <a:pt x="19" y="162"/>
                    </a:lnTo>
                    <a:lnTo>
                      <a:pt x="27" y="167"/>
                    </a:lnTo>
                    <a:lnTo>
                      <a:pt x="36" y="168"/>
                    </a:lnTo>
                    <a:lnTo>
                      <a:pt x="47" y="163"/>
                    </a:lnTo>
                    <a:lnTo>
                      <a:pt x="50" y="163"/>
                    </a:lnTo>
                    <a:lnTo>
                      <a:pt x="54" y="164"/>
                    </a:lnTo>
                    <a:lnTo>
                      <a:pt x="55" y="168"/>
                    </a:lnTo>
                    <a:lnTo>
                      <a:pt x="50" y="1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95" name="Freeform 181"/>
              <p:cNvSpPr>
                <a:spLocks/>
              </p:cNvSpPr>
              <p:nvPr/>
            </p:nvSpPr>
            <p:spPr bwMode="auto">
              <a:xfrm>
                <a:off x="4064" y="2839"/>
                <a:ext cx="258" cy="389"/>
              </a:xfrm>
              <a:custGeom>
                <a:avLst/>
                <a:gdLst>
                  <a:gd name="T0" fmla="*/ 138 w 258"/>
                  <a:gd name="T1" fmla="*/ 159 h 389"/>
                  <a:gd name="T2" fmla="*/ 129 w 258"/>
                  <a:gd name="T3" fmla="*/ 162 h 389"/>
                  <a:gd name="T4" fmla="*/ 114 w 258"/>
                  <a:gd name="T5" fmla="*/ 157 h 389"/>
                  <a:gd name="T6" fmla="*/ 112 w 258"/>
                  <a:gd name="T7" fmla="*/ 158 h 389"/>
                  <a:gd name="T8" fmla="*/ 128 w 258"/>
                  <a:gd name="T9" fmla="*/ 172 h 389"/>
                  <a:gd name="T10" fmla="*/ 129 w 258"/>
                  <a:gd name="T11" fmla="*/ 202 h 389"/>
                  <a:gd name="T12" fmla="*/ 128 w 258"/>
                  <a:gd name="T13" fmla="*/ 246 h 389"/>
                  <a:gd name="T14" fmla="*/ 134 w 258"/>
                  <a:gd name="T15" fmla="*/ 252 h 389"/>
                  <a:gd name="T16" fmla="*/ 177 w 258"/>
                  <a:gd name="T17" fmla="*/ 245 h 389"/>
                  <a:gd name="T18" fmla="*/ 229 w 258"/>
                  <a:gd name="T19" fmla="*/ 241 h 389"/>
                  <a:gd name="T20" fmla="*/ 249 w 258"/>
                  <a:gd name="T21" fmla="*/ 241 h 389"/>
                  <a:gd name="T22" fmla="*/ 258 w 258"/>
                  <a:gd name="T23" fmla="*/ 311 h 389"/>
                  <a:gd name="T24" fmla="*/ 153 w 258"/>
                  <a:gd name="T25" fmla="*/ 372 h 389"/>
                  <a:gd name="T26" fmla="*/ 55 w 258"/>
                  <a:gd name="T27" fmla="*/ 387 h 389"/>
                  <a:gd name="T28" fmla="*/ 10 w 258"/>
                  <a:gd name="T29" fmla="*/ 346 h 389"/>
                  <a:gd name="T30" fmla="*/ 0 w 258"/>
                  <a:gd name="T31" fmla="*/ 276 h 389"/>
                  <a:gd name="T32" fmla="*/ 7 w 258"/>
                  <a:gd name="T33" fmla="*/ 202 h 389"/>
                  <a:gd name="T34" fmla="*/ 20 w 258"/>
                  <a:gd name="T35" fmla="*/ 144 h 389"/>
                  <a:gd name="T36" fmla="*/ 59 w 258"/>
                  <a:gd name="T37" fmla="*/ 91 h 389"/>
                  <a:gd name="T38" fmla="*/ 105 w 258"/>
                  <a:gd name="T39" fmla="*/ 63 h 389"/>
                  <a:gd name="T40" fmla="*/ 133 w 258"/>
                  <a:gd name="T41" fmla="*/ 54 h 389"/>
                  <a:gd name="T42" fmla="*/ 139 w 258"/>
                  <a:gd name="T43" fmla="*/ 24 h 389"/>
                  <a:gd name="T44" fmla="*/ 164 w 258"/>
                  <a:gd name="T45" fmla="*/ 9 h 389"/>
                  <a:gd name="T46" fmla="*/ 176 w 258"/>
                  <a:gd name="T47" fmla="*/ 11 h 389"/>
                  <a:gd name="T48" fmla="*/ 171 w 258"/>
                  <a:gd name="T49" fmla="*/ 38 h 389"/>
                  <a:gd name="T50" fmla="*/ 185 w 258"/>
                  <a:gd name="T51" fmla="*/ 53 h 389"/>
                  <a:gd name="T52" fmla="*/ 217 w 258"/>
                  <a:gd name="T53" fmla="*/ 66 h 389"/>
                  <a:gd name="T54" fmla="*/ 257 w 258"/>
                  <a:gd name="T55" fmla="*/ 52 h 389"/>
                  <a:gd name="T56" fmla="*/ 245 w 258"/>
                  <a:gd name="T57" fmla="*/ 63 h 389"/>
                  <a:gd name="T58" fmla="*/ 212 w 258"/>
                  <a:gd name="T59" fmla="*/ 73 h 389"/>
                  <a:gd name="T60" fmla="*/ 166 w 258"/>
                  <a:gd name="T61" fmla="*/ 43 h 389"/>
                  <a:gd name="T62" fmla="*/ 162 w 258"/>
                  <a:gd name="T63" fmla="*/ 19 h 389"/>
                  <a:gd name="T64" fmla="*/ 148 w 258"/>
                  <a:gd name="T65" fmla="*/ 26 h 389"/>
                  <a:gd name="T66" fmla="*/ 139 w 258"/>
                  <a:gd name="T67" fmla="*/ 60 h 389"/>
                  <a:gd name="T68" fmla="*/ 124 w 258"/>
                  <a:gd name="T69" fmla="*/ 67 h 389"/>
                  <a:gd name="T70" fmla="*/ 83 w 258"/>
                  <a:gd name="T71" fmla="*/ 79 h 389"/>
                  <a:gd name="T72" fmla="*/ 39 w 258"/>
                  <a:gd name="T73" fmla="*/ 128 h 389"/>
                  <a:gd name="T74" fmla="*/ 20 w 258"/>
                  <a:gd name="T75" fmla="*/ 196 h 389"/>
                  <a:gd name="T76" fmla="*/ 11 w 258"/>
                  <a:gd name="T77" fmla="*/ 269 h 389"/>
                  <a:gd name="T78" fmla="*/ 20 w 258"/>
                  <a:gd name="T79" fmla="*/ 336 h 389"/>
                  <a:gd name="T80" fmla="*/ 63 w 258"/>
                  <a:gd name="T81" fmla="*/ 374 h 389"/>
                  <a:gd name="T82" fmla="*/ 153 w 258"/>
                  <a:gd name="T83" fmla="*/ 359 h 389"/>
                  <a:gd name="T84" fmla="*/ 247 w 258"/>
                  <a:gd name="T85" fmla="*/ 301 h 389"/>
                  <a:gd name="T86" fmla="*/ 236 w 258"/>
                  <a:gd name="T87" fmla="*/ 248 h 389"/>
                  <a:gd name="T88" fmla="*/ 212 w 258"/>
                  <a:gd name="T89" fmla="*/ 249 h 389"/>
                  <a:gd name="T90" fmla="*/ 162 w 258"/>
                  <a:gd name="T91" fmla="*/ 254 h 389"/>
                  <a:gd name="T92" fmla="*/ 128 w 258"/>
                  <a:gd name="T93" fmla="*/ 262 h 389"/>
                  <a:gd name="T94" fmla="*/ 116 w 258"/>
                  <a:gd name="T95" fmla="*/ 263 h 389"/>
                  <a:gd name="T96" fmla="*/ 95 w 258"/>
                  <a:gd name="T97" fmla="*/ 286 h 389"/>
                  <a:gd name="T98" fmla="*/ 87 w 258"/>
                  <a:gd name="T99" fmla="*/ 295 h 389"/>
                  <a:gd name="T100" fmla="*/ 93 w 258"/>
                  <a:gd name="T101" fmla="*/ 277 h 389"/>
                  <a:gd name="T102" fmla="*/ 117 w 258"/>
                  <a:gd name="T103" fmla="*/ 254 h 389"/>
                  <a:gd name="T104" fmla="*/ 121 w 258"/>
                  <a:gd name="T105" fmla="*/ 227 h 389"/>
                  <a:gd name="T106" fmla="*/ 115 w 258"/>
                  <a:gd name="T107" fmla="*/ 177 h 389"/>
                  <a:gd name="T108" fmla="*/ 117 w 258"/>
                  <a:gd name="T109" fmla="*/ 169 h 389"/>
                  <a:gd name="T110" fmla="*/ 104 w 258"/>
                  <a:gd name="T111" fmla="*/ 159 h 389"/>
                  <a:gd name="T112" fmla="*/ 102 w 258"/>
                  <a:gd name="T113" fmla="*/ 150 h 389"/>
                  <a:gd name="T114" fmla="*/ 124 w 258"/>
                  <a:gd name="T115" fmla="*/ 150 h 3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58"/>
                  <a:gd name="T175" fmla="*/ 0 h 389"/>
                  <a:gd name="T176" fmla="*/ 258 w 258"/>
                  <a:gd name="T177" fmla="*/ 389 h 3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58" h="389">
                    <a:moveTo>
                      <a:pt x="126" y="152"/>
                    </a:moveTo>
                    <a:lnTo>
                      <a:pt x="133" y="154"/>
                    </a:lnTo>
                    <a:lnTo>
                      <a:pt x="138" y="159"/>
                    </a:lnTo>
                    <a:lnTo>
                      <a:pt x="139" y="164"/>
                    </a:lnTo>
                    <a:lnTo>
                      <a:pt x="131" y="163"/>
                    </a:lnTo>
                    <a:lnTo>
                      <a:pt x="129" y="162"/>
                    </a:lnTo>
                    <a:lnTo>
                      <a:pt x="124" y="160"/>
                    </a:lnTo>
                    <a:lnTo>
                      <a:pt x="119" y="158"/>
                    </a:lnTo>
                    <a:lnTo>
                      <a:pt x="114" y="157"/>
                    </a:lnTo>
                    <a:lnTo>
                      <a:pt x="110" y="155"/>
                    </a:lnTo>
                    <a:lnTo>
                      <a:pt x="112" y="158"/>
                    </a:lnTo>
                    <a:lnTo>
                      <a:pt x="119" y="162"/>
                    </a:lnTo>
                    <a:lnTo>
                      <a:pt x="126" y="168"/>
                    </a:lnTo>
                    <a:lnTo>
                      <a:pt x="128" y="172"/>
                    </a:lnTo>
                    <a:lnTo>
                      <a:pt x="126" y="174"/>
                    </a:lnTo>
                    <a:lnTo>
                      <a:pt x="125" y="176"/>
                    </a:lnTo>
                    <a:lnTo>
                      <a:pt x="129" y="202"/>
                    </a:lnTo>
                    <a:lnTo>
                      <a:pt x="129" y="225"/>
                    </a:lnTo>
                    <a:lnTo>
                      <a:pt x="129" y="240"/>
                    </a:lnTo>
                    <a:lnTo>
                      <a:pt x="128" y="246"/>
                    </a:lnTo>
                    <a:lnTo>
                      <a:pt x="131" y="248"/>
                    </a:lnTo>
                    <a:lnTo>
                      <a:pt x="133" y="249"/>
                    </a:lnTo>
                    <a:lnTo>
                      <a:pt x="134" y="252"/>
                    </a:lnTo>
                    <a:lnTo>
                      <a:pt x="134" y="253"/>
                    </a:lnTo>
                    <a:lnTo>
                      <a:pt x="155" y="249"/>
                    </a:lnTo>
                    <a:lnTo>
                      <a:pt x="177" y="245"/>
                    </a:lnTo>
                    <a:lnTo>
                      <a:pt x="196" y="244"/>
                    </a:lnTo>
                    <a:lnTo>
                      <a:pt x="214" y="243"/>
                    </a:lnTo>
                    <a:lnTo>
                      <a:pt x="229" y="241"/>
                    </a:lnTo>
                    <a:lnTo>
                      <a:pt x="239" y="241"/>
                    </a:lnTo>
                    <a:lnTo>
                      <a:pt x="247" y="241"/>
                    </a:lnTo>
                    <a:lnTo>
                      <a:pt x="249" y="241"/>
                    </a:lnTo>
                    <a:lnTo>
                      <a:pt x="257" y="270"/>
                    </a:lnTo>
                    <a:lnTo>
                      <a:pt x="258" y="295"/>
                    </a:lnTo>
                    <a:lnTo>
                      <a:pt x="258" y="311"/>
                    </a:lnTo>
                    <a:lnTo>
                      <a:pt x="257" y="317"/>
                    </a:lnTo>
                    <a:lnTo>
                      <a:pt x="201" y="350"/>
                    </a:lnTo>
                    <a:lnTo>
                      <a:pt x="153" y="372"/>
                    </a:lnTo>
                    <a:lnTo>
                      <a:pt x="114" y="384"/>
                    </a:lnTo>
                    <a:lnTo>
                      <a:pt x="81" y="389"/>
                    </a:lnTo>
                    <a:lnTo>
                      <a:pt x="55" y="387"/>
                    </a:lnTo>
                    <a:lnTo>
                      <a:pt x="35" y="378"/>
                    </a:lnTo>
                    <a:lnTo>
                      <a:pt x="20" y="364"/>
                    </a:lnTo>
                    <a:lnTo>
                      <a:pt x="10" y="346"/>
                    </a:lnTo>
                    <a:lnTo>
                      <a:pt x="3" y="325"/>
                    </a:lnTo>
                    <a:lnTo>
                      <a:pt x="1" y="301"/>
                    </a:lnTo>
                    <a:lnTo>
                      <a:pt x="0" y="276"/>
                    </a:lnTo>
                    <a:lnTo>
                      <a:pt x="1" y="250"/>
                    </a:lnTo>
                    <a:lnTo>
                      <a:pt x="5" y="226"/>
                    </a:lnTo>
                    <a:lnTo>
                      <a:pt x="7" y="202"/>
                    </a:lnTo>
                    <a:lnTo>
                      <a:pt x="11" y="182"/>
                    </a:lnTo>
                    <a:lnTo>
                      <a:pt x="14" y="165"/>
                    </a:lnTo>
                    <a:lnTo>
                      <a:pt x="20" y="144"/>
                    </a:lnTo>
                    <a:lnTo>
                      <a:pt x="30" y="124"/>
                    </a:lnTo>
                    <a:lnTo>
                      <a:pt x="44" y="106"/>
                    </a:lnTo>
                    <a:lnTo>
                      <a:pt x="59" y="91"/>
                    </a:lnTo>
                    <a:lnTo>
                      <a:pt x="76" y="78"/>
                    </a:lnTo>
                    <a:lnTo>
                      <a:pt x="91" y="69"/>
                    </a:lnTo>
                    <a:lnTo>
                      <a:pt x="105" y="63"/>
                    </a:lnTo>
                    <a:lnTo>
                      <a:pt x="115" y="62"/>
                    </a:lnTo>
                    <a:lnTo>
                      <a:pt x="128" y="60"/>
                    </a:lnTo>
                    <a:lnTo>
                      <a:pt x="133" y="54"/>
                    </a:lnTo>
                    <a:lnTo>
                      <a:pt x="133" y="49"/>
                    </a:lnTo>
                    <a:lnTo>
                      <a:pt x="131" y="47"/>
                    </a:lnTo>
                    <a:lnTo>
                      <a:pt x="139" y="24"/>
                    </a:lnTo>
                    <a:lnTo>
                      <a:pt x="150" y="12"/>
                    </a:lnTo>
                    <a:lnTo>
                      <a:pt x="160" y="9"/>
                    </a:lnTo>
                    <a:lnTo>
                      <a:pt x="164" y="9"/>
                    </a:lnTo>
                    <a:lnTo>
                      <a:pt x="167" y="0"/>
                    </a:lnTo>
                    <a:lnTo>
                      <a:pt x="176" y="9"/>
                    </a:lnTo>
                    <a:lnTo>
                      <a:pt x="176" y="11"/>
                    </a:lnTo>
                    <a:lnTo>
                      <a:pt x="174" y="19"/>
                    </a:lnTo>
                    <a:lnTo>
                      <a:pt x="172" y="28"/>
                    </a:lnTo>
                    <a:lnTo>
                      <a:pt x="171" y="38"/>
                    </a:lnTo>
                    <a:lnTo>
                      <a:pt x="172" y="40"/>
                    </a:lnTo>
                    <a:lnTo>
                      <a:pt x="177" y="45"/>
                    </a:lnTo>
                    <a:lnTo>
                      <a:pt x="185" y="53"/>
                    </a:lnTo>
                    <a:lnTo>
                      <a:pt x="195" y="59"/>
                    </a:lnTo>
                    <a:lnTo>
                      <a:pt x="205" y="64"/>
                    </a:lnTo>
                    <a:lnTo>
                      <a:pt x="217" y="66"/>
                    </a:lnTo>
                    <a:lnTo>
                      <a:pt x="230" y="62"/>
                    </a:lnTo>
                    <a:lnTo>
                      <a:pt x="244" y="50"/>
                    </a:lnTo>
                    <a:lnTo>
                      <a:pt x="257" y="52"/>
                    </a:lnTo>
                    <a:lnTo>
                      <a:pt x="255" y="53"/>
                    </a:lnTo>
                    <a:lnTo>
                      <a:pt x="252" y="58"/>
                    </a:lnTo>
                    <a:lnTo>
                      <a:pt x="245" y="63"/>
                    </a:lnTo>
                    <a:lnTo>
                      <a:pt x="236" y="69"/>
                    </a:lnTo>
                    <a:lnTo>
                      <a:pt x="225" y="73"/>
                    </a:lnTo>
                    <a:lnTo>
                      <a:pt x="212" y="73"/>
                    </a:lnTo>
                    <a:lnTo>
                      <a:pt x="197" y="68"/>
                    </a:lnTo>
                    <a:lnTo>
                      <a:pt x="181" y="58"/>
                    </a:lnTo>
                    <a:lnTo>
                      <a:pt x="166" y="43"/>
                    </a:lnTo>
                    <a:lnTo>
                      <a:pt x="160" y="30"/>
                    </a:lnTo>
                    <a:lnTo>
                      <a:pt x="160" y="21"/>
                    </a:lnTo>
                    <a:lnTo>
                      <a:pt x="162" y="19"/>
                    </a:lnTo>
                    <a:lnTo>
                      <a:pt x="159" y="19"/>
                    </a:lnTo>
                    <a:lnTo>
                      <a:pt x="154" y="20"/>
                    </a:lnTo>
                    <a:lnTo>
                      <a:pt x="148" y="26"/>
                    </a:lnTo>
                    <a:lnTo>
                      <a:pt x="143" y="40"/>
                    </a:lnTo>
                    <a:lnTo>
                      <a:pt x="140" y="53"/>
                    </a:lnTo>
                    <a:lnTo>
                      <a:pt x="139" y="60"/>
                    </a:lnTo>
                    <a:lnTo>
                      <a:pt x="136" y="64"/>
                    </a:lnTo>
                    <a:lnTo>
                      <a:pt x="130" y="66"/>
                    </a:lnTo>
                    <a:lnTo>
                      <a:pt x="124" y="67"/>
                    </a:lnTo>
                    <a:lnTo>
                      <a:pt x="112" y="69"/>
                    </a:lnTo>
                    <a:lnTo>
                      <a:pt x="98" y="73"/>
                    </a:lnTo>
                    <a:lnTo>
                      <a:pt x="83" y="79"/>
                    </a:lnTo>
                    <a:lnTo>
                      <a:pt x="68" y="91"/>
                    </a:lnTo>
                    <a:lnTo>
                      <a:pt x="53" y="106"/>
                    </a:lnTo>
                    <a:lnTo>
                      <a:pt x="39" y="128"/>
                    </a:lnTo>
                    <a:lnTo>
                      <a:pt x="29" y="157"/>
                    </a:lnTo>
                    <a:lnTo>
                      <a:pt x="25" y="174"/>
                    </a:lnTo>
                    <a:lnTo>
                      <a:pt x="20" y="196"/>
                    </a:lnTo>
                    <a:lnTo>
                      <a:pt x="16" y="220"/>
                    </a:lnTo>
                    <a:lnTo>
                      <a:pt x="12" y="244"/>
                    </a:lnTo>
                    <a:lnTo>
                      <a:pt x="11" y="269"/>
                    </a:lnTo>
                    <a:lnTo>
                      <a:pt x="11" y="293"/>
                    </a:lnTo>
                    <a:lnTo>
                      <a:pt x="15" y="316"/>
                    </a:lnTo>
                    <a:lnTo>
                      <a:pt x="20" y="336"/>
                    </a:lnTo>
                    <a:lnTo>
                      <a:pt x="30" y="354"/>
                    </a:lnTo>
                    <a:lnTo>
                      <a:pt x="44" y="367"/>
                    </a:lnTo>
                    <a:lnTo>
                      <a:pt x="63" y="374"/>
                    </a:lnTo>
                    <a:lnTo>
                      <a:pt x="87" y="377"/>
                    </a:lnTo>
                    <a:lnTo>
                      <a:pt x="116" y="372"/>
                    </a:lnTo>
                    <a:lnTo>
                      <a:pt x="153" y="359"/>
                    </a:lnTo>
                    <a:lnTo>
                      <a:pt x="196" y="338"/>
                    </a:lnTo>
                    <a:lnTo>
                      <a:pt x="247" y="307"/>
                    </a:lnTo>
                    <a:lnTo>
                      <a:pt x="247" y="301"/>
                    </a:lnTo>
                    <a:lnTo>
                      <a:pt x="247" y="284"/>
                    </a:lnTo>
                    <a:lnTo>
                      <a:pt x="243" y="265"/>
                    </a:lnTo>
                    <a:lnTo>
                      <a:pt x="236" y="248"/>
                    </a:lnTo>
                    <a:lnTo>
                      <a:pt x="234" y="248"/>
                    </a:lnTo>
                    <a:lnTo>
                      <a:pt x="225" y="248"/>
                    </a:lnTo>
                    <a:lnTo>
                      <a:pt x="212" y="249"/>
                    </a:lnTo>
                    <a:lnTo>
                      <a:pt x="197" y="249"/>
                    </a:lnTo>
                    <a:lnTo>
                      <a:pt x="179" y="252"/>
                    </a:lnTo>
                    <a:lnTo>
                      <a:pt x="162" y="254"/>
                    </a:lnTo>
                    <a:lnTo>
                      <a:pt x="144" y="258"/>
                    </a:lnTo>
                    <a:lnTo>
                      <a:pt x="128" y="263"/>
                    </a:lnTo>
                    <a:lnTo>
                      <a:pt x="128" y="262"/>
                    </a:lnTo>
                    <a:lnTo>
                      <a:pt x="126" y="260"/>
                    </a:lnTo>
                    <a:lnTo>
                      <a:pt x="122" y="260"/>
                    </a:lnTo>
                    <a:lnTo>
                      <a:pt x="116" y="263"/>
                    </a:lnTo>
                    <a:lnTo>
                      <a:pt x="109" y="269"/>
                    </a:lnTo>
                    <a:lnTo>
                      <a:pt x="101" y="277"/>
                    </a:lnTo>
                    <a:lnTo>
                      <a:pt x="95" y="286"/>
                    </a:lnTo>
                    <a:lnTo>
                      <a:pt x="92" y="292"/>
                    </a:lnTo>
                    <a:lnTo>
                      <a:pt x="90" y="296"/>
                    </a:lnTo>
                    <a:lnTo>
                      <a:pt x="87" y="295"/>
                    </a:lnTo>
                    <a:lnTo>
                      <a:pt x="87" y="289"/>
                    </a:lnTo>
                    <a:lnTo>
                      <a:pt x="90" y="283"/>
                    </a:lnTo>
                    <a:lnTo>
                      <a:pt x="93" y="277"/>
                    </a:lnTo>
                    <a:lnTo>
                      <a:pt x="98" y="270"/>
                    </a:lnTo>
                    <a:lnTo>
                      <a:pt x="105" y="262"/>
                    </a:lnTo>
                    <a:lnTo>
                      <a:pt x="117" y="254"/>
                    </a:lnTo>
                    <a:lnTo>
                      <a:pt x="119" y="254"/>
                    </a:lnTo>
                    <a:lnTo>
                      <a:pt x="120" y="249"/>
                    </a:lnTo>
                    <a:lnTo>
                      <a:pt x="121" y="227"/>
                    </a:lnTo>
                    <a:lnTo>
                      <a:pt x="119" y="181"/>
                    </a:lnTo>
                    <a:lnTo>
                      <a:pt x="117" y="179"/>
                    </a:lnTo>
                    <a:lnTo>
                      <a:pt x="115" y="177"/>
                    </a:lnTo>
                    <a:lnTo>
                      <a:pt x="115" y="174"/>
                    </a:lnTo>
                    <a:lnTo>
                      <a:pt x="117" y="171"/>
                    </a:lnTo>
                    <a:lnTo>
                      <a:pt x="117" y="169"/>
                    </a:lnTo>
                    <a:lnTo>
                      <a:pt x="114" y="167"/>
                    </a:lnTo>
                    <a:lnTo>
                      <a:pt x="109" y="163"/>
                    </a:lnTo>
                    <a:lnTo>
                      <a:pt x="104" y="159"/>
                    </a:lnTo>
                    <a:lnTo>
                      <a:pt x="100" y="155"/>
                    </a:lnTo>
                    <a:lnTo>
                      <a:pt x="98" y="153"/>
                    </a:lnTo>
                    <a:lnTo>
                      <a:pt x="102" y="150"/>
                    </a:lnTo>
                    <a:lnTo>
                      <a:pt x="112" y="149"/>
                    </a:lnTo>
                    <a:lnTo>
                      <a:pt x="120" y="149"/>
                    </a:lnTo>
                    <a:lnTo>
                      <a:pt x="124" y="150"/>
                    </a:lnTo>
                    <a:lnTo>
                      <a:pt x="126" y="1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96" name="Freeform 182"/>
              <p:cNvSpPr>
                <a:spLocks/>
              </p:cNvSpPr>
              <p:nvPr/>
            </p:nvSpPr>
            <p:spPr bwMode="auto">
              <a:xfrm>
                <a:off x="4314" y="2888"/>
                <a:ext cx="186" cy="291"/>
              </a:xfrm>
              <a:custGeom>
                <a:avLst/>
                <a:gdLst>
                  <a:gd name="T0" fmla="*/ 0 w 186"/>
                  <a:gd name="T1" fmla="*/ 256 h 291"/>
                  <a:gd name="T2" fmla="*/ 8 w 186"/>
                  <a:gd name="T3" fmla="*/ 271 h 291"/>
                  <a:gd name="T4" fmla="*/ 18 w 186"/>
                  <a:gd name="T5" fmla="*/ 281 h 291"/>
                  <a:gd name="T6" fmla="*/ 27 w 186"/>
                  <a:gd name="T7" fmla="*/ 289 h 291"/>
                  <a:gd name="T8" fmla="*/ 31 w 186"/>
                  <a:gd name="T9" fmla="*/ 291 h 291"/>
                  <a:gd name="T10" fmla="*/ 79 w 186"/>
                  <a:gd name="T11" fmla="*/ 289 h 291"/>
                  <a:gd name="T12" fmla="*/ 116 w 186"/>
                  <a:gd name="T13" fmla="*/ 281 h 291"/>
                  <a:gd name="T14" fmla="*/ 145 w 186"/>
                  <a:gd name="T15" fmla="*/ 271 h 291"/>
                  <a:gd name="T16" fmla="*/ 165 w 186"/>
                  <a:gd name="T17" fmla="*/ 257 h 291"/>
                  <a:gd name="T18" fmla="*/ 178 w 186"/>
                  <a:gd name="T19" fmla="*/ 242 h 291"/>
                  <a:gd name="T20" fmla="*/ 184 w 186"/>
                  <a:gd name="T21" fmla="*/ 224 h 291"/>
                  <a:gd name="T22" fmla="*/ 186 w 186"/>
                  <a:gd name="T23" fmla="*/ 204 h 291"/>
                  <a:gd name="T24" fmla="*/ 183 w 186"/>
                  <a:gd name="T25" fmla="*/ 184 h 291"/>
                  <a:gd name="T26" fmla="*/ 176 w 186"/>
                  <a:gd name="T27" fmla="*/ 163 h 291"/>
                  <a:gd name="T28" fmla="*/ 169 w 186"/>
                  <a:gd name="T29" fmla="*/ 144 h 291"/>
                  <a:gd name="T30" fmla="*/ 159 w 186"/>
                  <a:gd name="T31" fmla="*/ 125 h 291"/>
                  <a:gd name="T32" fmla="*/ 147 w 186"/>
                  <a:gd name="T33" fmla="*/ 108 h 291"/>
                  <a:gd name="T34" fmla="*/ 137 w 186"/>
                  <a:gd name="T35" fmla="*/ 91 h 291"/>
                  <a:gd name="T36" fmla="*/ 128 w 186"/>
                  <a:gd name="T37" fmla="*/ 79 h 291"/>
                  <a:gd name="T38" fmla="*/ 122 w 186"/>
                  <a:gd name="T39" fmla="*/ 68 h 291"/>
                  <a:gd name="T40" fmla="*/ 118 w 186"/>
                  <a:gd name="T41" fmla="*/ 62 h 291"/>
                  <a:gd name="T42" fmla="*/ 109 w 186"/>
                  <a:gd name="T43" fmla="*/ 41 h 291"/>
                  <a:gd name="T44" fmla="*/ 99 w 186"/>
                  <a:gd name="T45" fmla="*/ 24 h 291"/>
                  <a:gd name="T46" fmla="*/ 88 w 186"/>
                  <a:gd name="T47" fmla="*/ 13 h 291"/>
                  <a:gd name="T48" fmla="*/ 76 w 186"/>
                  <a:gd name="T49" fmla="*/ 6 h 291"/>
                  <a:gd name="T50" fmla="*/ 66 w 186"/>
                  <a:gd name="T51" fmla="*/ 3 h 291"/>
                  <a:gd name="T52" fmla="*/ 59 w 186"/>
                  <a:gd name="T53" fmla="*/ 0 h 291"/>
                  <a:gd name="T54" fmla="*/ 54 w 186"/>
                  <a:gd name="T55" fmla="*/ 0 h 291"/>
                  <a:gd name="T56" fmla="*/ 51 w 186"/>
                  <a:gd name="T57" fmla="*/ 0 h 291"/>
                  <a:gd name="T58" fmla="*/ 45 w 186"/>
                  <a:gd name="T59" fmla="*/ 6 h 291"/>
                  <a:gd name="T60" fmla="*/ 47 w 186"/>
                  <a:gd name="T61" fmla="*/ 6 h 291"/>
                  <a:gd name="T62" fmla="*/ 52 w 186"/>
                  <a:gd name="T63" fmla="*/ 8 h 291"/>
                  <a:gd name="T64" fmla="*/ 60 w 186"/>
                  <a:gd name="T65" fmla="*/ 9 h 291"/>
                  <a:gd name="T66" fmla="*/ 70 w 186"/>
                  <a:gd name="T67" fmla="*/ 11 h 291"/>
                  <a:gd name="T68" fmla="*/ 80 w 186"/>
                  <a:gd name="T69" fmla="*/ 18 h 291"/>
                  <a:gd name="T70" fmla="*/ 89 w 186"/>
                  <a:gd name="T71" fmla="*/ 25 h 291"/>
                  <a:gd name="T72" fmla="*/ 98 w 186"/>
                  <a:gd name="T73" fmla="*/ 37 h 291"/>
                  <a:gd name="T74" fmla="*/ 104 w 186"/>
                  <a:gd name="T75" fmla="*/ 52 h 291"/>
                  <a:gd name="T76" fmla="*/ 108 w 186"/>
                  <a:gd name="T77" fmla="*/ 62 h 291"/>
                  <a:gd name="T78" fmla="*/ 116 w 186"/>
                  <a:gd name="T79" fmla="*/ 75 h 291"/>
                  <a:gd name="T80" fmla="*/ 126 w 186"/>
                  <a:gd name="T81" fmla="*/ 90 h 291"/>
                  <a:gd name="T82" fmla="*/ 136 w 186"/>
                  <a:gd name="T83" fmla="*/ 106 h 291"/>
                  <a:gd name="T84" fmla="*/ 147 w 186"/>
                  <a:gd name="T85" fmla="*/ 125 h 291"/>
                  <a:gd name="T86" fmla="*/ 157 w 186"/>
                  <a:gd name="T87" fmla="*/ 144 h 291"/>
                  <a:gd name="T88" fmla="*/ 166 w 186"/>
                  <a:gd name="T89" fmla="*/ 163 h 291"/>
                  <a:gd name="T90" fmla="*/ 173 w 186"/>
                  <a:gd name="T91" fmla="*/ 182 h 291"/>
                  <a:gd name="T92" fmla="*/ 176 w 186"/>
                  <a:gd name="T93" fmla="*/ 201 h 291"/>
                  <a:gd name="T94" fmla="*/ 175 w 186"/>
                  <a:gd name="T95" fmla="*/ 220 h 291"/>
                  <a:gd name="T96" fmla="*/ 170 w 186"/>
                  <a:gd name="T97" fmla="*/ 237 h 291"/>
                  <a:gd name="T98" fmla="*/ 157 w 186"/>
                  <a:gd name="T99" fmla="*/ 251 h 291"/>
                  <a:gd name="T100" fmla="*/ 140 w 186"/>
                  <a:gd name="T101" fmla="*/ 263 h 291"/>
                  <a:gd name="T102" fmla="*/ 113 w 186"/>
                  <a:gd name="T103" fmla="*/ 273 h 291"/>
                  <a:gd name="T104" fmla="*/ 79 w 186"/>
                  <a:gd name="T105" fmla="*/ 280 h 291"/>
                  <a:gd name="T106" fmla="*/ 35 w 186"/>
                  <a:gd name="T107" fmla="*/ 282 h 291"/>
                  <a:gd name="T108" fmla="*/ 31 w 186"/>
                  <a:gd name="T109" fmla="*/ 280 h 291"/>
                  <a:gd name="T110" fmla="*/ 23 w 186"/>
                  <a:gd name="T111" fmla="*/ 275 h 291"/>
                  <a:gd name="T112" fmla="*/ 16 w 186"/>
                  <a:gd name="T113" fmla="*/ 267 h 291"/>
                  <a:gd name="T114" fmla="*/ 12 w 186"/>
                  <a:gd name="T115" fmla="*/ 257 h 291"/>
                  <a:gd name="T116" fmla="*/ 9 w 186"/>
                  <a:gd name="T117" fmla="*/ 251 h 291"/>
                  <a:gd name="T118" fmla="*/ 5 w 186"/>
                  <a:gd name="T119" fmla="*/ 252 h 291"/>
                  <a:gd name="T120" fmla="*/ 2 w 186"/>
                  <a:gd name="T121" fmla="*/ 254 h 291"/>
                  <a:gd name="T122" fmla="*/ 0 w 186"/>
                  <a:gd name="T123" fmla="*/ 256 h 29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86"/>
                  <a:gd name="T187" fmla="*/ 0 h 291"/>
                  <a:gd name="T188" fmla="*/ 186 w 186"/>
                  <a:gd name="T189" fmla="*/ 291 h 29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86" h="291">
                    <a:moveTo>
                      <a:pt x="0" y="256"/>
                    </a:moveTo>
                    <a:lnTo>
                      <a:pt x="8" y="271"/>
                    </a:lnTo>
                    <a:lnTo>
                      <a:pt x="18" y="281"/>
                    </a:lnTo>
                    <a:lnTo>
                      <a:pt x="27" y="289"/>
                    </a:lnTo>
                    <a:lnTo>
                      <a:pt x="31" y="291"/>
                    </a:lnTo>
                    <a:lnTo>
                      <a:pt x="79" y="289"/>
                    </a:lnTo>
                    <a:lnTo>
                      <a:pt x="116" y="281"/>
                    </a:lnTo>
                    <a:lnTo>
                      <a:pt x="145" y="271"/>
                    </a:lnTo>
                    <a:lnTo>
                      <a:pt x="165" y="257"/>
                    </a:lnTo>
                    <a:lnTo>
                      <a:pt x="178" y="242"/>
                    </a:lnTo>
                    <a:lnTo>
                      <a:pt x="184" y="224"/>
                    </a:lnTo>
                    <a:lnTo>
                      <a:pt x="186" y="204"/>
                    </a:lnTo>
                    <a:lnTo>
                      <a:pt x="183" y="184"/>
                    </a:lnTo>
                    <a:lnTo>
                      <a:pt x="176" y="163"/>
                    </a:lnTo>
                    <a:lnTo>
                      <a:pt x="169" y="144"/>
                    </a:lnTo>
                    <a:lnTo>
                      <a:pt x="159" y="125"/>
                    </a:lnTo>
                    <a:lnTo>
                      <a:pt x="147" y="108"/>
                    </a:lnTo>
                    <a:lnTo>
                      <a:pt x="137" y="91"/>
                    </a:lnTo>
                    <a:lnTo>
                      <a:pt x="128" y="79"/>
                    </a:lnTo>
                    <a:lnTo>
                      <a:pt x="122" y="68"/>
                    </a:lnTo>
                    <a:lnTo>
                      <a:pt x="118" y="62"/>
                    </a:lnTo>
                    <a:lnTo>
                      <a:pt x="109" y="41"/>
                    </a:lnTo>
                    <a:lnTo>
                      <a:pt x="99" y="24"/>
                    </a:lnTo>
                    <a:lnTo>
                      <a:pt x="88" y="13"/>
                    </a:lnTo>
                    <a:lnTo>
                      <a:pt x="76" y="6"/>
                    </a:lnTo>
                    <a:lnTo>
                      <a:pt x="66" y="3"/>
                    </a:lnTo>
                    <a:lnTo>
                      <a:pt x="59" y="0"/>
                    </a:lnTo>
                    <a:lnTo>
                      <a:pt x="54" y="0"/>
                    </a:lnTo>
                    <a:lnTo>
                      <a:pt x="51" y="0"/>
                    </a:lnTo>
                    <a:lnTo>
                      <a:pt x="45" y="6"/>
                    </a:lnTo>
                    <a:lnTo>
                      <a:pt x="47" y="6"/>
                    </a:lnTo>
                    <a:lnTo>
                      <a:pt x="52" y="8"/>
                    </a:lnTo>
                    <a:lnTo>
                      <a:pt x="60" y="9"/>
                    </a:lnTo>
                    <a:lnTo>
                      <a:pt x="70" y="11"/>
                    </a:lnTo>
                    <a:lnTo>
                      <a:pt x="80" y="18"/>
                    </a:lnTo>
                    <a:lnTo>
                      <a:pt x="89" y="25"/>
                    </a:lnTo>
                    <a:lnTo>
                      <a:pt x="98" y="37"/>
                    </a:lnTo>
                    <a:lnTo>
                      <a:pt x="104" y="52"/>
                    </a:lnTo>
                    <a:lnTo>
                      <a:pt x="108" y="62"/>
                    </a:lnTo>
                    <a:lnTo>
                      <a:pt x="116" y="75"/>
                    </a:lnTo>
                    <a:lnTo>
                      <a:pt x="126" y="90"/>
                    </a:lnTo>
                    <a:lnTo>
                      <a:pt x="136" y="106"/>
                    </a:lnTo>
                    <a:lnTo>
                      <a:pt x="147" y="125"/>
                    </a:lnTo>
                    <a:lnTo>
                      <a:pt x="157" y="144"/>
                    </a:lnTo>
                    <a:lnTo>
                      <a:pt x="166" y="163"/>
                    </a:lnTo>
                    <a:lnTo>
                      <a:pt x="173" y="182"/>
                    </a:lnTo>
                    <a:lnTo>
                      <a:pt x="176" y="201"/>
                    </a:lnTo>
                    <a:lnTo>
                      <a:pt x="175" y="220"/>
                    </a:lnTo>
                    <a:lnTo>
                      <a:pt x="170" y="237"/>
                    </a:lnTo>
                    <a:lnTo>
                      <a:pt x="157" y="251"/>
                    </a:lnTo>
                    <a:lnTo>
                      <a:pt x="140" y="263"/>
                    </a:lnTo>
                    <a:lnTo>
                      <a:pt x="113" y="273"/>
                    </a:lnTo>
                    <a:lnTo>
                      <a:pt x="79" y="280"/>
                    </a:lnTo>
                    <a:lnTo>
                      <a:pt x="35" y="282"/>
                    </a:lnTo>
                    <a:lnTo>
                      <a:pt x="31" y="280"/>
                    </a:lnTo>
                    <a:lnTo>
                      <a:pt x="23" y="275"/>
                    </a:lnTo>
                    <a:lnTo>
                      <a:pt x="16" y="267"/>
                    </a:lnTo>
                    <a:lnTo>
                      <a:pt x="12" y="257"/>
                    </a:lnTo>
                    <a:lnTo>
                      <a:pt x="9" y="251"/>
                    </a:lnTo>
                    <a:lnTo>
                      <a:pt x="5" y="252"/>
                    </a:lnTo>
                    <a:lnTo>
                      <a:pt x="2" y="254"/>
                    </a:lnTo>
                    <a:lnTo>
                      <a:pt x="0" y="2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97" name="Freeform 183"/>
              <p:cNvSpPr>
                <a:spLocks/>
              </p:cNvSpPr>
              <p:nvPr/>
            </p:nvSpPr>
            <p:spPr bwMode="auto">
              <a:xfrm>
                <a:off x="4262" y="2911"/>
                <a:ext cx="60" cy="26"/>
              </a:xfrm>
              <a:custGeom>
                <a:avLst/>
                <a:gdLst>
                  <a:gd name="T0" fmla="*/ 55 w 60"/>
                  <a:gd name="T1" fmla="*/ 1 h 26"/>
                  <a:gd name="T2" fmla="*/ 54 w 60"/>
                  <a:gd name="T3" fmla="*/ 2 h 26"/>
                  <a:gd name="T4" fmla="*/ 50 w 60"/>
                  <a:gd name="T5" fmla="*/ 5 h 26"/>
                  <a:gd name="T6" fmla="*/ 45 w 60"/>
                  <a:gd name="T7" fmla="*/ 10 h 26"/>
                  <a:gd name="T8" fmla="*/ 38 w 60"/>
                  <a:gd name="T9" fmla="*/ 14 h 26"/>
                  <a:gd name="T10" fmla="*/ 31 w 60"/>
                  <a:gd name="T11" fmla="*/ 19 h 26"/>
                  <a:gd name="T12" fmla="*/ 22 w 60"/>
                  <a:gd name="T13" fmla="*/ 21 h 26"/>
                  <a:gd name="T14" fmla="*/ 14 w 60"/>
                  <a:gd name="T15" fmla="*/ 23 h 26"/>
                  <a:gd name="T16" fmla="*/ 7 w 60"/>
                  <a:gd name="T17" fmla="*/ 20 h 26"/>
                  <a:gd name="T18" fmla="*/ 6 w 60"/>
                  <a:gd name="T19" fmla="*/ 20 h 26"/>
                  <a:gd name="T20" fmla="*/ 2 w 60"/>
                  <a:gd name="T21" fmla="*/ 20 h 26"/>
                  <a:gd name="T22" fmla="*/ 0 w 60"/>
                  <a:gd name="T23" fmla="*/ 20 h 26"/>
                  <a:gd name="T24" fmla="*/ 4 w 60"/>
                  <a:gd name="T25" fmla="*/ 24 h 26"/>
                  <a:gd name="T26" fmla="*/ 8 w 60"/>
                  <a:gd name="T27" fmla="*/ 25 h 26"/>
                  <a:gd name="T28" fmla="*/ 14 w 60"/>
                  <a:gd name="T29" fmla="*/ 26 h 26"/>
                  <a:gd name="T30" fmla="*/ 22 w 60"/>
                  <a:gd name="T31" fmla="*/ 26 h 26"/>
                  <a:gd name="T32" fmla="*/ 30 w 60"/>
                  <a:gd name="T33" fmla="*/ 25 h 26"/>
                  <a:gd name="T34" fmla="*/ 38 w 60"/>
                  <a:gd name="T35" fmla="*/ 23 h 26"/>
                  <a:gd name="T36" fmla="*/ 46 w 60"/>
                  <a:gd name="T37" fmla="*/ 19 h 26"/>
                  <a:gd name="T38" fmla="*/ 52 w 60"/>
                  <a:gd name="T39" fmla="*/ 14 h 26"/>
                  <a:gd name="T40" fmla="*/ 57 w 60"/>
                  <a:gd name="T41" fmla="*/ 7 h 26"/>
                  <a:gd name="T42" fmla="*/ 59 w 60"/>
                  <a:gd name="T43" fmla="*/ 6 h 26"/>
                  <a:gd name="T44" fmla="*/ 60 w 60"/>
                  <a:gd name="T45" fmla="*/ 2 h 26"/>
                  <a:gd name="T46" fmla="*/ 60 w 60"/>
                  <a:gd name="T47" fmla="*/ 0 h 26"/>
                  <a:gd name="T48" fmla="*/ 55 w 60"/>
                  <a:gd name="T49" fmla="*/ 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26"/>
                  <a:gd name="T77" fmla="*/ 60 w 60"/>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26">
                    <a:moveTo>
                      <a:pt x="55" y="1"/>
                    </a:moveTo>
                    <a:lnTo>
                      <a:pt x="54" y="2"/>
                    </a:lnTo>
                    <a:lnTo>
                      <a:pt x="50" y="5"/>
                    </a:lnTo>
                    <a:lnTo>
                      <a:pt x="45" y="10"/>
                    </a:lnTo>
                    <a:lnTo>
                      <a:pt x="38" y="14"/>
                    </a:lnTo>
                    <a:lnTo>
                      <a:pt x="31" y="19"/>
                    </a:lnTo>
                    <a:lnTo>
                      <a:pt x="22" y="21"/>
                    </a:lnTo>
                    <a:lnTo>
                      <a:pt x="14" y="23"/>
                    </a:lnTo>
                    <a:lnTo>
                      <a:pt x="7" y="20"/>
                    </a:lnTo>
                    <a:lnTo>
                      <a:pt x="6" y="20"/>
                    </a:lnTo>
                    <a:lnTo>
                      <a:pt x="2" y="20"/>
                    </a:lnTo>
                    <a:lnTo>
                      <a:pt x="0" y="20"/>
                    </a:lnTo>
                    <a:lnTo>
                      <a:pt x="4" y="24"/>
                    </a:lnTo>
                    <a:lnTo>
                      <a:pt x="8" y="25"/>
                    </a:lnTo>
                    <a:lnTo>
                      <a:pt x="14" y="26"/>
                    </a:lnTo>
                    <a:lnTo>
                      <a:pt x="22" y="26"/>
                    </a:lnTo>
                    <a:lnTo>
                      <a:pt x="30" y="25"/>
                    </a:lnTo>
                    <a:lnTo>
                      <a:pt x="38" y="23"/>
                    </a:lnTo>
                    <a:lnTo>
                      <a:pt x="46" y="19"/>
                    </a:lnTo>
                    <a:lnTo>
                      <a:pt x="52" y="14"/>
                    </a:lnTo>
                    <a:lnTo>
                      <a:pt x="57" y="7"/>
                    </a:lnTo>
                    <a:lnTo>
                      <a:pt x="59" y="6"/>
                    </a:lnTo>
                    <a:lnTo>
                      <a:pt x="60" y="2"/>
                    </a:lnTo>
                    <a:lnTo>
                      <a:pt x="60" y="0"/>
                    </a:lnTo>
                    <a:lnTo>
                      <a:pt x="55"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98" name="Freeform 184"/>
              <p:cNvSpPr>
                <a:spLocks/>
              </p:cNvSpPr>
              <p:nvPr/>
            </p:nvSpPr>
            <p:spPr bwMode="auto">
              <a:xfrm>
                <a:off x="4262" y="2716"/>
                <a:ext cx="71" cy="28"/>
              </a:xfrm>
              <a:custGeom>
                <a:avLst/>
                <a:gdLst>
                  <a:gd name="T0" fmla="*/ 6 w 71"/>
                  <a:gd name="T1" fmla="*/ 25 h 28"/>
                  <a:gd name="T2" fmla="*/ 7 w 71"/>
                  <a:gd name="T3" fmla="*/ 24 h 28"/>
                  <a:gd name="T4" fmla="*/ 11 w 71"/>
                  <a:gd name="T5" fmla="*/ 20 h 28"/>
                  <a:gd name="T6" fmla="*/ 17 w 71"/>
                  <a:gd name="T7" fmla="*/ 15 h 28"/>
                  <a:gd name="T8" fmla="*/ 25 w 71"/>
                  <a:gd name="T9" fmla="*/ 10 h 28"/>
                  <a:gd name="T10" fmla="*/ 33 w 71"/>
                  <a:gd name="T11" fmla="*/ 6 h 28"/>
                  <a:gd name="T12" fmla="*/ 45 w 71"/>
                  <a:gd name="T13" fmla="*/ 5 h 28"/>
                  <a:gd name="T14" fmla="*/ 56 w 71"/>
                  <a:gd name="T15" fmla="*/ 6 h 28"/>
                  <a:gd name="T16" fmla="*/ 69 w 71"/>
                  <a:gd name="T17" fmla="*/ 11 h 28"/>
                  <a:gd name="T18" fmla="*/ 70 w 71"/>
                  <a:gd name="T19" fmla="*/ 11 h 28"/>
                  <a:gd name="T20" fmla="*/ 71 w 71"/>
                  <a:gd name="T21" fmla="*/ 10 h 28"/>
                  <a:gd name="T22" fmla="*/ 70 w 71"/>
                  <a:gd name="T23" fmla="*/ 8 h 28"/>
                  <a:gd name="T24" fmla="*/ 66 w 71"/>
                  <a:gd name="T25" fmla="*/ 5 h 28"/>
                  <a:gd name="T26" fmla="*/ 62 w 71"/>
                  <a:gd name="T27" fmla="*/ 4 h 28"/>
                  <a:gd name="T28" fmla="*/ 57 w 71"/>
                  <a:gd name="T29" fmla="*/ 1 h 28"/>
                  <a:gd name="T30" fmla="*/ 51 w 71"/>
                  <a:gd name="T31" fmla="*/ 0 h 28"/>
                  <a:gd name="T32" fmla="*/ 45 w 71"/>
                  <a:gd name="T33" fmla="*/ 0 h 28"/>
                  <a:gd name="T34" fmla="*/ 36 w 71"/>
                  <a:gd name="T35" fmla="*/ 1 h 28"/>
                  <a:gd name="T36" fmla="*/ 26 w 71"/>
                  <a:gd name="T37" fmla="*/ 5 h 28"/>
                  <a:gd name="T38" fmla="*/ 14 w 71"/>
                  <a:gd name="T39" fmla="*/ 11 h 28"/>
                  <a:gd name="T40" fmla="*/ 2 w 71"/>
                  <a:gd name="T41" fmla="*/ 22 h 28"/>
                  <a:gd name="T42" fmla="*/ 0 w 71"/>
                  <a:gd name="T43" fmla="*/ 23 h 28"/>
                  <a:gd name="T44" fmla="*/ 0 w 71"/>
                  <a:gd name="T45" fmla="*/ 27 h 28"/>
                  <a:gd name="T46" fmla="*/ 0 w 71"/>
                  <a:gd name="T47" fmla="*/ 28 h 28"/>
                  <a:gd name="T48" fmla="*/ 6 w 71"/>
                  <a:gd name="T49" fmla="*/ 25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1"/>
                  <a:gd name="T76" fmla="*/ 0 h 28"/>
                  <a:gd name="T77" fmla="*/ 71 w 7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1" h="28">
                    <a:moveTo>
                      <a:pt x="6" y="25"/>
                    </a:moveTo>
                    <a:lnTo>
                      <a:pt x="7" y="24"/>
                    </a:lnTo>
                    <a:lnTo>
                      <a:pt x="11" y="20"/>
                    </a:lnTo>
                    <a:lnTo>
                      <a:pt x="17" y="15"/>
                    </a:lnTo>
                    <a:lnTo>
                      <a:pt x="25" y="10"/>
                    </a:lnTo>
                    <a:lnTo>
                      <a:pt x="33" y="6"/>
                    </a:lnTo>
                    <a:lnTo>
                      <a:pt x="45" y="5"/>
                    </a:lnTo>
                    <a:lnTo>
                      <a:pt x="56" y="6"/>
                    </a:lnTo>
                    <a:lnTo>
                      <a:pt x="69" y="11"/>
                    </a:lnTo>
                    <a:lnTo>
                      <a:pt x="70" y="11"/>
                    </a:lnTo>
                    <a:lnTo>
                      <a:pt x="71" y="10"/>
                    </a:lnTo>
                    <a:lnTo>
                      <a:pt x="70" y="8"/>
                    </a:lnTo>
                    <a:lnTo>
                      <a:pt x="66" y="5"/>
                    </a:lnTo>
                    <a:lnTo>
                      <a:pt x="62" y="4"/>
                    </a:lnTo>
                    <a:lnTo>
                      <a:pt x="57" y="1"/>
                    </a:lnTo>
                    <a:lnTo>
                      <a:pt x="51" y="0"/>
                    </a:lnTo>
                    <a:lnTo>
                      <a:pt x="45" y="0"/>
                    </a:lnTo>
                    <a:lnTo>
                      <a:pt x="36" y="1"/>
                    </a:lnTo>
                    <a:lnTo>
                      <a:pt x="26" y="5"/>
                    </a:lnTo>
                    <a:lnTo>
                      <a:pt x="14" y="11"/>
                    </a:lnTo>
                    <a:lnTo>
                      <a:pt x="2" y="22"/>
                    </a:lnTo>
                    <a:lnTo>
                      <a:pt x="0" y="23"/>
                    </a:lnTo>
                    <a:lnTo>
                      <a:pt x="0" y="27"/>
                    </a:lnTo>
                    <a:lnTo>
                      <a:pt x="0" y="28"/>
                    </a:lnTo>
                    <a:lnTo>
                      <a:pt x="6"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99" name="Freeform 185"/>
              <p:cNvSpPr>
                <a:spLocks/>
              </p:cNvSpPr>
              <p:nvPr/>
            </p:nvSpPr>
            <p:spPr bwMode="auto">
              <a:xfrm>
                <a:off x="4390" y="2716"/>
                <a:ext cx="24" cy="13"/>
              </a:xfrm>
              <a:custGeom>
                <a:avLst/>
                <a:gdLst>
                  <a:gd name="T0" fmla="*/ 7 w 24"/>
                  <a:gd name="T1" fmla="*/ 5 h 13"/>
                  <a:gd name="T2" fmla="*/ 8 w 24"/>
                  <a:gd name="T3" fmla="*/ 5 h 13"/>
                  <a:gd name="T4" fmla="*/ 13 w 24"/>
                  <a:gd name="T5" fmla="*/ 4 h 13"/>
                  <a:gd name="T6" fmla="*/ 17 w 24"/>
                  <a:gd name="T7" fmla="*/ 6 h 13"/>
                  <a:gd name="T8" fmla="*/ 21 w 24"/>
                  <a:gd name="T9" fmla="*/ 11 h 13"/>
                  <a:gd name="T10" fmla="*/ 21 w 24"/>
                  <a:gd name="T11" fmla="*/ 11 h 13"/>
                  <a:gd name="T12" fmla="*/ 23 w 24"/>
                  <a:gd name="T13" fmla="*/ 13 h 13"/>
                  <a:gd name="T14" fmla="*/ 24 w 24"/>
                  <a:gd name="T15" fmla="*/ 13 h 13"/>
                  <a:gd name="T16" fmla="*/ 24 w 24"/>
                  <a:gd name="T17" fmla="*/ 10 h 13"/>
                  <a:gd name="T18" fmla="*/ 23 w 24"/>
                  <a:gd name="T19" fmla="*/ 6 h 13"/>
                  <a:gd name="T20" fmla="*/ 18 w 24"/>
                  <a:gd name="T21" fmla="*/ 1 h 13"/>
                  <a:gd name="T22" fmla="*/ 10 w 24"/>
                  <a:gd name="T23" fmla="*/ 0 h 13"/>
                  <a:gd name="T24" fmla="*/ 2 w 24"/>
                  <a:gd name="T25" fmla="*/ 3 h 13"/>
                  <a:gd name="T26" fmla="*/ 2 w 24"/>
                  <a:gd name="T27" fmla="*/ 4 h 13"/>
                  <a:gd name="T28" fmla="*/ 0 w 24"/>
                  <a:gd name="T29" fmla="*/ 5 h 13"/>
                  <a:gd name="T30" fmla="*/ 2 w 24"/>
                  <a:gd name="T31" fmla="*/ 6 h 13"/>
                  <a:gd name="T32" fmla="*/ 7 w 24"/>
                  <a:gd name="T33" fmla="*/ 5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13"/>
                  <a:gd name="T53" fmla="*/ 24 w 24"/>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13">
                    <a:moveTo>
                      <a:pt x="7" y="5"/>
                    </a:moveTo>
                    <a:lnTo>
                      <a:pt x="8" y="5"/>
                    </a:lnTo>
                    <a:lnTo>
                      <a:pt x="13" y="4"/>
                    </a:lnTo>
                    <a:lnTo>
                      <a:pt x="17" y="6"/>
                    </a:lnTo>
                    <a:lnTo>
                      <a:pt x="21" y="11"/>
                    </a:lnTo>
                    <a:lnTo>
                      <a:pt x="23" y="13"/>
                    </a:lnTo>
                    <a:lnTo>
                      <a:pt x="24" y="13"/>
                    </a:lnTo>
                    <a:lnTo>
                      <a:pt x="24" y="10"/>
                    </a:lnTo>
                    <a:lnTo>
                      <a:pt x="23" y="6"/>
                    </a:lnTo>
                    <a:lnTo>
                      <a:pt x="18" y="1"/>
                    </a:lnTo>
                    <a:lnTo>
                      <a:pt x="10" y="0"/>
                    </a:lnTo>
                    <a:lnTo>
                      <a:pt x="2" y="3"/>
                    </a:lnTo>
                    <a:lnTo>
                      <a:pt x="2" y="4"/>
                    </a:lnTo>
                    <a:lnTo>
                      <a:pt x="0" y="5"/>
                    </a:lnTo>
                    <a:lnTo>
                      <a:pt x="2" y="6"/>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00" name="Freeform 186"/>
              <p:cNvSpPr>
                <a:spLocks/>
              </p:cNvSpPr>
              <p:nvPr/>
            </p:nvSpPr>
            <p:spPr bwMode="auto">
              <a:xfrm>
                <a:off x="4319" y="2770"/>
                <a:ext cx="11" cy="25"/>
              </a:xfrm>
              <a:custGeom>
                <a:avLst/>
                <a:gdLst>
                  <a:gd name="T0" fmla="*/ 2 w 11"/>
                  <a:gd name="T1" fmla="*/ 7 h 25"/>
                  <a:gd name="T2" fmla="*/ 3 w 11"/>
                  <a:gd name="T3" fmla="*/ 2 h 25"/>
                  <a:gd name="T4" fmla="*/ 5 w 11"/>
                  <a:gd name="T5" fmla="*/ 0 h 25"/>
                  <a:gd name="T6" fmla="*/ 8 w 11"/>
                  <a:gd name="T7" fmla="*/ 2 h 25"/>
                  <a:gd name="T8" fmla="*/ 11 w 11"/>
                  <a:gd name="T9" fmla="*/ 4 h 25"/>
                  <a:gd name="T10" fmla="*/ 11 w 11"/>
                  <a:gd name="T11" fmla="*/ 13 h 25"/>
                  <a:gd name="T12" fmla="*/ 11 w 11"/>
                  <a:gd name="T13" fmla="*/ 21 h 25"/>
                  <a:gd name="T14" fmla="*/ 7 w 11"/>
                  <a:gd name="T15" fmla="*/ 25 h 25"/>
                  <a:gd name="T16" fmla="*/ 2 w 11"/>
                  <a:gd name="T17" fmla="*/ 21 h 25"/>
                  <a:gd name="T18" fmla="*/ 0 w 11"/>
                  <a:gd name="T19" fmla="*/ 17 h 25"/>
                  <a:gd name="T20" fmla="*/ 0 w 11"/>
                  <a:gd name="T21" fmla="*/ 12 h 25"/>
                  <a:gd name="T22" fmla="*/ 2 w 11"/>
                  <a:gd name="T23" fmla="*/ 8 h 25"/>
                  <a:gd name="T24" fmla="*/ 2 w 11"/>
                  <a:gd name="T25" fmla="*/ 7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25"/>
                  <a:gd name="T41" fmla="*/ 11 w 11"/>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25">
                    <a:moveTo>
                      <a:pt x="2" y="7"/>
                    </a:moveTo>
                    <a:lnTo>
                      <a:pt x="3" y="2"/>
                    </a:lnTo>
                    <a:lnTo>
                      <a:pt x="5" y="0"/>
                    </a:lnTo>
                    <a:lnTo>
                      <a:pt x="8" y="2"/>
                    </a:lnTo>
                    <a:lnTo>
                      <a:pt x="11" y="4"/>
                    </a:lnTo>
                    <a:lnTo>
                      <a:pt x="11" y="13"/>
                    </a:lnTo>
                    <a:lnTo>
                      <a:pt x="11" y="21"/>
                    </a:lnTo>
                    <a:lnTo>
                      <a:pt x="7" y="25"/>
                    </a:lnTo>
                    <a:lnTo>
                      <a:pt x="2" y="21"/>
                    </a:lnTo>
                    <a:lnTo>
                      <a:pt x="0" y="17"/>
                    </a:lnTo>
                    <a:lnTo>
                      <a:pt x="0" y="12"/>
                    </a:lnTo>
                    <a:lnTo>
                      <a:pt x="2" y="8"/>
                    </a:lnTo>
                    <a:lnTo>
                      <a:pt x="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01" name="Freeform 187"/>
              <p:cNvSpPr>
                <a:spLocks/>
              </p:cNvSpPr>
              <p:nvPr/>
            </p:nvSpPr>
            <p:spPr bwMode="auto">
              <a:xfrm>
                <a:off x="4347" y="2854"/>
                <a:ext cx="31" cy="9"/>
              </a:xfrm>
              <a:custGeom>
                <a:avLst/>
                <a:gdLst>
                  <a:gd name="T0" fmla="*/ 4 w 31"/>
                  <a:gd name="T1" fmla="*/ 9 h 9"/>
                  <a:gd name="T2" fmla="*/ 7 w 31"/>
                  <a:gd name="T3" fmla="*/ 9 h 9"/>
                  <a:gd name="T4" fmla="*/ 13 w 31"/>
                  <a:gd name="T5" fmla="*/ 8 h 9"/>
                  <a:gd name="T6" fmla="*/ 21 w 31"/>
                  <a:gd name="T7" fmla="*/ 6 h 9"/>
                  <a:gd name="T8" fmla="*/ 29 w 31"/>
                  <a:gd name="T9" fmla="*/ 6 h 9"/>
                  <a:gd name="T10" fmla="*/ 31 w 31"/>
                  <a:gd name="T11" fmla="*/ 6 h 9"/>
                  <a:gd name="T12" fmla="*/ 31 w 31"/>
                  <a:gd name="T13" fmla="*/ 5 h 9"/>
                  <a:gd name="T14" fmla="*/ 31 w 31"/>
                  <a:gd name="T15" fmla="*/ 2 h 9"/>
                  <a:gd name="T16" fmla="*/ 28 w 31"/>
                  <a:gd name="T17" fmla="*/ 0 h 9"/>
                  <a:gd name="T18" fmla="*/ 23 w 31"/>
                  <a:gd name="T19" fmla="*/ 0 h 9"/>
                  <a:gd name="T20" fmla="*/ 14 w 31"/>
                  <a:gd name="T21" fmla="*/ 1 h 9"/>
                  <a:gd name="T22" fmla="*/ 5 w 31"/>
                  <a:gd name="T23" fmla="*/ 2 h 9"/>
                  <a:gd name="T24" fmla="*/ 0 w 31"/>
                  <a:gd name="T25" fmla="*/ 5 h 9"/>
                  <a:gd name="T26" fmla="*/ 0 w 31"/>
                  <a:gd name="T27" fmla="*/ 6 h 9"/>
                  <a:gd name="T28" fmla="*/ 0 w 31"/>
                  <a:gd name="T29" fmla="*/ 8 h 9"/>
                  <a:gd name="T30" fmla="*/ 0 w 31"/>
                  <a:gd name="T31" fmla="*/ 9 h 9"/>
                  <a:gd name="T32" fmla="*/ 4 w 31"/>
                  <a:gd name="T33" fmla="*/ 9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9"/>
                  <a:gd name="T53" fmla="*/ 31 w 31"/>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9">
                    <a:moveTo>
                      <a:pt x="4" y="9"/>
                    </a:moveTo>
                    <a:lnTo>
                      <a:pt x="7" y="9"/>
                    </a:lnTo>
                    <a:lnTo>
                      <a:pt x="13" y="8"/>
                    </a:lnTo>
                    <a:lnTo>
                      <a:pt x="21" y="6"/>
                    </a:lnTo>
                    <a:lnTo>
                      <a:pt x="29" y="6"/>
                    </a:lnTo>
                    <a:lnTo>
                      <a:pt x="31" y="6"/>
                    </a:lnTo>
                    <a:lnTo>
                      <a:pt x="31" y="5"/>
                    </a:lnTo>
                    <a:lnTo>
                      <a:pt x="31" y="2"/>
                    </a:lnTo>
                    <a:lnTo>
                      <a:pt x="28" y="0"/>
                    </a:lnTo>
                    <a:lnTo>
                      <a:pt x="23" y="0"/>
                    </a:lnTo>
                    <a:lnTo>
                      <a:pt x="14" y="1"/>
                    </a:lnTo>
                    <a:lnTo>
                      <a:pt x="5" y="2"/>
                    </a:lnTo>
                    <a:lnTo>
                      <a:pt x="0" y="5"/>
                    </a:lnTo>
                    <a:lnTo>
                      <a:pt x="0" y="6"/>
                    </a:lnTo>
                    <a:lnTo>
                      <a:pt x="0" y="8"/>
                    </a:lnTo>
                    <a:lnTo>
                      <a:pt x="0" y="9"/>
                    </a:lnTo>
                    <a:lnTo>
                      <a:pt x="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02" name="Freeform 188"/>
              <p:cNvSpPr>
                <a:spLocks/>
              </p:cNvSpPr>
              <p:nvPr/>
            </p:nvSpPr>
            <p:spPr bwMode="auto">
              <a:xfrm>
                <a:off x="4221" y="3173"/>
                <a:ext cx="120" cy="59"/>
              </a:xfrm>
              <a:custGeom>
                <a:avLst/>
                <a:gdLst>
                  <a:gd name="T0" fmla="*/ 54 w 120"/>
                  <a:gd name="T1" fmla="*/ 26 h 59"/>
                  <a:gd name="T2" fmla="*/ 68 w 120"/>
                  <a:gd name="T3" fmla="*/ 26 h 59"/>
                  <a:gd name="T4" fmla="*/ 79 w 120"/>
                  <a:gd name="T5" fmla="*/ 24 h 59"/>
                  <a:gd name="T6" fmla="*/ 90 w 120"/>
                  <a:gd name="T7" fmla="*/ 19 h 59"/>
                  <a:gd name="T8" fmla="*/ 98 w 120"/>
                  <a:gd name="T9" fmla="*/ 14 h 59"/>
                  <a:gd name="T10" fmla="*/ 105 w 120"/>
                  <a:gd name="T11" fmla="*/ 9 h 59"/>
                  <a:gd name="T12" fmla="*/ 110 w 120"/>
                  <a:gd name="T13" fmla="*/ 5 h 59"/>
                  <a:gd name="T14" fmla="*/ 112 w 120"/>
                  <a:gd name="T15" fmla="*/ 1 h 59"/>
                  <a:gd name="T16" fmla="*/ 114 w 120"/>
                  <a:gd name="T17" fmla="*/ 0 h 59"/>
                  <a:gd name="T18" fmla="*/ 120 w 120"/>
                  <a:gd name="T19" fmla="*/ 4 h 59"/>
                  <a:gd name="T20" fmla="*/ 119 w 120"/>
                  <a:gd name="T21" fmla="*/ 5 h 59"/>
                  <a:gd name="T22" fmla="*/ 117 w 120"/>
                  <a:gd name="T23" fmla="*/ 7 h 59"/>
                  <a:gd name="T24" fmla="*/ 114 w 120"/>
                  <a:gd name="T25" fmla="*/ 12 h 59"/>
                  <a:gd name="T26" fmla="*/ 107 w 120"/>
                  <a:gd name="T27" fmla="*/ 17 h 59"/>
                  <a:gd name="T28" fmla="*/ 98 w 120"/>
                  <a:gd name="T29" fmla="*/ 22 h 59"/>
                  <a:gd name="T30" fmla="*/ 88 w 120"/>
                  <a:gd name="T31" fmla="*/ 28 h 59"/>
                  <a:gd name="T32" fmla="*/ 76 w 120"/>
                  <a:gd name="T33" fmla="*/ 30 h 59"/>
                  <a:gd name="T34" fmla="*/ 59 w 120"/>
                  <a:gd name="T35" fmla="*/ 31 h 59"/>
                  <a:gd name="T36" fmla="*/ 50 w 120"/>
                  <a:gd name="T37" fmla="*/ 33 h 59"/>
                  <a:gd name="T38" fmla="*/ 47 w 120"/>
                  <a:gd name="T39" fmla="*/ 34 h 59"/>
                  <a:gd name="T40" fmla="*/ 45 w 120"/>
                  <a:gd name="T41" fmla="*/ 38 h 59"/>
                  <a:gd name="T42" fmla="*/ 47 w 120"/>
                  <a:gd name="T43" fmla="*/ 41 h 59"/>
                  <a:gd name="T44" fmla="*/ 48 w 120"/>
                  <a:gd name="T45" fmla="*/ 43 h 59"/>
                  <a:gd name="T46" fmla="*/ 49 w 120"/>
                  <a:gd name="T47" fmla="*/ 44 h 59"/>
                  <a:gd name="T48" fmla="*/ 52 w 120"/>
                  <a:gd name="T49" fmla="*/ 47 h 59"/>
                  <a:gd name="T50" fmla="*/ 53 w 120"/>
                  <a:gd name="T51" fmla="*/ 49 h 59"/>
                  <a:gd name="T52" fmla="*/ 53 w 120"/>
                  <a:gd name="T53" fmla="*/ 53 h 59"/>
                  <a:gd name="T54" fmla="*/ 52 w 120"/>
                  <a:gd name="T55" fmla="*/ 55 h 59"/>
                  <a:gd name="T56" fmla="*/ 48 w 120"/>
                  <a:gd name="T57" fmla="*/ 58 h 59"/>
                  <a:gd name="T58" fmla="*/ 43 w 120"/>
                  <a:gd name="T59" fmla="*/ 59 h 59"/>
                  <a:gd name="T60" fmla="*/ 36 w 120"/>
                  <a:gd name="T61" fmla="*/ 59 h 59"/>
                  <a:gd name="T62" fmla="*/ 30 w 120"/>
                  <a:gd name="T63" fmla="*/ 59 h 59"/>
                  <a:gd name="T64" fmla="*/ 24 w 120"/>
                  <a:gd name="T65" fmla="*/ 58 h 59"/>
                  <a:gd name="T66" fmla="*/ 17 w 120"/>
                  <a:gd name="T67" fmla="*/ 55 h 59"/>
                  <a:gd name="T68" fmla="*/ 16 w 120"/>
                  <a:gd name="T69" fmla="*/ 55 h 59"/>
                  <a:gd name="T70" fmla="*/ 12 w 120"/>
                  <a:gd name="T71" fmla="*/ 54 h 59"/>
                  <a:gd name="T72" fmla="*/ 9 w 120"/>
                  <a:gd name="T73" fmla="*/ 50 h 59"/>
                  <a:gd name="T74" fmla="*/ 7 w 120"/>
                  <a:gd name="T75" fmla="*/ 41 h 59"/>
                  <a:gd name="T76" fmla="*/ 5 w 120"/>
                  <a:gd name="T77" fmla="*/ 41 h 59"/>
                  <a:gd name="T78" fmla="*/ 1 w 120"/>
                  <a:gd name="T79" fmla="*/ 40 h 59"/>
                  <a:gd name="T80" fmla="*/ 0 w 120"/>
                  <a:gd name="T81" fmla="*/ 36 h 59"/>
                  <a:gd name="T82" fmla="*/ 7 w 120"/>
                  <a:gd name="T83" fmla="*/ 28 h 59"/>
                  <a:gd name="T84" fmla="*/ 14 w 120"/>
                  <a:gd name="T85" fmla="*/ 24 h 59"/>
                  <a:gd name="T86" fmla="*/ 12 w 120"/>
                  <a:gd name="T87" fmla="*/ 33 h 59"/>
                  <a:gd name="T88" fmla="*/ 11 w 120"/>
                  <a:gd name="T89" fmla="*/ 43 h 59"/>
                  <a:gd name="T90" fmla="*/ 19 w 120"/>
                  <a:gd name="T91" fmla="*/ 45 h 59"/>
                  <a:gd name="T92" fmla="*/ 20 w 120"/>
                  <a:gd name="T93" fmla="*/ 39 h 59"/>
                  <a:gd name="T94" fmla="*/ 22 w 120"/>
                  <a:gd name="T95" fmla="*/ 31 h 59"/>
                  <a:gd name="T96" fmla="*/ 24 w 120"/>
                  <a:gd name="T97" fmla="*/ 30 h 59"/>
                  <a:gd name="T98" fmla="*/ 25 w 120"/>
                  <a:gd name="T99" fmla="*/ 48 h 59"/>
                  <a:gd name="T100" fmla="*/ 26 w 120"/>
                  <a:gd name="T101" fmla="*/ 50 h 59"/>
                  <a:gd name="T102" fmla="*/ 30 w 120"/>
                  <a:gd name="T103" fmla="*/ 54 h 59"/>
                  <a:gd name="T104" fmla="*/ 38 w 120"/>
                  <a:gd name="T105" fmla="*/ 54 h 59"/>
                  <a:gd name="T106" fmla="*/ 47 w 120"/>
                  <a:gd name="T107" fmla="*/ 53 h 59"/>
                  <a:gd name="T108" fmla="*/ 48 w 120"/>
                  <a:gd name="T109" fmla="*/ 53 h 59"/>
                  <a:gd name="T110" fmla="*/ 49 w 120"/>
                  <a:gd name="T111" fmla="*/ 50 h 59"/>
                  <a:gd name="T112" fmla="*/ 48 w 120"/>
                  <a:gd name="T113" fmla="*/ 49 h 59"/>
                  <a:gd name="T114" fmla="*/ 43 w 120"/>
                  <a:gd name="T115" fmla="*/ 48 h 59"/>
                  <a:gd name="T116" fmla="*/ 38 w 120"/>
                  <a:gd name="T117" fmla="*/ 43 h 59"/>
                  <a:gd name="T118" fmla="*/ 39 w 120"/>
                  <a:gd name="T119" fmla="*/ 35 h 59"/>
                  <a:gd name="T120" fmla="*/ 44 w 120"/>
                  <a:gd name="T121" fmla="*/ 29 h 59"/>
                  <a:gd name="T122" fmla="*/ 54 w 120"/>
                  <a:gd name="T123" fmla="*/ 26 h 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0"/>
                  <a:gd name="T187" fmla="*/ 0 h 59"/>
                  <a:gd name="T188" fmla="*/ 120 w 120"/>
                  <a:gd name="T189" fmla="*/ 59 h 5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0" h="59">
                    <a:moveTo>
                      <a:pt x="54" y="26"/>
                    </a:moveTo>
                    <a:lnTo>
                      <a:pt x="68" y="26"/>
                    </a:lnTo>
                    <a:lnTo>
                      <a:pt x="79" y="24"/>
                    </a:lnTo>
                    <a:lnTo>
                      <a:pt x="90" y="19"/>
                    </a:lnTo>
                    <a:lnTo>
                      <a:pt x="98" y="14"/>
                    </a:lnTo>
                    <a:lnTo>
                      <a:pt x="105" y="9"/>
                    </a:lnTo>
                    <a:lnTo>
                      <a:pt x="110" y="5"/>
                    </a:lnTo>
                    <a:lnTo>
                      <a:pt x="112" y="1"/>
                    </a:lnTo>
                    <a:lnTo>
                      <a:pt x="114" y="0"/>
                    </a:lnTo>
                    <a:lnTo>
                      <a:pt x="120" y="4"/>
                    </a:lnTo>
                    <a:lnTo>
                      <a:pt x="119" y="5"/>
                    </a:lnTo>
                    <a:lnTo>
                      <a:pt x="117" y="7"/>
                    </a:lnTo>
                    <a:lnTo>
                      <a:pt x="114" y="12"/>
                    </a:lnTo>
                    <a:lnTo>
                      <a:pt x="107" y="17"/>
                    </a:lnTo>
                    <a:lnTo>
                      <a:pt x="98" y="22"/>
                    </a:lnTo>
                    <a:lnTo>
                      <a:pt x="88" y="28"/>
                    </a:lnTo>
                    <a:lnTo>
                      <a:pt x="76" y="30"/>
                    </a:lnTo>
                    <a:lnTo>
                      <a:pt x="59" y="31"/>
                    </a:lnTo>
                    <a:lnTo>
                      <a:pt x="50" y="33"/>
                    </a:lnTo>
                    <a:lnTo>
                      <a:pt x="47" y="34"/>
                    </a:lnTo>
                    <a:lnTo>
                      <a:pt x="45" y="38"/>
                    </a:lnTo>
                    <a:lnTo>
                      <a:pt x="47" y="41"/>
                    </a:lnTo>
                    <a:lnTo>
                      <a:pt x="48" y="43"/>
                    </a:lnTo>
                    <a:lnTo>
                      <a:pt x="49" y="44"/>
                    </a:lnTo>
                    <a:lnTo>
                      <a:pt x="52" y="47"/>
                    </a:lnTo>
                    <a:lnTo>
                      <a:pt x="53" y="49"/>
                    </a:lnTo>
                    <a:lnTo>
                      <a:pt x="53" y="53"/>
                    </a:lnTo>
                    <a:lnTo>
                      <a:pt x="52" y="55"/>
                    </a:lnTo>
                    <a:lnTo>
                      <a:pt x="48" y="58"/>
                    </a:lnTo>
                    <a:lnTo>
                      <a:pt x="43" y="59"/>
                    </a:lnTo>
                    <a:lnTo>
                      <a:pt x="36" y="59"/>
                    </a:lnTo>
                    <a:lnTo>
                      <a:pt x="30" y="59"/>
                    </a:lnTo>
                    <a:lnTo>
                      <a:pt x="24" y="58"/>
                    </a:lnTo>
                    <a:lnTo>
                      <a:pt x="17" y="55"/>
                    </a:lnTo>
                    <a:lnTo>
                      <a:pt x="16" y="55"/>
                    </a:lnTo>
                    <a:lnTo>
                      <a:pt x="12" y="54"/>
                    </a:lnTo>
                    <a:lnTo>
                      <a:pt x="9" y="50"/>
                    </a:lnTo>
                    <a:lnTo>
                      <a:pt x="7" y="41"/>
                    </a:lnTo>
                    <a:lnTo>
                      <a:pt x="5" y="41"/>
                    </a:lnTo>
                    <a:lnTo>
                      <a:pt x="1" y="40"/>
                    </a:lnTo>
                    <a:lnTo>
                      <a:pt x="0" y="36"/>
                    </a:lnTo>
                    <a:lnTo>
                      <a:pt x="7" y="28"/>
                    </a:lnTo>
                    <a:lnTo>
                      <a:pt x="14" y="24"/>
                    </a:lnTo>
                    <a:lnTo>
                      <a:pt x="12" y="33"/>
                    </a:lnTo>
                    <a:lnTo>
                      <a:pt x="11" y="43"/>
                    </a:lnTo>
                    <a:lnTo>
                      <a:pt x="19" y="45"/>
                    </a:lnTo>
                    <a:lnTo>
                      <a:pt x="20" y="39"/>
                    </a:lnTo>
                    <a:lnTo>
                      <a:pt x="22" y="31"/>
                    </a:lnTo>
                    <a:lnTo>
                      <a:pt x="24" y="30"/>
                    </a:lnTo>
                    <a:lnTo>
                      <a:pt x="25" y="48"/>
                    </a:lnTo>
                    <a:lnTo>
                      <a:pt x="26" y="50"/>
                    </a:lnTo>
                    <a:lnTo>
                      <a:pt x="30" y="54"/>
                    </a:lnTo>
                    <a:lnTo>
                      <a:pt x="38" y="54"/>
                    </a:lnTo>
                    <a:lnTo>
                      <a:pt x="47" y="53"/>
                    </a:lnTo>
                    <a:lnTo>
                      <a:pt x="48" y="53"/>
                    </a:lnTo>
                    <a:lnTo>
                      <a:pt x="49" y="50"/>
                    </a:lnTo>
                    <a:lnTo>
                      <a:pt x="48" y="49"/>
                    </a:lnTo>
                    <a:lnTo>
                      <a:pt x="43" y="48"/>
                    </a:lnTo>
                    <a:lnTo>
                      <a:pt x="38" y="43"/>
                    </a:lnTo>
                    <a:lnTo>
                      <a:pt x="39" y="35"/>
                    </a:lnTo>
                    <a:lnTo>
                      <a:pt x="44" y="29"/>
                    </a:lnTo>
                    <a:lnTo>
                      <a:pt x="54"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03" name="Freeform 189"/>
              <p:cNvSpPr>
                <a:spLocks/>
              </p:cNvSpPr>
              <p:nvPr/>
            </p:nvSpPr>
            <p:spPr bwMode="auto">
              <a:xfrm>
                <a:off x="4311" y="3025"/>
                <a:ext cx="124" cy="127"/>
              </a:xfrm>
              <a:custGeom>
                <a:avLst/>
                <a:gdLst>
                  <a:gd name="T0" fmla="*/ 86 w 124"/>
                  <a:gd name="T1" fmla="*/ 101 h 127"/>
                  <a:gd name="T2" fmla="*/ 91 w 124"/>
                  <a:gd name="T3" fmla="*/ 116 h 127"/>
                  <a:gd name="T4" fmla="*/ 77 w 124"/>
                  <a:gd name="T5" fmla="*/ 121 h 127"/>
                  <a:gd name="T6" fmla="*/ 81 w 124"/>
                  <a:gd name="T7" fmla="*/ 115 h 127"/>
                  <a:gd name="T8" fmla="*/ 81 w 124"/>
                  <a:gd name="T9" fmla="*/ 107 h 127"/>
                  <a:gd name="T10" fmla="*/ 60 w 124"/>
                  <a:gd name="T11" fmla="*/ 114 h 127"/>
                  <a:gd name="T12" fmla="*/ 44 w 124"/>
                  <a:gd name="T13" fmla="*/ 116 h 127"/>
                  <a:gd name="T14" fmla="*/ 35 w 124"/>
                  <a:gd name="T15" fmla="*/ 112 h 127"/>
                  <a:gd name="T16" fmla="*/ 13 w 124"/>
                  <a:gd name="T17" fmla="*/ 111 h 127"/>
                  <a:gd name="T18" fmla="*/ 6 w 124"/>
                  <a:gd name="T19" fmla="*/ 125 h 127"/>
                  <a:gd name="T20" fmla="*/ 26 w 124"/>
                  <a:gd name="T21" fmla="*/ 121 h 127"/>
                  <a:gd name="T22" fmla="*/ 59 w 124"/>
                  <a:gd name="T23" fmla="*/ 124 h 127"/>
                  <a:gd name="T24" fmla="*/ 69 w 124"/>
                  <a:gd name="T25" fmla="*/ 120 h 127"/>
                  <a:gd name="T26" fmla="*/ 81 w 124"/>
                  <a:gd name="T27" fmla="*/ 126 h 127"/>
                  <a:gd name="T28" fmla="*/ 98 w 124"/>
                  <a:gd name="T29" fmla="*/ 115 h 127"/>
                  <a:gd name="T30" fmla="*/ 107 w 124"/>
                  <a:gd name="T31" fmla="*/ 111 h 127"/>
                  <a:gd name="T32" fmla="*/ 108 w 124"/>
                  <a:gd name="T33" fmla="*/ 102 h 127"/>
                  <a:gd name="T34" fmla="*/ 117 w 124"/>
                  <a:gd name="T35" fmla="*/ 92 h 127"/>
                  <a:gd name="T36" fmla="*/ 113 w 124"/>
                  <a:gd name="T37" fmla="*/ 81 h 127"/>
                  <a:gd name="T38" fmla="*/ 116 w 124"/>
                  <a:gd name="T39" fmla="*/ 79 h 127"/>
                  <a:gd name="T40" fmla="*/ 122 w 124"/>
                  <a:gd name="T41" fmla="*/ 66 h 127"/>
                  <a:gd name="T42" fmla="*/ 119 w 124"/>
                  <a:gd name="T43" fmla="*/ 47 h 127"/>
                  <a:gd name="T44" fmla="*/ 100 w 124"/>
                  <a:gd name="T45" fmla="*/ 40 h 127"/>
                  <a:gd name="T46" fmla="*/ 73 w 124"/>
                  <a:gd name="T47" fmla="*/ 35 h 127"/>
                  <a:gd name="T48" fmla="*/ 84 w 124"/>
                  <a:gd name="T49" fmla="*/ 15 h 127"/>
                  <a:gd name="T50" fmla="*/ 82 w 124"/>
                  <a:gd name="T51" fmla="*/ 0 h 127"/>
                  <a:gd name="T52" fmla="*/ 65 w 124"/>
                  <a:gd name="T53" fmla="*/ 4 h 127"/>
                  <a:gd name="T54" fmla="*/ 49 w 124"/>
                  <a:gd name="T55" fmla="*/ 11 h 127"/>
                  <a:gd name="T56" fmla="*/ 26 w 124"/>
                  <a:gd name="T57" fmla="*/ 28 h 127"/>
                  <a:gd name="T58" fmla="*/ 15 w 124"/>
                  <a:gd name="T59" fmla="*/ 45 h 127"/>
                  <a:gd name="T60" fmla="*/ 2 w 124"/>
                  <a:gd name="T61" fmla="*/ 60 h 127"/>
                  <a:gd name="T62" fmla="*/ 2 w 124"/>
                  <a:gd name="T63" fmla="*/ 69 h 127"/>
                  <a:gd name="T64" fmla="*/ 20 w 124"/>
                  <a:gd name="T65" fmla="*/ 58 h 127"/>
                  <a:gd name="T66" fmla="*/ 31 w 124"/>
                  <a:gd name="T67" fmla="*/ 38 h 127"/>
                  <a:gd name="T68" fmla="*/ 53 w 124"/>
                  <a:gd name="T69" fmla="*/ 17 h 127"/>
                  <a:gd name="T70" fmla="*/ 77 w 124"/>
                  <a:gd name="T71" fmla="*/ 16 h 127"/>
                  <a:gd name="T72" fmla="*/ 63 w 124"/>
                  <a:gd name="T73" fmla="*/ 38 h 127"/>
                  <a:gd name="T74" fmla="*/ 84 w 124"/>
                  <a:gd name="T75" fmla="*/ 45 h 127"/>
                  <a:gd name="T76" fmla="*/ 112 w 124"/>
                  <a:gd name="T77" fmla="*/ 54 h 127"/>
                  <a:gd name="T78" fmla="*/ 112 w 124"/>
                  <a:gd name="T79" fmla="*/ 72 h 127"/>
                  <a:gd name="T80" fmla="*/ 95 w 124"/>
                  <a:gd name="T81" fmla="*/ 58 h 127"/>
                  <a:gd name="T82" fmla="*/ 91 w 124"/>
                  <a:gd name="T83" fmla="*/ 66 h 127"/>
                  <a:gd name="T84" fmla="*/ 110 w 124"/>
                  <a:gd name="T85" fmla="*/ 83 h 127"/>
                  <a:gd name="T86" fmla="*/ 108 w 124"/>
                  <a:gd name="T87" fmla="*/ 95 h 127"/>
                  <a:gd name="T88" fmla="*/ 91 w 124"/>
                  <a:gd name="T89" fmla="*/ 77 h 127"/>
                  <a:gd name="T90" fmla="*/ 86 w 124"/>
                  <a:gd name="T91" fmla="*/ 82 h 127"/>
                  <a:gd name="T92" fmla="*/ 102 w 124"/>
                  <a:gd name="T93" fmla="*/ 95 h 127"/>
                  <a:gd name="T94" fmla="*/ 100 w 124"/>
                  <a:gd name="T95" fmla="*/ 103 h 127"/>
                  <a:gd name="T96" fmla="*/ 83 w 124"/>
                  <a:gd name="T97" fmla="*/ 91 h 1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4"/>
                  <a:gd name="T148" fmla="*/ 0 h 127"/>
                  <a:gd name="T149" fmla="*/ 124 w 124"/>
                  <a:gd name="T150" fmla="*/ 127 h 1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4" h="127">
                    <a:moveTo>
                      <a:pt x="83" y="91"/>
                    </a:moveTo>
                    <a:lnTo>
                      <a:pt x="82" y="95"/>
                    </a:lnTo>
                    <a:lnTo>
                      <a:pt x="86" y="101"/>
                    </a:lnTo>
                    <a:lnTo>
                      <a:pt x="91" y="106"/>
                    </a:lnTo>
                    <a:lnTo>
                      <a:pt x="93" y="111"/>
                    </a:lnTo>
                    <a:lnTo>
                      <a:pt x="91" y="116"/>
                    </a:lnTo>
                    <a:lnTo>
                      <a:pt x="86" y="120"/>
                    </a:lnTo>
                    <a:lnTo>
                      <a:pt x="79" y="122"/>
                    </a:lnTo>
                    <a:lnTo>
                      <a:pt x="77" y="121"/>
                    </a:lnTo>
                    <a:lnTo>
                      <a:pt x="77" y="119"/>
                    </a:lnTo>
                    <a:lnTo>
                      <a:pt x="78" y="116"/>
                    </a:lnTo>
                    <a:lnTo>
                      <a:pt x="81" y="115"/>
                    </a:lnTo>
                    <a:lnTo>
                      <a:pt x="82" y="114"/>
                    </a:lnTo>
                    <a:lnTo>
                      <a:pt x="82" y="110"/>
                    </a:lnTo>
                    <a:lnTo>
                      <a:pt x="81" y="107"/>
                    </a:lnTo>
                    <a:lnTo>
                      <a:pt x="77" y="106"/>
                    </a:lnTo>
                    <a:lnTo>
                      <a:pt x="72" y="109"/>
                    </a:lnTo>
                    <a:lnTo>
                      <a:pt x="60" y="114"/>
                    </a:lnTo>
                    <a:lnTo>
                      <a:pt x="53" y="116"/>
                    </a:lnTo>
                    <a:lnTo>
                      <a:pt x="46" y="117"/>
                    </a:lnTo>
                    <a:lnTo>
                      <a:pt x="44" y="116"/>
                    </a:lnTo>
                    <a:lnTo>
                      <a:pt x="41" y="115"/>
                    </a:lnTo>
                    <a:lnTo>
                      <a:pt x="39" y="114"/>
                    </a:lnTo>
                    <a:lnTo>
                      <a:pt x="35" y="112"/>
                    </a:lnTo>
                    <a:lnTo>
                      <a:pt x="31" y="111"/>
                    </a:lnTo>
                    <a:lnTo>
                      <a:pt x="21" y="110"/>
                    </a:lnTo>
                    <a:lnTo>
                      <a:pt x="13" y="111"/>
                    </a:lnTo>
                    <a:lnTo>
                      <a:pt x="7" y="112"/>
                    </a:lnTo>
                    <a:lnTo>
                      <a:pt x="6" y="114"/>
                    </a:lnTo>
                    <a:lnTo>
                      <a:pt x="6" y="125"/>
                    </a:lnTo>
                    <a:lnTo>
                      <a:pt x="8" y="124"/>
                    </a:lnTo>
                    <a:lnTo>
                      <a:pt x="16" y="121"/>
                    </a:lnTo>
                    <a:lnTo>
                      <a:pt x="26" y="121"/>
                    </a:lnTo>
                    <a:lnTo>
                      <a:pt x="36" y="125"/>
                    </a:lnTo>
                    <a:lnTo>
                      <a:pt x="48" y="127"/>
                    </a:lnTo>
                    <a:lnTo>
                      <a:pt x="59" y="124"/>
                    </a:lnTo>
                    <a:lnTo>
                      <a:pt x="68" y="120"/>
                    </a:lnTo>
                    <a:lnTo>
                      <a:pt x="72" y="117"/>
                    </a:lnTo>
                    <a:lnTo>
                      <a:pt x="69" y="120"/>
                    </a:lnTo>
                    <a:lnTo>
                      <a:pt x="70" y="124"/>
                    </a:lnTo>
                    <a:lnTo>
                      <a:pt x="73" y="126"/>
                    </a:lnTo>
                    <a:lnTo>
                      <a:pt x="81" y="126"/>
                    </a:lnTo>
                    <a:lnTo>
                      <a:pt x="92" y="124"/>
                    </a:lnTo>
                    <a:lnTo>
                      <a:pt x="97" y="119"/>
                    </a:lnTo>
                    <a:lnTo>
                      <a:pt x="98" y="115"/>
                    </a:lnTo>
                    <a:lnTo>
                      <a:pt x="98" y="114"/>
                    </a:lnTo>
                    <a:lnTo>
                      <a:pt x="103" y="114"/>
                    </a:lnTo>
                    <a:lnTo>
                      <a:pt x="107" y="111"/>
                    </a:lnTo>
                    <a:lnTo>
                      <a:pt x="110" y="107"/>
                    </a:lnTo>
                    <a:lnTo>
                      <a:pt x="110" y="105"/>
                    </a:lnTo>
                    <a:lnTo>
                      <a:pt x="108" y="102"/>
                    </a:lnTo>
                    <a:lnTo>
                      <a:pt x="111" y="102"/>
                    </a:lnTo>
                    <a:lnTo>
                      <a:pt x="115" y="100"/>
                    </a:lnTo>
                    <a:lnTo>
                      <a:pt x="117" y="92"/>
                    </a:lnTo>
                    <a:lnTo>
                      <a:pt x="117" y="88"/>
                    </a:lnTo>
                    <a:lnTo>
                      <a:pt x="116" y="84"/>
                    </a:lnTo>
                    <a:lnTo>
                      <a:pt x="113" y="81"/>
                    </a:lnTo>
                    <a:lnTo>
                      <a:pt x="113" y="79"/>
                    </a:lnTo>
                    <a:lnTo>
                      <a:pt x="115" y="79"/>
                    </a:lnTo>
                    <a:lnTo>
                      <a:pt x="116" y="79"/>
                    </a:lnTo>
                    <a:lnTo>
                      <a:pt x="117" y="78"/>
                    </a:lnTo>
                    <a:lnTo>
                      <a:pt x="120" y="76"/>
                    </a:lnTo>
                    <a:lnTo>
                      <a:pt x="122" y="66"/>
                    </a:lnTo>
                    <a:lnTo>
                      <a:pt x="124" y="58"/>
                    </a:lnTo>
                    <a:lnTo>
                      <a:pt x="121" y="52"/>
                    </a:lnTo>
                    <a:lnTo>
                      <a:pt x="119" y="47"/>
                    </a:lnTo>
                    <a:lnTo>
                      <a:pt x="113" y="44"/>
                    </a:lnTo>
                    <a:lnTo>
                      <a:pt x="106" y="41"/>
                    </a:lnTo>
                    <a:lnTo>
                      <a:pt x="100" y="40"/>
                    </a:lnTo>
                    <a:lnTo>
                      <a:pt x="91" y="39"/>
                    </a:lnTo>
                    <a:lnTo>
                      <a:pt x="78" y="38"/>
                    </a:lnTo>
                    <a:lnTo>
                      <a:pt x="73" y="35"/>
                    </a:lnTo>
                    <a:lnTo>
                      <a:pt x="74" y="31"/>
                    </a:lnTo>
                    <a:lnTo>
                      <a:pt x="78" y="26"/>
                    </a:lnTo>
                    <a:lnTo>
                      <a:pt x="84" y="15"/>
                    </a:lnTo>
                    <a:lnTo>
                      <a:pt x="87" y="7"/>
                    </a:lnTo>
                    <a:lnTo>
                      <a:pt x="86" y="2"/>
                    </a:lnTo>
                    <a:lnTo>
                      <a:pt x="82" y="0"/>
                    </a:lnTo>
                    <a:lnTo>
                      <a:pt x="77" y="0"/>
                    </a:lnTo>
                    <a:lnTo>
                      <a:pt x="70" y="1"/>
                    </a:lnTo>
                    <a:lnTo>
                      <a:pt x="65" y="4"/>
                    </a:lnTo>
                    <a:lnTo>
                      <a:pt x="60" y="5"/>
                    </a:lnTo>
                    <a:lnTo>
                      <a:pt x="55" y="7"/>
                    </a:lnTo>
                    <a:lnTo>
                      <a:pt x="49" y="11"/>
                    </a:lnTo>
                    <a:lnTo>
                      <a:pt x="41" y="16"/>
                    </a:lnTo>
                    <a:lnTo>
                      <a:pt x="34" y="21"/>
                    </a:lnTo>
                    <a:lnTo>
                      <a:pt x="26" y="28"/>
                    </a:lnTo>
                    <a:lnTo>
                      <a:pt x="21" y="34"/>
                    </a:lnTo>
                    <a:lnTo>
                      <a:pt x="16" y="40"/>
                    </a:lnTo>
                    <a:lnTo>
                      <a:pt x="15" y="45"/>
                    </a:lnTo>
                    <a:lnTo>
                      <a:pt x="12" y="53"/>
                    </a:lnTo>
                    <a:lnTo>
                      <a:pt x="7" y="58"/>
                    </a:lnTo>
                    <a:lnTo>
                      <a:pt x="2" y="60"/>
                    </a:lnTo>
                    <a:lnTo>
                      <a:pt x="0" y="60"/>
                    </a:lnTo>
                    <a:lnTo>
                      <a:pt x="0" y="69"/>
                    </a:lnTo>
                    <a:lnTo>
                      <a:pt x="2" y="69"/>
                    </a:lnTo>
                    <a:lnTo>
                      <a:pt x="10" y="68"/>
                    </a:lnTo>
                    <a:lnTo>
                      <a:pt x="16" y="66"/>
                    </a:lnTo>
                    <a:lnTo>
                      <a:pt x="20" y="58"/>
                    </a:lnTo>
                    <a:lnTo>
                      <a:pt x="21" y="52"/>
                    </a:lnTo>
                    <a:lnTo>
                      <a:pt x="25" y="45"/>
                    </a:lnTo>
                    <a:lnTo>
                      <a:pt x="31" y="38"/>
                    </a:lnTo>
                    <a:lnTo>
                      <a:pt x="38" y="29"/>
                    </a:lnTo>
                    <a:lnTo>
                      <a:pt x="45" y="22"/>
                    </a:lnTo>
                    <a:lnTo>
                      <a:pt x="53" y="17"/>
                    </a:lnTo>
                    <a:lnTo>
                      <a:pt x="62" y="14"/>
                    </a:lnTo>
                    <a:lnTo>
                      <a:pt x="69" y="12"/>
                    </a:lnTo>
                    <a:lnTo>
                      <a:pt x="77" y="16"/>
                    </a:lnTo>
                    <a:lnTo>
                      <a:pt x="74" y="22"/>
                    </a:lnTo>
                    <a:lnTo>
                      <a:pt x="67" y="30"/>
                    </a:lnTo>
                    <a:lnTo>
                      <a:pt x="63" y="38"/>
                    </a:lnTo>
                    <a:lnTo>
                      <a:pt x="67" y="41"/>
                    </a:lnTo>
                    <a:lnTo>
                      <a:pt x="74" y="44"/>
                    </a:lnTo>
                    <a:lnTo>
                      <a:pt x="84" y="45"/>
                    </a:lnTo>
                    <a:lnTo>
                      <a:pt x="96" y="47"/>
                    </a:lnTo>
                    <a:lnTo>
                      <a:pt x="106" y="49"/>
                    </a:lnTo>
                    <a:lnTo>
                      <a:pt x="112" y="54"/>
                    </a:lnTo>
                    <a:lnTo>
                      <a:pt x="115" y="62"/>
                    </a:lnTo>
                    <a:lnTo>
                      <a:pt x="112" y="74"/>
                    </a:lnTo>
                    <a:lnTo>
                      <a:pt x="112" y="72"/>
                    </a:lnTo>
                    <a:lnTo>
                      <a:pt x="110" y="68"/>
                    </a:lnTo>
                    <a:lnTo>
                      <a:pt x="105" y="62"/>
                    </a:lnTo>
                    <a:lnTo>
                      <a:pt x="95" y="58"/>
                    </a:lnTo>
                    <a:lnTo>
                      <a:pt x="92" y="59"/>
                    </a:lnTo>
                    <a:lnTo>
                      <a:pt x="89" y="62"/>
                    </a:lnTo>
                    <a:lnTo>
                      <a:pt x="91" y="66"/>
                    </a:lnTo>
                    <a:lnTo>
                      <a:pt x="102" y="73"/>
                    </a:lnTo>
                    <a:lnTo>
                      <a:pt x="106" y="77"/>
                    </a:lnTo>
                    <a:lnTo>
                      <a:pt x="110" y="83"/>
                    </a:lnTo>
                    <a:lnTo>
                      <a:pt x="112" y="91"/>
                    </a:lnTo>
                    <a:lnTo>
                      <a:pt x="111" y="96"/>
                    </a:lnTo>
                    <a:lnTo>
                      <a:pt x="108" y="95"/>
                    </a:lnTo>
                    <a:lnTo>
                      <a:pt x="105" y="88"/>
                    </a:lnTo>
                    <a:lnTo>
                      <a:pt x="98" y="82"/>
                    </a:lnTo>
                    <a:lnTo>
                      <a:pt x="91" y="77"/>
                    </a:lnTo>
                    <a:lnTo>
                      <a:pt x="87" y="77"/>
                    </a:lnTo>
                    <a:lnTo>
                      <a:pt x="86" y="79"/>
                    </a:lnTo>
                    <a:lnTo>
                      <a:pt x="86" y="82"/>
                    </a:lnTo>
                    <a:lnTo>
                      <a:pt x="89" y="83"/>
                    </a:lnTo>
                    <a:lnTo>
                      <a:pt x="96" y="87"/>
                    </a:lnTo>
                    <a:lnTo>
                      <a:pt x="102" y="95"/>
                    </a:lnTo>
                    <a:lnTo>
                      <a:pt x="105" y="101"/>
                    </a:lnTo>
                    <a:lnTo>
                      <a:pt x="103" y="106"/>
                    </a:lnTo>
                    <a:lnTo>
                      <a:pt x="100" y="103"/>
                    </a:lnTo>
                    <a:lnTo>
                      <a:pt x="93" y="97"/>
                    </a:lnTo>
                    <a:lnTo>
                      <a:pt x="88" y="91"/>
                    </a:lnTo>
                    <a:lnTo>
                      <a:pt x="83"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04" name="Freeform 190"/>
              <p:cNvSpPr>
                <a:spLocks/>
              </p:cNvSpPr>
              <p:nvPr/>
            </p:nvSpPr>
            <p:spPr bwMode="auto">
              <a:xfrm>
                <a:off x="4387" y="2988"/>
                <a:ext cx="44" cy="78"/>
              </a:xfrm>
              <a:custGeom>
                <a:avLst/>
                <a:gdLst>
                  <a:gd name="T0" fmla="*/ 0 w 44"/>
                  <a:gd name="T1" fmla="*/ 76 h 78"/>
                  <a:gd name="T2" fmla="*/ 2 w 44"/>
                  <a:gd name="T3" fmla="*/ 68 h 78"/>
                  <a:gd name="T4" fmla="*/ 8 w 44"/>
                  <a:gd name="T5" fmla="*/ 49 h 78"/>
                  <a:gd name="T6" fmla="*/ 17 w 44"/>
                  <a:gd name="T7" fmla="*/ 25 h 78"/>
                  <a:gd name="T8" fmla="*/ 27 w 44"/>
                  <a:gd name="T9" fmla="*/ 1 h 78"/>
                  <a:gd name="T10" fmla="*/ 30 w 44"/>
                  <a:gd name="T11" fmla="*/ 1 h 78"/>
                  <a:gd name="T12" fmla="*/ 36 w 44"/>
                  <a:gd name="T13" fmla="*/ 0 h 78"/>
                  <a:gd name="T14" fmla="*/ 41 w 44"/>
                  <a:gd name="T15" fmla="*/ 1 h 78"/>
                  <a:gd name="T16" fmla="*/ 44 w 44"/>
                  <a:gd name="T17" fmla="*/ 6 h 78"/>
                  <a:gd name="T18" fmla="*/ 40 w 44"/>
                  <a:gd name="T19" fmla="*/ 19 h 78"/>
                  <a:gd name="T20" fmla="*/ 34 w 44"/>
                  <a:gd name="T21" fmla="*/ 39 h 78"/>
                  <a:gd name="T22" fmla="*/ 26 w 44"/>
                  <a:gd name="T23" fmla="*/ 61 h 78"/>
                  <a:gd name="T24" fmla="*/ 19 w 44"/>
                  <a:gd name="T25" fmla="*/ 78 h 78"/>
                  <a:gd name="T26" fmla="*/ 13 w 44"/>
                  <a:gd name="T27" fmla="*/ 76 h 78"/>
                  <a:gd name="T28" fmla="*/ 36 w 44"/>
                  <a:gd name="T29" fmla="*/ 8 h 78"/>
                  <a:gd name="T30" fmla="*/ 31 w 44"/>
                  <a:gd name="T31" fmla="*/ 6 h 78"/>
                  <a:gd name="T32" fmla="*/ 3 w 44"/>
                  <a:gd name="T33" fmla="*/ 76 h 78"/>
                  <a:gd name="T34" fmla="*/ 0 w 44"/>
                  <a:gd name="T35" fmla="*/ 76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
                  <a:gd name="T55" fmla="*/ 0 h 78"/>
                  <a:gd name="T56" fmla="*/ 44 w 44"/>
                  <a:gd name="T57" fmla="*/ 78 h 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 h="78">
                    <a:moveTo>
                      <a:pt x="0" y="76"/>
                    </a:moveTo>
                    <a:lnTo>
                      <a:pt x="2" y="68"/>
                    </a:lnTo>
                    <a:lnTo>
                      <a:pt x="8" y="49"/>
                    </a:lnTo>
                    <a:lnTo>
                      <a:pt x="17" y="25"/>
                    </a:lnTo>
                    <a:lnTo>
                      <a:pt x="27" y="1"/>
                    </a:lnTo>
                    <a:lnTo>
                      <a:pt x="30" y="1"/>
                    </a:lnTo>
                    <a:lnTo>
                      <a:pt x="36" y="0"/>
                    </a:lnTo>
                    <a:lnTo>
                      <a:pt x="41" y="1"/>
                    </a:lnTo>
                    <a:lnTo>
                      <a:pt x="44" y="6"/>
                    </a:lnTo>
                    <a:lnTo>
                      <a:pt x="40" y="19"/>
                    </a:lnTo>
                    <a:lnTo>
                      <a:pt x="34" y="39"/>
                    </a:lnTo>
                    <a:lnTo>
                      <a:pt x="26" y="61"/>
                    </a:lnTo>
                    <a:lnTo>
                      <a:pt x="19" y="78"/>
                    </a:lnTo>
                    <a:lnTo>
                      <a:pt x="13" y="76"/>
                    </a:lnTo>
                    <a:lnTo>
                      <a:pt x="36" y="8"/>
                    </a:lnTo>
                    <a:lnTo>
                      <a:pt x="31" y="6"/>
                    </a:lnTo>
                    <a:lnTo>
                      <a:pt x="3" y="76"/>
                    </a:lnTo>
                    <a:lnTo>
                      <a:pt x="0"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05" name="Freeform 191"/>
              <p:cNvSpPr>
                <a:spLocks/>
              </p:cNvSpPr>
              <p:nvPr/>
            </p:nvSpPr>
            <p:spPr bwMode="auto">
              <a:xfrm>
                <a:off x="4361" y="2961"/>
                <a:ext cx="28" cy="73"/>
              </a:xfrm>
              <a:custGeom>
                <a:avLst/>
                <a:gdLst>
                  <a:gd name="T0" fmla="*/ 27 w 28"/>
                  <a:gd name="T1" fmla="*/ 8 h 73"/>
                  <a:gd name="T2" fmla="*/ 24 w 28"/>
                  <a:gd name="T3" fmla="*/ 11 h 73"/>
                  <a:gd name="T4" fmla="*/ 17 w 28"/>
                  <a:gd name="T5" fmla="*/ 17 h 73"/>
                  <a:gd name="T6" fmla="*/ 10 w 28"/>
                  <a:gd name="T7" fmla="*/ 25 h 73"/>
                  <a:gd name="T8" fmla="*/ 8 w 28"/>
                  <a:gd name="T9" fmla="*/ 32 h 73"/>
                  <a:gd name="T10" fmla="*/ 10 w 28"/>
                  <a:gd name="T11" fmla="*/ 36 h 73"/>
                  <a:gd name="T12" fmla="*/ 15 w 28"/>
                  <a:gd name="T13" fmla="*/ 35 h 73"/>
                  <a:gd name="T14" fmla="*/ 19 w 28"/>
                  <a:gd name="T15" fmla="*/ 32 h 73"/>
                  <a:gd name="T16" fmla="*/ 23 w 28"/>
                  <a:gd name="T17" fmla="*/ 35 h 73"/>
                  <a:gd name="T18" fmla="*/ 23 w 28"/>
                  <a:gd name="T19" fmla="*/ 38 h 73"/>
                  <a:gd name="T20" fmla="*/ 18 w 28"/>
                  <a:gd name="T21" fmla="*/ 40 h 73"/>
                  <a:gd name="T22" fmla="*/ 15 w 28"/>
                  <a:gd name="T23" fmla="*/ 47 h 73"/>
                  <a:gd name="T24" fmla="*/ 18 w 28"/>
                  <a:gd name="T25" fmla="*/ 69 h 73"/>
                  <a:gd name="T26" fmla="*/ 5 w 28"/>
                  <a:gd name="T27" fmla="*/ 73 h 73"/>
                  <a:gd name="T28" fmla="*/ 5 w 28"/>
                  <a:gd name="T29" fmla="*/ 70 h 73"/>
                  <a:gd name="T30" fmla="*/ 5 w 28"/>
                  <a:gd name="T31" fmla="*/ 64 h 73"/>
                  <a:gd name="T32" fmla="*/ 5 w 28"/>
                  <a:gd name="T33" fmla="*/ 55 h 73"/>
                  <a:gd name="T34" fmla="*/ 7 w 28"/>
                  <a:gd name="T35" fmla="*/ 43 h 73"/>
                  <a:gd name="T36" fmla="*/ 5 w 28"/>
                  <a:gd name="T37" fmla="*/ 36 h 73"/>
                  <a:gd name="T38" fmla="*/ 3 w 28"/>
                  <a:gd name="T39" fmla="*/ 31 h 73"/>
                  <a:gd name="T40" fmla="*/ 0 w 28"/>
                  <a:gd name="T41" fmla="*/ 27 h 73"/>
                  <a:gd name="T42" fmla="*/ 4 w 28"/>
                  <a:gd name="T43" fmla="*/ 19 h 73"/>
                  <a:gd name="T44" fmla="*/ 14 w 28"/>
                  <a:gd name="T45" fmla="*/ 8 h 73"/>
                  <a:gd name="T46" fmla="*/ 18 w 28"/>
                  <a:gd name="T47" fmla="*/ 4 h 73"/>
                  <a:gd name="T48" fmla="*/ 20 w 28"/>
                  <a:gd name="T49" fmla="*/ 3 h 73"/>
                  <a:gd name="T50" fmla="*/ 23 w 28"/>
                  <a:gd name="T51" fmla="*/ 0 h 73"/>
                  <a:gd name="T52" fmla="*/ 24 w 28"/>
                  <a:gd name="T53" fmla="*/ 0 h 73"/>
                  <a:gd name="T54" fmla="*/ 27 w 28"/>
                  <a:gd name="T55" fmla="*/ 2 h 73"/>
                  <a:gd name="T56" fmla="*/ 28 w 28"/>
                  <a:gd name="T57" fmla="*/ 4 h 73"/>
                  <a:gd name="T58" fmla="*/ 27 w 28"/>
                  <a:gd name="T59" fmla="*/ 8 h 7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
                  <a:gd name="T91" fmla="*/ 0 h 73"/>
                  <a:gd name="T92" fmla="*/ 28 w 28"/>
                  <a:gd name="T93" fmla="*/ 73 h 7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 h="73">
                    <a:moveTo>
                      <a:pt x="27" y="8"/>
                    </a:moveTo>
                    <a:lnTo>
                      <a:pt x="24" y="11"/>
                    </a:lnTo>
                    <a:lnTo>
                      <a:pt x="17" y="17"/>
                    </a:lnTo>
                    <a:lnTo>
                      <a:pt x="10" y="25"/>
                    </a:lnTo>
                    <a:lnTo>
                      <a:pt x="8" y="32"/>
                    </a:lnTo>
                    <a:lnTo>
                      <a:pt x="10" y="36"/>
                    </a:lnTo>
                    <a:lnTo>
                      <a:pt x="15" y="35"/>
                    </a:lnTo>
                    <a:lnTo>
                      <a:pt x="19" y="32"/>
                    </a:lnTo>
                    <a:lnTo>
                      <a:pt x="23" y="35"/>
                    </a:lnTo>
                    <a:lnTo>
                      <a:pt x="23" y="38"/>
                    </a:lnTo>
                    <a:lnTo>
                      <a:pt x="18" y="40"/>
                    </a:lnTo>
                    <a:lnTo>
                      <a:pt x="15" y="47"/>
                    </a:lnTo>
                    <a:lnTo>
                      <a:pt x="18" y="69"/>
                    </a:lnTo>
                    <a:lnTo>
                      <a:pt x="5" y="73"/>
                    </a:lnTo>
                    <a:lnTo>
                      <a:pt x="5" y="70"/>
                    </a:lnTo>
                    <a:lnTo>
                      <a:pt x="5" y="64"/>
                    </a:lnTo>
                    <a:lnTo>
                      <a:pt x="5" y="55"/>
                    </a:lnTo>
                    <a:lnTo>
                      <a:pt x="7" y="43"/>
                    </a:lnTo>
                    <a:lnTo>
                      <a:pt x="5" y="36"/>
                    </a:lnTo>
                    <a:lnTo>
                      <a:pt x="3" y="31"/>
                    </a:lnTo>
                    <a:lnTo>
                      <a:pt x="0" y="27"/>
                    </a:lnTo>
                    <a:lnTo>
                      <a:pt x="4" y="19"/>
                    </a:lnTo>
                    <a:lnTo>
                      <a:pt x="14" y="8"/>
                    </a:lnTo>
                    <a:lnTo>
                      <a:pt x="18" y="4"/>
                    </a:lnTo>
                    <a:lnTo>
                      <a:pt x="20" y="3"/>
                    </a:lnTo>
                    <a:lnTo>
                      <a:pt x="23" y="0"/>
                    </a:lnTo>
                    <a:lnTo>
                      <a:pt x="24" y="0"/>
                    </a:lnTo>
                    <a:lnTo>
                      <a:pt x="27" y="2"/>
                    </a:lnTo>
                    <a:lnTo>
                      <a:pt x="28" y="4"/>
                    </a:lnTo>
                    <a:lnTo>
                      <a:pt x="2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06" name="Freeform 192"/>
              <p:cNvSpPr>
                <a:spLocks/>
              </p:cNvSpPr>
              <p:nvPr/>
            </p:nvSpPr>
            <p:spPr bwMode="auto">
              <a:xfrm>
                <a:off x="4174" y="3158"/>
                <a:ext cx="601" cy="208"/>
              </a:xfrm>
              <a:custGeom>
                <a:avLst/>
                <a:gdLst>
                  <a:gd name="T0" fmla="*/ 516 w 601"/>
                  <a:gd name="T1" fmla="*/ 35 h 208"/>
                  <a:gd name="T2" fmla="*/ 439 w 601"/>
                  <a:gd name="T3" fmla="*/ 6 h 208"/>
                  <a:gd name="T4" fmla="*/ 337 w 601"/>
                  <a:gd name="T5" fmla="*/ 51 h 208"/>
                  <a:gd name="T6" fmla="*/ 324 w 601"/>
                  <a:gd name="T7" fmla="*/ 67 h 208"/>
                  <a:gd name="T8" fmla="*/ 390 w 601"/>
                  <a:gd name="T9" fmla="*/ 98 h 208"/>
                  <a:gd name="T10" fmla="*/ 478 w 601"/>
                  <a:gd name="T11" fmla="*/ 131 h 208"/>
                  <a:gd name="T12" fmla="*/ 516 w 601"/>
                  <a:gd name="T13" fmla="*/ 112 h 208"/>
                  <a:gd name="T14" fmla="*/ 582 w 601"/>
                  <a:gd name="T15" fmla="*/ 73 h 208"/>
                  <a:gd name="T16" fmla="*/ 599 w 601"/>
                  <a:gd name="T17" fmla="*/ 81 h 208"/>
                  <a:gd name="T18" fmla="*/ 567 w 601"/>
                  <a:gd name="T19" fmla="*/ 107 h 208"/>
                  <a:gd name="T20" fmla="*/ 495 w 601"/>
                  <a:gd name="T21" fmla="*/ 150 h 208"/>
                  <a:gd name="T22" fmla="*/ 433 w 601"/>
                  <a:gd name="T23" fmla="*/ 134 h 208"/>
                  <a:gd name="T24" fmla="*/ 367 w 601"/>
                  <a:gd name="T25" fmla="*/ 107 h 208"/>
                  <a:gd name="T26" fmla="*/ 295 w 601"/>
                  <a:gd name="T27" fmla="*/ 116 h 208"/>
                  <a:gd name="T28" fmla="*/ 267 w 601"/>
                  <a:gd name="T29" fmla="*/ 125 h 208"/>
                  <a:gd name="T30" fmla="*/ 178 w 601"/>
                  <a:gd name="T31" fmla="*/ 164 h 208"/>
                  <a:gd name="T32" fmla="*/ 107 w 601"/>
                  <a:gd name="T33" fmla="*/ 201 h 208"/>
                  <a:gd name="T34" fmla="*/ 94 w 601"/>
                  <a:gd name="T35" fmla="*/ 201 h 208"/>
                  <a:gd name="T36" fmla="*/ 169 w 601"/>
                  <a:gd name="T37" fmla="*/ 159 h 208"/>
                  <a:gd name="T38" fmla="*/ 253 w 601"/>
                  <a:gd name="T39" fmla="*/ 120 h 208"/>
                  <a:gd name="T40" fmla="*/ 156 w 601"/>
                  <a:gd name="T41" fmla="*/ 159 h 208"/>
                  <a:gd name="T42" fmla="*/ 86 w 601"/>
                  <a:gd name="T43" fmla="*/ 192 h 208"/>
                  <a:gd name="T44" fmla="*/ 38 w 601"/>
                  <a:gd name="T45" fmla="*/ 118 h 208"/>
                  <a:gd name="T46" fmla="*/ 1 w 601"/>
                  <a:gd name="T47" fmla="*/ 65 h 208"/>
                  <a:gd name="T48" fmla="*/ 20 w 601"/>
                  <a:gd name="T49" fmla="*/ 73 h 208"/>
                  <a:gd name="T50" fmla="*/ 62 w 601"/>
                  <a:gd name="T51" fmla="*/ 136 h 208"/>
                  <a:gd name="T52" fmla="*/ 106 w 601"/>
                  <a:gd name="T53" fmla="*/ 173 h 208"/>
                  <a:gd name="T54" fmla="*/ 199 w 601"/>
                  <a:gd name="T55" fmla="*/ 130 h 208"/>
                  <a:gd name="T56" fmla="*/ 243 w 601"/>
                  <a:gd name="T57" fmla="*/ 105 h 208"/>
                  <a:gd name="T58" fmla="*/ 191 w 601"/>
                  <a:gd name="T59" fmla="*/ 54 h 208"/>
                  <a:gd name="T60" fmla="*/ 172 w 601"/>
                  <a:gd name="T61" fmla="*/ 16 h 208"/>
                  <a:gd name="T62" fmla="*/ 200 w 601"/>
                  <a:gd name="T63" fmla="*/ 50 h 208"/>
                  <a:gd name="T64" fmla="*/ 262 w 601"/>
                  <a:gd name="T65" fmla="*/ 108 h 208"/>
                  <a:gd name="T66" fmla="*/ 296 w 601"/>
                  <a:gd name="T67" fmla="*/ 102 h 208"/>
                  <a:gd name="T68" fmla="*/ 339 w 601"/>
                  <a:gd name="T69" fmla="*/ 91 h 208"/>
                  <a:gd name="T70" fmla="*/ 323 w 601"/>
                  <a:gd name="T71" fmla="*/ 77 h 208"/>
                  <a:gd name="T72" fmla="*/ 390 w 601"/>
                  <a:gd name="T73" fmla="*/ 111 h 208"/>
                  <a:gd name="T74" fmla="*/ 486 w 601"/>
                  <a:gd name="T75" fmla="*/ 146 h 208"/>
                  <a:gd name="T76" fmla="*/ 518 w 601"/>
                  <a:gd name="T77" fmla="*/ 134 h 208"/>
                  <a:gd name="T78" fmla="*/ 597 w 601"/>
                  <a:gd name="T79" fmla="*/ 78 h 208"/>
                  <a:gd name="T80" fmla="*/ 586 w 601"/>
                  <a:gd name="T81" fmla="*/ 83 h 208"/>
                  <a:gd name="T82" fmla="*/ 553 w 601"/>
                  <a:gd name="T83" fmla="*/ 106 h 208"/>
                  <a:gd name="T84" fmla="*/ 523 w 601"/>
                  <a:gd name="T85" fmla="*/ 124 h 208"/>
                  <a:gd name="T86" fmla="*/ 553 w 601"/>
                  <a:gd name="T87" fmla="*/ 101 h 208"/>
                  <a:gd name="T88" fmla="*/ 592 w 601"/>
                  <a:gd name="T89" fmla="*/ 74 h 208"/>
                  <a:gd name="T90" fmla="*/ 571 w 601"/>
                  <a:gd name="T91" fmla="*/ 81 h 208"/>
                  <a:gd name="T92" fmla="*/ 514 w 601"/>
                  <a:gd name="T93" fmla="*/ 118 h 208"/>
                  <a:gd name="T94" fmla="*/ 478 w 601"/>
                  <a:gd name="T95" fmla="*/ 135 h 208"/>
                  <a:gd name="T96" fmla="*/ 397 w 601"/>
                  <a:gd name="T97" fmla="*/ 107 h 208"/>
                  <a:gd name="T98" fmla="*/ 316 w 601"/>
                  <a:gd name="T99" fmla="*/ 67 h 208"/>
                  <a:gd name="T100" fmla="*/ 334 w 601"/>
                  <a:gd name="T101" fmla="*/ 48 h 208"/>
                  <a:gd name="T102" fmla="*/ 440 w 601"/>
                  <a:gd name="T103" fmla="*/ 1 h 208"/>
                  <a:gd name="T104" fmla="*/ 519 w 601"/>
                  <a:gd name="T105" fmla="*/ 31 h 208"/>
                  <a:gd name="T106" fmla="*/ 596 w 601"/>
                  <a:gd name="T107" fmla="*/ 64 h 20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1"/>
                  <a:gd name="T163" fmla="*/ 0 h 208"/>
                  <a:gd name="T164" fmla="*/ 601 w 601"/>
                  <a:gd name="T165" fmla="*/ 208 h 20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1" h="208">
                    <a:moveTo>
                      <a:pt x="591" y="64"/>
                    </a:moveTo>
                    <a:lnTo>
                      <a:pt x="568" y="55"/>
                    </a:lnTo>
                    <a:lnTo>
                      <a:pt x="542" y="45"/>
                    </a:lnTo>
                    <a:lnTo>
                      <a:pt x="516" y="35"/>
                    </a:lnTo>
                    <a:lnTo>
                      <a:pt x="491" y="26"/>
                    </a:lnTo>
                    <a:lnTo>
                      <a:pt x="470" y="17"/>
                    </a:lnTo>
                    <a:lnTo>
                      <a:pt x="452" y="11"/>
                    </a:lnTo>
                    <a:lnTo>
                      <a:pt x="439" y="6"/>
                    </a:lnTo>
                    <a:lnTo>
                      <a:pt x="435" y="5"/>
                    </a:lnTo>
                    <a:lnTo>
                      <a:pt x="390" y="25"/>
                    </a:lnTo>
                    <a:lnTo>
                      <a:pt x="357" y="41"/>
                    </a:lnTo>
                    <a:lnTo>
                      <a:pt x="337" y="51"/>
                    </a:lnTo>
                    <a:lnTo>
                      <a:pt x="326" y="59"/>
                    </a:lnTo>
                    <a:lnTo>
                      <a:pt x="321" y="64"/>
                    </a:lnTo>
                    <a:lnTo>
                      <a:pt x="323" y="65"/>
                    </a:lnTo>
                    <a:lnTo>
                      <a:pt x="324" y="67"/>
                    </a:lnTo>
                    <a:lnTo>
                      <a:pt x="325" y="67"/>
                    </a:lnTo>
                    <a:lnTo>
                      <a:pt x="342" y="77"/>
                    </a:lnTo>
                    <a:lnTo>
                      <a:pt x="364" y="87"/>
                    </a:lnTo>
                    <a:lnTo>
                      <a:pt x="390" y="98"/>
                    </a:lnTo>
                    <a:lnTo>
                      <a:pt x="418" y="108"/>
                    </a:lnTo>
                    <a:lnTo>
                      <a:pt x="443" y="118"/>
                    </a:lnTo>
                    <a:lnTo>
                      <a:pt x="463" y="126"/>
                    </a:lnTo>
                    <a:lnTo>
                      <a:pt x="478" y="131"/>
                    </a:lnTo>
                    <a:lnTo>
                      <a:pt x="483" y="132"/>
                    </a:lnTo>
                    <a:lnTo>
                      <a:pt x="490" y="129"/>
                    </a:lnTo>
                    <a:lnTo>
                      <a:pt x="501" y="121"/>
                    </a:lnTo>
                    <a:lnTo>
                      <a:pt x="516" y="112"/>
                    </a:lnTo>
                    <a:lnTo>
                      <a:pt x="534" y="101"/>
                    </a:lnTo>
                    <a:lnTo>
                      <a:pt x="552" y="91"/>
                    </a:lnTo>
                    <a:lnTo>
                      <a:pt x="568" y="81"/>
                    </a:lnTo>
                    <a:lnTo>
                      <a:pt x="582" y="73"/>
                    </a:lnTo>
                    <a:lnTo>
                      <a:pt x="591" y="69"/>
                    </a:lnTo>
                    <a:lnTo>
                      <a:pt x="600" y="69"/>
                    </a:lnTo>
                    <a:lnTo>
                      <a:pt x="601" y="74"/>
                    </a:lnTo>
                    <a:lnTo>
                      <a:pt x="599" y="81"/>
                    </a:lnTo>
                    <a:lnTo>
                      <a:pt x="597" y="83"/>
                    </a:lnTo>
                    <a:lnTo>
                      <a:pt x="594" y="87"/>
                    </a:lnTo>
                    <a:lnTo>
                      <a:pt x="583" y="94"/>
                    </a:lnTo>
                    <a:lnTo>
                      <a:pt x="567" y="107"/>
                    </a:lnTo>
                    <a:lnTo>
                      <a:pt x="549" y="120"/>
                    </a:lnTo>
                    <a:lnTo>
                      <a:pt x="530" y="134"/>
                    </a:lnTo>
                    <a:lnTo>
                      <a:pt x="511" y="144"/>
                    </a:lnTo>
                    <a:lnTo>
                      <a:pt x="495" y="150"/>
                    </a:lnTo>
                    <a:lnTo>
                      <a:pt x="482" y="151"/>
                    </a:lnTo>
                    <a:lnTo>
                      <a:pt x="470" y="146"/>
                    </a:lnTo>
                    <a:lnTo>
                      <a:pt x="453" y="140"/>
                    </a:lnTo>
                    <a:lnTo>
                      <a:pt x="433" y="134"/>
                    </a:lnTo>
                    <a:lnTo>
                      <a:pt x="414" y="125"/>
                    </a:lnTo>
                    <a:lnTo>
                      <a:pt x="394" y="118"/>
                    </a:lnTo>
                    <a:lnTo>
                      <a:pt x="378" y="112"/>
                    </a:lnTo>
                    <a:lnTo>
                      <a:pt x="367" y="107"/>
                    </a:lnTo>
                    <a:lnTo>
                      <a:pt x="363" y="106"/>
                    </a:lnTo>
                    <a:lnTo>
                      <a:pt x="334" y="110"/>
                    </a:lnTo>
                    <a:lnTo>
                      <a:pt x="313" y="112"/>
                    </a:lnTo>
                    <a:lnTo>
                      <a:pt x="295" y="116"/>
                    </a:lnTo>
                    <a:lnTo>
                      <a:pt x="282" y="118"/>
                    </a:lnTo>
                    <a:lnTo>
                      <a:pt x="275" y="121"/>
                    </a:lnTo>
                    <a:lnTo>
                      <a:pt x="269" y="124"/>
                    </a:lnTo>
                    <a:lnTo>
                      <a:pt x="267" y="125"/>
                    </a:lnTo>
                    <a:lnTo>
                      <a:pt x="266" y="125"/>
                    </a:lnTo>
                    <a:lnTo>
                      <a:pt x="235" y="137"/>
                    </a:lnTo>
                    <a:lnTo>
                      <a:pt x="206" y="151"/>
                    </a:lnTo>
                    <a:lnTo>
                      <a:pt x="178" y="164"/>
                    </a:lnTo>
                    <a:lnTo>
                      <a:pt x="154" y="177"/>
                    </a:lnTo>
                    <a:lnTo>
                      <a:pt x="134" y="187"/>
                    </a:lnTo>
                    <a:lnTo>
                      <a:pt x="118" y="196"/>
                    </a:lnTo>
                    <a:lnTo>
                      <a:pt x="107" y="201"/>
                    </a:lnTo>
                    <a:lnTo>
                      <a:pt x="104" y="203"/>
                    </a:lnTo>
                    <a:lnTo>
                      <a:pt x="92" y="208"/>
                    </a:lnTo>
                    <a:lnTo>
                      <a:pt x="91" y="206"/>
                    </a:lnTo>
                    <a:lnTo>
                      <a:pt x="94" y="201"/>
                    </a:lnTo>
                    <a:lnTo>
                      <a:pt x="96" y="198"/>
                    </a:lnTo>
                    <a:lnTo>
                      <a:pt x="118" y="186"/>
                    </a:lnTo>
                    <a:lnTo>
                      <a:pt x="143" y="172"/>
                    </a:lnTo>
                    <a:lnTo>
                      <a:pt x="169" y="159"/>
                    </a:lnTo>
                    <a:lnTo>
                      <a:pt x="196" y="146"/>
                    </a:lnTo>
                    <a:lnTo>
                      <a:pt x="220" y="135"/>
                    </a:lnTo>
                    <a:lnTo>
                      <a:pt x="240" y="125"/>
                    </a:lnTo>
                    <a:lnTo>
                      <a:pt x="253" y="120"/>
                    </a:lnTo>
                    <a:lnTo>
                      <a:pt x="258" y="117"/>
                    </a:lnTo>
                    <a:lnTo>
                      <a:pt x="220" y="131"/>
                    </a:lnTo>
                    <a:lnTo>
                      <a:pt x="186" y="145"/>
                    </a:lnTo>
                    <a:lnTo>
                      <a:pt x="156" y="159"/>
                    </a:lnTo>
                    <a:lnTo>
                      <a:pt x="131" y="170"/>
                    </a:lnTo>
                    <a:lnTo>
                      <a:pt x="111" y="179"/>
                    </a:lnTo>
                    <a:lnTo>
                      <a:pt x="96" y="187"/>
                    </a:lnTo>
                    <a:lnTo>
                      <a:pt x="86" y="192"/>
                    </a:lnTo>
                    <a:lnTo>
                      <a:pt x="83" y="193"/>
                    </a:lnTo>
                    <a:lnTo>
                      <a:pt x="67" y="165"/>
                    </a:lnTo>
                    <a:lnTo>
                      <a:pt x="52" y="140"/>
                    </a:lnTo>
                    <a:lnTo>
                      <a:pt x="38" y="118"/>
                    </a:lnTo>
                    <a:lnTo>
                      <a:pt x="25" y="99"/>
                    </a:lnTo>
                    <a:lnTo>
                      <a:pt x="15" y="84"/>
                    </a:lnTo>
                    <a:lnTo>
                      <a:pt x="6" y="73"/>
                    </a:lnTo>
                    <a:lnTo>
                      <a:pt x="1" y="65"/>
                    </a:lnTo>
                    <a:lnTo>
                      <a:pt x="0" y="63"/>
                    </a:lnTo>
                    <a:lnTo>
                      <a:pt x="14" y="64"/>
                    </a:lnTo>
                    <a:lnTo>
                      <a:pt x="15" y="67"/>
                    </a:lnTo>
                    <a:lnTo>
                      <a:pt x="20" y="73"/>
                    </a:lnTo>
                    <a:lnTo>
                      <a:pt x="28" y="84"/>
                    </a:lnTo>
                    <a:lnTo>
                      <a:pt x="38" y="98"/>
                    </a:lnTo>
                    <a:lnTo>
                      <a:pt x="49" y="116"/>
                    </a:lnTo>
                    <a:lnTo>
                      <a:pt x="62" y="136"/>
                    </a:lnTo>
                    <a:lnTo>
                      <a:pt x="76" y="158"/>
                    </a:lnTo>
                    <a:lnTo>
                      <a:pt x="91" y="182"/>
                    </a:lnTo>
                    <a:lnTo>
                      <a:pt x="95" y="179"/>
                    </a:lnTo>
                    <a:lnTo>
                      <a:pt x="106" y="173"/>
                    </a:lnTo>
                    <a:lnTo>
                      <a:pt x="124" y="164"/>
                    </a:lnTo>
                    <a:lnTo>
                      <a:pt x="147" y="154"/>
                    </a:lnTo>
                    <a:lnTo>
                      <a:pt x="172" y="142"/>
                    </a:lnTo>
                    <a:lnTo>
                      <a:pt x="199" y="130"/>
                    </a:lnTo>
                    <a:lnTo>
                      <a:pt x="225" y="120"/>
                    </a:lnTo>
                    <a:lnTo>
                      <a:pt x="252" y="112"/>
                    </a:lnTo>
                    <a:lnTo>
                      <a:pt x="249" y="110"/>
                    </a:lnTo>
                    <a:lnTo>
                      <a:pt x="243" y="105"/>
                    </a:lnTo>
                    <a:lnTo>
                      <a:pt x="233" y="94"/>
                    </a:lnTo>
                    <a:lnTo>
                      <a:pt x="221" y="83"/>
                    </a:lnTo>
                    <a:lnTo>
                      <a:pt x="206" y="69"/>
                    </a:lnTo>
                    <a:lnTo>
                      <a:pt x="191" y="54"/>
                    </a:lnTo>
                    <a:lnTo>
                      <a:pt x="175" y="39"/>
                    </a:lnTo>
                    <a:lnTo>
                      <a:pt x="159" y="22"/>
                    </a:lnTo>
                    <a:lnTo>
                      <a:pt x="171" y="15"/>
                    </a:lnTo>
                    <a:lnTo>
                      <a:pt x="172" y="16"/>
                    </a:lnTo>
                    <a:lnTo>
                      <a:pt x="175" y="20"/>
                    </a:lnTo>
                    <a:lnTo>
                      <a:pt x="180" y="27"/>
                    </a:lnTo>
                    <a:lnTo>
                      <a:pt x="188" y="37"/>
                    </a:lnTo>
                    <a:lnTo>
                      <a:pt x="200" y="50"/>
                    </a:lnTo>
                    <a:lnTo>
                      <a:pt x="215" y="67"/>
                    </a:lnTo>
                    <a:lnTo>
                      <a:pt x="235" y="86"/>
                    </a:lnTo>
                    <a:lnTo>
                      <a:pt x="261" y="108"/>
                    </a:lnTo>
                    <a:lnTo>
                      <a:pt x="262" y="108"/>
                    </a:lnTo>
                    <a:lnTo>
                      <a:pt x="267" y="107"/>
                    </a:lnTo>
                    <a:lnTo>
                      <a:pt x="273" y="106"/>
                    </a:lnTo>
                    <a:lnTo>
                      <a:pt x="283" y="105"/>
                    </a:lnTo>
                    <a:lnTo>
                      <a:pt x="296" y="102"/>
                    </a:lnTo>
                    <a:lnTo>
                      <a:pt x="310" y="99"/>
                    </a:lnTo>
                    <a:lnTo>
                      <a:pt x="326" y="97"/>
                    </a:lnTo>
                    <a:lnTo>
                      <a:pt x="344" y="93"/>
                    </a:lnTo>
                    <a:lnTo>
                      <a:pt x="339" y="91"/>
                    </a:lnTo>
                    <a:lnTo>
                      <a:pt x="329" y="84"/>
                    </a:lnTo>
                    <a:lnTo>
                      <a:pt x="320" y="79"/>
                    </a:lnTo>
                    <a:lnTo>
                      <a:pt x="320" y="75"/>
                    </a:lnTo>
                    <a:lnTo>
                      <a:pt x="323" y="77"/>
                    </a:lnTo>
                    <a:lnTo>
                      <a:pt x="332" y="82"/>
                    </a:lnTo>
                    <a:lnTo>
                      <a:pt x="347" y="89"/>
                    </a:lnTo>
                    <a:lnTo>
                      <a:pt x="366" y="99"/>
                    </a:lnTo>
                    <a:lnTo>
                      <a:pt x="390" y="111"/>
                    </a:lnTo>
                    <a:lnTo>
                      <a:pt x="418" y="122"/>
                    </a:lnTo>
                    <a:lnTo>
                      <a:pt x="449" y="135"/>
                    </a:lnTo>
                    <a:lnTo>
                      <a:pt x="485" y="146"/>
                    </a:lnTo>
                    <a:lnTo>
                      <a:pt x="486" y="146"/>
                    </a:lnTo>
                    <a:lnTo>
                      <a:pt x="489" y="146"/>
                    </a:lnTo>
                    <a:lnTo>
                      <a:pt x="495" y="145"/>
                    </a:lnTo>
                    <a:lnTo>
                      <a:pt x="504" y="141"/>
                    </a:lnTo>
                    <a:lnTo>
                      <a:pt x="518" y="134"/>
                    </a:lnTo>
                    <a:lnTo>
                      <a:pt x="538" y="122"/>
                    </a:lnTo>
                    <a:lnTo>
                      <a:pt x="563" y="105"/>
                    </a:lnTo>
                    <a:lnTo>
                      <a:pt x="596" y="79"/>
                    </a:lnTo>
                    <a:lnTo>
                      <a:pt x="597" y="78"/>
                    </a:lnTo>
                    <a:lnTo>
                      <a:pt x="597" y="77"/>
                    </a:lnTo>
                    <a:lnTo>
                      <a:pt x="596" y="77"/>
                    </a:lnTo>
                    <a:lnTo>
                      <a:pt x="591" y="79"/>
                    </a:lnTo>
                    <a:lnTo>
                      <a:pt x="586" y="83"/>
                    </a:lnTo>
                    <a:lnTo>
                      <a:pt x="580" y="87"/>
                    </a:lnTo>
                    <a:lnTo>
                      <a:pt x="572" y="93"/>
                    </a:lnTo>
                    <a:lnTo>
                      <a:pt x="563" y="99"/>
                    </a:lnTo>
                    <a:lnTo>
                      <a:pt x="553" y="106"/>
                    </a:lnTo>
                    <a:lnTo>
                      <a:pt x="543" y="112"/>
                    </a:lnTo>
                    <a:lnTo>
                      <a:pt x="533" y="118"/>
                    </a:lnTo>
                    <a:lnTo>
                      <a:pt x="521" y="125"/>
                    </a:lnTo>
                    <a:lnTo>
                      <a:pt x="523" y="124"/>
                    </a:lnTo>
                    <a:lnTo>
                      <a:pt x="528" y="120"/>
                    </a:lnTo>
                    <a:lnTo>
                      <a:pt x="534" y="115"/>
                    </a:lnTo>
                    <a:lnTo>
                      <a:pt x="543" y="108"/>
                    </a:lnTo>
                    <a:lnTo>
                      <a:pt x="553" y="101"/>
                    </a:lnTo>
                    <a:lnTo>
                      <a:pt x="566" y="92"/>
                    </a:lnTo>
                    <a:lnTo>
                      <a:pt x="578" y="83"/>
                    </a:lnTo>
                    <a:lnTo>
                      <a:pt x="592" y="74"/>
                    </a:lnTo>
                    <a:lnTo>
                      <a:pt x="591" y="73"/>
                    </a:lnTo>
                    <a:lnTo>
                      <a:pt x="586" y="74"/>
                    </a:lnTo>
                    <a:lnTo>
                      <a:pt x="578" y="77"/>
                    </a:lnTo>
                    <a:lnTo>
                      <a:pt x="571" y="81"/>
                    </a:lnTo>
                    <a:lnTo>
                      <a:pt x="559" y="88"/>
                    </a:lnTo>
                    <a:lnTo>
                      <a:pt x="544" y="98"/>
                    </a:lnTo>
                    <a:lnTo>
                      <a:pt x="529" y="108"/>
                    </a:lnTo>
                    <a:lnTo>
                      <a:pt x="514" y="118"/>
                    </a:lnTo>
                    <a:lnTo>
                      <a:pt x="500" y="127"/>
                    </a:lnTo>
                    <a:lnTo>
                      <a:pt x="490" y="134"/>
                    </a:lnTo>
                    <a:lnTo>
                      <a:pt x="483" y="136"/>
                    </a:lnTo>
                    <a:lnTo>
                      <a:pt x="478" y="135"/>
                    </a:lnTo>
                    <a:lnTo>
                      <a:pt x="467" y="131"/>
                    </a:lnTo>
                    <a:lnTo>
                      <a:pt x="448" y="125"/>
                    </a:lnTo>
                    <a:lnTo>
                      <a:pt x="424" y="117"/>
                    </a:lnTo>
                    <a:lnTo>
                      <a:pt x="397" y="107"/>
                    </a:lnTo>
                    <a:lnTo>
                      <a:pt x="371" y="96"/>
                    </a:lnTo>
                    <a:lnTo>
                      <a:pt x="343" y="82"/>
                    </a:lnTo>
                    <a:lnTo>
                      <a:pt x="318" y="67"/>
                    </a:lnTo>
                    <a:lnTo>
                      <a:pt x="316" y="67"/>
                    </a:lnTo>
                    <a:lnTo>
                      <a:pt x="316" y="64"/>
                    </a:lnTo>
                    <a:lnTo>
                      <a:pt x="316" y="62"/>
                    </a:lnTo>
                    <a:lnTo>
                      <a:pt x="323" y="55"/>
                    </a:lnTo>
                    <a:lnTo>
                      <a:pt x="334" y="48"/>
                    </a:lnTo>
                    <a:lnTo>
                      <a:pt x="356" y="36"/>
                    </a:lnTo>
                    <a:lnTo>
                      <a:pt x="388" y="20"/>
                    </a:lnTo>
                    <a:lnTo>
                      <a:pt x="435" y="0"/>
                    </a:lnTo>
                    <a:lnTo>
                      <a:pt x="440" y="1"/>
                    </a:lnTo>
                    <a:lnTo>
                      <a:pt x="452" y="6"/>
                    </a:lnTo>
                    <a:lnTo>
                      <a:pt x="471" y="12"/>
                    </a:lnTo>
                    <a:lnTo>
                      <a:pt x="494" y="21"/>
                    </a:lnTo>
                    <a:lnTo>
                      <a:pt x="519" y="31"/>
                    </a:lnTo>
                    <a:lnTo>
                      <a:pt x="545" y="43"/>
                    </a:lnTo>
                    <a:lnTo>
                      <a:pt x="572" y="53"/>
                    </a:lnTo>
                    <a:lnTo>
                      <a:pt x="595" y="64"/>
                    </a:lnTo>
                    <a:lnTo>
                      <a:pt x="596" y="64"/>
                    </a:lnTo>
                    <a:lnTo>
                      <a:pt x="597" y="65"/>
                    </a:lnTo>
                    <a:lnTo>
                      <a:pt x="596" y="65"/>
                    </a:lnTo>
                    <a:lnTo>
                      <a:pt x="591"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07" name="Freeform 193"/>
              <p:cNvSpPr>
                <a:spLocks/>
              </p:cNvSpPr>
              <p:nvPr/>
            </p:nvSpPr>
            <p:spPr bwMode="auto">
              <a:xfrm>
                <a:off x="4483" y="3131"/>
                <a:ext cx="69" cy="57"/>
              </a:xfrm>
              <a:custGeom>
                <a:avLst/>
                <a:gdLst>
                  <a:gd name="T0" fmla="*/ 0 w 69"/>
                  <a:gd name="T1" fmla="*/ 8 h 57"/>
                  <a:gd name="T2" fmla="*/ 1 w 69"/>
                  <a:gd name="T3" fmla="*/ 9 h 57"/>
                  <a:gd name="T4" fmla="*/ 6 w 69"/>
                  <a:gd name="T5" fmla="*/ 13 h 57"/>
                  <a:gd name="T6" fmla="*/ 14 w 69"/>
                  <a:gd name="T7" fmla="*/ 19 h 57"/>
                  <a:gd name="T8" fmla="*/ 23 w 69"/>
                  <a:gd name="T9" fmla="*/ 27 h 57"/>
                  <a:gd name="T10" fmla="*/ 31 w 69"/>
                  <a:gd name="T11" fmla="*/ 34 h 57"/>
                  <a:gd name="T12" fmla="*/ 42 w 69"/>
                  <a:gd name="T13" fmla="*/ 42 h 57"/>
                  <a:gd name="T14" fmla="*/ 50 w 69"/>
                  <a:gd name="T15" fmla="*/ 51 h 57"/>
                  <a:gd name="T16" fmla="*/ 58 w 69"/>
                  <a:gd name="T17" fmla="*/ 57 h 57"/>
                  <a:gd name="T18" fmla="*/ 69 w 69"/>
                  <a:gd name="T19" fmla="*/ 53 h 57"/>
                  <a:gd name="T20" fmla="*/ 67 w 69"/>
                  <a:gd name="T21" fmla="*/ 52 h 57"/>
                  <a:gd name="T22" fmla="*/ 62 w 69"/>
                  <a:gd name="T23" fmla="*/ 47 h 57"/>
                  <a:gd name="T24" fmla="*/ 53 w 69"/>
                  <a:gd name="T25" fmla="*/ 40 h 57"/>
                  <a:gd name="T26" fmla="*/ 43 w 69"/>
                  <a:gd name="T27" fmla="*/ 33 h 57"/>
                  <a:gd name="T28" fmla="*/ 33 w 69"/>
                  <a:gd name="T29" fmla="*/ 24 h 57"/>
                  <a:gd name="T30" fmla="*/ 21 w 69"/>
                  <a:gd name="T31" fmla="*/ 15 h 57"/>
                  <a:gd name="T32" fmla="*/ 10 w 69"/>
                  <a:gd name="T33" fmla="*/ 8 h 57"/>
                  <a:gd name="T34" fmla="*/ 1 w 69"/>
                  <a:gd name="T35" fmla="*/ 0 h 57"/>
                  <a:gd name="T36" fmla="*/ 0 w 69"/>
                  <a:gd name="T37" fmla="*/ 8 h 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57"/>
                  <a:gd name="T59" fmla="*/ 69 w 69"/>
                  <a:gd name="T60" fmla="*/ 57 h 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57">
                    <a:moveTo>
                      <a:pt x="0" y="8"/>
                    </a:moveTo>
                    <a:lnTo>
                      <a:pt x="1" y="9"/>
                    </a:lnTo>
                    <a:lnTo>
                      <a:pt x="6" y="13"/>
                    </a:lnTo>
                    <a:lnTo>
                      <a:pt x="14" y="19"/>
                    </a:lnTo>
                    <a:lnTo>
                      <a:pt x="23" y="27"/>
                    </a:lnTo>
                    <a:lnTo>
                      <a:pt x="31" y="34"/>
                    </a:lnTo>
                    <a:lnTo>
                      <a:pt x="42" y="42"/>
                    </a:lnTo>
                    <a:lnTo>
                      <a:pt x="50" y="51"/>
                    </a:lnTo>
                    <a:lnTo>
                      <a:pt x="58" y="57"/>
                    </a:lnTo>
                    <a:lnTo>
                      <a:pt x="69" y="53"/>
                    </a:lnTo>
                    <a:lnTo>
                      <a:pt x="67" y="52"/>
                    </a:lnTo>
                    <a:lnTo>
                      <a:pt x="62" y="47"/>
                    </a:lnTo>
                    <a:lnTo>
                      <a:pt x="53" y="40"/>
                    </a:lnTo>
                    <a:lnTo>
                      <a:pt x="43" y="33"/>
                    </a:lnTo>
                    <a:lnTo>
                      <a:pt x="33" y="24"/>
                    </a:lnTo>
                    <a:lnTo>
                      <a:pt x="21" y="15"/>
                    </a:lnTo>
                    <a:lnTo>
                      <a:pt x="10" y="8"/>
                    </a:lnTo>
                    <a:lnTo>
                      <a:pt x="1"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08" name="Freeform 194"/>
              <p:cNvSpPr>
                <a:spLocks/>
              </p:cNvSpPr>
              <p:nvPr/>
            </p:nvSpPr>
            <p:spPr bwMode="auto">
              <a:xfrm>
                <a:off x="4594" y="3462"/>
                <a:ext cx="389" cy="481"/>
              </a:xfrm>
              <a:custGeom>
                <a:avLst/>
                <a:gdLst>
                  <a:gd name="T0" fmla="*/ 19 w 389"/>
                  <a:gd name="T1" fmla="*/ 38 h 481"/>
                  <a:gd name="T2" fmla="*/ 18 w 389"/>
                  <a:gd name="T3" fmla="*/ 45 h 481"/>
                  <a:gd name="T4" fmla="*/ 17 w 389"/>
                  <a:gd name="T5" fmla="*/ 60 h 481"/>
                  <a:gd name="T6" fmla="*/ 19 w 389"/>
                  <a:gd name="T7" fmla="*/ 79 h 481"/>
                  <a:gd name="T8" fmla="*/ 29 w 389"/>
                  <a:gd name="T9" fmla="*/ 94 h 481"/>
                  <a:gd name="T10" fmla="*/ 28 w 389"/>
                  <a:gd name="T11" fmla="*/ 103 h 481"/>
                  <a:gd name="T12" fmla="*/ 23 w 389"/>
                  <a:gd name="T13" fmla="*/ 129 h 481"/>
                  <a:gd name="T14" fmla="*/ 18 w 389"/>
                  <a:gd name="T15" fmla="*/ 170 h 481"/>
                  <a:gd name="T16" fmla="*/ 12 w 389"/>
                  <a:gd name="T17" fmla="*/ 221 h 481"/>
                  <a:gd name="T18" fmla="*/ 5 w 389"/>
                  <a:gd name="T19" fmla="*/ 280 h 481"/>
                  <a:gd name="T20" fmla="*/ 1 w 389"/>
                  <a:gd name="T21" fmla="*/ 346 h 481"/>
                  <a:gd name="T22" fmla="*/ 0 w 389"/>
                  <a:gd name="T23" fmla="*/ 413 h 481"/>
                  <a:gd name="T24" fmla="*/ 3 w 389"/>
                  <a:gd name="T25" fmla="*/ 481 h 481"/>
                  <a:gd name="T26" fmla="*/ 8 w 389"/>
                  <a:gd name="T27" fmla="*/ 480 h 481"/>
                  <a:gd name="T28" fmla="*/ 23 w 389"/>
                  <a:gd name="T29" fmla="*/ 476 h 481"/>
                  <a:gd name="T30" fmla="*/ 44 w 389"/>
                  <a:gd name="T31" fmla="*/ 471 h 481"/>
                  <a:gd name="T32" fmla="*/ 71 w 389"/>
                  <a:gd name="T33" fmla="*/ 466 h 481"/>
                  <a:gd name="T34" fmla="*/ 99 w 389"/>
                  <a:gd name="T35" fmla="*/ 462 h 481"/>
                  <a:gd name="T36" fmla="*/ 127 w 389"/>
                  <a:gd name="T37" fmla="*/ 461 h 481"/>
                  <a:gd name="T38" fmla="*/ 151 w 389"/>
                  <a:gd name="T39" fmla="*/ 463 h 481"/>
                  <a:gd name="T40" fmla="*/ 170 w 389"/>
                  <a:gd name="T41" fmla="*/ 471 h 481"/>
                  <a:gd name="T42" fmla="*/ 189 w 389"/>
                  <a:gd name="T43" fmla="*/ 479 h 481"/>
                  <a:gd name="T44" fmla="*/ 213 w 389"/>
                  <a:gd name="T45" fmla="*/ 480 h 481"/>
                  <a:gd name="T46" fmla="*/ 239 w 389"/>
                  <a:gd name="T47" fmla="*/ 479 h 481"/>
                  <a:gd name="T48" fmla="*/ 266 w 389"/>
                  <a:gd name="T49" fmla="*/ 475 h 481"/>
                  <a:gd name="T50" fmla="*/ 291 w 389"/>
                  <a:gd name="T51" fmla="*/ 470 h 481"/>
                  <a:gd name="T52" fmla="*/ 313 w 389"/>
                  <a:gd name="T53" fmla="*/ 465 h 481"/>
                  <a:gd name="T54" fmla="*/ 327 w 389"/>
                  <a:gd name="T55" fmla="*/ 461 h 481"/>
                  <a:gd name="T56" fmla="*/ 332 w 389"/>
                  <a:gd name="T57" fmla="*/ 460 h 481"/>
                  <a:gd name="T58" fmla="*/ 344 w 389"/>
                  <a:gd name="T59" fmla="*/ 153 h 481"/>
                  <a:gd name="T60" fmla="*/ 348 w 389"/>
                  <a:gd name="T61" fmla="*/ 150 h 481"/>
                  <a:gd name="T62" fmla="*/ 356 w 389"/>
                  <a:gd name="T63" fmla="*/ 137 h 481"/>
                  <a:gd name="T64" fmla="*/ 360 w 389"/>
                  <a:gd name="T65" fmla="*/ 122 h 481"/>
                  <a:gd name="T66" fmla="*/ 352 w 389"/>
                  <a:gd name="T67" fmla="*/ 103 h 481"/>
                  <a:gd name="T68" fmla="*/ 389 w 389"/>
                  <a:gd name="T69" fmla="*/ 50 h 481"/>
                  <a:gd name="T70" fmla="*/ 325 w 389"/>
                  <a:gd name="T71" fmla="*/ 57 h 481"/>
                  <a:gd name="T72" fmla="*/ 289 w 389"/>
                  <a:gd name="T73" fmla="*/ 0 h 481"/>
                  <a:gd name="T74" fmla="*/ 242 w 389"/>
                  <a:gd name="T75" fmla="*/ 73 h 481"/>
                  <a:gd name="T76" fmla="*/ 239 w 389"/>
                  <a:gd name="T77" fmla="*/ 73 h 481"/>
                  <a:gd name="T78" fmla="*/ 233 w 389"/>
                  <a:gd name="T79" fmla="*/ 71 h 481"/>
                  <a:gd name="T80" fmla="*/ 223 w 389"/>
                  <a:gd name="T81" fmla="*/ 70 h 481"/>
                  <a:gd name="T82" fmla="*/ 209 w 389"/>
                  <a:gd name="T83" fmla="*/ 67 h 481"/>
                  <a:gd name="T84" fmla="*/ 194 w 389"/>
                  <a:gd name="T85" fmla="*/ 65 h 481"/>
                  <a:gd name="T86" fmla="*/ 176 w 389"/>
                  <a:gd name="T87" fmla="*/ 62 h 481"/>
                  <a:gd name="T88" fmla="*/ 157 w 389"/>
                  <a:gd name="T89" fmla="*/ 59 h 481"/>
                  <a:gd name="T90" fmla="*/ 137 w 389"/>
                  <a:gd name="T91" fmla="*/ 56 h 481"/>
                  <a:gd name="T92" fmla="*/ 117 w 389"/>
                  <a:gd name="T93" fmla="*/ 52 h 481"/>
                  <a:gd name="T94" fmla="*/ 96 w 389"/>
                  <a:gd name="T95" fmla="*/ 50 h 481"/>
                  <a:gd name="T96" fmla="*/ 79 w 389"/>
                  <a:gd name="T97" fmla="*/ 47 h 481"/>
                  <a:gd name="T98" fmla="*/ 61 w 389"/>
                  <a:gd name="T99" fmla="*/ 45 h 481"/>
                  <a:gd name="T100" fmla="*/ 46 w 389"/>
                  <a:gd name="T101" fmla="*/ 42 h 481"/>
                  <a:gd name="T102" fmla="*/ 33 w 389"/>
                  <a:gd name="T103" fmla="*/ 40 h 481"/>
                  <a:gd name="T104" fmla="*/ 24 w 389"/>
                  <a:gd name="T105" fmla="*/ 38 h 481"/>
                  <a:gd name="T106" fmla="*/ 19 w 389"/>
                  <a:gd name="T107" fmla="*/ 38 h 48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89"/>
                  <a:gd name="T163" fmla="*/ 0 h 481"/>
                  <a:gd name="T164" fmla="*/ 389 w 389"/>
                  <a:gd name="T165" fmla="*/ 481 h 48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89" h="481">
                    <a:moveTo>
                      <a:pt x="19" y="38"/>
                    </a:moveTo>
                    <a:lnTo>
                      <a:pt x="18" y="45"/>
                    </a:lnTo>
                    <a:lnTo>
                      <a:pt x="17" y="60"/>
                    </a:lnTo>
                    <a:lnTo>
                      <a:pt x="19" y="79"/>
                    </a:lnTo>
                    <a:lnTo>
                      <a:pt x="29" y="94"/>
                    </a:lnTo>
                    <a:lnTo>
                      <a:pt x="28" y="103"/>
                    </a:lnTo>
                    <a:lnTo>
                      <a:pt x="23" y="129"/>
                    </a:lnTo>
                    <a:lnTo>
                      <a:pt x="18" y="170"/>
                    </a:lnTo>
                    <a:lnTo>
                      <a:pt x="12" y="221"/>
                    </a:lnTo>
                    <a:lnTo>
                      <a:pt x="5" y="280"/>
                    </a:lnTo>
                    <a:lnTo>
                      <a:pt x="1" y="346"/>
                    </a:lnTo>
                    <a:lnTo>
                      <a:pt x="0" y="413"/>
                    </a:lnTo>
                    <a:lnTo>
                      <a:pt x="3" y="481"/>
                    </a:lnTo>
                    <a:lnTo>
                      <a:pt x="8" y="480"/>
                    </a:lnTo>
                    <a:lnTo>
                      <a:pt x="23" y="476"/>
                    </a:lnTo>
                    <a:lnTo>
                      <a:pt x="44" y="471"/>
                    </a:lnTo>
                    <a:lnTo>
                      <a:pt x="71" y="466"/>
                    </a:lnTo>
                    <a:lnTo>
                      <a:pt x="99" y="462"/>
                    </a:lnTo>
                    <a:lnTo>
                      <a:pt x="127" y="461"/>
                    </a:lnTo>
                    <a:lnTo>
                      <a:pt x="151" y="463"/>
                    </a:lnTo>
                    <a:lnTo>
                      <a:pt x="170" y="471"/>
                    </a:lnTo>
                    <a:lnTo>
                      <a:pt x="189" y="479"/>
                    </a:lnTo>
                    <a:lnTo>
                      <a:pt x="213" y="480"/>
                    </a:lnTo>
                    <a:lnTo>
                      <a:pt x="239" y="479"/>
                    </a:lnTo>
                    <a:lnTo>
                      <a:pt x="266" y="475"/>
                    </a:lnTo>
                    <a:lnTo>
                      <a:pt x="291" y="470"/>
                    </a:lnTo>
                    <a:lnTo>
                      <a:pt x="313" y="465"/>
                    </a:lnTo>
                    <a:lnTo>
                      <a:pt x="327" y="461"/>
                    </a:lnTo>
                    <a:lnTo>
                      <a:pt x="332" y="460"/>
                    </a:lnTo>
                    <a:lnTo>
                      <a:pt x="344" y="153"/>
                    </a:lnTo>
                    <a:lnTo>
                      <a:pt x="348" y="150"/>
                    </a:lnTo>
                    <a:lnTo>
                      <a:pt x="356" y="137"/>
                    </a:lnTo>
                    <a:lnTo>
                      <a:pt x="360" y="122"/>
                    </a:lnTo>
                    <a:lnTo>
                      <a:pt x="352" y="103"/>
                    </a:lnTo>
                    <a:lnTo>
                      <a:pt x="389" y="50"/>
                    </a:lnTo>
                    <a:lnTo>
                      <a:pt x="325" y="57"/>
                    </a:lnTo>
                    <a:lnTo>
                      <a:pt x="289" y="0"/>
                    </a:lnTo>
                    <a:lnTo>
                      <a:pt x="242" y="73"/>
                    </a:lnTo>
                    <a:lnTo>
                      <a:pt x="239" y="73"/>
                    </a:lnTo>
                    <a:lnTo>
                      <a:pt x="233" y="71"/>
                    </a:lnTo>
                    <a:lnTo>
                      <a:pt x="223" y="70"/>
                    </a:lnTo>
                    <a:lnTo>
                      <a:pt x="209" y="67"/>
                    </a:lnTo>
                    <a:lnTo>
                      <a:pt x="194" y="65"/>
                    </a:lnTo>
                    <a:lnTo>
                      <a:pt x="176" y="62"/>
                    </a:lnTo>
                    <a:lnTo>
                      <a:pt x="157" y="59"/>
                    </a:lnTo>
                    <a:lnTo>
                      <a:pt x="137" y="56"/>
                    </a:lnTo>
                    <a:lnTo>
                      <a:pt x="117" y="52"/>
                    </a:lnTo>
                    <a:lnTo>
                      <a:pt x="96" y="50"/>
                    </a:lnTo>
                    <a:lnTo>
                      <a:pt x="79" y="47"/>
                    </a:lnTo>
                    <a:lnTo>
                      <a:pt x="61" y="45"/>
                    </a:lnTo>
                    <a:lnTo>
                      <a:pt x="46" y="42"/>
                    </a:lnTo>
                    <a:lnTo>
                      <a:pt x="33" y="40"/>
                    </a:lnTo>
                    <a:lnTo>
                      <a:pt x="24" y="38"/>
                    </a:lnTo>
                    <a:lnTo>
                      <a:pt x="19" y="38"/>
                    </a:lnTo>
                    <a:close/>
                  </a:path>
                </a:pathLst>
              </a:custGeom>
              <a:solidFill>
                <a:srgbClr val="35AA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09" name="Freeform 195"/>
              <p:cNvSpPr>
                <a:spLocks/>
              </p:cNvSpPr>
              <p:nvPr/>
            </p:nvSpPr>
            <p:spPr bwMode="auto">
              <a:xfrm>
                <a:off x="4797" y="2592"/>
                <a:ext cx="134" cy="182"/>
              </a:xfrm>
              <a:custGeom>
                <a:avLst/>
                <a:gdLst>
                  <a:gd name="T0" fmla="*/ 0 w 134"/>
                  <a:gd name="T1" fmla="*/ 48 h 182"/>
                  <a:gd name="T2" fmla="*/ 11 w 134"/>
                  <a:gd name="T3" fmla="*/ 43 h 182"/>
                  <a:gd name="T4" fmla="*/ 15 w 134"/>
                  <a:gd name="T5" fmla="*/ 44 h 182"/>
                  <a:gd name="T6" fmla="*/ 22 w 134"/>
                  <a:gd name="T7" fmla="*/ 46 h 182"/>
                  <a:gd name="T8" fmla="*/ 36 w 134"/>
                  <a:gd name="T9" fmla="*/ 48 h 182"/>
                  <a:gd name="T10" fmla="*/ 52 w 134"/>
                  <a:gd name="T11" fmla="*/ 48 h 182"/>
                  <a:gd name="T12" fmla="*/ 69 w 134"/>
                  <a:gd name="T13" fmla="*/ 44 h 182"/>
                  <a:gd name="T14" fmla="*/ 86 w 134"/>
                  <a:gd name="T15" fmla="*/ 37 h 182"/>
                  <a:gd name="T16" fmla="*/ 102 w 134"/>
                  <a:gd name="T17" fmla="*/ 23 h 182"/>
                  <a:gd name="T18" fmla="*/ 116 w 134"/>
                  <a:gd name="T19" fmla="*/ 1 h 182"/>
                  <a:gd name="T20" fmla="*/ 119 w 134"/>
                  <a:gd name="T21" fmla="*/ 1 h 182"/>
                  <a:gd name="T22" fmla="*/ 122 w 134"/>
                  <a:gd name="T23" fmla="*/ 0 h 182"/>
                  <a:gd name="T24" fmla="*/ 128 w 134"/>
                  <a:gd name="T25" fmla="*/ 1 h 182"/>
                  <a:gd name="T26" fmla="*/ 130 w 134"/>
                  <a:gd name="T27" fmla="*/ 8 h 182"/>
                  <a:gd name="T28" fmla="*/ 131 w 134"/>
                  <a:gd name="T29" fmla="*/ 18 h 182"/>
                  <a:gd name="T30" fmla="*/ 133 w 134"/>
                  <a:gd name="T31" fmla="*/ 29 h 182"/>
                  <a:gd name="T32" fmla="*/ 134 w 134"/>
                  <a:gd name="T33" fmla="*/ 39 h 182"/>
                  <a:gd name="T34" fmla="*/ 134 w 134"/>
                  <a:gd name="T35" fmla="*/ 43 h 182"/>
                  <a:gd name="T36" fmla="*/ 133 w 134"/>
                  <a:gd name="T37" fmla="*/ 54 h 182"/>
                  <a:gd name="T38" fmla="*/ 129 w 134"/>
                  <a:gd name="T39" fmla="*/ 82 h 182"/>
                  <a:gd name="T40" fmla="*/ 125 w 134"/>
                  <a:gd name="T41" fmla="*/ 114 h 182"/>
                  <a:gd name="T42" fmla="*/ 124 w 134"/>
                  <a:gd name="T43" fmla="*/ 135 h 182"/>
                  <a:gd name="T44" fmla="*/ 107 w 134"/>
                  <a:gd name="T45" fmla="*/ 157 h 182"/>
                  <a:gd name="T46" fmla="*/ 93 w 134"/>
                  <a:gd name="T47" fmla="*/ 147 h 182"/>
                  <a:gd name="T48" fmla="*/ 71 w 134"/>
                  <a:gd name="T49" fmla="*/ 182 h 182"/>
                  <a:gd name="T50" fmla="*/ 63 w 134"/>
                  <a:gd name="T51" fmla="*/ 181 h 182"/>
                  <a:gd name="T52" fmla="*/ 63 w 134"/>
                  <a:gd name="T53" fmla="*/ 177 h 182"/>
                  <a:gd name="T54" fmla="*/ 63 w 134"/>
                  <a:gd name="T55" fmla="*/ 165 h 182"/>
                  <a:gd name="T56" fmla="*/ 63 w 134"/>
                  <a:gd name="T57" fmla="*/ 149 h 182"/>
                  <a:gd name="T58" fmla="*/ 62 w 134"/>
                  <a:gd name="T59" fmla="*/ 130 h 182"/>
                  <a:gd name="T60" fmla="*/ 59 w 134"/>
                  <a:gd name="T61" fmla="*/ 111 h 182"/>
                  <a:gd name="T62" fmla="*/ 53 w 134"/>
                  <a:gd name="T63" fmla="*/ 95 h 182"/>
                  <a:gd name="T64" fmla="*/ 44 w 134"/>
                  <a:gd name="T65" fmla="*/ 84 h 182"/>
                  <a:gd name="T66" fmla="*/ 31 w 134"/>
                  <a:gd name="T67" fmla="*/ 80 h 182"/>
                  <a:gd name="T68" fmla="*/ 24 w 134"/>
                  <a:gd name="T69" fmla="*/ 75 h 182"/>
                  <a:gd name="T70" fmla="*/ 14 w 134"/>
                  <a:gd name="T71" fmla="*/ 63 h 182"/>
                  <a:gd name="T72" fmla="*/ 3 w 134"/>
                  <a:gd name="T73" fmla="*/ 53 h 182"/>
                  <a:gd name="T74" fmla="*/ 0 w 134"/>
                  <a:gd name="T75" fmla="*/ 48 h 1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4"/>
                  <a:gd name="T115" fmla="*/ 0 h 182"/>
                  <a:gd name="T116" fmla="*/ 134 w 134"/>
                  <a:gd name="T117" fmla="*/ 182 h 1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4" h="182">
                    <a:moveTo>
                      <a:pt x="0" y="48"/>
                    </a:moveTo>
                    <a:lnTo>
                      <a:pt x="11" y="43"/>
                    </a:lnTo>
                    <a:lnTo>
                      <a:pt x="15" y="44"/>
                    </a:lnTo>
                    <a:lnTo>
                      <a:pt x="22" y="46"/>
                    </a:lnTo>
                    <a:lnTo>
                      <a:pt x="36" y="48"/>
                    </a:lnTo>
                    <a:lnTo>
                      <a:pt x="52" y="48"/>
                    </a:lnTo>
                    <a:lnTo>
                      <a:pt x="69" y="44"/>
                    </a:lnTo>
                    <a:lnTo>
                      <a:pt x="86" y="37"/>
                    </a:lnTo>
                    <a:lnTo>
                      <a:pt x="102" y="23"/>
                    </a:lnTo>
                    <a:lnTo>
                      <a:pt x="116" y="1"/>
                    </a:lnTo>
                    <a:lnTo>
                      <a:pt x="119" y="1"/>
                    </a:lnTo>
                    <a:lnTo>
                      <a:pt x="122" y="0"/>
                    </a:lnTo>
                    <a:lnTo>
                      <a:pt x="128" y="1"/>
                    </a:lnTo>
                    <a:lnTo>
                      <a:pt x="130" y="8"/>
                    </a:lnTo>
                    <a:lnTo>
                      <a:pt x="131" y="18"/>
                    </a:lnTo>
                    <a:lnTo>
                      <a:pt x="133" y="29"/>
                    </a:lnTo>
                    <a:lnTo>
                      <a:pt x="134" y="39"/>
                    </a:lnTo>
                    <a:lnTo>
                      <a:pt x="134" y="43"/>
                    </a:lnTo>
                    <a:lnTo>
                      <a:pt x="133" y="54"/>
                    </a:lnTo>
                    <a:lnTo>
                      <a:pt x="129" y="82"/>
                    </a:lnTo>
                    <a:lnTo>
                      <a:pt x="125" y="114"/>
                    </a:lnTo>
                    <a:lnTo>
                      <a:pt x="124" y="135"/>
                    </a:lnTo>
                    <a:lnTo>
                      <a:pt x="107" y="157"/>
                    </a:lnTo>
                    <a:lnTo>
                      <a:pt x="93" y="147"/>
                    </a:lnTo>
                    <a:lnTo>
                      <a:pt x="71" y="182"/>
                    </a:lnTo>
                    <a:lnTo>
                      <a:pt x="63" y="181"/>
                    </a:lnTo>
                    <a:lnTo>
                      <a:pt x="63" y="177"/>
                    </a:lnTo>
                    <a:lnTo>
                      <a:pt x="63" y="165"/>
                    </a:lnTo>
                    <a:lnTo>
                      <a:pt x="63" y="149"/>
                    </a:lnTo>
                    <a:lnTo>
                      <a:pt x="62" y="130"/>
                    </a:lnTo>
                    <a:lnTo>
                      <a:pt x="59" y="111"/>
                    </a:lnTo>
                    <a:lnTo>
                      <a:pt x="53" y="95"/>
                    </a:lnTo>
                    <a:lnTo>
                      <a:pt x="44" y="84"/>
                    </a:lnTo>
                    <a:lnTo>
                      <a:pt x="31" y="80"/>
                    </a:lnTo>
                    <a:lnTo>
                      <a:pt x="24" y="75"/>
                    </a:lnTo>
                    <a:lnTo>
                      <a:pt x="14" y="63"/>
                    </a:lnTo>
                    <a:lnTo>
                      <a:pt x="3" y="53"/>
                    </a:lnTo>
                    <a:lnTo>
                      <a:pt x="0" y="48"/>
                    </a:lnTo>
                    <a:close/>
                  </a:path>
                </a:pathLst>
              </a:custGeom>
              <a:solidFill>
                <a:srgbClr val="FCD8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10" name="Freeform 196"/>
              <p:cNvSpPr>
                <a:spLocks/>
              </p:cNvSpPr>
              <p:nvPr/>
            </p:nvSpPr>
            <p:spPr bwMode="auto">
              <a:xfrm>
                <a:off x="4870" y="2744"/>
                <a:ext cx="128" cy="73"/>
              </a:xfrm>
              <a:custGeom>
                <a:avLst/>
                <a:gdLst>
                  <a:gd name="T0" fmla="*/ 0 w 128"/>
                  <a:gd name="T1" fmla="*/ 26 h 73"/>
                  <a:gd name="T2" fmla="*/ 20 w 128"/>
                  <a:gd name="T3" fmla="*/ 0 h 73"/>
                  <a:gd name="T4" fmla="*/ 22 w 128"/>
                  <a:gd name="T5" fmla="*/ 2 h 73"/>
                  <a:gd name="T6" fmla="*/ 27 w 128"/>
                  <a:gd name="T7" fmla="*/ 7 h 73"/>
                  <a:gd name="T8" fmla="*/ 36 w 128"/>
                  <a:gd name="T9" fmla="*/ 14 h 73"/>
                  <a:gd name="T10" fmla="*/ 47 w 128"/>
                  <a:gd name="T11" fmla="*/ 23 h 73"/>
                  <a:gd name="T12" fmla="*/ 62 w 128"/>
                  <a:gd name="T13" fmla="*/ 32 h 73"/>
                  <a:gd name="T14" fmla="*/ 80 w 128"/>
                  <a:gd name="T15" fmla="*/ 39 h 73"/>
                  <a:gd name="T16" fmla="*/ 103 w 128"/>
                  <a:gd name="T17" fmla="*/ 44 h 73"/>
                  <a:gd name="T18" fmla="*/ 128 w 128"/>
                  <a:gd name="T19" fmla="*/ 47 h 73"/>
                  <a:gd name="T20" fmla="*/ 120 w 128"/>
                  <a:gd name="T21" fmla="*/ 73 h 73"/>
                  <a:gd name="T22" fmla="*/ 118 w 128"/>
                  <a:gd name="T23" fmla="*/ 73 h 73"/>
                  <a:gd name="T24" fmla="*/ 109 w 128"/>
                  <a:gd name="T25" fmla="*/ 73 h 73"/>
                  <a:gd name="T26" fmla="*/ 98 w 128"/>
                  <a:gd name="T27" fmla="*/ 72 h 73"/>
                  <a:gd name="T28" fmla="*/ 81 w 128"/>
                  <a:gd name="T29" fmla="*/ 68 h 73"/>
                  <a:gd name="T30" fmla="*/ 62 w 128"/>
                  <a:gd name="T31" fmla="*/ 63 h 73"/>
                  <a:gd name="T32" fmla="*/ 42 w 128"/>
                  <a:gd name="T33" fmla="*/ 56 h 73"/>
                  <a:gd name="T34" fmla="*/ 22 w 128"/>
                  <a:gd name="T35" fmla="*/ 43 h 73"/>
                  <a:gd name="T36" fmla="*/ 0 w 128"/>
                  <a:gd name="T37" fmla="*/ 26 h 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8"/>
                  <a:gd name="T58" fmla="*/ 0 h 73"/>
                  <a:gd name="T59" fmla="*/ 128 w 128"/>
                  <a:gd name="T60" fmla="*/ 73 h 7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8" h="73">
                    <a:moveTo>
                      <a:pt x="0" y="26"/>
                    </a:moveTo>
                    <a:lnTo>
                      <a:pt x="20" y="0"/>
                    </a:lnTo>
                    <a:lnTo>
                      <a:pt x="22" y="2"/>
                    </a:lnTo>
                    <a:lnTo>
                      <a:pt x="27" y="7"/>
                    </a:lnTo>
                    <a:lnTo>
                      <a:pt x="36" y="14"/>
                    </a:lnTo>
                    <a:lnTo>
                      <a:pt x="47" y="23"/>
                    </a:lnTo>
                    <a:lnTo>
                      <a:pt x="62" y="32"/>
                    </a:lnTo>
                    <a:lnTo>
                      <a:pt x="80" y="39"/>
                    </a:lnTo>
                    <a:lnTo>
                      <a:pt x="103" y="44"/>
                    </a:lnTo>
                    <a:lnTo>
                      <a:pt x="128" y="47"/>
                    </a:lnTo>
                    <a:lnTo>
                      <a:pt x="120" y="73"/>
                    </a:lnTo>
                    <a:lnTo>
                      <a:pt x="118" y="73"/>
                    </a:lnTo>
                    <a:lnTo>
                      <a:pt x="109" y="73"/>
                    </a:lnTo>
                    <a:lnTo>
                      <a:pt x="98" y="72"/>
                    </a:lnTo>
                    <a:lnTo>
                      <a:pt x="81" y="68"/>
                    </a:lnTo>
                    <a:lnTo>
                      <a:pt x="62" y="63"/>
                    </a:lnTo>
                    <a:lnTo>
                      <a:pt x="42" y="56"/>
                    </a:lnTo>
                    <a:lnTo>
                      <a:pt x="22" y="43"/>
                    </a:lnTo>
                    <a:lnTo>
                      <a:pt x="0" y="26"/>
                    </a:lnTo>
                    <a:close/>
                  </a:path>
                </a:pathLst>
              </a:custGeom>
              <a:solidFill>
                <a:srgbClr val="FCD8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11" name="Freeform 197"/>
              <p:cNvSpPr>
                <a:spLocks/>
              </p:cNvSpPr>
              <p:nvPr/>
            </p:nvSpPr>
            <p:spPr bwMode="auto">
              <a:xfrm>
                <a:off x="4527" y="2605"/>
                <a:ext cx="632" cy="935"/>
              </a:xfrm>
              <a:custGeom>
                <a:avLst/>
                <a:gdLst>
                  <a:gd name="T0" fmla="*/ 296 w 632"/>
                  <a:gd name="T1" fmla="*/ 62 h 935"/>
                  <a:gd name="T2" fmla="*/ 289 w 632"/>
                  <a:gd name="T3" fmla="*/ 54 h 935"/>
                  <a:gd name="T4" fmla="*/ 272 w 632"/>
                  <a:gd name="T5" fmla="*/ 43 h 935"/>
                  <a:gd name="T6" fmla="*/ 248 w 632"/>
                  <a:gd name="T7" fmla="*/ 33 h 935"/>
                  <a:gd name="T8" fmla="*/ 220 w 632"/>
                  <a:gd name="T9" fmla="*/ 28 h 935"/>
                  <a:gd name="T10" fmla="*/ 199 w 632"/>
                  <a:gd name="T11" fmla="*/ 19 h 935"/>
                  <a:gd name="T12" fmla="*/ 185 w 632"/>
                  <a:gd name="T13" fmla="*/ 9 h 935"/>
                  <a:gd name="T14" fmla="*/ 180 w 632"/>
                  <a:gd name="T15" fmla="*/ 1 h 935"/>
                  <a:gd name="T16" fmla="*/ 168 w 632"/>
                  <a:gd name="T17" fmla="*/ 25 h 935"/>
                  <a:gd name="T18" fmla="*/ 162 w 632"/>
                  <a:gd name="T19" fmla="*/ 28 h 935"/>
                  <a:gd name="T20" fmla="*/ 144 w 632"/>
                  <a:gd name="T21" fmla="*/ 35 h 935"/>
                  <a:gd name="T22" fmla="*/ 118 w 632"/>
                  <a:gd name="T23" fmla="*/ 41 h 935"/>
                  <a:gd name="T24" fmla="*/ 87 w 632"/>
                  <a:gd name="T25" fmla="*/ 45 h 935"/>
                  <a:gd name="T26" fmla="*/ 53 w 632"/>
                  <a:gd name="T27" fmla="*/ 58 h 935"/>
                  <a:gd name="T28" fmla="*/ 23 w 632"/>
                  <a:gd name="T29" fmla="*/ 92 h 935"/>
                  <a:gd name="T30" fmla="*/ 4 w 632"/>
                  <a:gd name="T31" fmla="*/ 139 h 935"/>
                  <a:gd name="T32" fmla="*/ 4 w 632"/>
                  <a:gd name="T33" fmla="*/ 191 h 935"/>
                  <a:gd name="T34" fmla="*/ 1 w 632"/>
                  <a:gd name="T35" fmla="*/ 219 h 935"/>
                  <a:gd name="T36" fmla="*/ 51 w 632"/>
                  <a:gd name="T37" fmla="*/ 445 h 935"/>
                  <a:gd name="T38" fmla="*/ 48 w 632"/>
                  <a:gd name="T39" fmla="*/ 655 h 935"/>
                  <a:gd name="T40" fmla="*/ 20 w 632"/>
                  <a:gd name="T41" fmla="*/ 889 h 935"/>
                  <a:gd name="T42" fmla="*/ 28 w 632"/>
                  <a:gd name="T43" fmla="*/ 889 h 935"/>
                  <a:gd name="T44" fmla="*/ 47 w 632"/>
                  <a:gd name="T45" fmla="*/ 892 h 935"/>
                  <a:gd name="T46" fmla="*/ 79 w 632"/>
                  <a:gd name="T47" fmla="*/ 894 h 935"/>
                  <a:gd name="T48" fmla="*/ 117 w 632"/>
                  <a:gd name="T49" fmla="*/ 898 h 935"/>
                  <a:gd name="T50" fmla="*/ 161 w 632"/>
                  <a:gd name="T51" fmla="*/ 904 h 935"/>
                  <a:gd name="T52" fmla="*/ 208 w 632"/>
                  <a:gd name="T53" fmla="*/ 912 h 935"/>
                  <a:gd name="T54" fmla="*/ 256 w 632"/>
                  <a:gd name="T55" fmla="*/ 922 h 935"/>
                  <a:gd name="T56" fmla="*/ 303 w 632"/>
                  <a:gd name="T57" fmla="*/ 935 h 935"/>
                  <a:gd name="T58" fmla="*/ 390 w 632"/>
                  <a:gd name="T59" fmla="*/ 916 h 935"/>
                  <a:gd name="T60" fmla="*/ 505 w 632"/>
                  <a:gd name="T61" fmla="*/ 521 h 935"/>
                  <a:gd name="T62" fmla="*/ 519 w 632"/>
                  <a:gd name="T63" fmla="*/ 526 h 935"/>
                  <a:gd name="T64" fmla="*/ 553 w 632"/>
                  <a:gd name="T65" fmla="*/ 532 h 935"/>
                  <a:gd name="T66" fmla="*/ 595 w 632"/>
                  <a:gd name="T67" fmla="*/ 526 h 935"/>
                  <a:gd name="T68" fmla="*/ 632 w 632"/>
                  <a:gd name="T69" fmla="*/ 493 h 935"/>
                  <a:gd name="T70" fmla="*/ 585 w 632"/>
                  <a:gd name="T71" fmla="*/ 493 h 935"/>
                  <a:gd name="T72" fmla="*/ 576 w 632"/>
                  <a:gd name="T73" fmla="*/ 496 h 935"/>
                  <a:gd name="T74" fmla="*/ 557 w 632"/>
                  <a:gd name="T75" fmla="*/ 494 h 935"/>
                  <a:gd name="T76" fmla="*/ 527 w 632"/>
                  <a:gd name="T77" fmla="*/ 478 h 935"/>
                  <a:gd name="T78" fmla="*/ 503 w 632"/>
                  <a:gd name="T79" fmla="*/ 456 h 935"/>
                  <a:gd name="T80" fmla="*/ 491 w 632"/>
                  <a:gd name="T81" fmla="*/ 431 h 935"/>
                  <a:gd name="T82" fmla="*/ 491 w 632"/>
                  <a:gd name="T83" fmla="*/ 415 h 935"/>
                  <a:gd name="T84" fmla="*/ 479 w 632"/>
                  <a:gd name="T85" fmla="*/ 411 h 935"/>
                  <a:gd name="T86" fmla="*/ 455 w 632"/>
                  <a:gd name="T87" fmla="*/ 406 h 935"/>
                  <a:gd name="T88" fmla="*/ 418 w 632"/>
                  <a:gd name="T89" fmla="*/ 403 h 935"/>
                  <a:gd name="T90" fmla="*/ 476 w 632"/>
                  <a:gd name="T91" fmla="*/ 217 h 935"/>
                  <a:gd name="T92" fmla="*/ 462 w 632"/>
                  <a:gd name="T93" fmla="*/ 215 h 935"/>
                  <a:gd name="T94" fmla="*/ 428 w 632"/>
                  <a:gd name="T95" fmla="*/ 206 h 935"/>
                  <a:gd name="T96" fmla="*/ 381 w 632"/>
                  <a:gd name="T97" fmla="*/ 191 h 935"/>
                  <a:gd name="T98" fmla="*/ 333 w 632"/>
                  <a:gd name="T99" fmla="*/ 168 h 935"/>
                  <a:gd name="T100" fmla="*/ 334 w 632"/>
                  <a:gd name="T101" fmla="*/ 153 h 935"/>
                  <a:gd name="T102" fmla="*/ 334 w 632"/>
                  <a:gd name="T103" fmla="*/ 119 h 935"/>
                  <a:gd name="T104" fmla="*/ 325 w 632"/>
                  <a:gd name="T105" fmla="*/ 83 h 935"/>
                  <a:gd name="T106" fmla="*/ 298 w 632"/>
                  <a:gd name="T107" fmla="*/ 63 h 9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2"/>
                  <a:gd name="T163" fmla="*/ 0 h 935"/>
                  <a:gd name="T164" fmla="*/ 632 w 632"/>
                  <a:gd name="T165" fmla="*/ 935 h 93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2" h="935">
                    <a:moveTo>
                      <a:pt x="298" y="63"/>
                    </a:moveTo>
                    <a:lnTo>
                      <a:pt x="296" y="62"/>
                    </a:lnTo>
                    <a:lnTo>
                      <a:pt x="294" y="58"/>
                    </a:lnTo>
                    <a:lnTo>
                      <a:pt x="289" y="54"/>
                    </a:lnTo>
                    <a:lnTo>
                      <a:pt x="281" y="48"/>
                    </a:lnTo>
                    <a:lnTo>
                      <a:pt x="272" y="43"/>
                    </a:lnTo>
                    <a:lnTo>
                      <a:pt x="261" y="38"/>
                    </a:lnTo>
                    <a:lnTo>
                      <a:pt x="248" y="33"/>
                    </a:lnTo>
                    <a:lnTo>
                      <a:pt x="234" y="30"/>
                    </a:lnTo>
                    <a:lnTo>
                      <a:pt x="220" y="28"/>
                    </a:lnTo>
                    <a:lnTo>
                      <a:pt x="208" y="24"/>
                    </a:lnTo>
                    <a:lnTo>
                      <a:pt x="199" y="19"/>
                    </a:lnTo>
                    <a:lnTo>
                      <a:pt x="191" y="12"/>
                    </a:lnTo>
                    <a:lnTo>
                      <a:pt x="185" y="9"/>
                    </a:lnTo>
                    <a:lnTo>
                      <a:pt x="181" y="4"/>
                    </a:lnTo>
                    <a:lnTo>
                      <a:pt x="180" y="1"/>
                    </a:lnTo>
                    <a:lnTo>
                      <a:pt x="179" y="0"/>
                    </a:lnTo>
                    <a:lnTo>
                      <a:pt x="168" y="25"/>
                    </a:lnTo>
                    <a:lnTo>
                      <a:pt x="167" y="26"/>
                    </a:lnTo>
                    <a:lnTo>
                      <a:pt x="162" y="28"/>
                    </a:lnTo>
                    <a:lnTo>
                      <a:pt x="154" y="31"/>
                    </a:lnTo>
                    <a:lnTo>
                      <a:pt x="144" y="35"/>
                    </a:lnTo>
                    <a:lnTo>
                      <a:pt x="132" y="39"/>
                    </a:lnTo>
                    <a:lnTo>
                      <a:pt x="118" y="41"/>
                    </a:lnTo>
                    <a:lnTo>
                      <a:pt x="104" y="44"/>
                    </a:lnTo>
                    <a:lnTo>
                      <a:pt x="87" y="45"/>
                    </a:lnTo>
                    <a:lnTo>
                      <a:pt x="71" y="49"/>
                    </a:lnTo>
                    <a:lnTo>
                      <a:pt x="53" y="58"/>
                    </a:lnTo>
                    <a:lnTo>
                      <a:pt x="37" y="73"/>
                    </a:lnTo>
                    <a:lnTo>
                      <a:pt x="23" y="92"/>
                    </a:lnTo>
                    <a:lnTo>
                      <a:pt x="11" y="114"/>
                    </a:lnTo>
                    <a:lnTo>
                      <a:pt x="4" y="139"/>
                    </a:lnTo>
                    <a:lnTo>
                      <a:pt x="0" y="164"/>
                    </a:lnTo>
                    <a:lnTo>
                      <a:pt x="4" y="191"/>
                    </a:lnTo>
                    <a:lnTo>
                      <a:pt x="22" y="203"/>
                    </a:lnTo>
                    <a:lnTo>
                      <a:pt x="1" y="219"/>
                    </a:lnTo>
                    <a:lnTo>
                      <a:pt x="23" y="246"/>
                    </a:lnTo>
                    <a:lnTo>
                      <a:pt x="51" y="445"/>
                    </a:lnTo>
                    <a:lnTo>
                      <a:pt x="51" y="510"/>
                    </a:lnTo>
                    <a:lnTo>
                      <a:pt x="48" y="655"/>
                    </a:lnTo>
                    <a:lnTo>
                      <a:pt x="39" y="806"/>
                    </a:lnTo>
                    <a:lnTo>
                      <a:pt x="20" y="889"/>
                    </a:lnTo>
                    <a:lnTo>
                      <a:pt x="22" y="889"/>
                    </a:lnTo>
                    <a:lnTo>
                      <a:pt x="28" y="889"/>
                    </a:lnTo>
                    <a:lnTo>
                      <a:pt x="35" y="890"/>
                    </a:lnTo>
                    <a:lnTo>
                      <a:pt x="47" y="892"/>
                    </a:lnTo>
                    <a:lnTo>
                      <a:pt x="62" y="893"/>
                    </a:lnTo>
                    <a:lnTo>
                      <a:pt x="79" y="894"/>
                    </a:lnTo>
                    <a:lnTo>
                      <a:pt x="96" y="895"/>
                    </a:lnTo>
                    <a:lnTo>
                      <a:pt x="117" y="898"/>
                    </a:lnTo>
                    <a:lnTo>
                      <a:pt x="138" y="900"/>
                    </a:lnTo>
                    <a:lnTo>
                      <a:pt x="161" y="904"/>
                    </a:lnTo>
                    <a:lnTo>
                      <a:pt x="184" y="908"/>
                    </a:lnTo>
                    <a:lnTo>
                      <a:pt x="208" y="912"/>
                    </a:lnTo>
                    <a:lnTo>
                      <a:pt x="232" y="917"/>
                    </a:lnTo>
                    <a:lnTo>
                      <a:pt x="256" y="922"/>
                    </a:lnTo>
                    <a:lnTo>
                      <a:pt x="280" y="928"/>
                    </a:lnTo>
                    <a:lnTo>
                      <a:pt x="303" y="935"/>
                    </a:lnTo>
                    <a:lnTo>
                      <a:pt x="355" y="860"/>
                    </a:lnTo>
                    <a:lnTo>
                      <a:pt x="390" y="916"/>
                    </a:lnTo>
                    <a:lnTo>
                      <a:pt x="489" y="909"/>
                    </a:lnTo>
                    <a:lnTo>
                      <a:pt x="505" y="521"/>
                    </a:lnTo>
                    <a:lnTo>
                      <a:pt x="509" y="522"/>
                    </a:lnTo>
                    <a:lnTo>
                      <a:pt x="519" y="526"/>
                    </a:lnTo>
                    <a:lnTo>
                      <a:pt x="534" y="530"/>
                    </a:lnTo>
                    <a:lnTo>
                      <a:pt x="553" y="532"/>
                    </a:lnTo>
                    <a:lnTo>
                      <a:pt x="574" y="531"/>
                    </a:lnTo>
                    <a:lnTo>
                      <a:pt x="595" y="526"/>
                    </a:lnTo>
                    <a:lnTo>
                      <a:pt x="615" y="513"/>
                    </a:lnTo>
                    <a:lnTo>
                      <a:pt x="632" y="493"/>
                    </a:lnTo>
                    <a:lnTo>
                      <a:pt x="586" y="492"/>
                    </a:lnTo>
                    <a:lnTo>
                      <a:pt x="585" y="493"/>
                    </a:lnTo>
                    <a:lnTo>
                      <a:pt x="582" y="494"/>
                    </a:lnTo>
                    <a:lnTo>
                      <a:pt x="576" y="496"/>
                    </a:lnTo>
                    <a:lnTo>
                      <a:pt x="568" y="497"/>
                    </a:lnTo>
                    <a:lnTo>
                      <a:pt x="557" y="494"/>
                    </a:lnTo>
                    <a:lnTo>
                      <a:pt x="543" y="488"/>
                    </a:lnTo>
                    <a:lnTo>
                      <a:pt x="527" y="478"/>
                    </a:lnTo>
                    <a:lnTo>
                      <a:pt x="506" y="461"/>
                    </a:lnTo>
                    <a:lnTo>
                      <a:pt x="503" y="456"/>
                    </a:lnTo>
                    <a:lnTo>
                      <a:pt x="496" y="446"/>
                    </a:lnTo>
                    <a:lnTo>
                      <a:pt x="491" y="431"/>
                    </a:lnTo>
                    <a:lnTo>
                      <a:pt x="493" y="416"/>
                    </a:lnTo>
                    <a:lnTo>
                      <a:pt x="491" y="415"/>
                    </a:lnTo>
                    <a:lnTo>
                      <a:pt x="486" y="413"/>
                    </a:lnTo>
                    <a:lnTo>
                      <a:pt x="479" y="411"/>
                    </a:lnTo>
                    <a:lnTo>
                      <a:pt x="467" y="408"/>
                    </a:lnTo>
                    <a:lnTo>
                      <a:pt x="455" y="406"/>
                    </a:lnTo>
                    <a:lnTo>
                      <a:pt x="438" y="405"/>
                    </a:lnTo>
                    <a:lnTo>
                      <a:pt x="418" y="403"/>
                    </a:lnTo>
                    <a:lnTo>
                      <a:pt x="396" y="405"/>
                    </a:lnTo>
                    <a:lnTo>
                      <a:pt x="476" y="217"/>
                    </a:lnTo>
                    <a:lnTo>
                      <a:pt x="472" y="216"/>
                    </a:lnTo>
                    <a:lnTo>
                      <a:pt x="462" y="215"/>
                    </a:lnTo>
                    <a:lnTo>
                      <a:pt x="447" y="211"/>
                    </a:lnTo>
                    <a:lnTo>
                      <a:pt x="428" y="206"/>
                    </a:lnTo>
                    <a:lnTo>
                      <a:pt x="405" y="200"/>
                    </a:lnTo>
                    <a:lnTo>
                      <a:pt x="381" y="191"/>
                    </a:lnTo>
                    <a:lnTo>
                      <a:pt x="357" y="181"/>
                    </a:lnTo>
                    <a:lnTo>
                      <a:pt x="333" y="168"/>
                    </a:lnTo>
                    <a:lnTo>
                      <a:pt x="333" y="164"/>
                    </a:lnTo>
                    <a:lnTo>
                      <a:pt x="334" y="153"/>
                    </a:lnTo>
                    <a:lnTo>
                      <a:pt x="336" y="138"/>
                    </a:lnTo>
                    <a:lnTo>
                      <a:pt x="334" y="119"/>
                    </a:lnTo>
                    <a:lnTo>
                      <a:pt x="332" y="101"/>
                    </a:lnTo>
                    <a:lnTo>
                      <a:pt x="325" y="83"/>
                    </a:lnTo>
                    <a:lnTo>
                      <a:pt x="314" y="71"/>
                    </a:lnTo>
                    <a:lnTo>
                      <a:pt x="298" y="63"/>
                    </a:lnTo>
                    <a:close/>
                  </a:path>
                </a:pathLst>
              </a:custGeom>
              <a:solidFill>
                <a:srgbClr val="FF6D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12" name="Freeform 198"/>
              <p:cNvSpPr>
                <a:spLocks/>
              </p:cNvSpPr>
              <p:nvPr/>
            </p:nvSpPr>
            <p:spPr bwMode="auto">
              <a:xfrm>
                <a:off x="4911" y="2560"/>
                <a:ext cx="48" cy="62"/>
              </a:xfrm>
              <a:custGeom>
                <a:avLst/>
                <a:gdLst>
                  <a:gd name="T0" fmla="*/ 2 w 48"/>
                  <a:gd name="T1" fmla="*/ 0 h 62"/>
                  <a:gd name="T2" fmla="*/ 0 w 48"/>
                  <a:gd name="T3" fmla="*/ 35 h 62"/>
                  <a:gd name="T4" fmla="*/ 3 w 48"/>
                  <a:gd name="T5" fmla="*/ 35 h 62"/>
                  <a:gd name="T6" fmla="*/ 10 w 48"/>
                  <a:gd name="T7" fmla="*/ 37 h 62"/>
                  <a:gd name="T8" fmla="*/ 19 w 48"/>
                  <a:gd name="T9" fmla="*/ 45 h 62"/>
                  <a:gd name="T10" fmla="*/ 24 w 48"/>
                  <a:gd name="T11" fmla="*/ 62 h 62"/>
                  <a:gd name="T12" fmla="*/ 48 w 48"/>
                  <a:gd name="T13" fmla="*/ 27 h 62"/>
                  <a:gd name="T14" fmla="*/ 46 w 48"/>
                  <a:gd name="T15" fmla="*/ 26 h 62"/>
                  <a:gd name="T16" fmla="*/ 45 w 48"/>
                  <a:gd name="T17" fmla="*/ 25 h 62"/>
                  <a:gd name="T18" fmla="*/ 41 w 48"/>
                  <a:gd name="T19" fmla="*/ 21 h 62"/>
                  <a:gd name="T20" fmla="*/ 36 w 48"/>
                  <a:gd name="T21" fmla="*/ 17 h 62"/>
                  <a:gd name="T22" fmla="*/ 30 w 48"/>
                  <a:gd name="T23" fmla="*/ 12 h 62"/>
                  <a:gd name="T24" fmla="*/ 22 w 48"/>
                  <a:gd name="T25" fmla="*/ 8 h 62"/>
                  <a:gd name="T26" fmla="*/ 14 w 48"/>
                  <a:gd name="T27" fmla="*/ 4 h 62"/>
                  <a:gd name="T28" fmla="*/ 2 w 48"/>
                  <a:gd name="T29" fmla="*/ 0 h 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62"/>
                  <a:gd name="T47" fmla="*/ 48 w 48"/>
                  <a:gd name="T48" fmla="*/ 62 h 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62">
                    <a:moveTo>
                      <a:pt x="2" y="0"/>
                    </a:moveTo>
                    <a:lnTo>
                      <a:pt x="0" y="35"/>
                    </a:lnTo>
                    <a:lnTo>
                      <a:pt x="3" y="35"/>
                    </a:lnTo>
                    <a:lnTo>
                      <a:pt x="10" y="37"/>
                    </a:lnTo>
                    <a:lnTo>
                      <a:pt x="19" y="45"/>
                    </a:lnTo>
                    <a:lnTo>
                      <a:pt x="24" y="62"/>
                    </a:lnTo>
                    <a:lnTo>
                      <a:pt x="48" y="27"/>
                    </a:lnTo>
                    <a:lnTo>
                      <a:pt x="46" y="26"/>
                    </a:lnTo>
                    <a:lnTo>
                      <a:pt x="45" y="25"/>
                    </a:lnTo>
                    <a:lnTo>
                      <a:pt x="41" y="21"/>
                    </a:lnTo>
                    <a:lnTo>
                      <a:pt x="36" y="17"/>
                    </a:lnTo>
                    <a:lnTo>
                      <a:pt x="30" y="12"/>
                    </a:lnTo>
                    <a:lnTo>
                      <a:pt x="22" y="8"/>
                    </a:lnTo>
                    <a:lnTo>
                      <a:pt x="14" y="4"/>
                    </a:lnTo>
                    <a:lnTo>
                      <a:pt x="2" y="0"/>
                    </a:lnTo>
                    <a:close/>
                  </a:path>
                </a:pathLst>
              </a:custGeom>
              <a:solidFill>
                <a:srgbClr val="FF6D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13" name="Freeform 199"/>
              <p:cNvSpPr>
                <a:spLocks/>
              </p:cNvSpPr>
              <p:nvPr/>
            </p:nvSpPr>
            <p:spPr bwMode="auto">
              <a:xfrm>
                <a:off x="5065" y="2649"/>
                <a:ext cx="56" cy="78"/>
              </a:xfrm>
              <a:custGeom>
                <a:avLst/>
                <a:gdLst>
                  <a:gd name="T0" fmla="*/ 25 w 56"/>
                  <a:gd name="T1" fmla="*/ 0 h 78"/>
                  <a:gd name="T2" fmla="*/ 24 w 56"/>
                  <a:gd name="T3" fmla="*/ 3 h 78"/>
                  <a:gd name="T4" fmla="*/ 22 w 56"/>
                  <a:gd name="T5" fmla="*/ 9 h 78"/>
                  <a:gd name="T6" fmla="*/ 15 w 56"/>
                  <a:gd name="T7" fmla="*/ 16 h 78"/>
                  <a:gd name="T8" fmla="*/ 6 w 56"/>
                  <a:gd name="T9" fmla="*/ 22 h 78"/>
                  <a:gd name="T10" fmla="*/ 0 w 56"/>
                  <a:gd name="T11" fmla="*/ 28 h 78"/>
                  <a:gd name="T12" fmla="*/ 1 w 56"/>
                  <a:gd name="T13" fmla="*/ 39 h 78"/>
                  <a:gd name="T14" fmla="*/ 5 w 56"/>
                  <a:gd name="T15" fmla="*/ 49 h 78"/>
                  <a:gd name="T16" fmla="*/ 8 w 56"/>
                  <a:gd name="T17" fmla="*/ 53 h 78"/>
                  <a:gd name="T18" fmla="*/ 56 w 56"/>
                  <a:gd name="T19" fmla="*/ 78 h 78"/>
                  <a:gd name="T20" fmla="*/ 55 w 56"/>
                  <a:gd name="T21" fmla="*/ 68 h 78"/>
                  <a:gd name="T22" fmla="*/ 48 w 56"/>
                  <a:gd name="T23" fmla="*/ 46 h 78"/>
                  <a:gd name="T24" fmla="*/ 39 w 56"/>
                  <a:gd name="T25" fmla="*/ 20 h 78"/>
                  <a:gd name="T26" fmla="*/ 25 w 56"/>
                  <a:gd name="T27" fmla="*/ 0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78"/>
                  <a:gd name="T44" fmla="*/ 56 w 56"/>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78">
                    <a:moveTo>
                      <a:pt x="25" y="0"/>
                    </a:moveTo>
                    <a:lnTo>
                      <a:pt x="24" y="3"/>
                    </a:lnTo>
                    <a:lnTo>
                      <a:pt x="22" y="9"/>
                    </a:lnTo>
                    <a:lnTo>
                      <a:pt x="15" y="16"/>
                    </a:lnTo>
                    <a:lnTo>
                      <a:pt x="6" y="22"/>
                    </a:lnTo>
                    <a:lnTo>
                      <a:pt x="0" y="28"/>
                    </a:lnTo>
                    <a:lnTo>
                      <a:pt x="1" y="39"/>
                    </a:lnTo>
                    <a:lnTo>
                      <a:pt x="5" y="49"/>
                    </a:lnTo>
                    <a:lnTo>
                      <a:pt x="8" y="53"/>
                    </a:lnTo>
                    <a:lnTo>
                      <a:pt x="56" y="78"/>
                    </a:lnTo>
                    <a:lnTo>
                      <a:pt x="55" y="68"/>
                    </a:lnTo>
                    <a:lnTo>
                      <a:pt x="48" y="46"/>
                    </a:lnTo>
                    <a:lnTo>
                      <a:pt x="39" y="20"/>
                    </a:lnTo>
                    <a:lnTo>
                      <a:pt x="25" y="0"/>
                    </a:lnTo>
                    <a:close/>
                  </a:path>
                </a:pathLst>
              </a:custGeom>
              <a:solidFill>
                <a:srgbClr val="FF6D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14" name="Freeform 200"/>
              <p:cNvSpPr>
                <a:spLocks/>
              </p:cNvSpPr>
              <p:nvPr/>
            </p:nvSpPr>
            <p:spPr bwMode="auto">
              <a:xfrm>
                <a:off x="4926" y="2714"/>
                <a:ext cx="402" cy="306"/>
              </a:xfrm>
              <a:custGeom>
                <a:avLst/>
                <a:gdLst>
                  <a:gd name="T0" fmla="*/ 116 w 402"/>
                  <a:gd name="T1" fmla="*/ 26 h 306"/>
                  <a:gd name="T2" fmla="*/ 101 w 402"/>
                  <a:gd name="T3" fmla="*/ 35 h 306"/>
                  <a:gd name="T4" fmla="*/ 81 w 402"/>
                  <a:gd name="T5" fmla="*/ 49 h 306"/>
                  <a:gd name="T6" fmla="*/ 68 w 402"/>
                  <a:gd name="T7" fmla="*/ 67 h 306"/>
                  <a:gd name="T8" fmla="*/ 68 w 402"/>
                  <a:gd name="T9" fmla="*/ 102 h 306"/>
                  <a:gd name="T10" fmla="*/ 47 w 402"/>
                  <a:gd name="T11" fmla="*/ 164 h 306"/>
                  <a:gd name="T12" fmla="*/ 2 w 402"/>
                  <a:gd name="T13" fmla="*/ 293 h 306"/>
                  <a:gd name="T14" fmla="*/ 24 w 402"/>
                  <a:gd name="T15" fmla="*/ 290 h 306"/>
                  <a:gd name="T16" fmla="*/ 53 w 402"/>
                  <a:gd name="T17" fmla="*/ 292 h 306"/>
                  <a:gd name="T18" fmla="*/ 81 w 402"/>
                  <a:gd name="T19" fmla="*/ 298 h 306"/>
                  <a:gd name="T20" fmla="*/ 102 w 402"/>
                  <a:gd name="T21" fmla="*/ 292 h 306"/>
                  <a:gd name="T22" fmla="*/ 94 w 402"/>
                  <a:gd name="T23" fmla="*/ 273 h 306"/>
                  <a:gd name="T24" fmla="*/ 99 w 402"/>
                  <a:gd name="T25" fmla="*/ 247 h 306"/>
                  <a:gd name="T26" fmla="*/ 115 w 402"/>
                  <a:gd name="T27" fmla="*/ 242 h 306"/>
                  <a:gd name="T28" fmla="*/ 118 w 402"/>
                  <a:gd name="T29" fmla="*/ 245 h 306"/>
                  <a:gd name="T30" fmla="*/ 115 w 402"/>
                  <a:gd name="T31" fmla="*/ 235 h 306"/>
                  <a:gd name="T32" fmla="*/ 116 w 402"/>
                  <a:gd name="T33" fmla="*/ 218 h 306"/>
                  <a:gd name="T34" fmla="*/ 137 w 402"/>
                  <a:gd name="T35" fmla="*/ 213 h 306"/>
                  <a:gd name="T36" fmla="*/ 153 w 402"/>
                  <a:gd name="T37" fmla="*/ 216 h 306"/>
                  <a:gd name="T38" fmla="*/ 152 w 402"/>
                  <a:gd name="T39" fmla="*/ 204 h 306"/>
                  <a:gd name="T40" fmla="*/ 158 w 402"/>
                  <a:gd name="T41" fmla="*/ 184 h 306"/>
                  <a:gd name="T42" fmla="*/ 176 w 402"/>
                  <a:gd name="T43" fmla="*/ 183 h 306"/>
                  <a:gd name="T44" fmla="*/ 206 w 402"/>
                  <a:gd name="T45" fmla="*/ 197 h 306"/>
                  <a:gd name="T46" fmla="*/ 240 w 402"/>
                  <a:gd name="T47" fmla="*/ 229 h 306"/>
                  <a:gd name="T48" fmla="*/ 273 w 402"/>
                  <a:gd name="T49" fmla="*/ 283 h 306"/>
                  <a:gd name="T50" fmla="*/ 292 w 402"/>
                  <a:gd name="T51" fmla="*/ 250 h 306"/>
                  <a:gd name="T52" fmla="*/ 297 w 402"/>
                  <a:gd name="T53" fmla="*/ 231 h 306"/>
                  <a:gd name="T54" fmla="*/ 306 w 402"/>
                  <a:gd name="T55" fmla="*/ 206 h 306"/>
                  <a:gd name="T56" fmla="*/ 321 w 402"/>
                  <a:gd name="T57" fmla="*/ 193 h 306"/>
                  <a:gd name="T58" fmla="*/ 334 w 402"/>
                  <a:gd name="T59" fmla="*/ 189 h 306"/>
                  <a:gd name="T60" fmla="*/ 356 w 402"/>
                  <a:gd name="T61" fmla="*/ 139 h 306"/>
                  <a:gd name="T62" fmla="*/ 383 w 402"/>
                  <a:gd name="T63" fmla="*/ 69 h 306"/>
                  <a:gd name="T64" fmla="*/ 401 w 402"/>
                  <a:gd name="T65" fmla="*/ 13 h 306"/>
                  <a:gd name="T66" fmla="*/ 396 w 402"/>
                  <a:gd name="T67" fmla="*/ 0 h 306"/>
                  <a:gd name="T68" fmla="*/ 367 w 402"/>
                  <a:gd name="T69" fmla="*/ 5 h 306"/>
                  <a:gd name="T70" fmla="*/ 325 w 402"/>
                  <a:gd name="T71" fmla="*/ 25 h 306"/>
                  <a:gd name="T72" fmla="*/ 281 w 402"/>
                  <a:gd name="T73" fmla="*/ 58 h 306"/>
                  <a:gd name="T74" fmla="*/ 259 w 402"/>
                  <a:gd name="T75" fmla="*/ 81 h 306"/>
                  <a:gd name="T76" fmla="*/ 245 w 402"/>
                  <a:gd name="T77" fmla="*/ 86 h 306"/>
                  <a:gd name="T78" fmla="*/ 229 w 402"/>
                  <a:gd name="T79" fmla="*/ 79 h 306"/>
                  <a:gd name="T80" fmla="*/ 206 w 402"/>
                  <a:gd name="T81" fmla="*/ 64 h 306"/>
                  <a:gd name="T82" fmla="*/ 175 w 402"/>
                  <a:gd name="T83" fmla="*/ 45 h 306"/>
                  <a:gd name="T84" fmla="*/ 138 w 402"/>
                  <a:gd name="T85" fmla="*/ 29 h 3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2"/>
                  <a:gd name="T130" fmla="*/ 0 h 306"/>
                  <a:gd name="T131" fmla="*/ 402 w 402"/>
                  <a:gd name="T132" fmla="*/ 306 h 3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2" h="306">
                    <a:moveTo>
                      <a:pt x="119" y="25"/>
                    </a:moveTo>
                    <a:lnTo>
                      <a:pt x="116" y="26"/>
                    </a:lnTo>
                    <a:lnTo>
                      <a:pt x="110" y="30"/>
                    </a:lnTo>
                    <a:lnTo>
                      <a:pt x="101" y="35"/>
                    </a:lnTo>
                    <a:lnTo>
                      <a:pt x="91" y="41"/>
                    </a:lnTo>
                    <a:lnTo>
                      <a:pt x="81" y="49"/>
                    </a:lnTo>
                    <a:lnTo>
                      <a:pt x="73" y="58"/>
                    </a:lnTo>
                    <a:lnTo>
                      <a:pt x="68" y="67"/>
                    </a:lnTo>
                    <a:lnTo>
                      <a:pt x="68" y="75"/>
                    </a:lnTo>
                    <a:lnTo>
                      <a:pt x="68" y="102"/>
                    </a:lnTo>
                    <a:lnTo>
                      <a:pt x="78" y="108"/>
                    </a:lnTo>
                    <a:lnTo>
                      <a:pt x="47" y="164"/>
                    </a:lnTo>
                    <a:lnTo>
                      <a:pt x="0" y="293"/>
                    </a:lnTo>
                    <a:lnTo>
                      <a:pt x="2" y="293"/>
                    </a:lnTo>
                    <a:lnTo>
                      <a:pt x="11" y="292"/>
                    </a:lnTo>
                    <a:lnTo>
                      <a:pt x="24" y="290"/>
                    </a:lnTo>
                    <a:lnTo>
                      <a:pt x="38" y="290"/>
                    </a:lnTo>
                    <a:lnTo>
                      <a:pt x="53" y="292"/>
                    </a:lnTo>
                    <a:lnTo>
                      <a:pt x="68" y="294"/>
                    </a:lnTo>
                    <a:lnTo>
                      <a:pt x="81" y="298"/>
                    </a:lnTo>
                    <a:lnTo>
                      <a:pt x="90" y="306"/>
                    </a:lnTo>
                    <a:lnTo>
                      <a:pt x="102" y="292"/>
                    </a:lnTo>
                    <a:lnTo>
                      <a:pt x="99" y="287"/>
                    </a:lnTo>
                    <a:lnTo>
                      <a:pt x="94" y="273"/>
                    </a:lnTo>
                    <a:lnTo>
                      <a:pt x="91" y="258"/>
                    </a:lnTo>
                    <a:lnTo>
                      <a:pt x="99" y="247"/>
                    </a:lnTo>
                    <a:lnTo>
                      <a:pt x="110" y="244"/>
                    </a:lnTo>
                    <a:lnTo>
                      <a:pt x="115" y="242"/>
                    </a:lnTo>
                    <a:lnTo>
                      <a:pt x="118" y="244"/>
                    </a:lnTo>
                    <a:lnTo>
                      <a:pt x="118" y="245"/>
                    </a:lnTo>
                    <a:lnTo>
                      <a:pt x="116" y="242"/>
                    </a:lnTo>
                    <a:lnTo>
                      <a:pt x="115" y="235"/>
                    </a:lnTo>
                    <a:lnTo>
                      <a:pt x="114" y="226"/>
                    </a:lnTo>
                    <a:lnTo>
                      <a:pt x="116" y="218"/>
                    </a:lnTo>
                    <a:lnTo>
                      <a:pt x="125" y="215"/>
                    </a:lnTo>
                    <a:lnTo>
                      <a:pt x="137" y="213"/>
                    </a:lnTo>
                    <a:lnTo>
                      <a:pt x="148" y="215"/>
                    </a:lnTo>
                    <a:lnTo>
                      <a:pt x="153" y="216"/>
                    </a:lnTo>
                    <a:lnTo>
                      <a:pt x="153" y="212"/>
                    </a:lnTo>
                    <a:lnTo>
                      <a:pt x="152" y="204"/>
                    </a:lnTo>
                    <a:lnTo>
                      <a:pt x="153" y="194"/>
                    </a:lnTo>
                    <a:lnTo>
                      <a:pt x="158" y="184"/>
                    </a:lnTo>
                    <a:lnTo>
                      <a:pt x="164" y="182"/>
                    </a:lnTo>
                    <a:lnTo>
                      <a:pt x="176" y="183"/>
                    </a:lnTo>
                    <a:lnTo>
                      <a:pt x="190" y="188"/>
                    </a:lnTo>
                    <a:lnTo>
                      <a:pt x="206" y="197"/>
                    </a:lnTo>
                    <a:lnTo>
                      <a:pt x="223" y="211"/>
                    </a:lnTo>
                    <a:lnTo>
                      <a:pt x="240" y="229"/>
                    </a:lnTo>
                    <a:lnTo>
                      <a:pt x="258" y="253"/>
                    </a:lnTo>
                    <a:lnTo>
                      <a:pt x="273" y="283"/>
                    </a:lnTo>
                    <a:lnTo>
                      <a:pt x="292" y="254"/>
                    </a:lnTo>
                    <a:lnTo>
                      <a:pt x="292" y="250"/>
                    </a:lnTo>
                    <a:lnTo>
                      <a:pt x="295" y="242"/>
                    </a:lnTo>
                    <a:lnTo>
                      <a:pt x="297" y="231"/>
                    </a:lnTo>
                    <a:lnTo>
                      <a:pt x="301" y="217"/>
                    </a:lnTo>
                    <a:lnTo>
                      <a:pt x="306" y="206"/>
                    </a:lnTo>
                    <a:lnTo>
                      <a:pt x="313" y="197"/>
                    </a:lnTo>
                    <a:lnTo>
                      <a:pt x="321" y="193"/>
                    </a:lnTo>
                    <a:lnTo>
                      <a:pt x="330" y="197"/>
                    </a:lnTo>
                    <a:lnTo>
                      <a:pt x="334" y="189"/>
                    </a:lnTo>
                    <a:lnTo>
                      <a:pt x="343" y="168"/>
                    </a:lnTo>
                    <a:lnTo>
                      <a:pt x="356" y="139"/>
                    </a:lnTo>
                    <a:lnTo>
                      <a:pt x="369" y="103"/>
                    </a:lnTo>
                    <a:lnTo>
                      <a:pt x="383" y="69"/>
                    </a:lnTo>
                    <a:lnTo>
                      <a:pt x="395" y="37"/>
                    </a:lnTo>
                    <a:lnTo>
                      <a:pt x="401" y="13"/>
                    </a:lnTo>
                    <a:lnTo>
                      <a:pt x="402" y="2"/>
                    </a:lnTo>
                    <a:lnTo>
                      <a:pt x="396" y="0"/>
                    </a:lnTo>
                    <a:lnTo>
                      <a:pt x="383" y="1"/>
                    </a:lnTo>
                    <a:lnTo>
                      <a:pt x="367" y="5"/>
                    </a:lnTo>
                    <a:lnTo>
                      <a:pt x="348" y="13"/>
                    </a:lnTo>
                    <a:lnTo>
                      <a:pt x="325" y="25"/>
                    </a:lnTo>
                    <a:lnTo>
                      <a:pt x="304" y="40"/>
                    </a:lnTo>
                    <a:lnTo>
                      <a:pt x="281" y="58"/>
                    </a:lnTo>
                    <a:lnTo>
                      <a:pt x="262" y="79"/>
                    </a:lnTo>
                    <a:lnTo>
                      <a:pt x="259" y="81"/>
                    </a:lnTo>
                    <a:lnTo>
                      <a:pt x="253" y="84"/>
                    </a:lnTo>
                    <a:lnTo>
                      <a:pt x="245" y="86"/>
                    </a:lnTo>
                    <a:lnTo>
                      <a:pt x="235" y="83"/>
                    </a:lnTo>
                    <a:lnTo>
                      <a:pt x="229" y="79"/>
                    </a:lnTo>
                    <a:lnTo>
                      <a:pt x="219" y="73"/>
                    </a:lnTo>
                    <a:lnTo>
                      <a:pt x="206" y="64"/>
                    </a:lnTo>
                    <a:lnTo>
                      <a:pt x="192" y="54"/>
                    </a:lnTo>
                    <a:lnTo>
                      <a:pt x="175" y="45"/>
                    </a:lnTo>
                    <a:lnTo>
                      <a:pt x="157" y="36"/>
                    </a:lnTo>
                    <a:lnTo>
                      <a:pt x="138" y="29"/>
                    </a:lnTo>
                    <a:lnTo>
                      <a:pt x="119" y="25"/>
                    </a:lnTo>
                    <a:close/>
                  </a:path>
                </a:pathLst>
              </a:custGeom>
              <a:solidFill>
                <a:srgbClr val="33F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15" name="Freeform 201"/>
              <p:cNvSpPr>
                <a:spLocks/>
              </p:cNvSpPr>
              <p:nvPr/>
            </p:nvSpPr>
            <p:spPr bwMode="auto">
              <a:xfrm>
                <a:off x="5016" y="2896"/>
                <a:ext cx="248" cy="205"/>
              </a:xfrm>
              <a:custGeom>
                <a:avLst/>
                <a:gdLst>
                  <a:gd name="T0" fmla="*/ 64 w 248"/>
                  <a:gd name="T1" fmla="*/ 29 h 205"/>
                  <a:gd name="T2" fmla="*/ 62 w 248"/>
                  <a:gd name="T3" fmla="*/ 17 h 205"/>
                  <a:gd name="T4" fmla="*/ 63 w 248"/>
                  <a:gd name="T5" fmla="*/ 5 h 205"/>
                  <a:gd name="T6" fmla="*/ 79 w 248"/>
                  <a:gd name="T7" fmla="*/ 0 h 205"/>
                  <a:gd name="T8" fmla="*/ 112 w 248"/>
                  <a:gd name="T9" fmla="*/ 12 h 205"/>
                  <a:gd name="T10" fmla="*/ 145 w 248"/>
                  <a:gd name="T11" fmla="*/ 40 h 205"/>
                  <a:gd name="T12" fmla="*/ 171 w 248"/>
                  <a:gd name="T13" fmla="*/ 71 h 205"/>
                  <a:gd name="T14" fmla="*/ 185 w 248"/>
                  <a:gd name="T15" fmla="*/ 92 h 205"/>
                  <a:gd name="T16" fmla="*/ 190 w 248"/>
                  <a:gd name="T17" fmla="*/ 95 h 205"/>
                  <a:gd name="T18" fmla="*/ 200 w 248"/>
                  <a:gd name="T19" fmla="*/ 76 h 205"/>
                  <a:gd name="T20" fmla="*/ 204 w 248"/>
                  <a:gd name="T21" fmla="*/ 38 h 205"/>
                  <a:gd name="T22" fmla="*/ 215 w 248"/>
                  <a:gd name="T23" fmla="*/ 17 h 205"/>
                  <a:gd name="T24" fmla="*/ 230 w 248"/>
                  <a:gd name="T25" fmla="*/ 10 h 205"/>
                  <a:gd name="T26" fmla="*/ 244 w 248"/>
                  <a:gd name="T27" fmla="*/ 15 h 205"/>
                  <a:gd name="T28" fmla="*/ 247 w 248"/>
                  <a:gd name="T29" fmla="*/ 40 h 205"/>
                  <a:gd name="T30" fmla="*/ 239 w 248"/>
                  <a:gd name="T31" fmla="*/ 83 h 205"/>
                  <a:gd name="T32" fmla="*/ 247 w 248"/>
                  <a:gd name="T33" fmla="*/ 120 h 205"/>
                  <a:gd name="T34" fmla="*/ 239 w 248"/>
                  <a:gd name="T35" fmla="*/ 121 h 205"/>
                  <a:gd name="T36" fmla="*/ 226 w 248"/>
                  <a:gd name="T37" fmla="*/ 121 h 205"/>
                  <a:gd name="T38" fmla="*/ 214 w 248"/>
                  <a:gd name="T39" fmla="*/ 129 h 205"/>
                  <a:gd name="T40" fmla="*/ 206 w 248"/>
                  <a:gd name="T41" fmla="*/ 148 h 205"/>
                  <a:gd name="T42" fmla="*/ 196 w 248"/>
                  <a:gd name="T43" fmla="*/ 153 h 205"/>
                  <a:gd name="T44" fmla="*/ 183 w 248"/>
                  <a:gd name="T45" fmla="*/ 151 h 205"/>
                  <a:gd name="T46" fmla="*/ 174 w 248"/>
                  <a:gd name="T47" fmla="*/ 160 h 205"/>
                  <a:gd name="T48" fmla="*/ 166 w 248"/>
                  <a:gd name="T49" fmla="*/ 183 h 205"/>
                  <a:gd name="T50" fmla="*/ 144 w 248"/>
                  <a:gd name="T51" fmla="*/ 183 h 205"/>
                  <a:gd name="T52" fmla="*/ 135 w 248"/>
                  <a:gd name="T53" fmla="*/ 184 h 205"/>
                  <a:gd name="T54" fmla="*/ 130 w 248"/>
                  <a:gd name="T55" fmla="*/ 193 h 205"/>
                  <a:gd name="T56" fmla="*/ 119 w 248"/>
                  <a:gd name="T57" fmla="*/ 202 h 205"/>
                  <a:gd name="T58" fmla="*/ 102 w 248"/>
                  <a:gd name="T59" fmla="*/ 203 h 205"/>
                  <a:gd name="T60" fmla="*/ 91 w 248"/>
                  <a:gd name="T61" fmla="*/ 198 h 205"/>
                  <a:gd name="T62" fmla="*/ 78 w 248"/>
                  <a:gd name="T63" fmla="*/ 202 h 205"/>
                  <a:gd name="T64" fmla="*/ 53 w 248"/>
                  <a:gd name="T65" fmla="*/ 196 h 205"/>
                  <a:gd name="T66" fmla="*/ 20 w 248"/>
                  <a:gd name="T67" fmla="*/ 165 h 205"/>
                  <a:gd name="T68" fmla="*/ 15 w 248"/>
                  <a:gd name="T69" fmla="*/ 112 h 205"/>
                  <a:gd name="T70" fmla="*/ 6 w 248"/>
                  <a:gd name="T71" fmla="*/ 101 h 205"/>
                  <a:gd name="T72" fmla="*/ 2 w 248"/>
                  <a:gd name="T73" fmla="*/ 67 h 205"/>
                  <a:gd name="T74" fmla="*/ 16 w 248"/>
                  <a:gd name="T75" fmla="*/ 60 h 205"/>
                  <a:gd name="T76" fmla="*/ 29 w 248"/>
                  <a:gd name="T77" fmla="*/ 62 h 205"/>
                  <a:gd name="T78" fmla="*/ 22 w 248"/>
                  <a:gd name="T79" fmla="*/ 50 h 205"/>
                  <a:gd name="T80" fmla="*/ 36 w 248"/>
                  <a:gd name="T81" fmla="*/ 33 h 205"/>
                  <a:gd name="T82" fmla="*/ 60 w 248"/>
                  <a:gd name="T83" fmla="*/ 29 h 205"/>
                  <a:gd name="T84" fmla="*/ 66 w 248"/>
                  <a:gd name="T85" fmla="*/ 30 h 2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8"/>
                  <a:gd name="T130" fmla="*/ 0 h 205"/>
                  <a:gd name="T131" fmla="*/ 248 w 248"/>
                  <a:gd name="T132" fmla="*/ 205 h 2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8" h="205">
                    <a:moveTo>
                      <a:pt x="66" y="30"/>
                    </a:moveTo>
                    <a:lnTo>
                      <a:pt x="64" y="29"/>
                    </a:lnTo>
                    <a:lnTo>
                      <a:pt x="63" y="24"/>
                    </a:lnTo>
                    <a:lnTo>
                      <a:pt x="62" y="17"/>
                    </a:lnTo>
                    <a:lnTo>
                      <a:pt x="62" y="11"/>
                    </a:lnTo>
                    <a:lnTo>
                      <a:pt x="63" y="5"/>
                    </a:lnTo>
                    <a:lnTo>
                      <a:pt x="69" y="1"/>
                    </a:lnTo>
                    <a:lnTo>
                      <a:pt x="79" y="0"/>
                    </a:lnTo>
                    <a:lnTo>
                      <a:pt x="95" y="3"/>
                    </a:lnTo>
                    <a:lnTo>
                      <a:pt x="112" y="12"/>
                    </a:lnTo>
                    <a:lnTo>
                      <a:pt x="130" y="25"/>
                    </a:lnTo>
                    <a:lnTo>
                      <a:pt x="145" y="40"/>
                    </a:lnTo>
                    <a:lnTo>
                      <a:pt x="159" y="55"/>
                    </a:lnTo>
                    <a:lnTo>
                      <a:pt x="171" y="71"/>
                    </a:lnTo>
                    <a:lnTo>
                      <a:pt x="179" y="83"/>
                    </a:lnTo>
                    <a:lnTo>
                      <a:pt x="185" y="92"/>
                    </a:lnTo>
                    <a:lnTo>
                      <a:pt x="187" y="96"/>
                    </a:lnTo>
                    <a:lnTo>
                      <a:pt x="190" y="95"/>
                    </a:lnTo>
                    <a:lnTo>
                      <a:pt x="195" y="90"/>
                    </a:lnTo>
                    <a:lnTo>
                      <a:pt x="200" y="76"/>
                    </a:lnTo>
                    <a:lnTo>
                      <a:pt x="202" y="52"/>
                    </a:lnTo>
                    <a:lnTo>
                      <a:pt x="204" y="38"/>
                    </a:lnTo>
                    <a:lnTo>
                      <a:pt x="209" y="26"/>
                    </a:lnTo>
                    <a:lnTo>
                      <a:pt x="215" y="17"/>
                    </a:lnTo>
                    <a:lnTo>
                      <a:pt x="223" y="12"/>
                    </a:lnTo>
                    <a:lnTo>
                      <a:pt x="230" y="10"/>
                    </a:lnTo>
                    <a:lnTo>
                      <a:pt x="238" y="11"/>
                    </a:lnTo>
                    <a:lnTo>
                      <a:pt x="244" y="15"/>
                    </a:lnTo>
                    <a:lnTo>
                      <a:pt x="248" y="22"/>
                    </a:lnTo>
                    <a:lnTo>
                      <a:pt x="247" y="40"/>
                    </a:lnTo>
                    <a:lnTo>
                      <a:pt x="242" y="59"/>
                    </a:lnTo>
                    <a:lnTo>
                      <a:pt x="239" y="83"/>
                    </a:lnTo>
                    <a:lnTo>
                      <a:pt x="245" y="115"/>
                    </a:lnTo>
                    <a:lnTo>
                      <a:pt x="247" y="120"/>
                    </a:lnTo>
                    <a:lnTo>
                      <a:pt x="244" y="121"/>
                    </a:lnTo>
                    <a:lnTo>
                      <a:pt x="239" y="121"/>
                    </a:lnTo>
                    <a:lnTo>
                      <a:pt x="234" y="121"/>
                    </a:lnTo>
                    <a:lnTo>
                      <a:pt x="226" y="121"/>
                    </a:lnTo>
                    <a:lnTo>
                      <a:pt x="220" y="124"/>
                    </a:lnTo>
                    <a:lnTo>
                      <a:pt x="214" y="129"/>
                    </a:lnTo>
                    <a:lnTo>
                      <a:pt x="210" y="139"/>
                    </a:lnTo>
                    <a:lnTo>
                      <a:pt x="206" y="148"/>
                    </a:lnTo>
                    <a:lnTo>
                      <a:pt x="201" y="153"/>
                    </a:lnTo>
                    <a:lnTo>
                      <a:pt x="196" y="153"/>
                    </a:lnTo>
                    <a:lnTo>
                      <a:pt x="190" y="151"/>
                    </a:lnTo>
                    <a:lnTo>
                      <a:pt x="183" y="151"/>
                    </a:lnTo>
                    <a:lnTo>
                      <a:pt x="178" y="154"/>
                    </a:lnTo>
                    <a:lnTo>
                      <a:pt x="174" y="160"/>
                    </a:lnTo>
                    <a:lnTo>
                      <a:pt x="171" y="173"/>
                    </a:lnTo>
                    <a:lnTo>
                      <a:pt x="166" y="183"/>
                    </a:lnTo>
                    <a:lnTo>
                      <a:pt x="155" y="184"/>
                    </a:lnTo>
                    <a:lnTo>
                      <a:pt x="144" y="183"/>
                    </a:lnTo>
                    <a:lnTo>
                      <a:pt x="136" y="183"/>
                    </a:lnTo>
                    <a:lnTo>
                      <a:pt x="135" y="184"/>
                    </a:lnTo>
                    <a:lnTo>
                      <a:pt x="134" y="188"/>
                    </a:lnTo>
                    <a:lnTo>
                      <a:pt x="130" y="193"/>
                    </a:lnTo>
                    <a:lnTo>
                      <a:pt x="125" y="198"/>
                    </a:lnTo>
                    <a:lnTo>
                      <a:pt x="119" y="202"/>
                    </a:lnTo>
                    <a:lnTo>
                      <a:pt x="111" y="205"/>
                    </a:lnTo>
                    <a:lnTo>
                      <a:pt x="102" y="203"/>
                    </a:lnTo>
                    <a:lnTo>
                      <a:pt x="92" y="197"/>
                    </a:lnTo>
                    <a:lnTo>
                      <a:pt x="91" y="198"/>
                    </a:lnTo>
                    <a:lnTo>
                      <a:pt x="86" y="201"/>
                    </a:lnTo>
                    <a:lnTo>
                      <a:pt x="78" y="202"/>
                    </a:lnTo>
                    <a:lnTo>
                      <a:pt x="67" y="201"/>
                    </a:lnTo>
                    <a:lnTo>
                      <a:pt x="53" y="196"/>
                    </a:lnTo>
                    <a:lnTo>
                      <a:pt x="38" y="184"/>
                    </a:lnTo>
                    <a:lnTo>
                      <a:pt x="20" y="165"/>
                    </a:lnTo>
                    <a:lnTo>
                      <a:pt x="0" y="136"/>
                    </a:lnTo>
                    <a:lnTo>
                      <a:pt x="15" y="112"/>
                    </a:lnTo>
                    <a:lnTo>
                      <a:pt x="12" y="110"/>
                    </a:lnTo>
                    <a:lnTo>
                      <a:pt x="6" y="101"/>
                    </a:lnTo>
                    <a:lnTo>
                      <a:pt x="1" y="86"/>
                    </a:lnTo>
                    <a:lnTo>
                      <a:pt x="2" y="67"/>
                    </a:lnTo>
                    <a:lnTo>
                      <a:pt x="7" y="62"/>
                    </a:lnTo>
                    <a:lnTo>
                      <a:pt x="16" y="60"/>
                    </a:lnTo>
                    <a:lnTo>
                      <a:pt x="25" y="60"/>
                    </a:lnTo>
                    <a:lnTo>
                      <a:pt x="29" y="62"/>
                    </a:lnTo>
                    <a:lnTo>
                      <a:pt x="26" y="58"/>
                    </a:lnTo>
                    <a:lnTo>
                      <a:pt x="22" y="50"/>
                    </a:lnTo>
                    <a:lnTo>
                      <a:pt x="24" y="41"/>
                    </a:lnTo>
                    <a:lnTo>
                      <a:pt x="36" y="33"/>
                    </a:lnTo>
                    <a:lnTo>
                      <a:pt x="52" y="29"/>
                    </a:lnTo>
                    <a:lnTo>
                      <a:pt x="60" y="29"/>
                    </a:lnTo>
                    <a:lnTo>
                      <a:pt x="64" y="29"/>
                    </a:lnTo>
                    <a:lnTo>
                      <a:pt x="66" y="30"/>
                    </a:lnTo>
                    <a:close/>
                  </a:path>
                </a:pathLst>
              </a:custGeom>
              <a:solidFill>
                <a:srgbClr val="F4C4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16" name="Freeform 202"/>
              <p:cNvSpPr>
                <a:spLocks/>
              </p:cNvSpPr>
              <p:nvPr/>
            </p:nvSpPr>
            <p:spPr bwMode="auto">
              <a:xfrm>
                <a:off x="4907" y="2472"/>
                <a:ext cx="209" cy="315"/>
              </a:xfrm>
              <a:custGeom>
                <a:avLst/>
                <a:gdLst>
                  <a:gd name="T0" fmla="*/ 0 w 209"/>
                  <a:gd name="T1" fmla="*/ 283 h 315"/>
                  <a:gd name="T2" fmla="*/ 12 w 209"/>
                  <a:gd name="T3" fmla="*/ 295 h 315"/>
                  <a:gd name="T4" fmla="*/ 26 w 209"/>
                  <a:gd name="T5" fmla="*/ 304 h 315"/>
                  <a:gd name="T6" fmla="*/ 40 w 209"/>
                  <a:gd name="T7" fmla="*/ 310 h 315"/>
                  <a:gd name="T8" fmla="*/ 54 w 209"/>
                  <a:gd name="T9" fmla="*/ 312 h 315"/>
                  <a:gd name="T10" fmla="*/ 66 w 209"/>
                  <a:gd name="T11" fmla="*/ 315 h 315"/>
                  <a:gd name="T12" fmla="*/ 76 w 209"/>
                  <a:gd name="T13" fmla="*/ 315 h 315"/>
                  <a:gd name="T14" fmla="*/ 82 w 209"/>
                  <a:gd name="T15" fmla="*/ 315 h 315"/>
                  <a:gd name="T16" fmla="*/ 85 w 209"/>
                  <a:gd name="T17" fmla="*/ 315 h 315"/>
                  <a:gd name="T18" fmla="*/ 92 w 209"/>
                  <a:gd name="T19" fmla="*/ 288 h 315"/>
                  <a:gd name="T20" fmla="*/ 124 w 209"/>
                  <a:gd name="T21" fmla="*/ 277 h 315"/>
                  <a:gd name="T22" fmla="*/ 144 w 209"/>
                  <a:gd name="T23" fmla="*/ 264 h 315"/>
                  <a:gd name="T24" fmla="*/ 157 w 209"/>
                  <a:gd name="T25" fmla="*/ 249 h 315"/>
                  <a:gd name="T26" fmla="*/ 163 w 209"/>
                  <a:gd name="T27" fmla="*/ 234 h 315"/>
                  <a:gd name="T28" fmla="*/ 164 w 209"/>
                  <a:gd name="T29" fmla="*/ 220 h 315"/>
                  <a:gd name="T30" fmla="*/ 164 w 209"/>
                  <a:gd name="T31" fmla="*/ 209 h 315"/>
                  <a:gd name="T32" fmla="*/ 162 w 209"/>
                  <a:gd name="T33" fmla="*/ 201 h 315"/>
                  <a:gd name="T34" fmla="*/ 161 w 209"/>
                  <a:gd name="T35" fmla="*/ 199 h 315"/>
                  <a:gd name="T36" fmla="*/ 175 w 209"/>
                  <a:gd name="T37" fmla="*/ 187 h 315"/>
                  <a:gd name="T38" fmla="*/ 182 w 209"/>
                  <a:gd name="T39" fmla="*/ 169 h 315"/>
                  <a:gd name="T40" fmla="*/ 185 w 209"/>
                  <a:gd name="T41" fmla="*/ 156 h 315"/>
                  <a:gd name="T42" fmla="*/ 185 w 209"/>
                  <a:gd name="T43" fmla="*/ 149 h 315"/>
                  <a:gd name="T44" fmla="*/ 202 w 209"/>
                  <a:gd name="T45" fmla="*/ 128 h 315"/>
                  <a:gd name="T46" fmla="*/ 209 w 209"/>
                  <a:gd name="T47" fmla="*/ 106 h 315"/>
                  <a:gd name="T48" fmla="*/ 205 w 209"/>
                  <a:gd name="T49" fmla="*/ 88 h 315"/>
                  <a:gd name="T50" fmla="*/ 199 w 209"/>
                  <a:gd name="T51" fmla="*/ 81 h 315"/>
                  <a:gd name="T52" fmla="*/ 188 w 209"/>
                  <a:gd name="T53" fmla="*/ 85 h 315"/>
                  <a:gd name="T54" fmla="*/ 177 w 209"/>
                  <a:gd name="T55" fmla="*/ 95 h 315"/>
                  <a:gd name="T56" fmla="*/ 168 w 209"/>
                  <a:gd name="T57" fmla="*/ 107 h 315"/>
                  <a:gd name="T58" fmla="*/ 164 w 209"/>
                  <a:gd name="T59" fmla="*/ 113 h 315"/>
                  <a:gd name="T60" fmla="*/ 135 w 209"/>
                  <a:gd name="T61" fmla="*/ 99 h 315"/>
                  <a:gd name="T62" fmla="*/ 137 w 209"/>
                  <a:gd name="T63" fmla="*/ 95 h 315"/>
                  <a:gd name="T64" fmla="*/ 139 w 209"/>
                  <a:gd name="T65" fmla="*/ 83 h 315"/>
                  <a:gd name="T66" fmla="*/ 144 w 209"/>
                  <a:gd name="T67" fmla="*/ 70 h 315"/>
                  <a:gd name="T68" fmla="*/ 153 w 209"/>
                  <a:gd name="T69" fmla="*/ 57 h 315"/>
                  <a:gd name="T70" fmla="*/ 156 w 209"/>
                  <a:gd name="T71" fmla="*/ 54 h 315"/>
                  <a:gd name="T72" fmla="*/ 163 w 209"/>
                  <a:gd name="T73" fmla="*/ 49 h 315"/>
                  <a:gd name="T74" fmla="*/ 172 w 209"/>
                  <a:gd name="T75" fmla="*/ 42 h 315"/>
                  <a:gd name="T76" fmla="*/ 182 w 209"/>
                  <a:gd name="T77" fmla="*/ 32 h 315"/>
                  <a:gd name="T78" fmla="*/ 190 w 209"/>
                  <a:gd name="T79" fmla="*/ 23 h 315"/>
                  <a:gd name="T80" fmla="*/ 194 w 209"/>
                  <a:gd name="T81" fmla="*/ 13 h 315"/>
                  <a:gd name="T82" fmla="*/ 194 w 209"/>
                  <a:gd name="T83" fmla="*/ 6 h 315"/>
                  <a:gd name="T84" fmla="*/ 185 w 209"/>
                  <a:gd name="T85" fmla="*/ 1 h 315"/>
                  <a:gd name="T86" fmla="*/ 161 w 209"/>
                  <a:gd name="T87" fmla="*/ 0 h 315"/>
                  <a:gd name="T88" fmla="*/ 139 w 209"/>
                  <a:gd name="T89" fmla="*/ 9 h 315"/>
                  <a:gd name="T90" fmla="*/ 121 w 209"/>
                  <a:gd name="T91" fmla="*/ 23 h 315"/>
                  <a:gd name="T92" fmla="*/ 106 w 209"/>
                  <a:gd name="T93" fmla="*/ 42 h 315"/>
                  <a:gd name="T94" fmla="*/ 95 w 209"/>
                  <a:gd name="T95" fmla="*/ 59 h 315"/>
                  <a:gd name="T96" fmla="*/ 86 w 209"/>
                  <a:gd name="T97" fmla="*/ 77 h 315"/>
                  <a:gd name="T98" fmla="*/ 81 w 209"/>
                  <a:gd name="T99" fmla="*/ 88 h 315"/>
                  <a:gd name="T100" fmla="*/ 80 w 209"/>
                  <a:gd name="T101" fmla="*/ 94 h 315"/>
                  <a:gd name="T102" fmla="*/ 77 w 209"/>
                  <a:gd name="T103" fmla="*/ 95 h 315"/>
                  <a:gd name="T104" fmla="*/ 71 w 209"/>
                  <a:gd name="T105" fmla="*/ 99 h 315"/>
                  <a:gd name="T106" fmla="*/ 61 w 209"/>
                  <a:gd name="T107" fmla="*/ 106 h 315"/>
                  <a:gd name="T108" fmla="*/ 49 w 209"/>
                  <a:gd name="T109" fmla="*/ 119 h 315"/>
                  <a:gd name="T110" fmla="*/ 37 w 209"/>
                  <a:gd name="T111" fmla="*/ 139 h 315"/>
                  <a:gd name="T112" fmla="*/ 25 w 209"/>
                  <a:gd name="T113" fmla="*/ 167 h 315"/>
                  <a:gd name="T114" fmla="*/ 16 w 209"/>
                  <a:gd name="T115" fmla="*/ 205 h 315"/>
                  <a:gd name="T116" fmla="*/ 11 w 209"/>
                  <a:gd name="T117" fmla="*/ 254 h 315"/>
                  <a:gd name="T118" fmla="*/ 9 w 209"/>
                  <a:gd name="T119" fmla="*/ 266 h 315"/>
                  <a:gd name="T120" fmla="*/ 5 w 209"/>
                  <a:gd name="T121" fmla="*/ 274 h 315"/>
                  <a:gd name="T122" fmla="*/ 1 w 209"/>
                  <a:gd name="T123" fmla="*/ 281 h 315"/>
                  <a:gd name="T124" fmla="*/ 0 w 209"/>
                  <a:gd name="T125" fmla="*/ 283 h 3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9"/>
                  <a:gd name="T190" fmla="*/ 0 h 315"/>
                  <a:gd name="T191" fmla="*/ 209 w 209"/>
                  <a:gd name="T192" fmla="*/ 315 h 3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9" h="315">
                    <a:moveTo>
                      <a:pt x="0" y="283"/>
                    </a:moveTo>
                    <a:lnTo>
                      <a:pt x="12" y="295"/>
                    </a:lnTo>
                    <a:lnTo>
                      <a:pt x="26" y="304"/>
                    </a:lnTo>
                    <a:lnTo>
                      <a:pt x="40" y="310"/>
                    </a:lnTo>
                    <a:lnTo>
                      <a:pt x="54" y="312"/>
                    </a:lnTo>
                    <a:lnTo>
                      <a:pt x="66" y="315"/>
                    </a:lnTo>
                    <a:lnTo>
                      <a:pt x="76" y="315"/>
                    </a:lnTo>
                    <a:lnTo>
                      <a:pt x="82" y="315"/>
                    </a:lnTo>
                    <a:lnTo>
                      <a:pt x="85" y="315"/>
                    </a:lnTo>
                    <a:lnTo>
                      <a:pt x="92" y="288"/>
                    </a:lnTo>
                    <a:lnTo>
                      <a:pt x="124" y="277"/>
                    </a:lnTo>
                    <a:lnTo>
                      <a:pt x="144" y="264"/>
                    </a:lnTo>
                    <a:lnTo>
                      <a:pt x="157" y="249"/>
                    </a:lnTo>
                    <a:lnTo>
                      <a:pt x="163" y="234"/>
                    </a:lnTo>
                    <a:lnTo>
                      <a:pt x="164" y="220"/>
                    </a:lnTo>
                    <a:lnTo>
                      <a:pt x="164" y="209"/>
                    </a:lnTo>
                    <a:lnTo>
                      <a:pt x="162" y="201"/>
                    </a:lnTo>
                    <a:lnTo>
                      <a:pt x="161" y="199"/>
                    </a:lnTo>
                    <a:lnTo>
                      <a:pt x="175" y="187"/>
                    </a:lnTo>
                    <a:lnTo>
                      <a:pt x="182" y="169"/>
                    </a:lnTo>
                    <a:lnTo>
                      <a:pt x="185" y="156"/>
                    </a:lnTo>
                    <a:lnTo>
                      <a:pt x="185" y="149"/>
                    </a:lnTo>
                    <a:lnTo>
                      <a:pt x="202" y="128"/>
                    </a:lnTo>
                    <a:lnTo>
                      <a:pt x="209" y="106"/>
                    </a:lnTo>
                    <a:lnTo>
                      <a:pt x="205" y="88"/>
                    </a:lnTo>
                    <a:lnTo>
                      <a:pt x="199" y="81"/>
                    </a:lnTo>
                    <a:lnTo>
                      <a:pt x="188" y="85"/>
                    </a:lnTo>
                    <a:lnTo>
                      <a:pt x="177" y="95"/>
                    </a:lnTo>
                    <a:lnTo>
                      <a:pt x="168" y="107"/>
                    </a:lnTo>
                    <a:lnTo>
                      <a:pt x="164" y="113"/>
                    </a:lnTo>
                    <a:lnTo>
                      <a:pt x="135" y="99"/>
                    </a:lnTo>
                    <a:lnTo>
                      <a:pt x="137" y="95"/>
                    </a:lnTo>
                    <a:lnTo>
                      <a:pt x="139" y="83"/>
                    </a:lnTo>
                    <a:lnTo>
                      <a:pt x="144" y="70"/>
                    </a:lnTo>
                    <a:lnTo>
                      <a:pt x="153" y="57"/>
                    </a:lnTo>
                    <a:lnTo>
                      <a:pt x="156" y="54"/>
                    </a:lnTo>
                    <a:lnTo>
                      <a:pt x="163" y="49"/>
                    </a:lnTo>
                    <a:lnTo>
                      <a:pt x="172" y="42"/>
                    </a:lnTo>
                    <a:lnTo>
                      <a:pt x="182" y="32"/>
                    </a:lnTo>
                    <a:lnTo>
                      <a:pt x="190" y="23"/>
                    </a:lnTo>
                    <a:lnTo>
                      <a:pt x="194" y="13"/>
                    </a:lnTo>
                    <a:lnTo>
                      <a:pt x="194" y="6"/>
                    </a:lnTo>
                    <a:lnTo>
                      <a:pt x="185" y="1"/>
                    </a:lnTo>
                    <a:lnTo>
                      <a:pt x="161" y="0"/>
                    </a:lnTo>
                    <a:lnTo>
                      <a:pt x="139" y="9"/>
                    </a:lnTo>
                    <a:lnTo>
                      <a:pt x="121" y="23"/>
                    </a:lnTo>
                    <a:lnTo>
                      <a:pt x="106" y="42"/>
                    </a:lnTo>
                    <a:lnTo>
                      <a:pt x="95" y="59"/>
                    </a:lnTo>
                    <a:lnTo>
                      <a:pt x="86" y="77"/>
                    </a:lnTo>
                    <a:lnTo>
                      <a:pt x="81" y="88"/>
                    </a:lnTo>
                    <a:lnTo>
                      <a:pt x="80" y="94"/>
                    </a:lnTo>
                    <a:lnTo>
                      <a:pt x="77" y="95"/>
                    </a:lnTo>
                    <a:lnTo>
                      <a:pt x="71" y="99"/>
                    </a:lnTo>
                    <a:lnTo>
                      <a:pt x="61" y="106"/>
                    </a:lnTo>
                    <a:lnTo>
                      <a:pt x="49" y="119"/>
                    </a:lnTo>
                    <a:lnTo>
                      <a:pt x="37" y="139"/>
                    </a:lnTo>
                    <a:lnTo>
                      <a:pt x="25" y="167"/>
                    </a:lnTo>
                    <a:lnTo>
                      <a:pt x="16" y="205"/>
                    </a:lnTo>
                    <a:lnTo>
                      <a:pt x="11" y="254"/>
                    </a:lnTo>
                    <a:lnTo>
                      <a:pt x="9" y="266"/>
                    </a:lnTo>
                    <a:lnTo>
                      <a:pt x="5" y="274"/>
                    </a:lnTo>
                    <a:lnTo>
                      <a:pt x="1" y="281"/>
                    </a:lnTo>
                    <a:lnTo>
                      <a:pt x="0" y="283"/>
                    </a:lnTo>
                    <a:close/>
                  </a:path>
                </a:pathLst>
              </a:custGeom>
              <a:solidFill>
                <a:srgbClr val="F4C4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17" name="Freeform 203"/>
              <p:cNvSpPr>
                <a:spLocks/>
              </p:cNvSpPr>
              <p:nvPr/>
            </p:nvSpPr>
            <p:spPr bwMode="auto">
              <a:xfrm>
                <a:off x="4637" y="2300"/>
                <a:ext cx="310" cy="339"/>
              </a:xfrm>
              <a:custGeom>
                <a:avLst/>
                <a:gdLst>
                  <a:gd name="T0" fmla="*/ 34 w 310"/>
                  <a:gd name="T1" fmla="*/ 2 h 339"/>
                  <a:gd name="T2" fmla="*/ 22 w 310"/>
                  <a:gd name="T3" fmla="*/ 20 h 339"/>
                  <a:gd name="T4" fmla="*/ 8 w 310"/>
                  <a:gd name="T5" fmla="*/ 50 h 339"/>
                  <a:gd name="T6" fmla="*/ 0 w 310"/>
                  <a:gd name="T7" fmla="*/ 87 h 339"/>
                  <a:gd name="T8" fmla="*/ 5 w 310"/>
                  <a:gd name="T9" fmla="*/ 112 h 339"/>
                  <a:gd name="T10" fmla="*/ 18 w 310"/>
                  <a:gd name="T11" fmla="*/ 158 h 339"/>
                  <a:gd name="T12" fmla="*/ 22 w 310"/>
                  <a:gd name="T13" fmla="*/ 224 h 339"/>
                  <a:gd name="T14" fmla="*/ 44 w 310"/>
                  <a:gd name="T15" fmla="*/ 273 h 339"/>
                  <a:gd name="T16" fmla="*/ 82 w 310"/>
                  <a:gd name="T17" fmla="*/ 314 h 339"/>
                  <a:gd name="T18" fmla="*/ 127 w 310"/>
                  <a:gd name="T19" fmla="*/ 335 h 339"/>
                  <a:gd name="T20" fmla="*/ 175 w 310"/>
                  <a:gd name="T21" fmla="*/ 336 h 339"/>
                  <a:gd name="T22" fmla="*/ 186 w 310"/>
                  <a:gd name="T23" fmla="*/ 339 h 339"/>
                  <a:gd name="T24" fmla="*/ 215 w 310"/>
                  <a:gd name="T25" fmla="*/ 338 h 339"/>
                  <a:gd name="T26" fmla="*/ 247 w 310"/>
                  <a:gd name="T27" fmla="*/ 326 h 339"/>
                  <a:gd name="T28" fmla="*/ 270 w 310"/>
                  <a:gd name="T29" fmla="*/ 295 h 339"/>
                  <a:gd name="T30" fmla="*/ 269 w 310"/>
                  <a:gd name="T31" fmla="*/ 207 h 339"/>
                  <a:gd name="T32" fmla="*/ 280 w 310"/>
                  <a:gd name="T33" fmla="*/ 206 h 339"/>
                  <a:gd name="T34" fmla="*/ 295 w 310"/>
                  <a:gd name="T35" fmla="*/ 201 h 339"/>
                  <a:gd name="T36" fmla="*/ 308 w 310"/>
                  <a:gd name="T37" fmla="*/ 187 h 339"/>
                  <a:gd name="T38" fmla="*/ 310 w 310"/>
                  <a:gd name="T39" fmla="*/ 169 h 339"/>
                  <a:gd name="T40" fmla="*/ 308 w 310"/>
                  <a:gd name="T41" fmla="*/ 147 h 339"/>
                  <a:gd name="T42" fmla="*/ 300 w 310"/>
                  <a:gd name="T43" fmla="*/ 125 h 339"/>
                  <a:gd name="T44" fmla="*/ 281 w 310"/>
                  <a:gd name="T45" fmla="*/ 125 h 339"/>
                  <a:gd name="T46" fmla="*/ 266 w 310"/>
                  <a:gd name="T47" fmla="*/ 138 h 339"/>
                  <a:gd name="T48" fmla="*/ 256 w 310"/>
                  <a:gd name="T49" fmla="*/ 131 h 339"/>
                  <a:gd name="T50" fmla="*/ 241 w 310"/>
                  <a:gd name="T51" fmla="*/ 120 h 339"/>
                  <a:gd name="T52" fmla="*/ 226 w 310"/>
                  <a:gd name="T53" fmla="*/ 104 h 339"/>
                  <a:gd name="T54" fmla="*/ 214 w 310"/>
                  <a:gd name="T55" fmla="*/ 94 h 339"/>
                  <a:gd name="T56" fmla="*/ 189 w 310"/>
                  <a:gd name="T57" fmla="*/ 85 h 339"/>
                  <a:gd name="T58" fmla="*/ 150 w 310"/>
                  <a:gd name="T59" fmla="*/ 64 h 339"/>
                  <a:gd name="T60" fmla="*/ 110 w 310"/>
                  <a:gd name="T61" fmla="*/ 34 h 339"/>
                  <a:gd name="T62" fmla="*/ 80 w 310"/>
                  <a:gd name="T63" fmla="*/ 97 h 339"/>
                  <a:gd name="T64" fmla="*/ 76 w 310"/>
                  <a:gd name="T65" fmla="*/ 92 h 339"/>
                  <a:gd name="T66" fmla="*/ 65 w 310"/>
                  <a:gd name="T67" fmla="*/ 76 h 339"/>
                  <a:gd name="T68" fmla="*/ 51 w 310"/>
                  <a:gd name="T69" fmla="*/ 45 h 339"/>
                  <a:gd name="T70" fmla="*/ 36 w 310"/>
                  <a:gd name="T71" fmla="*/ 0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0"/>
                  <a:gd name="T109" fmla="*/ 0 h 339"/>
                  <a:gd name="T110" fmla="*/ 310 w 310"/>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0" h="339">
                    <a:moveTo>
                      <a:pt x="36" y="0"/>
                    </a:moveTo>
                    <a:lnTo>
                      <a:pt x="34" y="2"/>
                    </a:lnTo>
                    <a:lnTo>
                      <a:pt x="29" y="9"/>
                    </a:lnTo>
                    <a:lnTo>
                      <a:pt x="22" y="20"/>
                    </a:lnTo>
                    <a:lnTo>
                      <a:pt x="15" y="34"/>
                    </a:lnTo>
                    <a:lnTo>
                      <a:pt x="8" y="50"/>
                    </a:lnTo>
                    <a:lnTo>
                      <a:pt x="3" y="68"/>
                    </a:lnTo>
                    <a:lnTo>
                      <a:pt x="0" y="87"/>
                    </a:lnTo>
                    <a:lnTo>
                      <a:pt x="1" y="107"/>
                    </a:lnTo>
                    <a:lnTo>
                      <a:pt x="5" y="112"/>
                    </a:lnTo>
                    <a:lnTo>
                      <a:pt x="12" y="130"/>
                    </a:lnTo>
                    <a:lnTo>
                      <a:pt x="18" y="158"/>
                    </a:lnTo>
                    <a:lnTo>
                      <a:pt x="19" y="200"/>
                    </a:lnTo>
                    <a:lnTo>
                      <a:pt x="22" y="224"/>
                    </a:lnTo>
                    <a:lnTo>
                      <a:pt x="31" y="249"/>
                    </a:lnTo>
                    <a:lnTo>
                      <a:pt x="44" y="273"/>
                    </a:lnTo>
                    <a:lnTo>
                      <a:pt x="62" y="295"/>
                    </a:lnTo>
                    <a:lnTo>
                      <a:pt x="82" y="314"/>
                    </a:lnTo>
                    <a:lnTo>
                      <a:pt x="104" y="328"/>
                    </a:lnTo>
                    <a:lnTo>
                      <a:pt x="127" y="335"/>
                    </a:lnTo>
                    <a:lnTo>
                      <a:pt x="150" y="336"/>
                    </a:lnTo>
                    <a:lnTo>
                      <a:pt x="175" y="336"/>
                    </a:lnTo>
                    <a:lnTo>
                      <a:pt x="179" y="338"/>
                    </a:lnTo>
                    <a:lnTo>
                      <a:pt x="186" y="339"/>
                    </a:lnTo>
                    <a:lnTo>
                      <a:pt x="200" y="339"/>
                    </a:lnTo>
                    <a:lnTo>
                      <a:pt x="215" y="338"/>
                    </a:lnTo>
                    <a:lnTo>
                      <a:pt x="231" y="335"/>
                    </a:lnTo>
                    <a:lnTo>
                      <a:pt x="247" y="326"/>
                    </a:lnTo>
                    <a:lnTo>
                      <a:pt x="260" y="314"/>
                    </a:lnTo>
                    <a:lnTo>
                      <a:pt x="270" y="295"/>
                    </a:lnTo>
                    <a:lnTo>
                      <a:pt x="267" y="207"/>
                    </a:lnTo>
                    <a:lnTo>
                      <a:pt x="269" y="207"/>
                    </a:lnTo>
                    <a:lnTo>
                      <a:pt x="274" y="207"/>
                    </a:lnTo>
                    <a:lnTo>
                      <a:pt x="280" y="206"/>
                    </a:lnTo>
                    <a:lnTo>
                      <a:pt x="288" y="205"/>
                    </a:lnTo>
                    <a:lnTo>
                      <a:pt x="295" y="201"/>
                    </a:lnTo>
                    <a:lnTo>
                      <a:pt x="303" y="195"/>
                    </a:lnTo>
                    <a:lnTo>
                      <a:pt x="308" y="187"/>
                    </a:lnTo>
                    <a:lnTo>
                      <a:pt x="310" y="176"/>
                    </a:lnTo>
                    <a:lnTo>
                      <a:pt x="310" y="169"/>
                    </a:lnTo>
                    <a:lnTo>
                      <a:pt x="309" y="158"/>
                    </a:lnTo>
                    <a:lnTo>
                      <a:pt x="308" y="147"/>
                    </a:lnTo>
                    <a:lnTo>
                      <a:pt x="305" y="134"/>
                    </a:lnTo>
                    <a:lnTo>
                      <a:pt x="300" y="125"/>
                    </a:lnTo>
                    <a:lnTo>
                      <a:pt x="293" y="123"/>
                    </a:lnTo>
                    <a:lnTo>
                      <a:pt x="281" y="125"/>
                    </a:lnTo>
                    <a:lnTo>
                      <a:pt x="267" y="139"/>
                    </a:lnTo>
                    <a:lnTo>
                      <a:pt x="266" y="138"/>
                    </a:lnTo>
                    <a:lnTo>
                      <a:pt x="262" y="135"/>
                    </a:lnTo>
                    <a:lnTo>
                      <a:pt x="256" y="131"/>
                    </a:lnTo>
                    <a:lnTo>
                      <a:pt x="250" y="126"/>
                    </a:lnTo>
                    <a:lnTo>
                      <a:pt x="241" y="120"/>
                    </a:lnTo>
                    <a:lnTo>
                      <a:pt x="233" y="112"/>
                    </a:lnTo>
                    <a:lnTo>
                      <a:pt x="226" y="104"/>
                    </a:lnTo>
                    <a:lnTo>
                      <a:pt x="218" y="95"/>
                    </a:lnTo>
                    <a:lnTo>
                      <a:pt x="214" y="94"/>
                    </a:lnTo>
                    <a:lnTo>
                      <a:pt x="204" y="90"/>
                    </a:lnTo>
                    <a:lnTo>
                      <a:pt x="189" y="85"/>
                    </a:lnTo>
                    <a:lnTo>
                      <a:pt x="170" y="76"/>
                    </a:lnTo>
                    <a:lnTo>
                      <a:pt x="150" y="64"/>
                    </a:lnTo>
                    <a:lnTo>
                      <a:pt x="129" y="50"/>
                    </a:lnTo>
                    <a:lnTo>
                      <a:pt x="110" y="34"/>
                    </a:lnTo>
                    <a:lnTo>
                      <a:pt x="94" y="15"/>
                    </a:lnTo>
                    <a:lnTo>
                      <a:pt x="80" y="97"/>
                    </a:lnTo>
                    <a:lnTo>
                      <a:pt x="79" y="96"/>
                    </a:lnTo>
                    <a:lnTo>
                      <a:pt x="76" y="92"/>
                    </a:lnTo>
                    <a:lnTo>
                      <a:pt x="71" y="86"/>
                    </a:lnTo>
                    <a:lnTo>
                      <a:pt x="65" y="76"/>
                    </a:lnTo>
                    <a:lnTo>
                      <a:pt x="58" y="63"/>
                    </a:lnTo>
                    <a:lnTo>
                      <a:pt x="51" y="45"/>
                    </a:lnTo>
                    <a:lnTo>
                      <a:pt x="43" y="25"/>
                    </a:lnTo>
                    <a:lnTo>
                      <a:pt x="36" y="0"/>
                    </a:lnTo>
                    <a:close/>
                  </a:path>
                </a:pathLst>
              </a:custGeom>
              <a:solidFill>
                <a:srgbClr val="F4C4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18" name="Freeform 204"/>
              <p:cNvSpPr>
                <a:spLocks/>
              </p:cNvSpPr>
              <p:nvPr/>
            </p:nvSpPr>
            <p:spPr bwMode="auto">
              <a:xfrm>
                <a:off x="4600" y="2162"/>
                <a:ext cx="418" cy="314"/>
              </a:xfrm>
              <a:custGeom>
                <a:avLst/>
                <a:gdLst>
                  <a:gd name="T0" fmla="*/ 336 w 418"/>
                  <a:gd name="T1" fmla="*/ 49 h 314"/>
                  <a:gd name="T2" fmla="*/ 382 w 418"/>
                  <a:gd name="T3" fmla="*/ 67 h 314"/>
                  <a:gd name="T4" fmla="*/ 407 w 418"/>
                  <a:gd name="T5" fmla="*/ 95 h 314"/>
                  <a:gd name="T6" fmla="*/ 417 w 418"/>
                  <a:gd name="T7" fmla="*/ 118 h 314"/>
                  <a:gd name="T8" fmla="*/ 387 w 418"/>
                  <a:gd name="T9" fmla="*/ 111 h 314"/>
                  <a:gd name="T10" fmla="*/ 412 w 418"/>
                  <a:gd name="T11" fmla="*/ 149 h 314"/>
                  <a:gd name="T12" fmla="*/ 418 w 418"/>
                  <a:gd name="T13" fmla="*/ 175 h 314"/>
                  <a:gd name="T14" fmla="*/ 403 w 418"/>
                  <a:gd name="T15" fmla="*/ 190 h 314"/>
                  <a:gd name="T16" fmla="*/ 398 w 418"/>
                  <a:gd name="T17" fmla="*/ 243 h 314"/>
                  <a:gd name="T18" fmla="*/ 374 w 418"/>
                  <a:gd name="T19" fmla="*/ 285 h 314"/>
                  <a:gd name="T20" fmla="*/ 354 w 418"/>
                  <a:gd name="T21" fmla="*/ 310 h 314"/>
                  <a:gd name="T22" fmla="*/ 350 w 418"/>
                  <a:gd name="T23" fmla="*/ 307 h 314"/>
                  <a:gd name="T24" fmla="*/ 344 w 418"/>
                  <a:gd name="T25" fmla="*/ 273 h 314"/>
                  <a:gd name="T26" fmla="*/ 322 w 418"/>
                  <a:gd name="T27" fmla="*/ 258 h 314"/>
                  <a:gd name="T28" fmla="*/ 304 w 418"/>
                  <a:gd name="T29" fmla="*/ 271 h 314"/>
                  <a:gd name="T30" fmla="*/ 295 w 418"/>
                  <a:gd name="T31" fmla="*/ 272 h 314"/>
                  <a:gd name="T32" fmla="*/ 279 w 418"/>
                  <a:gd name="T33" fmla="*/ 258 h 314"/>
                  <a:gd name="T34" fmla="*/ 263 w 418"/>
                  <a:gd name="T35" fmla="*/ 240 h 314"/>
                  <a:gd name="T36" fmla="*/ 251 w 418"/>
                  <a:gd name="T37" fmla="*/ 229 h 314"/>
                  <a:gd name="T38" fmla="*/ 227 w 418"/>
                  <a:gd name="T39" fmla="*/ 223 h 314"/>
                  <a:gd name="T40" fmla="*/ 184 w 418"/>
                  <a:gd name="T41" fmla="*/ 202 h 314"/>
                  <a:gd name="T42" fmla="*/ 150 w 418"/>
                  <a:gd name="T43" fmla="*/ 175 h 314"/>
                  <a:gd name="T44" fmla="*/ 131 w 418"/>
                  <a:gd name="T45" fmla="*/ 154 h 314"/>
                  <a:gd name="T46" fmla="*/ 117 w 418"/>
                  <a:gd name="T47" fmla="*/ 235 h 314"/>
                  <a:gd name="T48" fmla="*/ 94 w 418"/>
                  <a:gd name="T49" fmla="*/ 202 h 314"/>
                  <a:gd name="T50" fmla="*/ 83 w 418"/>
                  <a:gd name="T51" fmla="*/ 171 h 314"/>
                  <a:gd name="T52" fmla="*/ 78 w 418"/>
                  <a:gd name="T53" fmla="*/ 148 h 314"/>
                  <a:gd name="T54" fmla="*/ 78 w 418"/>
                  <a:gd name="T55" fmla="*/ 138 h 314"/>
                  <a:gd name="T56" fmla="*/ 55 w 418"/>
                  <a:gd name="T57" fmla="*/ 157 h 314"/>
                  <a:gd name="T58" fmla="*/ 40 w 418"/>
                  <a:gd name="T59" fmla="*/ 187 h 314"/>
                  <a:gd name="T60" fmla="*/ 31 w 418"/>
                  <a:gd name="T61" fmla="*/ 216 h 314"/>
                  <a:gd name="T62" fmla="*/ 28 w 418"/>
                  <a:gd name="T63" fmla="*/ 229 h 314"/>
                  <a:gd name="T64" fmla="*/ 0 w 418"/>
                  <a:gd name="T65" fmla="*/ 171 h 314"/>
                  <a:gd name="T66" fmla="*/ 8 w 418"/>
                  <a:gd name="T67" fmla="*/ 124 h 314"/>
                  <a:gd name="T68" fmla="*/ 28 w 418"/>
                  <a:gd name="T69" fmla="*/ 94 h 314"/>
                  <a:gd name="T70" fmla="*/ 41 w 418"/>
                  <a:gd name="T71" fmla="*/ 82 h 314"/>
                  <a:gd name="T72" fmla="*/ 55 w 418"/>
                  <a:gd name="T73" fmla="*/ 46 h 314"/>
                  <a:gd name="T74" fmla="*/ 116 w 418"/>
                  <a:gd name="T75" fmla="*/ 15 h 314"/>
                  <a:gd name="T76" fmla="*/ 168 w 418"/>
                  <a:gd name="T77" fmla="*/ 3 h 314"/>
                  <a:gd name="T78" fmla="*/ 212 w 418"/>
                  <a:gd name="T79" fmla="*/ 1 h 314"/>
                  <a:gd name="T80" fmla="*/ 247 w 418"/>
                  <a:gd name="T81" fmla="*/ 9 h 314"/>
                  <a:gd name="T82" fmla="*/ 274 w 418"/>
                  <a:gd name="T83" fmla="*/ 22 h 314"/>
                  <a:gd name="T84" fmla="*/ 292 w 418"/>
                  <a:gd name="T85" fmla="*/ 34 h 314"/>
                  <a:gd name="T86" fmla="*/ 301 w 418"/>
                  <a:gd name="T87" fmla="*/ 42 h 314"/>
                  <a:gd name="T88" fmla="*/ 304 w 418"/>
                  <a:gd name="T89" fmla="*/ 51 h 3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8"/>
                  <a:gd name="T136" fmla="*/ 0 h 314"/>
                  <a:gd name="T137" fmla="*/ 418 w 418"/>
                  <a:gd name="T138" fmla="*/ 314 h 3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8" h="314">
                    <a:moveTo>
                      <a:pt x="304" y="51"/>
                    </a:moveTo>
                    <a:lnTo>
                      <a:pt x="336" y="49"/>
                    </a:lnTo>
                    <a:lnTo>
                      <a:pt x="363" y="56"/>
                    </a:lnTo>
                    <a:lnTo>
                      <a:pt x="382" y="67"/>
                    </a:lnTo>
                    <a:lnTo>
                      <a:pt x="397" y="81"/>
                    </a:lnTo>
                    <a:lnTo>
                      <a:pt x="407" y="95"/>
                    </a:lnTo>
                    <a:lnTo>
                      <a:pt x="413" y="109"/>
                    </a:lnTo>
                    <a:lnTo>
                      <a:pt x="417" y="118"/>
                    </a:lnTo>
                    <a:lnTo>
                      <a:pt x="418" y="121"/>
                    </a:lnTo>
                    <a:lnTo>
                      <a:pt x="387" y="111"/>
                    </a:lnTo>
                    <a:lnTo>
                      <a:pt x="403" y="129"/>
                    </a:lnTo>
                    <a:lnTo>
                      <a:pt x="412" y="149"/>
                    </a:lnTo>
                    <a:lnTo>
                      <a:pt x="417" y="167"/>
                    </a:lnTo>
                    <a:lnTo>
                      <a:pt x="418" y="175"/>
                    </a:lnTo>
                    <a:lnTo>
                      <a:pt x="394" y="163"/>
                    </a:lnTo>
                    <a:lnTo>
                      <a:pt x="403" y="190"/>
                    </a:lnTo>
                    <a:lnTo>
                      <a:pt x="404" y="218"/>
                    </a:lnTo>
                    <a:lnTo>
                      <a:pt x="398" y="243"/>
                    </a:lnTo>
                    <a:lnTo>
                      <a:pt x="387" y="266"/>
                    </a:lnTo>
                    <a:lnTo>
                      <a:pt x="374" y="285"/>
                    </a:lnTo>
                    <a:lnTo>
                      <a:pt x="363" y="300"/>
                    </a:lnTo>
                    <a:lnTo>
                      <a:pt x="354" y="310"/>
                    </a:lnTo>
                    <a:lnTo>
                      <a:pt x="350" y="314"/>
                    </a:lnTo>
                    <a:lnTo>
                      <a:pt x="350" y="307"/>
                    </a:lnTo>
                    <a:lnTo>
                      <a:pt x="347" y="291"/>
                    </a:lnTo>
                    <a:lnTo>
                      <a:pt x="344" y="273"/>
                    </a:lnTo>
                    <a:lnTo>
                      <a:pt x="333" y="261"/>
                    </a:lnTo>
                    <a:lnTo>
                      <a:pt x="322" y="258"/>
                    </a:lnTo>
                    <a:lnTo>
                      <a:pt x="312" y="263"/>
                    </a:lnTo>
                    <a:lnTo>
                      <a:pt x="304" y="271"/>
                    </a:lnTo>
                    <a:lnTo>
                      <a:pt x="302" y="275"/>
                    </a:lnTo>
                    <a:lnTo>
                      <a:pt x="295" y="272"/>
                    </a:lnTo>
                    <a:lnTo>
                      <a:pt x="288" y="266"/>
                    </a:lnTo>
                    <a:lnTo>
                      <a:pt x="279" y="258"/>
                    </a:lnTo>
                    <a:lnTo>
                      <a:pt x="270" y="249"/>
                    </a:lnTo>
                    <a:lnTo>
                      <a:pt x="263" y="240"/>
                    </a:lnTo>
                    <a:lnTo>
                      <a:pt x="256" y="234"/>
                    </a:lnTo>
                    <a:lnTo>
                      <a:pt x="251" y="229"/>
                    </a:lnTo>
                    <a:lnTo>
                      <a:pt x="250" y="226"/>
                    </a:lnTo>
                    <a:lnTo>
                      <a:pt x="227" y="223"/>
                    </a:lnTo>
                    <a:lnTo>
                      <a:pt x="204" y="215"/>
                    </a:lnTo>
                    <a:lnTo>
                      <a:pt x="184" y="202"/>
                    </a:lnTo>
                    <a:lnTo>
                      <a:pt x="165" y="188"/>
                    </a:lnTo>
                    <a:lnTo>
                      <a:pt x="150" y="175"/>
                    </a:lnTo>
                    <a:lnTo>
                      <a:pt x="138" y="162"/>
                    </a:lnTo>
                    <a:lnTo>
                      <a:pt x="131" y="154"/>
                    </a:lnTo>
                    <a:lnTo>
                      <a:pt x="128" y="151"/>
                    </a:lnTo>
                    <a:lnTo>
                      <a:pt x="117" y="235"/>
                    </a:lnTo>
                    <a:lnTo>
                      <a:pt x="104" y="220"/>
                    </a:lnTo>
                    <a:lnTo>
                      <a:pt x="94" y="202"/>
                    </a:lnTo>
                    <a:lnTo>
                      <a:pt x="88" y="187"/>
                    </a:lnTo>
                    <a:lnTo>
                      <a:pt x="83" y="171"/>
                    </a:lnTo>
                    <a:lnTo>
                      <a:pt x="80" y="158"/>
                    </a:lnTo>
                    <a:lnTo>
                      <a:pt x="78" y="148"/>
                    </a:lnTo>
                    <a:lnTo>
                      <a:pt x="78" y="140"/>
                    </a:lnTo>
                    <a:lnTo>
                      <a:pt x="78" y="138"/>
                    </a:lnTo>
                    <a:lnTo>
                      <a:pt x="65" y="144"/>
                    </a:lnTo>
                    <a:lnTo>
                      <a:pt x="55" y="157"/>
                    </a:lnTo>
                    <a:lnTo>
                      <a:pt x="46" y="171"/>
                    </a:lnTo>
                    <a:lnTo>
                      <a:pt x="40" y="187"/>
                    </a:lnTo>
                    <a:lnTo>
                      <a:pt x="35" y="202"/>
                    </a:lnTo>
                    <a:lnTo>
                      <a:pt x="31" y="216"/>
                    </a:lnTo>
                    <a:lnTo>
                      <a:pt x="28" y="225"/>
                    </a:lnTo>
                    <a:lnTo>
                      <a:pt x="28" y="229"/>
                    </a:lnTo>
                    <a:lnTo>
                      <a:pt x="8" y="199"/>
                    </a:lnTo>
                    <a:lnTo>
                      <a:pt x="0" y="171"/>
                    </a:lnTo>
                    <a:lnTo>
                      <a:pt x="0" y="145"/>
                    </a:lnTo>
                    <a:lnTo>
                      <a:pt x="8" y="124"/>
                    </a:lnTo>
                    <a:lnTo>
                      <a:pt x="18" y="106"/>
                    </a:lnTo>
                    <a:lnTo>
                      <a:pt x="28" y="94"/>
                    </a:lnTo>
                    <a:lnTo>
                      <a:pt x="37" y="85"/>
                    </a:lnTo>
                    <a:lnTo>
                      <a:pt x="41" y="82"/>
                    </a:lnTo>
                    <a:lnTo>
                      <a:pt x="22" y="68"/>
                    </a:lnTo>
                    <a:lnTo>
                      <a:pt x="55" y="46"/>
                    </a:lnTo>
                    <a:lnTo>
                      <a:pt x="87" y="28"/>
                    </a:lnTo>
                    <a:lnTo>
                      <a:pt x="116" y="15"/>
                    </a:lnTo>
                    <a:lnTo>
                      <a:pt x="142" y="6"/>
                    </a:lnTo>
                    <a:lnTo>
                      <a:pt x="168" y="3"/>
                    </a:lnTo>
                    <a:lnTo>
                      <a:pt x="190" y="0"/>
                    </a:lnTo>
                    <a:lnTo>
                      <a:pt x="212" y="1"/>
                    </a:lnTo>
                    <a:lnTo>
                      <a:pt x="231" y="4"/>
                    </a:lnTo>
                    <a:lnTo>
                      <a:pt x="247" y="9"/>
                    </a:lnTo>
                    <a:lnTo>
                      <a:pt x="261" y="15"/>
                    </a:lnTo>
                    <a:lnTo>
                      <a:pt x="274" y="22"/>
                    </a:lnTo>
                    <a:lnTo>
                      <a:pt x="284" y="28"/>
                    </a:lnTo>
                    <a:lnTo>
                      <a:pt x="292" y="34"/>
                    </a:lnTo>
                    <a:lnTo>
                      <a:pt x="297" y="38"/>
                    </a:lnTo>
                    <a:lnTo>
                      <a:pt x="301" y="42"/>
                    </a:lnTo>
                    <a:lnTo>
                      <a:pt x="302" y="43"/>
                    </a:lnTo>
                    <a:lnTo>
                      <a:pt x="304" y="51"/>
                    </a:lnTo>
                    <a:close/>
                  </a:path>
                </a:pathLst>
              </a:custGeom>
              <a:solidFill>
                <a:srgbClr val="8E4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19" name="Freeform 205"/>
              <p:cNvSpPr>
                <a:spLocks/>
              </p:cNvSpPr>
              <p:nvPr/>
            </p:nvSpPr>
            <p:spPr bwMode="auto">
              <a:xfrm>
                <a:off x="4592" y="2154"/>
                <a:ext cx="362" cy="492"/>
              </a:xfrm>
              <a:custGeom>
                <a:avLst/>
                <a:gdLst>
                  <a:gd name="T0" fmla="*/ 91 w 362"/>
                  <a:gd name="T1" fmla="*/ 434 h 492"/>
                  <a:gd name="T2" fmla="*/ 171 w 362"/>
                  <a:gd name="T3" fmla="*/ 491 h 492"/>
                  <a:gd name="T4" fmla="*/ 259 w 362"/>
                  <a:gd name="T5" fmla="*/ 458 h 492"/>
                  <a:gd name="T6" fmla="*/ 305 w 362"/>
                  <a:gd name="T7" fmla="*/ 385 h 492"/>
                  <a:gd name="T8" fmla="*/ 319 w 362"/>
                  <a:gd name="T9" fmla="*/ 357 h 492"/>
                  <a:gd name="T10" fmla="*/ 357 w 362"/>
                  <a:gd name="T11" fmla="*/ 336 h 492"/>
                  <a:gd name="T12" fmla="*/ 359 w 362"/>
                  <a:gd name="T13" fmla="*/ 281 h 492"/>
                  <a:gd name="T14" fmla="*/ 330 w 362"/>
                  <a:gd name="T15" fmla="*/ 262 h 492"/>
                  <a:gd name="T16" fmla="*/ 311 w 362"/>
                  <a:gd name="T17" fmla="*/ 277 h 492"/>
                  <a:gd name="T18" fmla="*/ 278 w 362"/>
                  <a:gd name="T19" fmla="*/ 248 h 492"/>
                  <a:gd name="T20" fmla="*/ 246 w 362"/>
                  <a:gd name="T21" fmla="*/ 218 h 492"/>
                  <a:gd name="T22" fmla="*/ 191 w 362"/>
                  <a:gd name="T23" fmla="*/ 150 h 492"/>
                  <a:gd name="T24" fmla="*/ 198 w 362"/>
                  <a:gd name="T25" fmla="*/ 174 h 492"/>
                  <a:gd name="T26" fmla="*/ 244 w 362"/>
                  <a:gd name="T27" fmla="*/ 227 h 492"/>
                  <a:gd name="T28" fmla="*/ 216 w 362"/>
                  <a:gd name="T29" fmla="*/ 221 h 492"/>
                  <a:gd name="T30" fmla="*/ 148 w 362"/>
                  <a:gd name="T31" fmla="*/ 160 h 492"/>
                  <a:gd name="T32" fmla="*/ 125 w 362"/>
                  <a:gd name="T33" fmla="*/ 203 h 492"/>
                  <a:gd name="T34" fmla="*/ 96 w 362"/>
                  <a:gd name="T35" fmla="*/ 172 h 492"/>
                  <a:gd name="T36" fmla="*/ 57 w 362"/>
                  <a:gd name="T37" fmla="*/ 165 h 492"/>
                  <a:gd name="T38" fmla="*/ 38 w 362"/>
                  <a:gd name="T39" fmla="*/ 221 h 492"/>
                  <a:gd name="T40" fmla="*/ 15 w 362"/>
                  <a:gd name="T41" fmla="*/ 172 h 492"/>
                  <a:gd name="T42" fmla="*/ 50 w 362"/>
                  <a:gd name="T43" fmla="*/ 99 h 492"/>
                  <a:gd name="T44" fmla="*/ 46 w 362"/>
                  <a:gd name="T45" fmla="*/ 83 h 492"/>
                  <a:gd name="T46" fmla="*/ 105 w 362"/>
                  <a:gd name="T47" fmla="*/ 40 h 492"/>
                  <a:gd name="T48" fmla="*/ 211 w 362"/>
                  <a:gd name="T49" fmla="*/ 14 h 492"/>
                  <a:gd name="T50" fmla="*/ 278 w 362"/>
                  <a:gd name="T51" fmla="*/ 35 h 492"/>
                  <a:gd name="T52" fmla="*/ 310 w 362"/>
                  <a:gd name="T53" fmla="*/ 64 h 492"/>
                  <a:gd name="T54" fmla="*/ 317 w 362"/>
                  <a:gd name="T55" fmla="*/ 71 h 492"/>
                  <a:gd name="T56" fmla="*/ 309 w 362"/>
                  <a:gd name="T57" fmla="*/ 42 h 492"/>
                  <a:gd name="T58" fmla="*/ 265 w 362"/>
                  <a:gd name="T59" fmla="*/ 13 h 492"/>
                  <a:gd name="T60" fmla="*/ 187 w 362"/>
                  <a:gd name="T61" fmla="*/ 2 h 492"/>
                  <a:gd name="T62" fmla="*/ 77 w 362"/>
                  <a:gd name="T63" fmla="*/ 40 h 492"/>
                  <a:gd name="T64" fmla="*/ 35 w 362"/>
                  <a:gd name="T65" fmla="*/ 95 h 492"/>
                  <a:gd name="T66" fmla="*/ 0 w 362"/>
                  <a:gd name="T67" fmla="*/ 164 h 492"/>
                  <a:gd name="T68" fmla="*/ 50 w 362"/>
                  <a:gd name="T69" fmla="*/ 255 h 492"/>
                  <a:gd name="T70" fmla="*/ 82 w 362"/>
                  <a:gd name="T71" fmla="*/ 157 h 492"/>
                  <a:gd name="T72" fmla="*/ 96 w 362"/>
                  <a:gd name="T73" fmla="*/ 215 h 492"/>
                  <a:gd name="T74" fmla="*/ 138 w 362"/>
                  <a:gd name="T75" fmla="*/ 253 h 492"/>
                  <a:gd name="T76" fmla="*/ 145 w 362"/>
                  <a:gd name="T77" fmla="*/ 179 h 492"/>
                  <a:gd name="T78" fmla="*/ 191 w 362"/>
                  <a:gd name="T79" fmla="*/ 222 h 492"/>
                  <a:gd name="T80" fmla="*/ 267 w 362"/>
                  <a:gd name="T81" fmla="*/ 250 h 492"/>
                  <a:gd name="T82" fmla="*/ 281 w 362"/>
                  <a:gd name="T83" fmla="*/ 266 h 492"/>
                  <a:gd name="T84" fmla="*/ 316 w 362"/>
                  <a:gd name="T85" fmla="*/ 290 h 492"/>
                  <a:gd name="T86" fmla="*/ 346 w 362"/>
                  <a:gd name="T87" fmla="*/ 283 h 492"/>
                  <a:gd name="T88" fmla="*/ 346 w 362"/>
                  <a:gd name="T89" fmla="*/ 328 h 492"/>
                  <a:gd name="T90" fmla="*/ 314 w 362"/>
                  <a:gd name="T91" fmla="*/ 342 h 492"/>
                  <a:gd name="T92" fmla="*/ 301 w 362"/>
                  <a:gd name="T93" fmla="*/ 360 h 492"/>
                  <a:gd name="T94" fmla="*/ 269 w 362"/>
                  <a:gd name="T95" fmla="*/ 420 h 492"/>
                  <a:gd name="T96" fmla="*/ 230 w 362"/>
                  <a:gd name="T97" fmla="*/ 465 h 492"/>
                  <a:gd name="T98" fmla="*/ 171 w 362"/>
                  <a:gd name="T99" fmla="*/ 476 h 492"/>
                  <a:gd name="T100" fmla="*/ 107 w 362"/>
                  <a:gd name="T101" fmla="*/ 434 h 492"/>
                  <a:gd name="T102" fmla="*/ 67 w 362"/>
                  <a:gd name="T103" fmla="*/ 328 h 492"/>
                  <a:gd name="T104" fmla="*/ 50 w 362"/>
                  <a:gd name="T105" fmla="*/ 258 h 4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2"/>
                  <a:gd name="T160" fmla="*/ 0 h 492"/>
                  <a:gd name="T161" fmla="*/ 362 w 362"/>
                  <a:gd name="T162" fmla="*/ 492 h 4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2" h="492">
                    <a:moveTo>
                      <a:pt x="59" y="334"/>
                    </a:moveTo>
                    <a:lnTo>
                      <a:pt x="64" y="374"/>
                    </a:lnTo>
                    <a:lnTo>
                      <a:pt x="76" y="406"/>
                    </a:lnTo>
                    <a:lnTo>
                      <a:pt x="91" y="434"/>
                    </a:lnTo>
                    <a:lnTo>
                      <a:pt x="110" y="456"/>
                    </a:lnTo>
                    <a:lnTo>
                      <a:pt x="130" y="474"/>
                    </a:lnTo>
                    <a:lnTo>
                      <a:pt x="152" y="485"/>
                    </a:lnTo>
                    <a:lnTo>
                      <a:pt x="171" y="491"/>
                    </a:lnTo>
                    <a:lnTo>
                      <a:pt x="187" y="492"/>
                    </a:lnTo>
                    <a:lnTo>
                      <a:pt x="215" y="486"/>
                    </a:lnTo>
                    <a:lnTo>
                      <a:pt x="239" y="475"/>
                    </a:lnTo>
                    <a:lnTo>
                      <a:pt x="259" y="458"/>
                    </a:lnTo>
                    <a:lnTo>
                      <a:pt x="276" y="439"/>
                    </a:lnTo>
                    <a:lnTo>
                      <a:pt x="288" y="419"/>
                    </a:lnTo>
                    <a:lnTo>
                      <a:pt x="298" y="401"/>
                    </a:lnTo>
                    <a:lnTo>
                      <a:pt x="305" y="385"/>
                    </a:lnTo>
                    <a:lnTo>
                      <a:pt x="309" y="375"/>
                    </a:lnTo>
                    <a:lnTo>
                      <a:pt x="311" y="363"/>
                    </a:lnTo>
                    <a:lnTo>
                      <a:pt x="315" y="358"/>
                    </a:lnTo>
                    <a:lnTo>
                      <a:pt x="319" y="357"/>
                    </a:lnTo>
                    <a:lnTo>
                      <a:pt x="326" y="357"/>
                    </a:lnTo>
                    <a:lnTo>
                      <a:pt x="339" y="355"/>
                    </a:lnTo>
                    <a:lnTo>
                      <a:pt x="349" y="347"/>
                    </a:lnTo>
                    <a:lnTo>
                      <a:pt x="357" y="336"/>
                    </a:lnTo>
                    <a:lnTo>
                      <a:pt x="360" y="322"/>
                    </a:lnTo>
                    <a:lnTo>
                      <a:pt x="362" y="308"/>
                    </a:lnTo>
                    <a:lnTo>
                      <a:pt x="362" y="294"/>
                    </a:lnTo>
                    <a:lnTo>
                      <a:pt x="359" y="281"/>
                    </a:lnTo>
                    <a:lnTo>
                      <a:pt x="354" y="272"/>
                    </a:lnTo>
                    <a:lnTo>
                      <a:pt x="345" y="265"/>
                    </a:lnTo>
                    <a:lnTo>
                      <a:pt x="338" y="261"/>
                    </a:lnTo>
                    <a:lnTo>
                      <a:pt x="330" y="262"/>
                    </a:lnTo>
                    <a:lnTo>
                      <a:pt x="324" y="265"/>
                    </a:lnTo>
                    <a:lnTo>
                      <a:pt x="317" y="270"/>
                    </a:lnTo>
                    <a:lnTo>
                      <a:pt x="314" y="274"/>
                    </a:lnTo>
                    <a:lnTo>
                      <a:pt x="311" y="277"/>
                    </a:lnTo>
                    <a:lnTo>
                      <a:pt x="310" y="279"/>
                    </a:lnTo>
                    <a:lnTo>
                      <a:pt x="298" y="270"/>
                    </a:lnTo>
                    <a:lnTo>
                      <a:pt x="287" y="258"/>
                    </a:lnTo>
                    <a:lnTo>
                      <a:pt x="278" y="248"/>
                    </a:lnTo>
                    <a:lnTo>
                      <a:pt x="274" y="245"/>
                    </a:lnTo>
                    <a:lnTo>
                      <a:pt x="281" y="240"/>
                    </a:lnTo>
                    <a:lnTo>
                      <a:pt x="264" y="231"/>
                    </a:lnTo>
                    <a:lnTo>
                      <a:pt x="246" y="218"/>
                    </a:lnTo>
                    <a:lnTo>
                      <a:pt x="230" y="200"/>
                    </a:lnTo>
                    <a:lnTo>
                      <a:pt x="215" y="183"/>
                    </a:lnTo>
                    <a:lnTo>
                      <a:pt x="201" y="165"/>
                    </a:lnTo>
                    <a:lnTo>
                      <a:pt x="191" y="150"/>
                    </a:lnTo>
                    <a:lnTo>
                      <a:pt x="184" y="140"/>
                    </a:lnTo>
                    <a:lnTo>
                      <a:pt x="182" y="136"/>
                    </a:lnTo>
                    <a:lnTo>
                      <a:pt x="188" y="155"/>
                    </a:lnTo>
                    <a:lnTo>
                      <a:pt x="198" y="174"/>
                    </a:lnTo>
                    <a:lnTo>
                      <a:pt x="210" y="190"/>
                    </a:lnTo>
                    <a:lnTo>
                      <a:pt x="221" y="205"/>
                    </a:lnTo>
                    <a:lnTo>
                      <a:pt x="234" y="217"/>
                    </a:lnTo>
                    <a:lnTo>
                      <a:pt x="244" y="227"/>
                    </a:lnTo>
                    <a:lnTo>
                      <a:pt x="250" y="232"/>
                    </a:lnTo>
                    <a:lnTo>
                      <a:pt x="253" y="234"/>
                    </a:lnTo>
                    <a:lnTo>
                      <a:pt x="235" y="231"/>
                    </a:lnTo>
                    <a:lnTo>
                      <a:pt x="216" y="221"/>
                    </a:lnTo>
                    <a:lnTo>
                      <a:pt x="197" y="205"/>
                    </a:lnTo>
                    <a:lnTo>
                      <a:pt x="178" y="190"/>
                    </a:lnTo>
                    <a:lnTo>
                      <a:pt x="162" y="174"/>
                    </a:lnTo>
                    <a:lnTo>
                      <a:pt x="148" y="160"/>
                    </a:lnTo>
                    <a:lnTo>
                      <a:pt x="140" y="150"/>
                    </a:lnTo>
                    <a:lnTo>
                      <a:pt x="136" y="146"/>
                    </a:lnTo>
                    <a:lnTo>
                      <a:pt x="129" y="175"/>
                    </a:lnTo>
                    <a:lnTo>
                      <a:pt x="125" y="203"/>
                    </a:lnTo>
                    <a:lnTo>
                      <a:pt x="124" y="226"/>
                    </a:lnTo>
                    <a:lnTo>
                      <a:pt x="124" y="234"/>
                    </a:lnTo>
                    <a:lnTo>
                      <a:pt x="105" y="205"/>
                    </a:lnTo>
                    <a:lnTo>
                      <a:pt x="96" y="172"/>
                    </a:lnTo>
                    <a:lnTo>
                      <a:pt x="92" y="146"/>
                    </a:lnTo>
                    <a:lnTo>
                      <a:pt x="91" y="135"/>
                    </a:lnTo>
                    <a:lnTo>
                      <a:pt x="71" y="150"/>
                    </a:lnTo>
                    <a:lnTo>
                      <a:pt x="57" y="165"/>
                    </a:lnTo>
                    <a:lnTo>
                      <a:pt x="46" y="181"/>
                    </a:lnTo>
                    <a:lnTo>
                      <a:pt x="41" y="196"/>
                    </a:lnTo>
                    <a:lnTo>
                      <a:pt x="38" y="210"/>
                    </a:lnTo>
                    <a:lnTo>
                      <a:pt x="38" y="221"/>
                    </a:lnTo>
                    <a:lnTo>
                      <a:pt x="38" y="228"/>
                    </a:lnTo>
                    <a:lnTo>
                      <a:pt x="38" y="231"/>
                    </a:lnTo>
                    <a:lnTo>
                      <a:pt x="21" y="200"/>
                    </a:lnTo>
                    <a:lnTo>
                      <a:pt x="15" y="172"/>
                    </a:lnTo>
                    <a:lnTo>
                      <a:pt x="17" y="148"/>
                    </a:lnTo>
                    <a:lnTo>
                      <a:pt x="26" y="128"/>
                    </a:lnTo>
                    <a:lnTo>
                      <a:pt x="38" y="112"/>
                    </a:lnTo>
                    <a:lnTo>
                      <a:pt x="50" y="99"/>
                    </a:lnTo>
                    <a:lnTo>
                      <a:pt x="59" y="91"/>
                    </a:lnTo>
                    <a:lnTo>
                      <a:pt x="63" y="89"/>
                    </a:lnTo>
                    <a:lnTo>
                      <a:pt x="55" y="85"/>
                    </a:lnTo>
                    <a:lnTo>
                      <a:pt x="46" y="83"/>
                    </a:lnTo>
                    <a:lnTo>
                      <a:pt x="39" y="81"/>
                    </a:lnTo>
                    <a:lnTo>
                      <a:pt x="35" y="81"/>
                    </a:lnTo>
                    <a:lnTo>
                      <a:pt x="72" y="57"/>
                    </a:lnTo>
                    <a:lnTo>
                      <a:pt x="105" y="40"/>
                    </a:lnTo>
                    <a:lnTo>
                      <a:pt x="135" y="27"/>
                    </a:lnTo>
                    <a:lnTo>
                      <a:pt x="163" y="19"/>
                    </a:lnTo>
                    <a:lnTo>
                      <a:pt x="188" y="16"/>
                    </a:lnTo>
                    <a:lnTo>
                      <a:pt x="211" y="14"/>
                    </a:lnTo>
                    <a:lnTo>
                      <a:pt x="231" y="17"/>
                    </a:lnTo>
                    <a:lnTo>
                      <a:pt x="249" y="22"/>
                    </a:lnTo>
                    <a:lnTo>
                      <a:pt x="265" y="28"/>
                    </a:lnTo>
                    <a:lnTo>
                      <a:pt x="278" y="35"/>
                    </a:lnTo>
                    <a:lnTo>
                      <a:pt x="290" y="43"/>
                    </a:lnTo>
                    <a:lnTo>
                      <a:pt x="298" y="51"/>
                    </a:lnTo>
                    <a:lnTo>
                      <a:pt x="305" y="57"/>
                    </a:lnTo>
                    <a:lnTo>
                      <a:pt x="310" y="64"/>
                    </a:lnTo>
                    <a:lnTo>
                      <a:pt x="312" y="67"/>
                    </a:lnTo>
                    <a:lnTo>
                      <a:pt x="314" y="69"/>
                    </a:lnTo>
                    <a:lnTo>
                      <a:pt x="315" y="70"/>
                    </a:lnTo>
                    <a:lnTo>
                      <a:pt x="317" y="71"/>
                    </a:lnTo>
                    <a:lnTo>
                      <a:pt x="319" y="69"/>
                    </a:lnTo>
                    <a:lnTo>
                      <a:pt x="316" y="55"/>
                    </a:lnTo>
                    <a:lnTo>
                      <a:pt x="314" y="50"/>
                    </a:lnTo>
                    <a:lnTo>
                      <a:pt x="309" y="42"/>
                    </a:lnTo>
                    <a:lnTo>
                      <a:pt x="301" y="35"/>
                    </a:lnTo>
                    <a:lnTo>
                      <a:pt x="291" y="27"/>
                    </a:lnTo>
                    <a:lnTo>
                      <a:pt x="279" y="19"/>
                    </a:lnTo>
                    <a:lnTo>
                      <a:pt x="265" y="13"/>
                    </a:lnTo>
                    <a:lnTo>
                      <a:pt x="249" y="7"/>
                    </a:lnTo>
                    <a:lnTo>
                      <a:pt x="230" y="3"/>
                    </a:lnTo>
                    <a:lnTo>
                      <a:pt x="210" y="0"/>
                    </a:lnTo>
                    <a:lnTo>
                      <a:pt x="187" y="2"/>
                    </a:lnTo>
                    <a:lnTo>
                      <a:pt x="163" y="5"/>
                    </a:lnTo>
                    <a:lnTo>
                      <a:pt x="135" y="12"/>
                    </a:lnTo>
                    <a:lnTo>
                      <a:pt x="107" y="23"/>
                    </a:lnTo>
                    <a:lnTo>
                      <a:pt x="77" y="40"/>
                    </a:lnTo>
                    <a:lnTo>
                      <a:pt x="44" y="60"/>
                    </a:lnTo>
                    <a:lnTo>
                      <a:pt x="10" y="86"/>
                    </a:lnTo>
                    <a:lnTo>
                      <a:pt x="39" y="93"/>
                    </a:lnTo>
                    <a:lnTo>
                      <a:pt x="35" y="95"/>
                    </a:lnTo>
                    <a:lnTo>
                      <a:pt x="26" y="104"/>
                    </a:lnTo>
                    <a:lnTo>
                      <a:pt x="15" y="119"/>
                    </a:lnTo>
                    <a:lnTo>
                      <a:pt x="5" y="138"/>
                    </a:lnTo>
                    <a:lnTo>
                      <a:pt x="0" y="164"/>
                    </a:lnTo>
                    <a:lnTo>
                      <a:pt x="3" y="193"/>
                    </a:lnTo>
                    <a:lnTo>
                      <a:pt x="19" y="227"/>
                    </a:lnTo>
                    <a:lnTo>
                      <a:pt x="49" y="266"/>
                    </a:lnTo>
                    <a:lnTo>
                      <a:pt x="50" y="255"/>
                    </a:lnTo>
                    <a:lnTo>
                      <a:pt x="54" y="224"/>
                    </a:lnTo>
                    <a:lnTo>
                      <a:pt x="63" y="188"/>
                    </a:lnTo>
                    <a:lnTo>
                      <a:pt x="82" y="153"/>
                    </a:lnTo>
                    <a:lnTo>
                      <a:pt x="82" y="157"/>
                    </a:lnTo>
                    <a:lnTo>
                      <a:pt x="83" y="166"/>
                    </a:lnTo>
                    <a:lnTo>
                      <a:pt x="84" y="180"/>
                    </a:lnTo>
                    <a:lnTo>
                      <a:pt x="89" y="198"/>
                    </a:lnTo>
                    <a:lnTo>
                      <a:pt x="96" y="215"/>
                    </a:lnTo>
                    <a:lnTo>
                      <a:pt x="106" y="234"/>
                    </a:lnTo>
                    <a:lnTo>
                      <a:pt x="119" y="251"/>
                    </a:lnTo>
                    <a:lnTo>
                      <a:pt x="138" y="265"/>
                    </a:lnTo>
                    <a:lnTo>
                      <a:pt x="138" y="253"/>
                    </a:lnTo>
                    <a:lnTo>
                      <a:pt x="139" y="228"/>
                    </a:lnTo>
                    <a:lnTo>
                      <a:pt x="140" y="199"/>
                    </a:lnTo>
                    <a:lnTo>
                      <a:pt x="144" y="176"/>
                    </a:lnTo>
                    <a:lnTo>
                      <a:pt x="145" y="179"/>
                    </a:lnTo>
                    <a:lnTo>
                      <a:pt x="152" y="186"/>
                    </a:lnTo>
                    <a:lnTo>
                      <a:pt x="160" y="196"/>
                    </a:lnTo>
                    <a:lnTo>
                      <a:pt x="174" y="209"/>
                    </a:lnTo>
                    <a:lnTo>
                      <a:pt x="191" y="222"/>
                    </a:lnTo>
                    <a:lnTo>
                      <a:pt x="212" y="234"/>
                    </a:lnTo>
                    <a:lnTo>
                      <a:pt x="238" y="243"/>
                    </a:lnTo>
                    <a:lnTo>
                      <a:pt x="267" y="248"/>
                    </a:lnTo>
                    <a:lnTo>
                      <a:pt x="267" y="250"/>
                    </a:lnTo>
                    <a:lnTo>
                      <a:pt x="268" y="251"/>
                    </a:lnTo>
                    <a:lnTo>
                      <a:pt x="271" y="255"/>
                    </a:lnTo>
                    <a:lnTo>
                      <a:pt x="274" y="260"/>
                    </a:lnTo>
                    <a:lnTo>
                      <a:pt x="281" y="266"/>
                    </a:lnTo>
                    <a:lnTo>
                      <a:pt x="288" y="274"/>
                    </a:lnTo>
                    <a:lnTo>
                      <a:pt x="300" y="283"/>
                    </a:lnTo>
                    <a:lnTo>
                      <a:pt x="314" y="294"/>
                    </a:lnTo>
                    <a:lnTo>
                      <a:pt x="316" y="290"/>
                    </a:lnTo>
                    <a:lnTo>
                      <a:pt x="322" y="281"/>
                    </a:lnTo>
                    <a:lnTo>
                      <a:pt x="331" y="275"/>
                    </a:lnTo>
                    <a:lnTo>
                      <a:pt x="341" y="276"/>
                    </a:lnTo>
                    <a:lnTo>
                      <a:pt x="346" y="283"/>
                    </a:lnTo>
                    <a:lnTo>
                      <a:pt x="350" y="293"/>
                    </a:lnTo>
                    <a:lnTo>
                      <a:pt x="352" y="304"/>
                    </a:lnTo>
                    <a:lnTo>
                      <a:pt x="350" y="317"/>
                    </a:lnTo>
                    <a:lnTo>
                      <a:pt x="346" y="328"/>
                    </a:lnTo>
                    <a:lnTo>
                      <a:pt x="340" y="337"/>
                    </a:lnTo>
                    <a:lnTo>
                      <a:pt x="330" y="342"/>
                    </a:lnTo>
                    <a:lnTo>
                      <a:pt x="316" y="342"/>
                    </a:lnTo>
                    <a:lnTo>
                      <a:pt x="314" y="342"/>
                    </a:lnTo>
                    <a:lnTo>
                      <a:pt x="310" y="342"/>
                    </a:lnTo>
                    <a:lnTo>
                      <a:pt x="305" y="344"/>
                    </a:lnTo>
                    <a:lnTo>
                      <a:pt x="302" y="350"/>
                    </a:lnTo>
                    <a:lnTo>
                      <a:pt x="301" y="360"/>
                    </a:lnTo>
                    <a:lnTo>
                      <a:pt x="297" y="372"/>
                    </a:lnTo>
                    <a:lnTo>
                      <a:pt x="288" y="389"/>
                    </a:lnTo>
                    <a:lnTo>
                      <a:pt x="277" y="409"/>
                    </a:lnTo>
                    <a:lnTo>
                      <a:pt x="269" y="420"/>
                    </a:lnTo>
                    <a:lnTo>
                      <a:pt x="260" y="432"/>
                    </a:lnTo>
                    <a:lnTo>
                      <a:pt x="252" y="443"/>
                    </a:lnTo>
                    <a:lnTo>
                      <a:pt x="241" y="455"/>
                    </a:lnTo>
                    <a:lnTo>
                      <a:pt x="230" y="465"/>
                    </a:lnTo>
                    <a:lnTo>
                      <a:pt x="216" y="472"/>
                    </a:lnTo>
                    <a:lnTo>
                      <a:pt x="201" y="477"/>
                    </a:lnTo>
                    <a:lnTo>
                      <a:pt x="183" y="479"/>
                    </a:lnTo>
                    <a:lnTo>
                      <a:pt x="171" y="476"/>
                    </a:lnTo>
                    <a:lnTo>
                      <a:pt x="157" y="472"/>
                    </a:lnTo>
                    <a:lnTo>
                      <a:pt x="140" y="463"/>
                    </a:lnTo>
                    <a:lnTo>
                      <a:pt x="124" y="451"/>
                    </a:lnTo>
                    <a:lnTo>
                      <a:pt x="107" y="434"/>
                    </a:lnTo>
                    <a:lnTo>
                      <a:pt x="92" y="413"/>
                    </a:lnTo>
                    <a:lnTo>
                      <a:pt x="79" y="385"/>
                    </a:lnTo>
                    <a:lnTo>
                      <a:pt x="71" y="353"/>
                    </a:lnTo>
                    <a:lnTo>
                      <a:pt x="67" y="328"/>
                    </a:lnTo>
                    <a:lnTo>
                      <a:pt x="63" y="299"/>
                    </a:lnTo>
                    <a:lnTo>
                      <a:pt x="58" y="272"/>
                    </a:lnTo>
                    <a:lnTo>
                      <a:pt x="49" y="251"/>
                    </a:lnTo>
                    <a:lnTo>
                      <a:pt x="50" y="258"/>
                    </a:lnTo>
                    <a:lnTo>
                      <a:pt x="54" y="277"/>
                    </a:lnTo>
                    <a:lnTo>
                      <a:pt x="57" y="304"/>
                    </a:lnTo>
                    <a:lnTo>
                      <a:pt x="59" y="3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20" name="Freeform 206"/>
              <p:cNvSpPr>
                <a:spLocks/>
              </p:cNvSpPr>
              <p:nvPr/>
            </p:nvSpPr>
            <p:spPr bwMode="auto">
              <a:xfrm>
                <a:off x="4906" y="2208"/>
                <a:ext cx="119" cy="275"/>
              </a:xfrm>
              <a:custGeom>
                <a:avLst/>
                <a:gdLst>
                  <a:gd name="T0" fmla="*/ 2 w 119"/>
                  <a:gd name="T1" fmla="*/ 8 h 275"/>
                  <a:gd name="T2" fmla="*/ 5 w 119"/>
                  <a:gd name="T3" fmla="*/ 8 h 275"/>
                  <a:gd name="T4" fmla="*/ 12 w 119"/>
                  <a:gd name="T5" fmla="*/ 7 h 275"/>
                  <a:gd name="T6" fmla="*/ 25 w 119"/>
                  <a:gd name="T7" fmla="*/ 8 h 275"/>
                  <a:gd name="T8" fmla="*/ 40 w 119"/>
                  <a:gd name="T9" fmla="*/ 11 h 275"/>
                  <a:gd name="T10" fmla="*/ 57 w 119"/>
                  <a:gd name="T11" fmla="*/ 19 h 275"/>
                  <a:gd name="T12" fmla="*/ 74 w 119"/>
                  <a:gd name="T13" fmla="*/ 31 h 275"/>
                  <a:gd name="T14" fmla="*/ 91 w 119"/>
                  <a:gd name="T15" fmla="*/ 50 h 275"/>
                  <a:gd name="T16" fmla="*/ 107 w 119"/>
                  <a:gd name="T17" fmla="*/ 77 h 275"/>
                  <a:gd name="T18" fmla="*/ 105 w 119"/>
                  <a:gd name="T19" fmla="*/ 74 h 275"/>
                  <a:gd name="T20" fmla="*/ 96 w 119"/>
                  <a:gd name="T21" fmla="*/ 69 h 275"/>
                  <a:gd name="T22" fmla="*/ 86 w 119"/>
                  <a:gd name="T23" fmla="*/ 64 h 275"/>
                  <a:gd name="T24" fmla="*/ 73 w 119"/>
                  <a:gd name="T25" fmla="*/ 59 h 275"/>
                  <a:gd name="T26" fmla="*/ 78 w 119"/>
                  <a:gd name="T27" fmla="*/ 64 h 275"/>
                  <a:gd name="T28" fmla="*/ 89 w 119"/>
                  <a:gd name="T29" fmla="*/ 79 h 275"/>
                  <a:gd name="T30" fmla="*/ 100 w 119"/>
                  <a:gd name="T31" fmla="*/ 99 h 275"/>
                  <a:gd name="T32" fmla="*/ 105 w 119"/>
                  <a:gd name="T33" fmla="*/ 122 h 275"/>
                  <a:gd name="T34" fmla="*/ 102 w 119"/>
                  <a:gd name="T35" fmla="*/ 121 h 275"/>
                  <a:gd name="T36" fmla="*/ 95 w 119"/>
                  <a:gd name="T37" fmla="*/ 116 h 275"/>
                  <a:gd name="T38" fmla="*/ 86 w 119"/>
                  <a:gd name="T39" fmla="*/ 111 h 275"/>
                  <a:gd name="T40" fmla="*/ 77 w 119"/>
                  <a:gd name="T41" fmla="*/ 106 h 275"/>
                  <a:gd name="T42" fmla="*/ 79 w 119"/>
                  <a:gd name="T43" fmla="*/ 108 h 275"/>
                  <a:gd name="T44" fmla="*/ 84 w 119"/>
                  <a:gd name="T45" fmla="*/ 118 h 275"/>
                  <a:gd name="T46" fmla="*/ 89 w 119"/>
                  <a:gd name="T47" fmla="*/ 132 h 275"/>
                  <a:gd name="T48" fmla="*/ 93 w 119"/>
                  <a:gd name="T49" fmla="*/ 151 h 275"/>
                  <a:gd name="T50" fmla="*/ 93 w 119"/>
                  <a:gd name="T51" fmla="*/ 174 h 275"/>
                  <a:gd name="T52" fmla="*/ 87 w 119"/>
                  <a:gd name="T53" fmla="*/ 201 h 275"/>
                  <a:gd name="T54" fmla="*/ 72 w 119"/>
                  <a:gd name="T55" fmla="*/ 230 h 275"/>
                  <a:gd name="T56" fmla="*/ 45 w 119"/>
                  <a:gd name="T57" fmla="*/ 260 h 275"/>
                  <a:gd name="T58" fmla="*/ 40 w 119"/>
                  <a:gd name="T59" fmla="*/ 275 h 275"/>
                  <a:gd name="T60" fmla="*/ 44 w 119"/>
                  <a:gd name="T61" fmla="*/ 273 h 275"/>
                  <a:gd name="T62" fmla="*/ 54 w 119"/>
                  <a:gd name="T63" fmla="*/ 264 h 275"/>
                  <a:gd name="T64" fmla="*/ 67 w 119"/>
                  <a:gd name="T65" fmla="*/ 250 h 275"/>
                  <a:gd name="T66" fmla="*/ 81 w 119"/>
                  <a:gd name="T67" fmla="*/ 232 h 275"/>
                  <a:gd name="T68" fmla="*/ 93 w 119"/>
                  <a:gd name="T69" fmla="*/ 211 h 275"/>
                  <a:gd name="T70" fmla="*/ 103 w 119"/>
                  <a:gd name="T71" fmla="*/ 186 h 275"/>
                  <a:gd name="T72" fmla="*/ 106 w 119"/>
                  <a:gd name="T73" fmla="*/ 159 h 275"/>
                  <a:gd name="T74" fmla="*/ 101 w 119"/>
                  <a:gd name="T75" fmla="*/ 130 h 275"/>
                  <a:gd name="T76" fmla="*/ 116 w 119"/>
                  <a:gd name="T77" fmla="*/ 141 h 275"/>
                  <a:gd name="T78" fmla="*/ 116 w 119"/>
                  <a:gd name="T79" fmla="*/ 137 h 275"/>
                  <a:gd name="T80" fmla="*/ 115 w 119"/>
                  <a:gd name="T81" fmla="*/ 125 h 275"/>
                  <a:gd name="T82" fmla="*/ 111 w 119"/>
                  <a:gd name="T83" fmla="*/ 106 h 275"/>
                  <a:gd name="T84" fmla="*/ 101 w 119"/>
                  <a:gd name="T85" fmla="*/ 82 h 275"/>
                  <a:gd name="T86" fmla="*/ 119 w 119"/>
                  <a:gd name="T87" fmla="*/ 84 h 275"/>
                  <a:gd name="T88" fmla="*/ 119 w 119"/>
                  <a:gd name="T89" fmla="*/ 81 h 275"/>
                  <a:gd name="T90" fmla="*/ 116 w 119"/>
                  <a:gd name="T91" fmla="*/ 69 h 275"/>
                  <a:gd name="T92" fmla="*/ 111 w 119"/>
                  <a:gd name="T93" fmla="*/ 54 h 275"/>
                  <a:gd name="T94" fmla="*/ 101 w 119"/>
                  <a:gd name="T95" fmla="*/ 37 h 275"/>
                  <a:gd name="T96" fmla="*/ 87 w 119"/>
                  <a:gd name="T97" fmla="*/ 21 h 275"/>
                  <a:gd name="T98" fmla="*/ 65 w 119"/>
                  <a:gd name="T99" fmla="*/ 7 h 275"/>
                  <a:gd name="T100" fmla="*/ 38 w 119"/>
                  <a:gd name="T101" fmla="*/ 0 h 275"/>
                  <a:gd name="T102" fmla="*/ 0 w 119"/>
                  <a:gd name="T103" fmla="*/ 0 h 275"/>
                  <a:gd name="T104" fmla="*/ 2 w 119"/>
                  <a:gd name="T105" fmla="*/ 8 h 27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9"/>
                  <a:gd name="T160" fmla="*/ 0 h 275"/>
                  <a:gd name="T161" fmla="*/ 119 w 119"/>
                  <a:gd name="T162" fmla="*/ 275 h 27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9" h="275">
                    <a:moveTo>
                      <a:pt x="2" y="8"/>
                    </a:moveTo>
                    <a:lnTo>
                      <a:pt x="5" y="8"/>
                    </a:lnTo>
                    <a:lnTo>
                      <a:pt x="12" y="7"/>
                    </a:lnTo>
                    <a:lnTo>
                      <a:pt x="25" y="8"/>
                    </a:lnTo>
                    <a:lnTo>
                      <a:pt x="40" y="11"/>
                    </a:lnTo>
                    <a:lnTo>
                      <a:pt x="57" y="19"/>
                    </a:lnTo>
                    <a:lnTo>
                      <a:pt x="74" y="31"/>
                    </a:lnTo>
                    <a:lnTo>
                      <a:pt x="91" y="50"/>
                    </a:lnTo>
                    <a:lnTo>
                      <a:pt x="107" y="77"/>
                    </a:lnTo>
                    <a:lnTo>
                      <a:pt x="105" y="74"/>
                    </a:lnTo>
                    <a:lnTo>
                      <a:pt x="96" y="69"/>
                    </a:lnTo>
                    <a:lnTo>
                      <a:pt x="86" y="64"/>
                    </a:lnTo>
                    <a:lnTo>
                      <a:pt x="73" y="59"/>
                    </a:lnTo>
                    <a:lnTo>
                      <a:pt x="78" y="64"/>
                    </a:lnTo>
                    <a:lnTo>
                      <a:pt x="89" y="79"/>
                    </a:lnTo>
                    <a:lnTo>
                      <a:pt x="100" y="99"/>
                    </a:lnTo>
                    <a:lnTo>
                      <a:pt x="105" y="122"/>
                    </a:lnTo>
                    <a:lnTo>
                      <a:pt x="102" y="121"/>
                    </a:lnTo>
                    <a:lnTo>
                      <a:pt x="95" y="116"/>
                    </a:lnTo>
                    <a:lnTo>
                      <a:pt x="86" y="111"/>
                    </a:lnTo>
                    <a:lnTo>
                      <a:pt x="77" y="106"/>
                    </a:lnTo>
                    <a:lnTo>
                      <a:pt x="79" y="108"/>
                    </a:lnTo>
                    <a:lnTo>
                      <a:pt x="84" y="118"/>
                    </a:lnTo>
                    <a:lnTo>
                      <a:pt x="89" y="132"/>
                    </a:lnTo>
                    <a:lnTo>
                      <a:pt x="93" y="151"/>
                    </a:lnTo>
                    <a:lnTo>
                      <a:pt x="93" y="174"/>
                    </a:lnTo>
                    <a:lnTo>
                      <a:pt x="87" y="201"/>
                    </a:lnTo>
                    <a:lnTo>
                      <a:pt x="72" y="230"/>
                    </a:lnTo>
                    <a:lnTo>
                      <a:pt x="45" y="260"/>
                    </a:lnTo>
                    <a:lnTo>
                      <a:pt x="40" y="275"/>
                    </a:lnTo>
                    <a:lnTo>
                      <a:pt x="44" y="273"/>
                    </a:lnTo>
                    <a:lnTo>
                      <a:pt x="54" y="264"/>
                    </a:lnTo>
                    <a:lnTo>
                      <a:pt x="67" y="250"/>
                    </a:lnTo>
                    <a:lnTo>
                      <a:pt x="81" y="232"/>
                    </a:lnTo>
                    <a:lnTo>
                      <a:pt x="93" y="211"/>
                    </a:lnTo>
                    <a:lnTo>
                      <a:pt x="103" y="186"/>
                    </a:lnTo>
                    <a:lnTo>
                      <a:pt x="106" y="159"/>
                    </a:lnTo>
                    <a:lnTo>
                      <a:pt x="101" y="130"/>
                    </a:lnTo>
                    <a:lnTo>
                      <a:pt x="116" y="141"/>
                    </a:lnTo>
                    <a:lnTo>
                      <a:pt x="116" y="137"/>
                    </a:lnTo>
                    <a:lnTo>
                      <a:pt x="115" y="125"/>
                    </a:lnTo>
                    <a:lnTo>
                      <a:pt x="111" y="106"/>
                    </a:lnTo>
                    <a:lnTo>
                      <a:pt x="101" y="82"/>
                    </a:lnTo>
                    <a:lnTo>
                      <a:pt x="119" y="84"/>
                    </a:lnTo>
                    <a:lnTo>
                      <a:pt x="119" y="81"/>
                    </a:lnTo>
                    <a:lnTo>
                      <a:pt x="116" y="69"/>
                    </a:lnTo>
                    <a:lnTo>
                      <a:pt x="111" y="54"/>
                    </a:lnTo>
                    <a:lnTo>
                      <a:pt x="101" y="37"/>
                    </a:lnTo>
                    <a:lnTo>
                      <a:pt x="87" y="21"/>
                    </a:lnTo>
                    <a:lnTo>
                      <a:pt x="65" y="7"/>
                    </a:lnTo>
                    <a:lnTo>
                      <a:pt x="38" y="0"/>
                    </a:lnTo>
                    <a:lnTo>
                      <a:pt x="0" y="0"/>
                    </a:lnTo>
                    <a:lnTo>
                      <a:pt x="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21" name="Freeform 207"/>
              <p:cNvSpPr>
                <a:spLocks/>
              </p:cNvSpPr>
              <p:nvPr/>
            </p:nvSpPr>
            <p:spPr bwMode="auto">
              <a:xfrm>
                <a:off x="4793" y="2506"/>
                <a:ext cx="166" cy="173"/>
              </a:xfrm>
              <a:custGeom>
                <a:avLst/>
                <a:gdLst>
                  <a:gd name="T0" fmla="*/ 142 w 166"/>
                  <a:gd name="T1" fmla="*/ 94 h 173"/>
                  <a:gd name="T2" fmla="*/ 125 w 166"/>
                  <a:gd name="T3" fmla="*/ 79 h 173"/>
                  <a:gd name="T4" fmla="*/ 121 w 166"/>
                  <a:gd name="T5" fmla="*/ 63 h 173"/>
                  <a:gd name="T6" fmla="*/ 130 w 166"/>
                  <a:gd name="T7" fmla="*/ 63 h 173"/>
                  <a:gd name="T8" fmla="*/ 144 w 166"/>
                  <a:gd name="T9" fmla="*/ 71 h 173"/>
                  <a:gd name="T10" fmla="*/ 156 w 166"/>
                  <a:gd name="T11" fmla="*/ 80 h 173"/>
                  <a:gd name="T12" fmla="*/ 161 w 166"/>
                  <a:gd name="T13" fmla="*/ 85 h 173"/>
                  <a:gd name="T14" fmla="*/ 159 w 166"/>
                  <a:gd name="T15" fmla="*/ 68 h 173"/>
                  <a:gd name="T16" fmla="*/ 145 w 166"/>
                  <a:gd name="T17" fmla="*/ 60 h 173"/>
                  <a:gd name="T18" fmla="*/ 132 w 166"/>
                  <a:gd name="T19" fmla="*/ 53 h 173"/>
                  <a:gd name="T20" fmla="*/ 123 w 166"/>
                  <a:gd name="T21" fmla="*/ 51 h 173"/>
                  <a:gd name="T22" fmla="*/ 121 w 166"/>
                  <a:gd name="T23" fmla="*/ 37 h 173"/>
                  <a:gd name="T24" fmla="*/ 119 w 166"/>
                  <a:gd name="T25" fmla="*/ 6 h 173"/>
                  <a:gd name="T26" fmla="*/ 111 w 166"/>
                  <a:gd name="T27" fmla="*/ 5 h 173"/>
                  <a:gd name="T28" fmla="*/ 111 w 166"/>
                  <a:gd name="T29" fmla="*/ 33 h 173"/>
                  <a:gd name="T30" fmla="*/ 109 w 166"/>
                  <a:gd name="T31" fmla="*/ 85 h 173"/>
                  <a:gd name="T32" fmla="*/ 106 w 166"/>
                  <a:gd name="T33" fmla="*/ 92 h 173"/>
                  <a:gd name="T34" fmla="*/ 94 w 166"/>
                  <a:gd name="T35" fmla="*/ 109 h 173"/>
                  <a:gd name="T36" fmla="*/ 68 w 166"/>
                  <a:gd name="T37" fmla="*/ 124 h 173"/>
                  <a:gd name="T38" fmla="*/ 24 w 166"/>
                  <a:gd name="T39" fmla="*/ 128 h 173"/>
                  <a:gd name="T40" fmla="*/ 4 w 166"/>
                  <a:gd name="T41" fmla="*/ 135 h 173"/>
                  <a:gd name="T42" fmla="*/ 25 w 166"/>
                  <a:gd name="T43" fmla="*/ 140 h 173"/>
                  <a:gd name="T44" fmla="*/ 61 w 166"/>
                  <a:gd name="T45" fmla="*/ 138 h 173"/>
                  <a:gd name="T46" fmla="*/ 101 w 166"/>
                  <a:gd name="T47" fmla="*/ 119 h 173"/>
                  <a:gd name="T48" fmla="*/ 121 w 166"/>
                  <a:gd name="T49" fmla="*/ 96 h 173"/>
                  <a:gd name="T50" fmla="*/ 129 w 166"/>
                  <a:gd name="T51" fmla="*/ 103 h 173"/>
                  <a:gd name="T52" fmla="*/ 128 w 166"/>
                  <a:gd name="T53" fmla="*/ 140 h 173"/>
                  <a:gd name="T54" fmla="*/ 111 w 166"/>
                  <a:gd name="T55" fmla="*/ 159 h 173"/>
                  <a:gd name="T56" fmla="*/ 90 w 166"/>
                  <a:gd name="T57" fmla="*/ 167 h 173"/>
                  <a:gd name="T58" fmla="*/ 73 w 166"/>
                  <a:gd name="T59" fmla="*/ 170 h 173"/>
                  <a:gd name="T60" fmla="*/ 73 w 166"/>
                  <a:gd name="T61" fmla="*/ 171 h 173"/>
                  <a:gd name="T62" fmla="*/ 91 w 166"/>
                  <a:gd name="T63" fmla="*/ 173 h 173"/>
                  <a:gd name="T64" fmla="*/ 115 w 166"/>
                  <a:gd name="T65" fmla="*/ 168 h 173"/>
                  <a:gd name="T66" fmla="*/ 137 w 166"/>
                  <a:gd name="T67" fmla="*/ 144 h 1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6"/>
                  <a:gd name="T103" fmla="*/ 0 h 173"/>
                  <a:gd name="T104" fmla="*/ 166 w 166"/>
                  <a:gd name="T105" fmla="*/ 173 h 1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6" h="173">
                    <a:moveTo>
                      <a:pt x="143" y="120"/>
                    </a:moveTo>
                    <a:lnTo>
                      <a:pt x="142" y="94"/>
                    </a:lnTo>
                    <a:lnTo>
                      <a:pt x="134" y="82"/>
                    </a:lnTo>
                    <a:lnTo>
                      <a:pt x="125" y="79"/>
                    </a:lnTo>
                    <a:lnTo>
                      <a:pt x="121" y="79"/>
                    </a:lnTo>
                    <a:lnTo>
                      <a:pt x="121" y="63"/>
                    </a:lnTo>
                    <a:lnTo>
                      <a:pt x="125" y="62"/>
                    </a:lnTo>
                    <a:lnTo>
                      <a:pt x="130" y="63"/>
                    </a:lnTo>
                    <a:lnTo>
                      <a:pt x="137" y="66"/>
                    </a:lnTo>
                    <a:lnTo>
                      <a:pt x="144" y="71"/>
                    </a:lnTo>
                    <a:lnTo>
                      <a:pt x="151" y="76"/>
                    </a:lnTo>
                    <a:lnTo>
                      <a:pt x="156" y="80"/>
                    </a:lnTo>
                    <a:lnTo>
                      <a:pt x="159" y="84"/>
                    </a:lnTo>
                    <a:lnTo>
                      <a:pt x="161" y="85"/>
                    </a:lnTo>
                    <a:lnTo>
                      <a:pt x="166" y="75"/>
                    </a:lnTo>
                    <a:lnTo>
                      <a:pt x="159" y="68"/>
                    </a:lnTo>
                    <a:lnTo>
                      <a:pt x="152" y="63"/>
                    </a:lnTo>
                    <a:lnTo>
                      <a:pt x="145" y="60"/>
                    </a:lnTo>
                    <a:lnTo>
                      <a:pt x="138" y="56"/>
                    </a:lnTo>
                    <a:lnTo>
                      <a:pt x="132" y="53"/>
                    </a:lnTo>
                    <a:lnTo>
                      <a:pt x="126" y="52"/>
                    </a:lnTo>
                    <a:lnTo>
                      <a:pt x="123" y="51"/>
                    </a:lnTo>
                    <a:lnTo>
                      <a:pt x="121" y="51"/>
                    </a:lnTo>
                    <a:lnTo>
                      <a:pt x="121" y="37"/>
                    </a:lnTo>
                    <a:lnTo>
                      <a:pt x="120" y="19"/>
                    </a:lnTo>
                    <a:lnTo>
                      <a:pt x="119" y="6"/>
                    </a:lnTo>
                    <a:lnTo>
                      <a:pt x="119" y="0"/>
                    </a:lnTo>
                    <a:lnTo>
                      <a:pt x="111" y="5"/>
                    </a:lnTo>
                    <a:lnTo>
                      <a:pt x="111" y="13"/>
                    </a:lnTo>
                    <a:lnTo>
                      <a:pt x="111" y="33"/>
                    </a:lnTo>
                    <a:lnTo>
                      <a:pt x="111" y="60"/>
                    </a:lnTo>
                    <a:lnTo>
                      <a:pt x="109" y="85"/>
                    </a:lnTo>
                    <a:lnTo>
                      <a:pt x="109" y="87"/>
                    </a:lnTo>
                    <a:lnTo>
                      <a:pt x="106" y="92"/>
                    </a:lnTo>
                    <a:lnTo>
                      <a:pt x="101" y="100"/>
                    </a:lnTo>
                    <a:lnTo>
                      <a:pt x="94" y="109"/>
                    </a:lnTo>
                    <a:lnTo>
                      <a:pt x="83" y="118"/>
                    </a:lnTo>
                    <a:lnTo>
                      <a:pt x="68" y="124"/>
                    </a:lnTo>
                    <a:lnTo>
                      <a:pt x="49" y="128"/>
                    </a:lnTo>
                    <a:lnTo>
                      <a:pt x="24" y="128"/>
                    </a:lnTo>
                    <a:lnTo>
                      <a:pt x="0" y="134"/>
                    </a:lnTo>
                    <a:lnTo>
                      <a:pt x="4" y="135"/>
                    </a:lnTo>
                    <a:lnTo>
                      <a:pt x="13" y="138"/>
                    </a:lnTo>
                    <a:lnTo>
                      <a:pt x="25" y="140"/>
                    </a:lnTo>
                    <a:lnTo>
                      <a:pt x="43" y="140"/>
                    </a:lnTo>
                    <a:lnTo>
                      <a:pt x="61" y="138"/>
                    </a:lnTo>
                    <a:lnTo>
                      <a:pt x="81" y="132"/>
                    </a:lnTo>
                    <a:lnTo>
                      <a:pt x="101" y="119"/>
                    </a:lnTo>
                    <a:lnTo>
                      <a:pt x="119" y="99"/>
                    </a:lnTo>
                    <a:lnTo>
                      <a:pt x="121" y="96"/>
                    </a:lnTo>
                    <a:lnTo>
                      <a:pt x="125" y="95"/>
                    </a:lnTo>
                    <a:lnTo>
                      <a:pt x="129" y="103"/>
                    </a:lnTo>
                    <a:lnTo>
                      <a:pt x="130" y="127"/>
                    </a:lnTo>
                    <a:lnTo>
                      <a:pt x="128" y="140"/>
                    </a:lnTo>
                    <a:lnTo>
                      <a:pt x="120" y="152"/>
                    </a:lnTo>
                    <a:lnTo>
                      <a:pt x="111" y="159"/>
                    </a:lnTo>
                    <a:lnTo>
                      <a:pt x="100" y="165"/>
                    </a:lnTo>
                    <a:lnTo>
                      <a:pt x="90" y="167"/>
                    </a:lnTo>
                    <a:lnTo>
                      <a:pt x="80" y="168"/>
                    </a:lnTo>
                    <a:lnTo>
                      <a:pt x="73" y="170"/>
                    </a:lnTo>
                    <a:lnTo>
                      <a:pt x="71" y="170"/>
                    </a:lnTo>
                    <a:lnTo>
                      <a:pt x="73" y="171"/>
                    </a:lnTo>
                    <a:lnTo>
                      <a:pt x="81" y="172"/>
                    </a:lnTo>
                    <a:lnTo>
                      <a:pt x="91" y="173"/>
                    </a:lnTo>
                    <a:lnTo>
                      <a:pt x="104" y="173"/>
                    </a:lnTo>
                    <a:lnTo>
                      <a:pt x="115" y="168"/>
                    </a:lnTo>
                    <a:lnTo>
                      <a:pt x="128" y="159"/>
                    </a:lnTo>
                    <a:lnTo>
                      <a:pt x="137" y="144"/>
                    </a:lnTo>
                    <a:lnTo>
                      <a:pt x="143"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22" name="Freeform 208"/>
              <p:cNvSpPr>
                <a:spLocks/>
              </p:cNvSpPr>
              <p:nvPr/>
            </p:nvSpPr>
            <p:spPr bwMode="auto">
              <a:xfrm>
                <a:off x="4630" y="2416"/>
                <a:ext cx="241" cy="128"/>
              </a:xfrm>
              <a:custGeom>
                <a:avLst/>
                <a:gdLst>
                  <a:gd name="T0" fmla="*/ 127 w 241"/>
                  <a:gd name="T1" fmla="*/ 34 h 128"/>
                  <a:gd name="T2" fmla="*/ 112 w 241"/>
                  <a:gd name="T3" fmla="*/ 37 h 128"/>
                  <a:gd name="T4" fmla="*/ 110 w 241"/>
                  <a:gd name="T5" fmla="*/ 43 h 128"/>
                  <a:gd name="T6" fmla="*/ 103 w 241"/>
                  <a:gd name="T7" fmla="*/ 65 h 128"/>
                  <a:gd name="T8" fmla="*/ 82 w 241"/>
                  <a:gd name="T9" fmla="*/ 85 h 128"/>
                  <a:gd name="T10" fmla="*/ 81 w 241"/>
                  <a:gd name="T11" fmla="*/ 99 h 128"/>
                  <a:gd name="T12" fmla="*/ 93 w 241"/>
                  <a:gd name="T13" fmla="*/ 110 h 128"/>
                  <a:gd name="T14" fmla="*/ 108 w 241"/>
                  <a:gd name="T15" fmla="*/ 115 h 128"/>
                  <a:gd name="T16" fmla="*/ 122 w 241"/>
                  <a:gd name="T17" fmla="*/ 115 h 128"/>
                  <a:gd name="T18" fmla="*/ 120 w 241"/>
                  <a:gd name="T19" fmla="*/ 126 h 128"/>
                  <a:gd name="T20" fmla="*/ 117 w 241"/>
                  <a:gd name="T21" fmla="*/ 128 h 128"/>
                  <a:gd name="T22" fmla="*/ 105 w 241"/>
                  <a:gd name="T23" fmla="*/ 128 h 128"/>
                  <a:gd name="T24" fmla="*/ 88 w 241"/>
                  <a:gd name="T25" fmla="*/ 126 h 128"/>
                  <a:gd name="T26" fmla="*/ 72 w 241"/>
                  <a:gd name="T27" fmla="*/ 115 h 128"/>
                  <a:gd name="T28" fmla="*/ 63 w 241"/>
                  <a:gd name="T29" fmla="*/ 95 h 128"/>
                  <a:gd name="T30" fmla="*/ 67 w 241"/>
                  <a:gd name="T31" fmla="*/ 80 h 128"/>
                  <a:gd name="T32" fmla="*/ 78 w 241"/>
                  <a:gd name="T33" fmla="*/ 70 h 128"/>
                  <a:gd name="T34" fmla="*/ 88 w 241"/>
                  <a:gd name="T35" fmla="*/ 56 h 128"/>
                  <a:gd name="T36" fmla="*/ 89 w 241"/>
                  <a:gd name="T37" fmla="*/ 41 h 128"/>
                  <a:gd name="T38" fmla="*/ 86 w 241"/>
                  <a:gd name="T39" fmla="*/ 22 h 128"/>
                  <a:gd name="T40" fmla="*/ 53 w 241"/>
                  <a:gd name="T41" fmla="*/ 14 h 128"/>
                  <a:gd name="T42" fmla="*/ 22 w 241"/>
                  <a:gd name="T43" fmla="*/ 15 h 128"/>
                  <a:gd name="T44" fmla="*/ 8 w 241"/>
                  <a:gd name="T45" fmla="*/ 19 h 128"/>
                  <a:gd name="T46" fmla="*/ 5 w 241"/>
                  <a:gd name="T47" fmla="*/ 23 h 128"/>
                  <a:gd name="T48" fmla="*/ 3 w 241"/>
                  <a:gd name="T49" fmla="*/ 26 h 128"/>
                  <a:gd name="T50" fmla="*/ 0 w 241"/>
                  <a:gd name="T51" fmla="*/ 24 h 128"/>
                  <a:gd name="T52" fmla="*/ 6 w 241"/>
                  <a:gd name="T53" fmla="*/ 8 h 128"/>
                  <a:gd name="T54" fmla="*/ 34 w 241"/>
                  <a:gd name="T55" fmla="*/ 0 h 128"/>
                  <a:gd name="T56" fmla="*/ 68 w 241"/>
                  <a:gd name="T57" fmla="*/ 3 h 128"/>
                  <a:gd name="T58" fmla="*/ 92 w 241"/>
                  <a:gd name="T59" fmla="*/ 13 h 128"/>
                  <a:gd name="T60" fmla="*/ 96 w 241"/>
                  <a:gd name="T61" fmla="*/ 22 h 128"/>
                  <a:gd name="T62" fmla="*/ 107 w 241"/>
                  <a:gd name="T63" fmla="*/ 21 h 128"/>
                  <a:gd name="T64" fmla="*/ 124 w 241"/>
                  <a:gd name="T65" fmla="*/ 19 h 128"/>
                  <a:gd name="T66" fmla="*/ 138 w 241"/>
                  <a:gd name="T67" fmla="*/ 21 h 128"/>
                  <a:gd name="T68" fmla="*/ 141 w 241"/>
                  <a:gd name="T69" fmla="*/ 21 h 128"/>
                  <a:gd name="T70" fmla="*/ 141 w 241"/>
                  <a:gd name="T71" fmla="*/ 12 h 128"/>
                  <a:gd name="T72" fmla="*/ 154 w 241"/>
                  <a:gd name="T73" fmla="*/ 3 h 128"/>
                  <a:gd name="T74" fmla="*/ 192 w 241"/>
                  <a:gd name="T75" fmla="*/ 0 h 128"/>
                  <a:gd name="T76" fmla="*/ 236 w 241"/>
                  <a:gd name="T77" fmla="*/ 9 h 128"/>
                  <a:gd name="T78" fmla="*/ 241 w 241"/>
                  <a:gd name="T79" fmla="*/ 24 h 128"/>
                  <a:gd name="T80" fmla="*/ 239 w 241"/>
                  <a:gd name="T81" fmla="*/ 27 h 128"/>
                  <a:gd name="T82" fmla="*/ 231 w 241"/>
                  <a:gd name="T83" fmla="*/ 24 h 128"/>
                  <a:gd name="T84" fmla="*/ 227 w 241"/>
                  <a:gd name="T85" fmla="*/ 18 h 128"/>
                  <a:gd name="T86" fmla="*/ 221 w 241"/>
                  <a:gd name="T87" fmla="*/ 14 h 128"/>
                  <a:gd name="T88" fmla="*/ 208 w 241"/>
                  <a:gd name="T89" fmla="*/ 13 h 128"/>
                  <a:gd name="T90" fmla="*/ 186 w 241"/>
                  <a:gd name="T91" fmla="*/ 13 h 128"/>
                  <a:gd name="T92" fmla="*/ 162 w 241"/>
                  <a:gd name="T93" fmla="*/ 14 h 128"/>
                  <a:gd name="T94" fmla="*/ 154 w 241"/>
                  <a:gd name="T95" fmla="*/ 19 h 128"/>
                  <a:gd name="T96" fmla="*/ 153 w 241"/>
                  <a:gd name="T97" fmla="*/ 27 h 128"/>
                  <a:gd name="T98" fmla="*/ 146 w 241"/>
                  <a:gd name="T99" fmla="*/ 36 h 1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1"/>
                  <a:gd name="T151" fmla="*/ 0 h 128"/>
                  <a:gd name="T152" fmla="*/ 241 w 241"/>
                  <a:gd name="T153" fmla="*/ 128 h 1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1" h="128">
                    <a:moveTo>
                      <a:pt x="139" y="36"/>
                    </a:moveTo>
                    <a:lnTo>
                      <a:pt x="127" y="34"/>
                    </a:lnTo>
                    <a:lnTo>
                      <a:pt x="117" y="36"/>
                    </a:lnTo>
                    <a:lnTo>
                      <a:pt x="112" y="37"/>
                    </a:lnTo>
                    <a:lnTo>
                      <a:pt x="110" y="37"/>
                    </a:lnTo>
                    <a:lnTo>
                      <a:pt x="110" y="43"/>
                    </a:lnTo>
                    <a:lnTo>
                      <a:pt x="110" y="53"/>
                    </a:lnTo>
                    <a:lnTo>
                      <a:pt x="103" y="65"/>
                    </a:lnTo>
                    <a:lnTo>
                      <a:pt x="89" y="77"/>
                    </a:lnTo>
                    <a:lnTo>
                      <a:pt x="82" y="85"/>
                    </a:lnTo>
                    <a:lnTo>
                      <a:pt x="79" y="91"/>
                    </a:lnTo>
                    <a:lnTo>
                      <a:pt x="81" y="99"/>
                    </a:lnTo>
                    <a:lnTo>
                      <a:pt x="86" y="105"/>
                    </a:lnTo>
                    <a:lnTo>
                      <a:pt x="93" y="110"/>
                    </a:lnTo>
                    <a:lnTo>
                      <a:pt x="101" y="114"/>
                    </a:lnTo>
                    <a:lnTo>
                      <a:pt x="108" y="115"/>
                    </a:lnTo>
                    <a:lnTo>
                      <a:pt x="116" y="115"/>
                    </a:lnTo>
                    <a:lnTo>
                      <a:pt x="122" y="115"/>
                    </a:lnTo>
                    <a:lnTo>
                      <a:pt x="124" y="120"/>
                    </a:lnTo>
                    <a:lnTo>
                      <a:pt x="120" y="126"/>
                    </a:lnTo>
                    <a:lnTo>
                      <a:pt x="119" y="128"/>
                    </a:lnTo>
                    <a:lnTo>
                      <a:pt x="117" y="128"/>
                    </a:lnTo>
                    <a:lnTo>
                      <a:pt x="112" y="128"/>
                    </a:lnTo>
                    <a:lnTo>
                      <a:pt x="105" y="128"/>
                    </a:lnTo>
                    <a:lnTo>
                      <a:pt x="97" y="127"/>
                    </a:lnTo>
                    <a:lnTo>
                      <a:pt x="88" y="126"/>
                    </a:lnTo>
                    <a:lnTo>
                      <a:pt x="79" y="122"/>
                    </a:lnTo>
                    <a:lnTo>
                      <a:pt x="72" y="115"/>
                    </a:lnTo>
                    <a:lnTo>
                      <a:pt x="67" y="108"/>
                    </a:lnTo>
                    <a:lnTo>
                      <a:pt x="63" y="95"/>
                    </a:lnTo>
                    <a:lnTo>
                      <a:pt x="63" y="86"/>
                    </a:lnTo>
                    <a:lnTo>
                      <a:pt x="67" y="80"/>
                    </a:lnTo>
                    <a:lnTo>
                      <a:pt x="72" y="75"/>
                    </a:lnTo>
                    <a:lnTo>
                      <a:pt x="78" y="70"/>
                    </a:lnTo>
                    <a:lnTo>
                      <a:pt x="83" y="64"/>
                    </a:lnTo>
                    <a:lnTo>
                      <a:pt x="88" y="56"/>
                    </a:lnTo>
                    <a:lnTo>
                      <a:pt x="89" y="45"/>
                    </a:lnTo>
                    <a:lnTo>
                      <a:pt x="89" y="41"/>
                    </a:lnTo>
                    <a:lnTo>
                      <a:pt x="89" y="32"/>
                    </a:lnTo>
                    <a:lnTo>
                      <a:pt x="86" y="22"/>
                    </a:lnTo>
                    <a:lnTo>
                      <a:pt x="76" y="17"/>
                    </a:lnTo>
                    <a:lnTo>
                      <a:pt x="53" y="14"/>
                    </a:lnTo>
                    <a:lnTo>
                      <a:pt x="35" y="14"/>
                    </a:lnTo>
                    <a:lnTo>
                      <a:pt x="22" y="15"/>
                    </a:lnTo>
                    <a:lnTo>
                      <a:pt x="14" y="17"/>
                    </a:lnTo>
                    <a:lnTo>
                      <a:pt x="8" y="19"/>
                    </a:lnTo>
                    <a:lnTo>
                      <a:pt x="6" y="22"/>
                    </a:lnTo>
                    <a:lnTo>
                      <a:pt x="5" y="23"/>
                    </a:lnTo>
                    <a:lnTo>
                      <a:pt x="5" y="24"/>
                    </a:lnTo>
                    <a:lnTo>
                      <a:pt x="3" y="26"/>
                    </a:lnTo>
                    <a:lnTo>
                      <a:pt x="1" y="27"/>
                    </a:lnTo>
                    <a:lnTo>
                      <a:pt x="0" y="24"/>
                    </a:lnTo>
                    <a:lnTo>
                      <a:pt x="1" y="14"/>
                    </a:lnTo>
                    <a:lnTo>
                      <a:pt x="6" y="8"/>
                    </a:lnTo>
                    <a:lnTo>
                      <a:pt x="17" y="3"/>
                    </a:lnTo>
                    <a:lnTo>
                      <a:pt x="34" y="0"/>
                    </a:lnTo>
                    <a:lnTo>
                      <a:pt x="51" y="0"/>
                    </a:lnTo>
                    <a:lnTo>
                      <a:pt x="68" y="3"/>
                    </a:lnTo>
                    <a:lnTo>
                      <a:pt x="83" y="7"/>
                    </a:lnTo>
                    <a:lnTo>
                      <a:pt x="92" y="13"/>
                    </a:lnTo>
                    <a:lnTo>
                      <a:pt x="95" y="22"/>
                    </a:lnTo>
                    <a:lnTo>
                      <a:pt x="96" y="22"/>
                    </a:lnTo>
                    <a:lnTo>
                      <a:pt x="101" y="21"/>
                    </a:lnTo>
                    <a:lnTo>
                      <a:pt x="107" y="21"/>
                    </a:lnTo>
                    <a:lnTo>
                      <a:pt x="115" y="19"/>
                    </a:lnTo>
                    <a:lnTo>
                      <a:pt x="124" y="19"/>
                    </a:lnTo>
                    <a:lnTo>
                      <a:pt x="131" y="19"/>
                    </a:lnTo>
                    <a:lnTo>
                      <a:pt x="138" y="21"/>
                    </a:lnTo>
                    <a:lnTo>
                      <a:pt x="141" y="22"/>
                    </a:lnTo>
                    <a:lnTo>
                      <a:pt x="141" y="21"/>
                    </a:lnTo>
                    <a:lnTo>
                      <a:pt x="140" y="17"/>
                    </a:lnTo>
                    <a:lnTo>
                      <a:pt x="141" y="12"/>
                    </a:lnTo>
                    <a:lnTo>
                      <a:pt x="145" y="7"/>
                    </a:lnTo>
                    <a:lnTo>
                      <a:pt x="154" y="3"/>
                    </a:lnTo>
                    <a:lnTo>
                      <a:pt x="169" y="0"/>
                    </a:lnTo>
                    <a:lnTo>
                      <a:pt x="192" y="0"/>
                    </a:lnTo>
                    <a:lnTo>
                      <a:pt x="225" y="4"/>
                    </a:lnTo>
                    <a:lnTo>
                      <a:pt x="236" y="9"/>
                    </a:lnTo>
                    <a:lnTo>
                      <a:pt x="241" y="17"/>
                    </a:lnTo>
                    <a:lnTo>
                      <a:pt x="241" y="24"/>
                    </a:lnTo>
                    <a:lnTo>
                      <a:pt x="240" y="27"/>
                    </a:lnTo>
                    <a:lnTo>
                      <a:pt x="239" y="27"/>
                    </a:lnTo>
                    <a:lnTo>
                      <a:pt x="235" y="27"/>
                    </a:lnTo>
                    <a:lnTo>
                      <a:pt x="231" y="24"/>
                    </a:lnTo>
                    <a:lnTo>
                      <a:pt x="229" y="21"/>
                    </a:lnTo>
                    <a:lnTo>
                      <a:pt x="227" y="18"/>
                    </a:lnTo>
                    <a:lnTo>
                      <a:pt x="225" y="17"/>
                    </a:lnTo>
                    <a:lnTo>
                      <a:pt x="221" y="14"/>
                    </a:lnTo>
                    <a:lnTo>
                      <a:pt x="216" y="14"/>
                    </a:lnTo>
                    <a:lnTo>
                      <a:pt x="208" y="13"/>
                    </a:lnTo>
                    <a:lnTo>
                      <a:pt x="198" y="13"/>
                    </a:lnTo>
                    <a:lnTo>
                      <a:pt x="186" y="13"/>
                    </a:lnTo>
                    <a:lnTo>
                      <a:pt x="169" y="13"/>
                    </a:lnTo>
                    <a:lnTo>
                      <a:pt x="162" y="14"/>
                    </a:lnTo>
                    <a:lnTo>
                      <a:pt x="157" y="15"/>
                    </a:lnTo>
                    <a:lnTo>
                      <a:pt x="154" y="19"/>
                    </a:lnTo>
                    <a:lnTo>
                      <a:pt x="153" y="22"/>
                    </a:lnTo>
                    <a:lnTo>
                      <a:pt x="153" y="27"/>
                    </a:lnTo>
                    <a:lnTo>
                      <a:pt x="150" y="32"/>
                    </a:lnTo>
                    <a:lnTo>
                      <a:pt x="146" y="36"/>
                    </a:lnTo>
                    <a:lnTo>
                      <a:pt x="139"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23" name="Freeform 209"/>
              <p:cNvSpPr>
                <a:spLocks/>
              </p:cNvSpPr>
              <p:nvPr/>
            </p:nvSpPr>
            <p:spPr bwMode="auto">
              <a:xfrm>
                <a:off x="4637" y="2375"/>
                <a:ext cx="69" cy="29"/>
              </a:xfrm>
              <a:custGeom>
                <a:avLst/>
                <a:gdLst>
                  <a:gd name="T0" fmla="*/ 10 w 69"/>
                  <a:gd name="T1" fmla="*/ 22 h 29"/>
                  <a:gd name="T2" fmla="*/ 12 w 69"/>
                  <a:gd name="T3" fmla="*/ 21 h 29"/>
                  <a:gd name="T4" fmla="*/ 14 w 69"/>
                  <a:gd name="T5" fmla="*/ 19 h 29"/>
                  <a:gd name="T6" fmla="*/ 19 w 69"/>
                  <a:gd name="T7" fmla="*/ 15 h 29"/>
                  <a:gd name="T8" fmla="*/ 26 w 69"/>
                  <a:gd name="T9" fmla="*/ 12 h 29"/>
                  <a:gd name="T10" fmla="*/ 33 w 69"/>
                  <a:gd name="T11" fmla="*/ 10 h 29"/>
                  <a:gd name="T12" fmla="*/ 42 w 69"/>
                  <a:gd name="T13" fmla="*/ 11 h 29"/>
                  <a:gd name="T14" fmla="*/ 51 w 69"/>
                  <a:gd name="T15" fmla="*/ 15 h 29"/>
                  <a:gd name="T16" fmla="*/ 60 w 69"/>
                  <a:gd name="T17" fmla="*/ 22 h 29"/>
                  <a:gd name="T18" fmla="*/ 62 w 69"/>
                  <a:gd name="T19" fmla="*/ 22 h 29"/>
                  <a:gd name="T20" fmla="*/ 66 w 69"/>
                  <a:gd name="T21" fmla="*/ 22 h 29"/>
                  <a:gd name="T22" fmla="*/ 69 w 69"/>
                  <a:gd name="T23" fmla="*/ 20 h 29"/>
                  <a:gd name="T24" fmla="*/ 67 w 69"/>
                  <a:gd name="T25" fmla="*/ 12 h 29"/>
                  <a:gd name="T26" fmla="*/ 63 w 69"/>
                  <a:gd name="T27" fmla="*/ 7 h 29"/>
                  <a:gd name="T28" fmla="*/ 56 w 69"/>
                  <a:gd name="T29" fmla="*/ 2 h 29"/>
                  <a:gd name="T30" fmla="*/ 47 w 69"/>
                  <a:gd name="T31" fmla="*/ 0 h 29"/>
                  <a:gd name="T32" fmla="*/ 37 w 69"/>
                  <a:gd name="T33" fmla="*/ 0 h 29"/>
                  <a:gd name="T34" fmla="*/ 26 w 69"/>
                  <a:gd name="T35" fmla="*/ 1 h 29"/>
                  <a:gd name="T36" fmla="*/ 15 w 69"/>
                  <a:gd name="T37" fmla="*/ 6 h 29"/>
                  <a:gd name="T38" fmla="*/ 7 w 69"/>
                  <a:gd name="T39" fmla="*/ 12 h 29"/>
                  <a:gd name="T40" fmla="*/ 0 w 69"/>
                  <a:gd name="T41" fmla="*/ 22 h 29"/>
                  <a:gd name="T42" fmla="*/ 1 w 69"/>
                  <a:gd name="T43" fmla="*/ 25 h 29"/>
                  <a:gd name="T44" fmla="*/ 3 w 69"/>
                  <a:gd name="T45" fmla="*/ 27 h 29"/>
                  <a:gd name="T46" fmla="*/ 7 w 69"/>
                  <a:gd name="T47" fmla="*/ 29 h 29"/>
                  <a:gd name="T48" fmla="*/ 10 w 69"/>
                  <a:gd name="T49" fmla="*/ 22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
                  <a:gd name="T76" fmla="*/ 0 h 29"/>
                  <a:gd name="T77" fmla="*/ 69 w 69"/>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 h="29">
                    <a:moveTo>
                      <a:pt x="10" y="22"/>
                    </a:moveTo>
                    <a:lnTo>
                      <a:pt x="12" y="21"/>
                    </a:lnTo>
                    <a:lnTo>
                      <a:pt x="14" y="19"/>
                    </a:lnTo>
                    <a:lnTo>
                      <a:pt x="19" y="15"/>
                    </a:lnTo>
                    <a:lnTo>
                      <a:pt x="26" y="12"/>
                    </a:lnTo>
                    <a:lnTo>
                      <a:pt x="33" y="10"/>
                    </a:lnTo>
                    <a:lnTo>
                      <a:pt x="42" y="11"/>
                    </a:lnTo>
                    <a:lnTo>
                      <a:pt x="51" y="15"/>
                    </a:lnTo>
                    <a:lnTo>
                      <a:pt x="60" y="22"/>
                    </a:lnTo>
                    <a:lnTo>
                      <a:pt x="62" y="22"/>
                    </a:lnTo>
                    <a:lnTo>
                      <a:pt x="66" y="22"/>
                    </a:lnTo>
                    <a:lnTo>
                      <a:pt x="69" y="20"/>
                    </a:lnTo>
                    <a:lnTo>
                      <a:pt x="67" y="12"/>
                    </a:lnTo>
                    <a:lnTo>
                      <a:pt x="63" y="7"/>
                    </a:lnTo>
                    <a:lnTo>
                      <a:pt x="56" y="2"/>
                    </a:lnTo>
                    <a:lnTo>
                      <a:pt x="47" y="0"/>
                    </a:lnTo>
                    <a:lnTo>
                      <a:pt x="37" y="0"/>
                    </a:lnTo>
                    <a:lnTo>
                      <a:pt x="26" y="1"/>
                    </a:lnTo>
                    <a:lnTo>
                      <a:pt x="15" y="6"/>
                    </a:lnTo>
                    <a:lnTo>
                      <a:pt x="7" y="12"/>
                    </a:lnTo>
                    <a:lnTo>
                      <a:pt x="0" y="22"/>
                    </a:lnTo>
                    <a:lnTo>
                      <a:pt x="1" y="25"/>
                    </a:lnTo>
                    <a:lnTo>
                      <a:pt x="3" y="27"/>
                    </a:lnTo>
                    <a:lnTo>
                      <a:pt x="7" y="29"/>
                    </a:lnTo>
                    <a:lnTo>
                      <a:pt x="1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24" name="Freeform 210"/>
              <p:cNvSpPr>
                <a:spLocks/>
              </p:cNvSpPr>
              <p:nvPr/>
            </p:nvSpPr>
            <p:spPr bwMode="auto">
              <a:xfrm>
                <a:off x="4768" y="2375"/>
                <a:ext cx="68" cy="29"/>
              </a:xfrm>
              <a:custGeom>
                <a:avLst/>
                <a:gdLst>
                  <a:gd name="T0" fmla="*/ 10 w 68"/>
                  <a:gd name="T1" fmla="*/ 22 h 29"/>
                  <a:gd name="T2" fmla="*/ 11 w 68"/>
                  <a:gd name="T3" fmla="*/ 21 h 29"/>
                  <a:gd name="T4" fmla="*/ 14 w 68"/>
                  <a:gd name="T5" fmla="*/ 19 h 29"/>
                  <a:gd name="T6" fmla="*/ 19 w 68"/>
                  <a:gd name="T7" fmla="*/ 15 h 29"/>
                  <a:gd name="T8" fmla="*/ 25 w 68"/>
                  <a:gd name="T9" fmla="*/ 12 h 29"/>
                  <a:gd name="T10" fmla="*/ 32 w 68"/>
                  <a:gd name="T11" fmla="*/ 10 h 29"/>
                  <a:gd name="T12" fmla="*/ 41 w 68"/>
                  <a:gd name="T13" fmla="*/ 11 h 29"/>
                  <a:gd name="T14" fmla="*/ 50 w 68"/>
                  <a:gd name="T15" fmla="*/ 15 h 29"/>
                  <a:gd name="T16" fmla="*/ 59 w 68"/>
                  <a:gd name="T17" fmla="*/ 22 h 29"/>
                  <a:gd name="T18" fmla="*/ 62 w 68"/>
                  <a:gd name="T19" fmla="*/ 22 h 29"/>
                  <a:gd name="T20" fmla="*/ 65 w 68"/>
                  <a:gd name="T21" fmla="*/ 22 h 29"/>
                  <a:gd name="T22" fmla="*/ 68 w 68"/>
                  <a:gd name="T23" fmla="*/ 20 h 29"/>
                  <a:gd name="T24" fmla="*/ 67 w 68"/>
                  <a:gd name="T25" fmla="*/ 12 h 29"/>
                  <a:gd name="T26" fmla="*/ 63 w 68"/>
                  <a:gd name="T27" fmla="*/ 7 h 29"/>
                  <a:gd name="T28" fmla="*/ 55 w 68"/>
                  <a:gd name="T29" fmla="*/ 2 h 29"/>
                  <a:gd name="T30" fmla="*/ 46 w 68"/>
                  <a:gd name="T31" fmla="*/ 0 h 29"/>
                  <a:gd name="T32" fmla="*/ 36 w 68"/>
                  <a:gd name="T33" fmla="*/ 0 h 29"/>
                  <a:gd name="T34" fmla="*/ 25 w 68"/>
                  <a:gd name="T35" fmla="*/ 1 h 29"/>
                  <a:gd name="T36" fmla="*/ 15 w 68"/>
                  <a:gd name="T37" fmla="*/ 6 h 29"/>
                  <a:gd name="T38" fmla="*/ 6 w 68"/>
                  <a:gd name="T39" fmla="*/ 12 h 29"/>
                  <a:gd name="T40" fmla="*/ 0 w 68"/>
                  <a:gd name="T41" fmla="*/ 22 h 29"/>
                  <a:gd name="T42" fmla="*/ 1 w 68"/>
                  <a:gd name="T43" fmla="*/ 25 h 29"/>
                  <a:gd name="T44" fmla="*/ 2 w 68"/>
                  <a:gd name="T45" fmla="*/ 27 h 29"/>
                  <a:gd name="T46" fmla="*/ 6 w 68"/>
                  <a:gd name="T47" fmla="*/ 29 h 29"/>
                  <a:gd name="T48" fmla="*/ 10 w 68"/>
                  <a:gd name="T49" fmla="*/ 22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8"/>
                  <a:gd name="T76" fmla="*/ 0 h 29"/>
                  <a:gd name="T77" fmla="*/ 68 w 68"/>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8" h="29">
                    <a:moveTo>
                      <a:pt x="10" y="22"/>
                    </a:moveTo>
                    <a:lnTo>
                      <a:pt x="11" y="21"/>
                    </a:lnTo>
                    <a:lnTo>
                      <a:pt x="14" y="19"/>
                    </a:lnTo>
                    <a:lnTo>
                      <a:pt x="19" y="15"/>
                    </a:lnTo>
                    <a:lnTo>
                      <a:pt x="25" y="12"/>
                    </a:lnTo>
                    <a:lnTo>
                      <a:pt x="32" y="10"/>
                    </a:lnTo>
                    <a:lnTo>
                      <a:pt x="41" y="11"/>
                    </a:lnTo>
                    <a:lnTo>
                      <a:pt x="50" y="15"/>
                    </a:lnTo>
                    <a:lnTo>
                      <a:pt x="59" y="22"/>
                    </a:lnTo>
                    <a:lnTo>
                      <a:pt x="62" y="22"/>
                    </a:lnTo>
                    <a:lnTo>
                      <a:pt x="65" y="22"/>
                    </a:lnTo>
                    <a:lnTo>
                      <a:pt x="68" y="20"/>
                    </a:lnTo>
                    <a:lnTo>
                      <a:pt x="67" y="12"/>
                    </a:lnTo>
                    <a:lnTo>
                      <a:pt x="63" y="7"/>
                    </a:lnTo>
                    <a:lnTo>
                      <a:pt x="55" y="2"/>
                    </a:lnTo>
                    <a:lnTo>
                      <a:pt x="46" y="0"/>
                    </a:lnTo>
                    <a:lnTo>
                      <a:pt x="36" y="0"/>
                    </a:lnTo>
                    <a:lnTo>
                      <a:pt x="25" y="1"/>
                    </a:lnTo>
                    <a:lnTo>
                      <a:pt x="15" y="6"/>
                    </a:lnTo>
                    <a:lnTo>
                      <a:pt x="6" y="12"/>
                    </a:lnTo>
                    <a:lnTo>
                      <a:pt x="0" y="22"/>
                    </a:lnTo>
                    <a:lnTo>
                      <a:pt x="1" y="25"/>
                    </a:lnTo>
                    <a:lnTo>
                      <a:pt x="2" y="27"/>
                    </a:lnTo>
                    <a:lnTo>
                      <a:pt x="6" y="29"/>
                    </a:lnTo>
                    <a:lnTo>
                      <a:pt x="1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25" name="Freeform 211"/>
              <p:cNvSpPr>
                <a:spLocks/>
              </p:cNvSpPr>
              <p:nvPr/>
            </p:nvSpPr>
            <p:spPr bwMode="auto">
              <a:xfrm>
                <a:off x="4901" y="2464"/>
                <a:ext cx="206" cy="287"/>
              </a:xfrm>
              <a:custGeom>
                <a:avLst/>
                <a:gdLst>
                  <a:gd name="T0" fmla="*/ 2 w 206"/>
                  <a:gd name="T1" fmla="*/ 280 h 287"/>
                  <a:gd name="T2" fmla="*/ 12 w 206"/>
                  <a:gd name="T3" fmla="*/ 271 h 287"/>
                  <a:gd name="T4" fmla="*/ 13 w 206"/>
                  <a:gd name="T5" fmla="*/ 255 h 287"/>
                  <a:gd name="T6" fmla="*/ 18 w 206"/>
                  <a:gd name="T7" fmla="*/ 215 h 287"/>
                  <a:gd name="T8" fmla="*/ 31 w 206"/>
                  <a:gd name="T9" fmla="*/ 164 h 287"/>
                  <a:gd name="T10" fmla="*/ 55 w 206"/>
                  <a:gd name="T11" fmla="*/ 117 h 287"/>
                  <a:gd name="T12" fmla="*/ 74 w 206"/>
                  <a:gd name="T13" fmla="*/ 103 h 287"/>
                  <a:gd name="T14" fmla="*/ 82 w 206"/>
                  <a:gd name="T15" fmla="*/ 94 h 287"/>
                  <a:gd name="T16" fmla="*/ 91 w 206"/>
                  <a:gd name="T17" fmla="*/ 71 h 287"/>
                  <a:gd name="T18" fmla="*/ 111 w 206"/>
                  <a:gd name="T19" fmla="*/ 43 h 287"/>
                  <a:gd name="T20" fmla="*/ 143 w 206"/>
                  <a:gd name="T21" fmla="*/ 16 h 287"/>
                  <a:gd name="T22" fmla="*/ 173 w 206"/>
                  <a:gd name="T23" fmla="*/ 0 h 287"/>
                  <a:gd name="T24" fmla="*/ 192 w 206"/>
                  <a:gd name="T25" fmla="*/ 4 h 287"/>
                  <a:gd name="T26" fmla="*/ 203 w 206"/>
                  <a:gd name="T27" fmla="*/ 12 h 287"/>
                  <a:gd name="T28" fmla="*/ 203 w 206"/>
                  <a:gd name="T29" fmla="*/ 27 h 287"/>
                  <a:gd name="T30" fmla="*/ 184 w 206"/>
                  <a:gd name="T31" fmla="*/ 53 h 287"/>
                  <a:gd name="T32" fmla="*/ 156 w 206"/>
                  <a:gd name="T33" fmla="*/ 80 h 287"/>
                  <a:gd name="T34" fmla="*/ 144 w 206"/>
                  <a:gd name="T35" fmla="*/ 100 h 287"/>
                  <a:gd name="T36" fmla="*/ 134 w 206"/>
                  <a:gd name="T37" fmla="*/ 108 h 287"/>
                  <a:gd name="T38" fmla="*/ 135 w 206"/>
                  <a:gd name="T39" fmla="*/ 96 h 287"/>
                  <a:gd name="T40" fmla="*/ 162 w 206"/>
                  <a:gd name="T41" fmla="*/ 64 h 287"/>
                  <a:gd name="T42" fmla="*/ 182 w 206"/>
                  <a:gd name="T43" fmla="*/ 43 h 287"/>
                  <a:gd name="T44" fmla="*/ 192 w 206"/>
                  <a:gd name="T45" fmla="*/ 26 h 287"/>
                  <a:gd name="T46" fmla="*/ 191 w 206"/>
                  <a:gd name="T47" fmla="*/ 14 h 287"/>
                  <a:gd name="T48" fmla="*/ 174 w 206"/>
                  <a:gd name="T49" fmla="*/ 12 h 287"/>
                  <a:gd name="T50" fmla="*/ 150 w 206"/>
                  <a:gd name="T51" fmla="*/ 21 h 287"/>
                  <a:gd name="T52" fmla="*/ 129 w 206"/>
                  <a:gd name="T53" fmla="*/ 38 h 287"/>
                  <a:gd name="T54" fmla="*/ 111 w 206"/>
                  <a:gd name="T55" fmla="*/ 57 h 287"/>
                  <a:gd name="T56" fmla="*/ 100 w 206"/>
                  <a:gd name="T57" fmla="*/ 74 h 287"/>
                  <a:gd name="T58" fmla="*/ 92 w 206"/>
                  <a:gd name="T59" fmla="*/ 94 h 287"/>
                  <a:gd name="T60" fmla="*/ 87 w 206"/>
                  <a:gd name="T61" fmla="*/ 104 h 287"/>
                  <a:gd name="T62" fmla="*/ 78 w 206"/>
                  <a:gd name="T63" fmla="*/ 112 h 287"/>
                  <a:gd name="T64" fmla="*/ 56 w 206"/>
                  <a:gd name="T65" fmla="*/ 134 h 287"/>
                  <a:gd name="T66" fmla="*/ 36 w 206"/>
                  <a:gd name="T67" fmla="*/ 179 h 287"/>
                  <a:gd name="T68" fmla="*/ 26 w 206"/>
                  <a:gd name="T69" fmla="*/ 248 h 287"/>
                  <a:gd name="T70" fmla="*/ 21 w 206"/>
                  <a:gd name="T71" fmla="*/ 277 h 287"/>
                  <a:gd name="T72" fmla="*/ 12 w 206"/>
                  <a:gd name="T73" fmla="*/ 287 h 2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6"/>
                  <a:gd name="T112" fmla="*/ 0 h 287"/>
                  <a:gd name="T113" fmla="*/ 206 w 206"/>
                  <a:gd name="T114" fmla="*/ 287 h 2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6" h="287">
                    <a:moveTo>
                      <a:pt x="0" y="281"/>
                    </a:moveTo>
                    <a:lnTo>
                      <a:pt x="2" y="280"/>
                    </a:lnTo>
                    <a:lnTo>
                      <a:pt x="7" y="276"/>
                    </a:lnTo>
                    <a:lnTo>
                      <a:pt x="12" y="271"/>
                    </a:lnTo>
                    <a:lnTo>
                      <a:pt x="13" y="263"/>
                    </a:lnTo>
                    <a:lnTo>
                      <a:pt x="13" y="255"/>
                    </a:lnTo>
                    <a:lnTo>
                      <a:pt x="15" y="238"/>
                    </a:lnTo>
                    <a:lnTo>
                      <a:pt x="18" y="215"/>
                    </a:lnTo>
                    <a:lnTo>
                      <a:pt x="24" y="190"/>
                    </a:lnTo>
                    <a:lnTo>
                      <a:pt x="31" y="164"/>
                    </a:lnTo>
                    <a:lnTo>
                      <a:pt x="41" y="138"/>
                    </a:lnTo>
                    <a:lnTo>
                      <a:pt x="55" y="117"/>
                    </a:lnTo>
                    <a:lnTo>
                      <a:pt x="73" y="103"/>
                    </a:lnTo>
                    <a:lnTo>
                      <a:pt x="74" y="103"/>
                    </a:lnTo>
                    <a:lnTo>
                      <a:pt x="78" y="100"/>
                    </a:lnTo>
                    <a:lnTo>
                      <a:pt x="82" y="94"/>
                    </a:lnTo>
                    <a:lnTo>
                      <a:pt x="86" y="81"/>
                    </a:lnTo>
                    <a:lnTo>
                      <a:pt x="91" y="71"/>
                    </a:lnTo>
                    <a:lnTo>
                      <a:pt x="100" y="59"/>
                    </a:lnTo>
                    <a:lnTo>
                      <a:pt x="111" y="43"/>
                    </a:lnTo>
                    <a:lnTo>
                      <a:pt x="126" y="28"/>
                    </a:lnTo>
                    <a:lnTo>
                      <a:pt x="143" y="16"/>
                    </a:lnTo>
                    <a:lnTo>
                      <a:pt x="158" y="5"/>
                    </a:lnTo>
                    <a:lnTo>
                      <a:pt x="173" y="0"/>
                    </a:lnTo>
                    <a:lnTo>
                      <a:pt x="186" y="2"/>
                    </a:lnTo>
                    <a:lnTo>
                      <a:pt x="192" y="4"/>
                    </a:lnTo>
                    <a:lnTo>
                      <a:pt x="198" y="8"/>
                    </a:lnTo>
                    <a:lnTo>
                      <a:pt x="203" y="12"/>
                    </a:lnTo>
                    <a:lnTo>
                      <a:pt x="206" y="18"/>
                    </a:lnTo>
                    <a:lnTo>
                      <a:pt x="203" y="27"/>
                    </a:lnTo>
                    <a:lnTo>
                      <a:pt x="197" y="38"/>
                    </a:lnTo>
                    <a:lnTo>
                      <a:pt x="184" y="53"/>
                    </a:lnTo>
                    <a:lnTo>
                      <a:pt x="163" y="72"/>
                    </a:lnTo>
                    <a:lnTo>
                      <a:pt x="156" y="80"/>
                    </a:lnTo>
                    <a:lnTo>
                      <a:pt x="149" y="90"/>
                    </a:lnTo>
                    <a:lnTo>
                      <a:pt x="144" y="100"/>
                    </a:lnTo>
                    <a:lnTo>
                      <a:pt x="143" y="108"/>
                    </a:lnTo>
                    <a:lnTo>
                      <a:pt x="134" y="108"/>
                    </a:lnTo>
                    <a:lnTo>
                      <a:pt x="134" y="105"/>
                    </a:lnTo>
                    <a:lnTo>
                      <a:pt x="135" y="96"/>
                    </a:lnTo>
                    <a:lnTo>
                      <a:pt x="144" y="83"/>
                    </a:lnTo>
                    <a:lnTo>
                      <a:pt x="162" y="64"/>
                    </a:lnTo>
                    <a:lnTo>
                      <a:pt x="173" y="53"/>
                    </a:lnTo>
                    <a:lnTo>
                      <a:pt x="182" y="43"/>
                    </a:lnTo>
                    <a:lnTo>
                      <a:pt x="188" y="34"/>
                    </a:lnTo>
                    <a:lnTo>
                      <a:pt x="192" y="26"/>
                    </a:lnTo>
                    <a:lnTo>
                      <a:pt x="193" y="19"/>
                    </a:lnTo>
                    <a:lnTo>
                      <a:pt x="191" y="14"/>
                    </a:lnTo>
                    <a:lnTo>
                      <a:pt x="184" y="12"/>
                    </a:lnTo>
                    <a:lnTo>
                      <a:pt x="174" y="12"/>
                    </a:lnTo>
                    <a:lnTo>
                      <a:pt x="163" y="14"/>
                    </a:lnTo>
                    <a:lnTo>
                      <a:pt x="150" y="21"/>
                    </a:lnTo>
                    <a:lnTo>
                      <a:pt x="139" y="28"/>
                    </a:lnTo>
                    <a:lnTo>
                      <a:pt x="129" y="38"/>
                    </a:lnTo>
                    <a:lnTo>
                      <a:pt x="119" y="48"/>
                    </a:lnTo>
                    <a:lnTo>
                      <a:pt x="111" y="57"/>
                    </a:lnTo>
                    <a:lnTo>
                      <a:pt x="105" y="66"/>
                    </a:lnTo>
                    <a:lnTo>
                      <a:pt x="100" y="74"/>
                    </a:lnTo>
                    <a:lnTo>
                      <a:pt x="94" y="85"/>
                    </a:lnTo>
                    <a:lnTo>
                      <a:pt x="92" y="94"/>
                    </a:lnTo>
                    <a:lnTo>
                      <a:pt x="89" y="100"/>
                    </a:lnTo>
                    <a:lnTo>
                      <a:pt x="87" y="104"/>
                    </a:lnTo>
                    <a:lnTo>
                      <a:pt x="84" y="105"/>
                    </a:lnTo>
                    <a:lnTo>
                      <a:pt x="78" y="112"/>
                    </a:lnTo>
                    <a:lnTo>
                      <a:pt x="68" y="121"/>
                    </a:lnTo>
                    <a:lnTo>
                      <a:pt x="56" y="134"/>
                    </a:lnTo>
                    <a:lnTo>
                      <a:pt x="45" y="155"/>
                    </a:lnTo>
                    <a:lnTo>
                      <a:pt x="36" y="179"/>
                    </a:lnTo>
                    <a:lnTo>
                      <a:pt x="29" y="210"/>
                    </a:lnTo>
                    <a:lnTo>
                      <a:pt x="26" y="248"/>
                    </a:lnTo>
                    <a:lnTo>
                      <a:pt x="25" y="267"/>
                    </a:lnTo>
                    <a:lnTo>
                      <a:pt x="21" y="277"/>
                    </a:lnTo>
                    <a:lnTo>
                      <a:pt x="16" y="284"/>
                    </a:lnTo>
                    <a:lnTo>
                      <a:pt x="12" y="287"/>
                    </a:lnTo>
                    <a:lnTo>
                      <a:pt x="0" y="2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26" name="Freeform 212"/>
              <p:cNvSpPr>
                <a:spLocks/>
              </p:cNvSpPr>
              <p:nvPr/>
            </p:nvSpPr>
            <p:spPr bwMode="auto">
              <a:xfrm>
                <a:off x="4988" y="2568"/>
                <a:ext cx="110" cy="151"/>
              </a:xfrm>
              <a:custGeom>
                <a:avLst/>
                <a:gdLst>
                  <a:gd name="T0" fmla="*/ 14 w 110"/>
                  <a:gd name="T1" fmla="*/ 148 h 151"/>
                  <a:gd name="T2" fmla="*/ 32 w 110"/>
                  <a:gd name="T3" fmla="*/ 151 h 151"/>
                  <a:gd name="T4" fmla="*/ 44 w 110"/>
                  <a:gd name="T5" fmla="*/ 144 h 151"/>
                  <a:gd name="T6" fmla="*/ 52 w 110"/>
                  <a:gd name="T7" fmla="*/ 138 h 151"/>
                  <a:gd name="T8" fmla="*/ 73 w 110"/>
                  <a:gd name="T9" fmla="*/ 128 h 151"/>
                  <a:gd name="T10" fmla="*/ 83 w 110"/>
                  <a:gd name="T11" fmla="*/ 109 h 151"/>
                  <a:gd name="T12" fmla="*/ 96 w 110"/>
                  <a:gd name="T13" fmla="*/ 100 h 151"/>
                  <a:gd name="T14" fmla="*/ 109 w 110"/>
                  <a:gd name="T15" fmla="*/ 84 h 151"/>
                  <a:gd name="T16" fmla="*/ 109 w 110"/>
                  <a:gd name="T17" fmla="*/ 61 h 151"/>
                  <a:gd name="T18" fmla="*/ 100 w 110"/>
                  <a:gd name="T19" fmla="*/ 37 h 151"/>
                  <a:gd name="T20" fmla="*/ 83 w 110"/>
                  <a:gd name="T21" fmla="*/ 14 h 151"/>
                  <a:gd name="T22" fmla="*/ 61 w 110"/>
                  <a:gd name="T23" fmla="*/ 1 h 151"/>
                  <a:gd name="T24" fmla="*/ 40 w 110"/>
                  <a:gd name="T25" fmla="*/ 0 h 151"/>
                  <a:gd name="T26" fmla="*/ 26 w 110"/>
                  <a:gd name="T27" fmla="*/ 3 h 151"/>
                  <a:gd name="T28" fmla="*/ 24 w 110"/>
                  <a:gd name="T29" fmla="*/ 4 h 151"/>
                  <a:gd name="T30" fmla="*/ 23 w 110"/>
                  <a:gd name="T31" fmla="*/ 8 h 151"/>
                  <a:gd name="T32" fmla="*/ 29 w 110"/>
                  <a:gd name="T33" fmla="*/ 11 h 151"/>
                  <a:gd name="T34" fmla="*/ 43 w 110"/>
                  <a:gd name="T35" fmla="*/ 10 h 151"/>
                  <a:gd name="T36" fmla="*/ 62 w 110"/>
                  <a:gd name="T37" fmla="*/ 11 h 151"/>
                  <a:gd name="T38" fmla="*/ 82 w 110"/>
                  <a:gd name="T39" fmla="*/ 23 h 151"/>
                  <a:gd name="T40" fmla="*/ 99 w 110"/>
                  <a:gd name="T41" fmla="*/ 62 h 151"/>
                  <a:gd name="T42" fmla="*/ 87 w 110"/>
                  <a:gd name="T43" fmla="*/ 92 h 151"/>
                  <a:gd name="T44" fmla="*/ 86 w 110"/>
                  <a:gd name="T45" fmla="*/ 68 h 151"/>
                  <a:gd name="T46" fmla="*/ 72 w 110"/>
                  <a:gd name="T47" fmla="*/ 41 h 151"/>
                  <a:gd name="T48" fmla="*/ 50 w 110"/>
                  <a:gd name="T49" fmla="*/ 33 h 151"/>
                  <a:gd name="T50" fmla="*/ 33 w 110"/>
                  <a:gd name="T51" fmla="*/ 34 h 151"/>
                  <a:gd name="T52" fmla="*/ 28 w 110"/>
                  <a:gd name="T53" fmla="*/ 35 h 151"/>
                  <a:gd name="T54" fmla="*/ 25 w 110"/>
                  <a:gd name="T55" fmla="*/ 43 h 151"/>
                  <a:gd name="T56" fmla="*/ 48 w 110"/>
                  <a:gd name="T57" fmla="*/ 42 h 151"/>
                  <a:gd name="T58" fmla="*/ 66 w 110"/>
                  <a:gd name="T59" fmla="*/ 61 h 151"/>
                  <a:gd name="T60" fmla="*/ 72 w 110"/>
                  <a:gd name="T61" fmla="*/ 90 h 151"/>
                  <a:gd name="T62" fmla="*/ 67 w 110"/>
                  <a:gd name="T63" fmla="*/ 114 h 151"/>
                  <a:gd name="T64" fmla="*/ 61 w 110"/>
                  <a:gd name="T65" fmla="*/ 116 h 151"/>
                  <a:gd name="T66" fmla="*/ 56 w 110"/>
                  <a:gd name="T67" fmla="*/ 103 h 151"/>
                  <a:gd name="T68" fmla="*/ 47 w 110"/>
                  <a:gd name="T69" fmla="*/ 84 h 151"/>
                  <a:gd name="T70" fmla="*/ 30 w 110"/>
                  <a:gd name="T71" fmla="*/ 72 h 151"/>
                  <a:gd name="T72" fmla="*/ 18 w 110"/>
                  <a:gd name="T73" fmla="*/ 73 h 151"/>
                  <a:gd name="T74" fmla="*/ 15 w 110"/>
                  <a:gd name="T75" fmla="*/ 78 h 151"/>
                  <a:gd name="T76" fmla="*/ 21 w 110"/>
                  <a:gd name="T77" fmla="*/ 80 h 151"/>
                  <a:gd name="T78" fmla="*/ 38 w 110"/>
                  <a:gd name="T79" fmla="*/ 95 h 151"/>
                  <a:gd name="T80" fmla="*/ 42 w 110"/>
                  <a:gd name="T81" fmla="*/ 137 h 151"/>
                  <a:gd name="T82" fmla="*/ 19 w 110"/>
                  <a:gd name="T83" fmla="*/ 143 h 151"/>
                  <a:gd name="T84" fmla="*/ 10 w 110"/>
                  <a:gd name="T85" fmla="*/ 134 h 151"/>
                  <a:gd name="T86" fmla="*/ 11 w 110"/>
                  <a:gd name="T87" fmla="*/ 128 h 151"/>
                  <a:gd name="T88" fmla="*/ 16 w 110"/>
                  <a:gd name="T89" fmla="*/ 124 h 151"/>
                  <a:gd name="T90" fmla="*/ 11 w 110"/>
                  <a:gd name="T91" fmla="*/ 119 h 151"/>
                  <a:gd name="T92" fmla="*/ 0 w 110"/>
                  <a:gd name="T93" fmla="*/ 127 h 151"/>
                  <a:gd name="T94" fmla="*/ 1 w 110"/>
                  <a:gd name="T95" fmla="*/ 138 h 1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0"/>
                  <a:gd name="T145" fmla="*/ 0 h 151"/>
                  <a:gd name="T146" fmla="*/ 110 w 110"/>
                  <a:gd name="T147" fmla="*/ 151 h 15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0" h="151">
                    <a:moveTo>
                      <a:pt x="5" y="142"/>
                    </a:moveTo>
                    <a:lnTo>
                      <a:pt x="14" y="148"/>
                    </a:lnTo>
                    <a:lnTo>
                      <a:pt x="23" y="151"/>
                    </a:lnTo>
                    <a:lnTo>
                      <a:pt x="32" y="151"/>
                    </a:lnTo>
                    <a:lnTo>
                      <a:pt x="39" y="148"/>
                    </a:lnTo>
                    <a:lnTo>
                      <a:pt x="44" y="144"/>
                    </a:lnTo>
                    <a:lnTo>
                      <a:pt x="49" y="140"/>
                    </a:lnTo>
                    <a:lnTo>
                      <a:pt x="52" y="138"/>
                    </a:lnTo>
                    <a:lnTo>
                      <a:pt x="53" y="137"/>
                    </a:lnTo>
                    <a:lnTo>
                      <a:pt x="73" y="128"/>
                    </a:lnTo>
                    <a:lnTo>
                      <a:pt x="82" y="118"/>
                    </a:lnTo>
                    <a:lnTo>
                      <a:pt x="83" y="109"/>
                    </a:lnTo>
                    <a:lnTo>
                      <a:pt x="83" y="105"/>
                    </a:lnTo>
                    <a:lnTo>
                      <a:pt x="96" y="100"/>
                    </a:lnTo>
                    <a:lnTo>
                      <a:pt x="104" y="92"/>
                    </a:lnTo>
                    <a:lnTo>
                      <a:pt x="109" y="84"/>
                    </a:lnTo>
                    <a:lnTo>
                      <a:pt x="110" y="72"/>
                    </a:lnTo>
                    <a:lnTo>
                      <a:pt x="109" y="61"/>
                    </a:lnTo>
                    <a:lnTo>
                      <a:pt x="106" y="48"/>
                    </a:lnTo>
                    <a:lnTo>
                      <a:pt x="100" y="37"/>
                    </a:lnTo>
                    <a:lnTo>
                      <a:pt x="94" y="25"/>
                    </a:lnTo>
                    <a:lnTo>
                      <a:pt x="83" y="14"/>
                    </a:lnTo>
                    <a:lnTo>
                      <a:pt x="72" y="6"/>
                    </a:lnTo>
                    <a:lnTo>
                      <a:pt x="61" y="1"/>
                    </a:lnTo>
                    <a:lnTo>
                      <a:pt x="49" y="0"/>
                    </a:lnTo>
                    <a:lnTo>
                      <a:pt x="40" y="0"/>
                    </a:lnTo>
                    <a:lnTo>
                      <a:pt x="32" y="1"/>
                    </a:lnTo>
                    <a:lnTo>
                      <a:pt x="26" y="3"/>
                    </a:lnTo>
                    <a:lnTo>
                      <a:pt x="25" y="3"/>
                    </a:lnTo>
                    <a:lnTo>
                      <a:pt x="24" y="4"/>
                    </a:lnTo>
                    <a:lnTo>
                      <a:pt x="24" y="5"/>
                    </a:lnTo>
                    <a:lnTo>
                      <a:pt x="23" y="8"/>
                    </a:lnTo>
                    <a:lnTo>
                      <a:pt x="25" y="10"/>
                    </a:lnTo>
                    <a:lnTo>
                      <a:pt x="29" y="11"/>
                    </a:lnTo>
                    <a:lnTo>
                      <a:pt x="35" y="11"/>
                    </a:lnTo>
                    <a:lnTo>
                      <a:pt x="43" y="10"/>
                    </a:lnTo>
                    <a:lnTo>
                      <a:pt x="52" y="10"/>
                    </a:lnTo>
                    <a:lnTo>
                      <a:pt x="62" y="11"/>
                    </a:lnTo>
                    <a:lnTo>
                      <a:pt x="72" y="15"/>
                    </a:lnTo>
                    <a:lnTo>
                      <a:pt x="82" y="23"/>
                    </a:lnTo>
                    <a:lnTo>
                      <a:pt x="90" y="33"/>
                    </a:lnTo>
                    <a:lnTo>
                      <a:pt x="99" y="62"/>
                    </a:lnTo>
                    <a:lnTo>
                      <a:pt x="95" y="82"/>
                    </a:lnTo>
                    <a:lnTo>
                      <a:pt x="87" y="92"/>
                    </a:lnTo>
                    <a:lnTo>
                      <a:pt x="85" y="92"/>
                    </a:lnTo>
                    <a:lnTo>
                      <a:pt x="86" y="68"/>
                    </a:lnTo>
                    <a:lnTo>
                      <a:pt x="81" y="51"/>
                    </a:lnTo>
                    <a:lnTo>
                      <a:pt x="72" y="41"/>
                    </a:lnTo>
                    <a:lnTo>
                      <a:pt x="62" y="34"/>
                    </a:lnTo>
                    <a:lnTo>
                      <a:pt x="50" y="33"/>
                    </a:lnTo>
                    <a:lnTo>
                      <a:pt x="40" y="33"/>
                    </a:lnTo>
                    <a:lnTo>
                      <a:pt x="33" y="34"/>
                    </a:lnTo>
                    <a:lnTo>
                      <a:pt x="30" y="34"/>
                    </a:lnTo>
                    <a:lnTo>
                      <a:pt x="28" y="35"/>
                    </a:lnTo>
                    <a:lnTo>
                      <a:pt x="25" y="39"/>
                    </a:lnTo>
                    <a:lnTo>
                      <a:pt x="25" y="43"/>
                    </a:lnTo>
                    <a:lnTo>
                      <a:pt x="34" y="42"/>
                    </a:lnTo>
                    <a:lnTo>
                      <a:pt x="48" y="42"/>
                    </a:lnTo>
                    <a:lnTo>
                      <a:pt x="58" y="49"/>
                    </a:lnTo>
                    <a:lnTo>
                      <a:pt x="66" y="61"/>
                    </a:lnTo>
                    <a:lnTo>
                      <a:pt x="71" y="75"/>
                    </a:lnTo>
                    <a:lnTo>
                      <a:pt x="72" y="90"/>
                    </a:lnTo>
                    <a:lnTo>
                      <a:pt x="71" y="103"/>
                    </a:lnTo>
                    <a:lnTo>
                      <a:pt x="67" y="114"/>
                    </a:lnTo>
                    <a:lnTo>
                      <a:pt x="61" y="119"/>
                    </a:lnTo>
                    <a:lnTo>
                      <a:pt x="61" y="116"/>
                    </a:lnTo>
                    <a:lnTo>
                      <a:pt x="59" y="110"/>
                    </a:lnTo>
                    <a:lnTo>
                      <a:pt x="56" y="103"/>
                    </a:lnTo>
                    <a:lnTo>
                      <a:pt x="52" y="92"/>
                    </a:lnTo>
                    <a:lnTo>
                      <a:pt x="47" y="84"/>
                    </a:lnTo>
                    <a:lnTo>
                      <a:pt x="39" y="76"/>
                    </a:lnTo>
                    <a:lnTo>
                      <a:pt x="30" y="72"/>
                    </a:lnTo>
                    <a:lnTo>
                      <a:pt x="19" y="72"/>
                    </a:lnTo>
                    <a:lnTo>
                      <a:pt x="18" y="73"/>
                    </a:lnTo>
                    <a:lnTo>
                      <a:pt x="16" y="76"/>
                    </a:lnTo>
                    <a:lnTo>
                      <a:pt x="15" y="78"/>
                    </a:lnTo>
                    <a:lnTo>
                      <a:pt x="16" y="81"/>
                    </a:lnTo>
                    <a:lnTo>
                      <a:pt x="21" y="80"/>
                    </a:lnTo>
                    <a:lnTo>
                      <a:pt x="29" y="81"/>
                    </a:lnTo>
                    <a:lnTo>
                      <a:pt x="38" y="95"/>
                    </a:lnTo>
                    <a:lnTo>
                      <a:pt x="45" y="130"/>
                    </a:lnTo>
                    <a:lnTo>
                      <a:pt x="42" y="137"/>
                    </a:lnTo>
                    <a:lnTo>
                      <a:pt x="32" y="143"/>
                    </a:lnTo>
                    <a:lnTo>
                      <a:pt x="19" y="143"/>
                    </a:lnTo>
                    <a:lnTo>
                      <a:pt x="11" y="137"/>
                    </a:lnTo>
                    <a:lnTo>
                      <a:pt x="10" y="134"/>
                    </a:lnTo>
                    <a:lnTo>
                      <a:pt x="10" y="132"/>
                    </a:lnTo>
                    <a:lnTo>
                      <a:pt x="11" y="128"/>
                    </a:lnTo>
                    <a:lnTo>
                      <a:pt x="15" y="127"/>
                    </a:lnTo>
                    <a:lnTo>
                      <a:pt x="16" y="124"/>
                    </a:lnTo>
                    <a:lnTo>
                      <a:pt x="16" y="120"/>
                    </a:lnTo>
                    <a:lnTo>
                      <a:pt x="11" y="119"/>
                    </a:lnTo>
                    <a:lnTo>
                      <a:pt x="4" y="123"/>
                    </a:lnTo>
                    <a:lnTo>
                      <a:pt x="0" y="127"/>
                    </a:lnTo>
                    <a:lnTo>
                      <a:pt x="0" y="132"/>
                    </a:lnTo>
                    <a:lnTo>
                      <a:pt x="1" y="138"/>
                    </a:lnTo>
                    <a:lnTo>
                      <a:pt x="5" y="1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27" name="Freeform 213"/>
              <p:cNvSpPr>
                <a:spLocks/>
              </p:cNvSpPr>
              <p:nvPr/>
            </p:nvSpPr>
            <p:spPr bwMode="auto">
              <a:xfrm>
                <a:off x="4982" y="2697"/>
                <a:ext cx="21" cy="62"/>
              </a:xfrm>
              <a:custGeom>
                <a:avLst/>
                <a:gdLst>
                  <a:gd name="T0" fmla="*/ 15 w 21"/>
                  <a:gd name="T1" fmla="*/ 14 h 62"/>
                  <a:gd name="T2" fmla="*/ 17 w 21"/>
                  <a:gd name="T3" fmla="*/ 19 h 62"/>
                  <a:gd name="T4" fmla="*/ 21 w 21"/>
                  <a:gd name="T5" fmla="*/ 32 h 62"/>
                  <a:gd name="T6" fmla="*/ 19 w 21"/>
                  <a:gd name="T7" fmla="*/ 48 h 62"/>
                  <a:gd name="T8" fmla="*/ 1 w 21"/>
                  <a:gd name="T9" fmla="*/ 62 h 62"/>
                  <a:gd name="T10" fmla="*/ 0 w 21"/>
                  <a:gd name="T11" fmla="*/ 62 h 62"/>
                  <a:gd name="T12" fmla="*/ 0 w 21"/>
                  <a:gd name="T13" fmla="*/ 60 h 62"/>
                  <a:gd name="T14" fmla="*/ 1 w 21"/>
                  <a:gd name="T15" fmla="*/ 56 h 62"/>
                  <a:gd name="T16" fmla="*/ 8 w 21"/>
                  <a:gd name="T17" fmla="*/ 46 h 62"/>
                  <a:gd name="T18" fmla="*/ 13 w 21"/>
                  <a:gd name="T19" fmla="*/ 34 h 62"/>
                  <a:gd name="T20" fmla="*/ 13 w 21"/>
                  <a:gd name="T21" fmla="*/ 27 h 62"/>
                  <a:gd name="T22" fmla="*/ 8 w 21"/>
                  <a:gd name="T23" fmla="*/ 19 h 62"/>
                  <a:gd name="T24" fmla="*/ 6 w 21"/>
                  <a:gd name="T25" fmla="*/ 6 h 62"/>
                  <a:gd name="T26" fmla="*/ 7 w 21"/>
                  <a:gd name="T27" fmla="*/ 0 h 62"/>
                  <a:gd name="T28" fmla="*/ 10 w 21"/>
                  <a:gd name="T29" fmla="*/ 3 h 62"/>
                  <a:gd name="T30" fmla="*/ 13 w 21"/>
                  <a:gd name="T31" fmla="*/ 10 h 62"/>
                  <a:gd name="T32" fmla="*/ 15 w 21"/>
                  <a:gd name="T33" fmla="*/ 14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62"/>
                  <a:gd name="T53" fmla="*/ 21 w 21"/>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62">
                    <a:moveTo>
                      <a:pt x="15" y="14"/>
                    </a:moveTo>
                    <a:lnTo>
                      <a:pt x="17" y="19"/>
                    </a:lnTo>
                    <a:lnTo>
                      <a:pt x="21" y="32"/>
                    </a:lnTo>
                    <a:lnTo>
                      <a:pt x="19" y="48"/>
                    </a:lnTo>
                    <a:lnTo>
                      <a:pt x="1" y="62"/>
                    </a:lnTo>
                    <a:lnTo>
                      <a:pt x="0" y="62"/>
                    </a:lnTo>
                    <a:lnTo>
                      <a:pt x="0" y="60"/>
                    </a:lnTo>
                    <a:lnTo>
                      <a:pt x="1" y="56"/>
                    </a:lnTo>
                    <a:lnTo>
                      <a:pt x="8" y="46"/>
                    </a:lnTo>
                    <a:lnTo>
                      <a:pt x="13" y="34"/>
                    </a:lnTo>
                    <a:lnTo>
                      <a:pt x="13" y="27"/>
                    </a:lnTo>
                    <a:lnTo>
                      <a:pt x="8" y="19"/>
                    </a:lnTo>
                    <a:lnTo>
                      <a:pt x="6" y="6"/>
                    </a:lnTo>
                    <a:lnTo>
                      <a:pt x="7" y="0"/>
                    </a:lnTo>
                    <a:lnTo>
                      <a:pt x="10" y="3"/>
                    </a:lnTo>
                    <a:lnTo>
                      <a:pt x="13" y="10"/>
                    </a:lnTo>
                    <a:lnTo>
                      <a:pt x="1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28" name="Freeform 214"/>
              <p:cNvSpPr>
                <a:spLocks/>
              </p:cNvSpPr>
              <p:nvPr/>
            </p:nvSpPr>
            <p:spPr bwMode="auto">
              <a:xfrm>
                <a:off x="4989" y="2665"/>
                <a:ext cx="89" cy="124"/>
              </a:xfrm>
              <a:custGeom>
                <a:avLst/>
                <a:gdLst>
                  <a:gd name="T0" fmla="*/ 80 w 89"/>
                  <a:gd name="T1" fmla="*/ 8 h 124"/>
                  <a:gd name="T2" fmla="*/ 80 w 89"/>
                  <a:gd name="T3" fmla="*/ 11 h 124"/>
                  <a:gd name="T4" fmla="*/ 79 w 89"/>
                  <a:gd name="T5" fmla="*/ 16 h 124"/>
                  <a:gd name="T6" fmla="*/ 76 w 89"/>
                  <a:gd name="T7" fmla="*/ 25 h 124"/>
                  <a:gd name="T8" fmla="*/ 76 w 89"/>
                  <a:gd name="T9" fmla="*/ 35 h 124"/>
                  <a:gd name="T10" fmla="*/ 76 w 89"/>
                  <a:gd name="T11" fmla="*/ 41 h 124"/>
                  <a:gd name="T12" fmla="*/ 74 w 89"/>
                  <a:gd name="T13" fmla="*/ 49 h 124"/>
                  <a:gd name="T14" fmla="*/ 70 w 89"/>
                  <a:gd name="T15" fmla="*/ 55 h 124"/>
                  <a:gd name="T16" fmla="*/ 65 w 89"/>
                  <a:gd name="T17" fmla="*/ 61 h 124"/>
                  <a:gd name="T18" fmla="*/ 57 w 89"/>
                  <a:gd name="T19" fmla="*/ 68 h 124"/>
                  <a:gd name="T20" fmla="*/ 47 w 89"/>
                  <a:gd name="T21" fmla="*/ 74 h 124"/>
                  <a:gd name="T22" fmla="*/ 36 w 89"/>
                  <a:gd name="T23" fmla="*/ 81 h 124"/>
                  <a:gd name="T24" fmla="*/ 22 w 89"/>
                  <a:gd name="T25" fmla="*/ 88 h 124"/>
                  <a:gd name="T26" fmla="*/ 6 w 89"/>
                  <a:gd name="T27" fmla="*/ 99 h 124"/>
                  <a:gd name="T28" fmla="*/ 1 w 89"/>
                  <a:gd name="T29" fmla="*/ 109 h 124"/>
                  <a:gd name="T30" fmla="*/ 0 w 89"/>
                  <a:gd name="T31" fmla="*/ 117 h 124"/>
                  <a:gd name="T32" fmla="*/ 1 w 89"/>
                  <a:gd name="T33" fmla="*/ 121 h 124"/>
                  <a:gd name="T34" fmla="*/ 9 w 89"/>
                  <a:gd name="T35" fmla="*/ 124 h 124"/>
                  <a:gd name="T36" fmla="*/ 9 w 89"/>
                  <a:gd name="T37" fmla="*/ 122 h 124"/>
                  <a:gd name="T38" fmla="*/ 12 w 89"/>
                  <a:gd name="T39" fmla="*/ 114 h 124"/>
                  <a:gd name="T40" fmla="*/ 17 w 89"/>
                  <a:gd name="T41" fmla="*/ 104 h 124"/>
                  <a:gd name="T42" fmla="*/ 28 w 89"/>
                  <a:gd name="T43" fmla="*/ 97 h 124"/>
                  <a:gd name="T44" fmla="*/ 42 w 89"/>
                  <a:gd name="T45" fmla="*/ 90 h 124"/>
                  <a:gd name="T46" fmla="*/ 53 w 89"/>
                  <a:gd name="T47" fmla="*/ 84 h 124"/>
                  <a:gd name="T48" fmla="*/ 65 w 89"/>
                  <a:gd name="T49" fmla="*/ 79 h 124"/>
                  <a:gd name="T50" fmla="*/ 72 w 89"/>
                  <a:gd name="T51" fmla="*/ 73 h 124"/>
                  <a:gd name="T52" fmla="*/ 80 w 89"/>
                  <a:gd name="T53" fmla="*/ 66 h 124"/>
                  <a:gd name="T54" fmla="*/ 84 w 89"/>
                  <a:gd name="T55" fmla="*/ 59 h 124"/>
                  <a:gd name="T56" fmla="*/ 86 w 89"/>
                  <a:gd name="T57" fmla="*/ 49 h 124"/>
                  <a:gd name="T58" fmla="*/ 86 w 89"/>
                  <a:gd name="T59" fmla="*/ 36 h 124"/>
                  <a:gd name="T60" fmla="*/ 85 w 89"/>
                  <a:gd name="T61" fmla="*/ 19 h 124"/>
                  <a:gd name="T62" fmla="*/ 86 w 89"/>
                  <a:gd name="T63" fmla="*/ 8 h 124"/>
                  <a:gd name="T64" fmla="*/ 87 w 89"/>
                  <a:gd name="T65" fmla="*/ 3 h 124"/>
                  <a:gd name="T66" fmla="*/ 89 w 89"/>
                  <a:gd name="T67" fmla="*/ 0 h 124"/>
                  <a:gd name="T68" fmla="*/ 80 w 89"/>
                  <a:gd name="T69" fmla="*/ 8 h 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9"/>
                  <a:gd name="T106" fmla="*/ 0 h 124"/>
                  <a:gd name="T107" fmla="*/ 89 w 89"/>
                  <a:gd name="T108" fmla="*/ 124 h 1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9" h="124">
                    <a:moveTo>
                      <a:pt x="80" y="8"/>
                    </a:moveTo>
                    <a:lnTo>
                      <a:pt x="80" y="11"/>
                    </a:lnTo>
                    <a:lnTo>
                      <a:pt x="79" y="16"/>
                    </a:lnTo>
                    <a:lnTo>
                      <a:pt x="76" y="25"/>
                    </a:lnTo>
                    <a:lnTo>
                      <a:pt x="76" y="35"/>
                    </a:lnTo>
                    <a:lnTo>
                      <a:pt x="76" y="41"/>
                    </a:lnTo>
                    <a:lnTo>
                      <a:pt x="74" y="49"/>
                    </a:lnTo>
                    <a:lnTo>
                      <a:pt x="70" y="55"/>
                    </a:lnTo>
                    <a:lnTo>
                      <a:pt x="65" y="61"/>
                    </a:lnTo>
                    <a:lnTo>
                      <a:pt x="57" y="68"/>
                    </a:lnTo>
                    <a:lnTo>
                      <a:pt x="47" y="74"/>
                    </a:lnTo>
                    <a:lnTo>
                      <a:pt x="36" y="81"/>
                    </a:lnTo>
                    <a:lnTo>
                      <a:pt x="22" y="88"/>
                    </a:lnTo>
                    <a:lnTo>
                      <a:pt x="6" y="99"/>
                    </a:lnTo>
                    <a:lnTo>
                      <a:pt x="1" y="109"/>
                    </a:lnTo>
                    <a:lnTo>
                      <a:pt x="0" y="117"/>
                    </a:lnTo>
                    <a:lnTo>
                      <a:pt x="1" y="121"/>
                    </a:lnTo>
                    <a:lnTo>
                      <a:pt x="9" y="124"/>
                    </a:lnTo>
                    <a:lnTo>
                      <a:pt x="9" y="122"/>
                    </a:lnTo>
                    <a:lnTo>
                      <a:pt x="12" y="114"/>
                    </a:lnTo>
                    <a:lnTo>
                      <a:pt x="17" y="104"/>
                    </a:lnTo>
                    <a:lnTo>
                      <a:pt x="28" y="97"/>
                    </a:lnTo>
                    <a:lnTo>
                      <a:pt x="42" y="90"/>
                    </a:lnTo>
                    <a:lnTo>
                      <a:pt x="53" y="84"/>
                    </a:lnTo>
                    <a:lnTo>
                      <a:pt x="65" y="79"/>
                    </a:lnTo>
                    <a:lnTo>
                      <a:pt x="72" y="73"/>
                    </a:lnTo>
                    <a:lnTo>
                      <a:pt x="80" y="66"/>
                    </a:lnTo>
                    <a:lnTo>
                      <a:pt x="84" y="59"/>
                    </a:lnTo>
                    <a:lnTo>
                      <a:pt x="86" y="49"/>
                    </a:lnTo>
                    <a:lnTo>
                      <a:pt x="86" y="36"/>
                    </a:lnTo>
                    <a:lnTo>
                      <a:pt x="85" y="19"/>
                    </a:lnTo>
                    <a:lnTo>
                      <a:pt x="86" y="8"/>
                    </a:lnTo>
                    <a:lnTo>
                      <a:pt x="87" y="3"/>
                    </a:lnTo>
                    <a:lnTo>
                      <a:pt x="89" y="0"/>
                    </a:lnTo>
                    <a:lnTo>
                      <a:pt x="8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29" name="Freeform 215"/>
              <p:cNvSpPr>
                <a:spLocks/>
              </p:cNvSpPr>
              <p:nvPr/>
            </p:nvSpPr>
            <p:spPr bwMode="auto">
              <a:xfrm>
                <a:off x="5075" y="2552"/>
                <a:ext cx="43" cy="73"/>
              </a:xfrm>
              <a:custGeom>
                <a:avLst/>
                <a:gdLst>
                  <a:gd name="T0" fmla="*/ 22 w 43"/>
                  <a:gd name="T1" fmla="*/ 73 h 73"/>
                  <a:gd name="T2" fmla="*/ 27 w 43"/>
                  <a:gd name="T3" fmla="*/ 67 h 73"/>
                  <a:gd name="T4" fmla="*/ 37 w 43"/>
                  <a:gd name="T5" fmla="*/ 51 h 73"/>
                  <a:gd name="T6" fmla="*/ 43 w 43"/>
                  <a:gd name="T7" fmla="*/ 30 h 73"/>
                  <a:gd name="T8" fmla="*/ 39 w 43"/>
                  <a:gd name="T9" fmla="*/ 6 h 73"/>
                  <a:gd name="T10" fmla="*/ 34 w 43"/>
                  <a:gd name="T11" fmla="*/ 1 h 73"/>
                  <a:gd name="T12" fmla="*/ 29 w 43"/>
                  <a:gd name="T13" fmla="*/ 0 h 73"/>
                  <a:gd name="T14" fmla="*/ 22 w 43"/>
                  <a:gd name="T15" fmla="*/ 2 h 73"/>
                  <a:gd name="T16" fmla="*/ 14 w 43"/>
                  <a:gd name="T17" fmla="*/ 7 h 73"/>
                  <a:gd name="T18" fmla="*/ 8 w 43"/>
                  <a:gd name="T19" fmla="*/ 15 h 73"/>
                  <a:gd name="T20" fmla="*/ 3 w 43"/>
                  <a:gd name="T21" fmla="*/ 22 h 73"/>
                  <a:gd name="T22" fmla="*/ 0 w 43"/>
                  <a:gd name="T23" fmla="*/ 31 h 73"/>
                  <a:gd name="T24" fmla="*/ 0 w 43"/>
                  <a:gd name="T25" fmla="*/ 39 h 73"/>
                  <a:gd name="T26" fmla="*/ 5 w 43"/>
                  <a:gd name="T27" fmla="*/ 44 h 73"/>
                  <a:gd name="T28" fmla="*/ 7 w 43"/>
                  <a:gd name="T29" fmla="*/ 38 h 73"/>
                  <a:gd name="T30" fmla="*/ 10 w 43"/>
                  <a:gd name="T31" fmla="*/ 25 h 73"/>
                  <a:gd name="T32" fmla="*/ 18 w 43"/>
                  <a:gd name="T33" fmla="*/ 14 h 73"/>
                  <a:gd name="T34" fmla="*/ 29 w 43"/>
                  <a:gd name="T35" fmla="*/ 8 h 73"/>
                  <a:gd name="T36" fmla="*/ 37 w 43"/>
                  <a:gd name="T37" fmla="*/ 17 h 73"/>
                  <a:gd name="T38" fmla="*/ 34 w 43"/>
                  <a:gd name="T39" fmla="*/ 35 h 73"/>
                  <a:gd name="T40" fmla="*/ 27 w 43"/>
                  <a:gd name="T41" fmla="*/ 55 h 73"/>
                  <a:gd name="T42" fmla="*/ 18 w 43"/>
                  <a:gd name="T43" fmla="*/ 68 h 73"/>
                  <a:gd name="T44" fmla="*/ 22 w 43"/>
                  <a:gd name="T45" fmla="*/ 73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73"/>
                  <a:gd name="T71" fmla="*/ 43 w 43"/>
                  <a:gd name="T72" fmla="*/ 73 h 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73">
                    <a:moveTo>
                      <a:pt x="22" y="73"/>
                    </a:moveTo>
                    <a:lnTo>
                      <a:pt x="27" y="67"/>
                    </a:lnTo>
                    <a:lnTo>
                      <a:pt x="37" y="51"/>
                    </a:lnTo>
                    <a:lnTo>
                      <a:pt x="43" y="30"/>
                    </a:lnTo>
                    <a:lnTo>
                      <a:pt x="39" y="6"/>
                    </a:lnTo>
                    <a:lnTo>
                      <a:pt x="34" y="1"/>
                    </a:lnTo>
                    <a:lnTo>
                      <a:pt x="29" y="0"/>
                    </a:lnTo>
                    <a:lnTo>
                      <a:pt x="22" y="2"/>
                    </a:lnTo>
                    <a:lnTo>
                      <a:pt x="14" y="7"/>
                    </a:lnTo>
                    <a:lnTo>
                      <a:pt x="8" y="15"/>
                    </a:lnTo>
                    <a:lnTo>
                      <a:pt x="3" y="22"/>
                    </a:lnTo>
                    <a:lnTo>
                      <a:pt x="0" y="31"/>
                    </a:lnTo>
                    <a:lnTo>
                      <a:pt x="0" y="39"/>
                    </a:lnTo>
                    <a:lnTo>
                      <a:pt x="5" y="44"/>
                    </a:lnTo>
                    <a:lnTo>
                      <a:pt x="7" y="38"/>
                    </a:lnTo>
                    <a:lnTo>
                      <a:pt x="10" y="25"/>
                    </a:lnTo>
                    <a:lnTo>
                      <a:pt x="18" y="14"/>
                    </a:lnTo>
                    <a:lnTo>
                      <a:pt x="29" y="8"/>
                    </a:lnTo>
                    <a:lnTo>
                      <a:pt x="37" y="17"/>
                    </a:lnTo>
                    <a:lnTo>
                      <a:pt x="34" y="35"/>
                    </a:lnTo>
                    <a:lnTo>
                      <a:pt x="27" y="55"/>
                    </a:lnTo>
                    <a:lnTo>
                      <a:pt x="18" y="68"/>
                    </a:lnTo>
                    <a:lnTo>
                      <a:pt x="22"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30" name="Freeform 216"/>
              <p:cNvSpPr>
                <a:spLocks/>
              </p:cNvSpPr>
              <p:nvPr/>
            </p:nvSpPr>
            <p:spPr bwMode="auto">
              <a:xfrm>
                <a:off x="5063" y="2415"/>
                <a:ext cx="115" cy="172"/>
              </a:xfrm>
              <a:custGeom>
                <a:avLst/>
                <a:gdLst>
                  <a:gd name="T0" fmla="*/ 20 w 115"/>
                  <a:gd name="T1" fmla="*/ 51 h 172"/>
                  <a:gd name="T2" fmla="*/ 21 w 115"/>
                  <a:gd name="T3" fmla="*/ 49 h 172"/>
                  <a:gd name="T4" fmla="*/ 25 w 115"/>
                  <a:gd name="T5" fmla="*/ 46 h 172"/>
                  <a:gd name="T6" fmla="*/ 30 w 115"/>
                  <a:gd name="T7" fmla="*/ 39 h 172"/>
                  <a:gd name="T8" fmla="*/ 36 w 115"/>
                  <a:gd name="T9" fmla="*/ 33 h 172"/>
                  <a:gd name="T10" fmla="*/ 44 w 115"/>
                  <a:gd name="T11" fmla="*/ 24 h 172"/>
                  <a:gd name="T12" fmla="*/ 54 w 115"/>
                  <a:gd name="T13" fmla="*/ 16 h 172"/>
                  <a:gd name="T14" fmla="*/ 63 w 115"/>
                  <a:gd name="T15" fmla="*/ 8 h 172"/>
                  <a:gd name="T16" fmla="*/ 73 w 115"/>
                  <a:gd name="T17" fmla="*/ 0 h 172"/>
                  <a:gd name="T18" fmla="*/ 74 w 115"/>
                  <a:gd name="T19" fmla="*/ 0 h 172"/>
                  <a:gd name="T20" fmla="*/ 81 w 115"/>
                  <a:gd name="T21" fmla="*/ 1 h 172"/>
                  <a:gd name="T22" fmla="*/ 88 w 115"/>
                  <a:gd name="T23" fmla="*/ 4 h 172"/>
                  <a:gd name="T24" fmla="*/ 98 w 115"/>
                  <a:gd name="T25" fmla="*/ 11 h 172"/>
                  <a:gd name="T26" fmla="*/ 110 w 115"/>
                  <a:gd name="T27" fmla="*/ 23 h 172"/>
                  <a:gd name="T28" fmla="*/ 115 w 115"/>
                  <a:gd name="T29" fmla="*/ 33 h 172"/>
                  <a:gd name="T30" fmla="*/ 115 w 115"/>
                  <a:gd name="T31" fmla="*/ 39 h 172"/>
                  <a:gd name="T32" fmla="*/ 115 w 115"/>
                  <a:gd name="T33" fmla="*/ 42 h 172"/>
                  <a:gd name="T34" fmla="*/ 111 w 115"/>
                  <a:gd name="T35" fmla="*/ 46 h 172"/>
                  <a:gd name="T36" fmla="*/ 102 w 115"/>
                  <a:gd name="T37" fmla="*/ 57 h 172"/>
                  <a:gd name="T38" fmla="*/ 87 w 115"/>
                  <a:gd name="T39" fmla="*/ 73 h 172"/>
                  <a:gd name="T40" fmla="*/ 70 w 115"/>
                  <a:gd name="T41" fmla="*/ 94 h 172"/>
                  <a:gd name="T42" fmla="*/ 53 w 115"/>
                  <a:gd name="T43" fmla="*/ 116 h 172"/>
                  <a:gd name="T44" fmla="*/ 36 w 115"/>
                  <a:gd name="T45" fmla="*/ 138 h 172"/>
                  <a:gd name="T46" fmla="*/ 21 w 115"/>
                  <a:gd name="T47" fmla="*/ 157 h 172"/>
                  <a:gd name="T48" fmla="*/ 10 w 115"/>
                  <a:gd name="T49" fmla="*/ 172 h 172"/>
                  <a:gd name="T50" fmla="*/ 0 w 115"/>
                  <a:gd name="T51" fmla="*/ 161 h 172"/>
                  <a:gd name="T52" fmla="*/ 2 w 115"/>
                  <a:gd name="T53" fmla="*/ 158 h 172"/>
                  <a:gd name="T54" fmla="*/ 7 w 115"/>
                  <a:gd name="T55" fmla="*/ 151 h 172"/>
                  <a:gd name="T56" fmla="*/ 17 w 115"/>
                  <a:gd name="T57" fmla="*/ 139 h 172"/>
                  <a:gd name="T58" fmla="*/ 30 w 115"/>
                  <a:gd name="T59" fmla="*/ 124 h 172"/>
                  <a:gd name="T60" fmla="*/ 45 w 115"/>
                  <a:gd name="T61" fmla="*/ 106 h 172"/>
                  <a:gd name="T62" fmla="*/ 63 w 115"/>
                  <a:gd name="T63" fmla="*/ 86 h 172"/>
                  <a:gd name="T64" fmla="*/ 83 w 115"/>
                  <a:gd name="T65" fmla="*/ 62 h 172"/>
                  <a:gd name="T66" fmla="*/ 105 w 115"/>
                  <a:gd name="T67" fmla="*/ 38 h 172"/>
                  <a:gd name="T68" fmla="*/ 106 w 115"/>
                  <a:gd name="T69" fmla="*/ 37 h 172"/>
                  <a:gd name="T70" fmla="*/ 107 w 115"/>
                  <a:gd name="T71" fmla="*/ 33 h 172"/>
                  <a:gd name="T72" fmla="*/ 105 w 115"/>
                  <a:gd name="T73" fmla="*/ 27 h 172"/>
                  <a:gd name="T74" fmla="*/ 93 w 115"/>
                  <a:gd name="T75" fmla="*/ 16 h 172"/>
                  <a:gd name="T76" fmla="*/ 82 w 115"/>
                  <a:gd name="T77" fmla="*/ 9 h 172"/>
                  <a:gd name="T78" fmla="*/ 76 w 115"/>
                  <a:gd name="T79" fmla="*/ 8 h 172"/>
                  <a:gd name="T80" fmla="*/ 73 w 115"/>
                  <a:gd name="T81" fmla="*/ 9 h 172"/>
                  <a:gd name="T82" fmla="*/ 72 w 115"/>
                  <a:gd name="T83" fmla="*/ 11 h 172"/>
                  <a:gd name="T84" fmla="*/ 69 w 115"/>
                  <a:gd name="T85" fmla="*/ 13 h 172"/>
                  <a:gd name="T86" fmla="*/ 65 w 115"/>
                  <a:gd name="T87" fmla="*/ 16 h 172"/>
                  <a:gd name="T88" fmla="*/ 59 w 115"/>
                  <a:gd name="T89" fmla="*/ 23 h 172"/>
                  <a:gd name="T90" fmla="*/ 51 w 115"/>
                  <a:gd name="T91" fmla="*/ 29 h 172"/>
                  <a:gd name="T92" fmla="*/ 44 w 115"/>
                  <a:gd name="T93" fmla="*/ 37 h 172"/>
                  <a:gd name="T94" fmla="*/ 38 w 115"/>
                  <a:gd name="T95" fmla="*/ 43 h 172"/>
                  <a:gd name="T96" fmla="*/ 31 w 115"/>
                  <a:gd name="T97" fmla="*/ 49 h 172"/>
                  <a:gd name="T98" fmla="*/ 26 w 115"/>
                  <a:gd name="T99" fmla="*/ 54 h 172"/>
                  <a:gd name="T100" fmla="*/ 20 w 115"/>
                  <a:gd name="T101" fmla="*/ 51 h 1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5"/>
                  <a:gd name="T154" fmla="*/ 0 h 172"/>
                  <a:gd name="T155" fmla="*/ 115 w 115"/>
                  <a:gd name="T156" fmla="*/ 172 h 17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5" h="172">
                    <a:moveTo>
                      <a:pt x="20" y="51"/>
                    </a:moveTo>
                    <a:lnTo>
                      <a:pt x="21" y="49"/>
                    </a:lnTo>
                    <a:lnTo>
                      <a:pt x="25" y="46"/>
                    </a:lnTo>
                    <a:lnTo>
                      <a:pt x="30" y="39"/>
                    </a:lnTo>
                    <a:lnTo>
                      <a:pt x="36" y="33"/>
                    </a:lnTo>
                    <a:lnTo>
                      <a:pt x="44" y="24"/>
                    </a:lnTo>
                    <a:lnTo>
                      <a:pt x="54" y="16"/>
                    </a:lnTo>
                    <a:lnTo>
                      <a:pt x="63" y="8"/>
                    </a:lnTo>
                    <a:lnTo>
                      <a:pt x="73" y="0"/>
                    </a:lnTo>
                    <a:lnTo>
                      <a:pt x="74" y="0"/>
                    </a:lnTo>
                    <a:lnTo>
                      <a:pt x="81" y="1"/>
                    </a:lnTo>
                    <a:lnTo>
                      <a:pt x="88" y="4"/>
                    </a:lnTo>
                    <a:lnTo>
                      <a:pt x="98" y="11"/>
                    </a:lnTo>
                    <a:lnTo>
                      <a:pt x="110" y="23"/>
                    </a:lnTo>
                    <a:lnTo>
                      <a:pt x="115" y="33"/>
                    </a:lnTo>
                    <a:lnTo>
                      <a:pt x="115" y="39"/>
                    </a:lnTo>
                    <a:lnTo>
                      <a:pt x="115" y="42"/>
                    </a:lnTo>
                    <a:lnTo>
                      <a:pt x="111" y="46"/>
                    </a:lnTo>
                    <a:lnTo>
                      <a:pt x="102" y="57"/>
                    </a:lnTo>
                    <a:lnTo>
                      <a:pt x="87" y="73"/>
                    </a:lnTo>
                    <a:lnTo>
                      <a:pt x="70" y="94"/>
                    </a:lnTo>
                    <a:lnTo>
                      <a:pt x="53" y="116"/>
                    </a:lnTo>
                    <a:lnTo>
                      <a:pt x="36" y="138"/>
                    </a:lnTo>
                    <a:lnTo>
                      <a:pt x="21" y="157"/>
                    </a:lnTo>
                    <a:lnTo>
                      <a:pt x="10" y="172"/>
                    </a:lnTo>
                    <a:lnTo>
                      <a:pt x="0" y="161"/>
                    </a:lnTo>
                    <a:lnTo>
                      <a:pt x="2" y="158"/>
                    </a:lnTo>
                    <a:lnTo>
                      <a:pt x="7" y="151"/>
                    </a:lnTo>
                    <a:lnTo>
                      <a:pt x="17" y="139"/>
                    </a:lnTo>
                    <a:lnTo>
                      <a:pt x="30" y="124"/>
                    </a:lnTo>
                    <a:lnTo>
                      <a:pt x="45" y="106"/>
                    </a:lnTo>
                    <a:lnTo>
                      <a:pt x="63" y="86"/>
                    </a:lnTo>
                    <a:lnTo>
                      <a:pt x="83" y="62"/>
                    </a:lnTo>
                    <a:lnTo>
                      <a:pt x="105" y="38"/>
                    </a:lnTo>
                    <a:lnTo>
                      <a:pt x="106" y="37"/>
                    </a:lnTo>
                    <a:lnTo>
                      <a:pt x="107" y="33"/>
                    </a:lnTo>
                    <a:lnTo>
                      <a:pt x="105" y="27"/>
                    </a:lnTo>
                    <a:lnTo>
                      <a:pt x="93" y="16"/>
                    </a:lnTo>
                    <a:lnTo>
                      <a:pt x="82" y="9"/>
                    </a:lnTo>
                    <a:lnTo>
                      <a:pt x="76" y="8"/>
                    </a:lnTo>
                    <a:lnTo>
                      <a:pt x="73" y="9"/>
                    </a:lnTo>
                    <a:lnTo>
                      <a:pt x="72" y="11"/>
                    </a:lnTo>
                    <a:lnTo>
                      <a:pt x="69" y="13"/>
                    </a:lnTo>
                    <a:lnTo>
                      <a:pt x="65" y="16"/>
                    </a:lnTo>
                    <a:lnTo>
                      <a:pt x="59" y="23"/>
                    </a:lnTo>
                    <a:lnTo>
                      <a:pt x="51" y="29"/>
                    </a:lnTo>
                    <a:lnTo>
                      <a:pt x="44" y="37"/>
                    </a:lnTo>
                    <a:lnTo>
                      <a:pt x="38" y="43"/>
                    </a:lnTo>
                    <a:lnTo>
                      <a:pt x="31" y="49"/>
                    </a:lnTo>
                    <a:lnTo>
                      <a:pt x="26" y="54"/>
                    </a:lnTo>
                    <a:lnTo>
                      <a:pt x="20"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31" name="Freeform 217"/>
              <p:cNvSpPr>
                <a:spLocks/>
              </p:cNvSpPr>
              <p:nvPr/>
            </p:nvSpPr>
            <p:spPr bwMode="auto">
              <a:xfrm>
                <a:off x="5147" y="2394"/>
                <a:ext cx="45" cy="43"/>
              </a:xfrm>
              <a:custGeom>
                <a:avLst/>
                <a:gdLst>
                  <a:gd name="T0" fmla="*/ 0 w 45"/>
                  <a:gd name="T1" fmla="*/ 20 h 43"/>
                  <a:gd name="T2" fmla="*/ 2 w 45"/>
                  <a:gd name="T3" fmla="*/ 18 h 43"/>
                  <a:gd name="T4" fmla="*/ 4 w 45"/>
                  <a:gd name="T5" fmla="*/ 13 h 43"/>
                  <a:gd name="T6" fmla="*/ 8 w 45"/>
                  <a:gd name="T7" fmla="*/ 10 h 43"/>
                  <a:gd name="T8" fmla="*/ 12 w 45"/>
                  <a:gd name="T9" fmla="*/ 8 h 43"/>
                  <a:gd name="T10" fmla="*/ 16 w 45"/>
                  <a:gd name="T11" fmla="*/ 10 h 43"/>
                  <a:gd name="T12" fmla="*/ 19 w 45"/>
                  <a:gd name="T13" fmla="*/ 10 h 43"/>
                  <a:gd name="T14" fmla="*/ 22 w 45"/>
                  <a:gd name="T15" fmla="*/ 11 h 43"/>
                  <a:gd name="T16" fmla="*/ 23 w 45"/>
                  <a:gd name="T17" fmla="*/ 11 h 43"/>
                  <a:gd name="T18" fmla="*/ 26 w 45"/>
                  <a:gd name="T19" fmla="*/ 8 h 43"/>
                  <a:gd name="T20" fmla="*/ 31 w 45"/>
                  <a:gd name="T21" fmla="*/ 3 h 43"/>
                  <a:gd name="T22" fmla="*/ 37 w 45"/>
                  <a:gd name="T23" fmla="*/ 0 h 43"/>
                  <a:gd name="T24" fmla="*/ 43 w 45"/>
                  <a:gd name="T25" fmla="*/ 1 h 43"/>
                  <a:gd name="T26" fmla="*/ 45 w 45"/>
                  <a:gd name="T27" fmla="*/ 6 h 43"/>
                  <a:gd name="T28" fmla="*/ 41 w 45"/>
                  <a:gd name="T29" fmla="*/ 12 h 43"/>
                  <a:gd name="T30" fmla="*/ 37 w 45"/>
                  <a:gd name="T31" fmla="*/ 18 h 43"/>
                  <a:gd name="T32" fmla="*/ 35 w 45"/>
                  <a:gd name="T33" fmla="*/ 21 h 43"/>
                  <a:gd name="T34" fmla="*/ 36 w 45"/>
                  <a:gd name="T35" fmla="*/ 22 h 43"/>
                  <a:gd name="T36" fmla="*/ 38 w 45"/>
                  <a:gd name="T37" fmla="*/ 25 h 43"/>
                  <a:gd name="T38" fmla="*/ 41 w 45"/>
                  <a:gd name="T39" fmla="*/ 27 h 43"/>
                  <a:gd name="T40" fmla="*/ 41 w 45"/>
                  <a:gd name="T41" fmla="*/ 31 h 43"/>
                  <a:gd name="T42" fmla="*/ 38 w 45"/>
                  <a:gd name="T43" fmla="*/ 35 h 43"/>
                  <a:gd name="T44" fmla="*/ 35 w 45"/>
                  <a:gd name="T45" fmla="*/ 39 h 43"/>
                  <a:gd name="T46" fmla="*/ 29 w 45"/>
                  <a:gd name="T47" fmla="*/ 41 h 43"/>
                  <a:gd name="T48" fmla="*/ 28 w 45"/>
                  <a:gd name="T49" fmla="*/ 43 h 43"/>
                  <a:gd name="T50" fmla="*/ 0 w 45"/>
                  <a:gd name="T51" fmla="*/ 20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43"/>
                  <a:gd name="T80" fmla="*/ 45 w 45"/>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43">
                    <a:moveTo>
                      <a:pt x="0" y="20"/>
                    </a:moveTo>
                    <a:lnTo>
                      <a:pt x="2" y="18"/>
                    </a:lnTo>
                    <a:lnTo>
                      <a:pt x="4" y="13"/>
                    </a:lnTo>
                    <a:lnTo>
                      <a:pt x="8" y="10"/>
                    </a:lnTo>
                    <a:lnTo>
                      <a:pt x="12" y="8"/>
                    </a:lnTo>
                    <a:lnTo>
                      <a:pt x="16" y="10"/>
                    </a:lnTo>
                    <a:lnTo>
                      <a:pt x="19" y="10"/>
                    </a:lnTo>
                    <a:lnTo>
                      <a:pt x="22" y="11"/>
                    </a:lnTo>
                    <a:lnTo>
                      <a:pt x="23" y="11"/>
                    </a:lnTo>
                    <a:lnTo>
                      <a:pt x="26" y="8"/>
                    </a:lnTo>
                    <a:lnTo>
                      <a:pt x="31" y="3"/>
                    </a:lnTo>
                    <a:lnTo>
                      <a:pt x="37" y="0"/>
                    </a:lnTo>
                    <a:lnTo>
                      <a:pt x="43" y="1"/>
                    </a:lnTo>
                    <a:lnTo>
                      <a:pt x="45" y="6"/>
                    </a:lnTo>
                    <a:lnTo>
                      <a:pt x="41" y="12"/>
                    </a:lnTo>
                    <a:lnTo>
                      <a:pt x="37" y="18"/>
                    </a:lnTo>
                    <a:lnTo>
                      <a:pt x="35" y="21"/>
                    </a:lnTo>
                    <a:lnTo>
                      <a:pt x="36" y="22"/>
                    </a:lnTo>
                    <a:lnTo>
                      <a:pt x="38" y="25"/>
                    </a:lnTo>
                    <a:lnTo>
                      <a:pt x="41" y="27"/>
                    </a:lnTo>
                    <a:lnTo>
                      <a:pt x="41" y="31"/>
                    </a:lnTo>
                    <a:lnTo>
                      <a:pt x="38" y="35"/>
                    </a:lnTo>
                    <a:lnTo>
                      <a:pt x="35" y="39"/>
                    </a:lnTo>
                    <a:lnTo>
                      <a:pt x="29" y="41"/>
                    </a:lnTo>
                    <a:lnTo>
                      <a:pt x="28" y="43"/>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grpSp>
        <p:sp>
          <p:nvSpPr>
            <p:cNvPr id="7" name="Freeform 219"/>
            <p:cNvSpPr>
              <a:spLocks/>
            </p:cNvSpPr>
            <p:nvPr/>
          </p:nvSpPr>
          <p:spPr bwMode="auto">
            <a:xfrm>
              <a:off x="4597" y="2807"/>
              <a:ext cx="178" cy="165"/>
            </a:xfrm>
            <a:custGeom>
              <a:avLst/>
              <a:gdLst>
                <a:gd name="T0" fmla="*/ 172 w 178"/>
                <a:gd name="T1" fmla="*/ 96 h 165"/>
                <a:gd name="T2" fmla="*/ 149 w 178"/>
                <a:gd name="T3" fmla="*/ 65 h 165"/>
                <a:gd name="T4" fmla="*/ 138 w 178"/>
                <a:gd name="T5" fmla="*/ 58 h 165"/>
                <a:gd name="T6" fmla="*/ 125 w 178"/>
                <a:gd name="T7" fmla="*/ 47 h 165"/>
                <a:gd name="T8" fmla="*/ 112 w 178"/>
                <a:gd name="T9" fmla="*/ 41 h 165"/>
                <a:gd name="T10" fmla="*/ 105 w 178"/>
                <a:gd name="T11" fmla="*/ 38 h 165"/>
                <a:gd name="T12" fmla="*/ 72 w 178"/>
                <a:gd name="T13" fmla="*/ 38 h 165"/>
                <a:gd name="T14" fmla="*/ 81 w 178"/>
                <a:gd name="T15" fmla="*/ 41 h 165"/>
                <a:gd name="T16" fmla="*/ 101 w 178"/>
                <a:gd name="T17" fmla="*/ 48 h 165"/>
                <a:gd name="T18" fmla="*/ 123 w 178"/>
                <a:gd name="T19" fmla="*/ 61 h 165"/>
                <a:gd name="T20" fmla="*/ 135 w 178"/>
                <a:gd name="T21" fmla="*/ 77 h 165"/>
                <a:gd name="T22" fmla="*/ 147 w 178"/>
                <a:gd name="T23" fmla="*/ 79 h 165"/>
                <a:gd name="T24" fmla="*/ 163 w 178"/>
                <a:gd name="T25" fmla="*/ 119 h 165"/>
                <a:gd name="T26" fmla="*/ 152 w 178"/>
                <a:gd name="T27" fmla="*/ 109 h 165"/>
                <a:gd name="T28" fmla="*/ 125 w 178"/>
                <a:gd name="T29" fmla="*/ 90 h 165"/>
                <a:gd name="T30" fmla="*/ 91 w 178"/>
                <a:gd name="T31" fmla="*/ 79 h 165"/>
                <a:gd name="T32" fmla="*/ 59 w 178"/>
                <a:gd name="T33" fmla="*/ 88 h 165"/>
                <a:gd name="T34" fmla="*/ 37 w 178"/>
                <a:gd name="T35" fmla="*/ 108 h 165"/>
                <a:gd name="T36" fmla="*/ 21 w 178"/>
                <a:gd name="T37" fmla="*/ 117 h 165"/>
                <a:gd name="T38" fmla="*/ 14 w 178"/>
                <a:gd name="T39" fmla="*/ 115 h 165"/>
                <a:gd name="T40" fmla="*/ 12 w 178"/>
                <a:gd name="T41" fmla="*/ 101 h 165"/>
                <a:gd name="T42" fmla="*/ 16 w 178"/>
                <a:gd name="T43" fmla="*/ 56 h 165"/>
                <a:gd name="T44" fmla="*/ 14 w 178"/>
                <a:gd name="T45" fmla="*/ 22 h 165"/>
                <a:gd name="T46" fmla="*/ 18 w 178"/>
                <a:gd name="T47" fmla="*/ 15 h 165"/>
                <a:gd name="T48" fmla="*/ 26 w 178"/>
                <a:gd name="T49" fmla="*/ 10 h 165"/>
                <a:gd name="T50" fmla="*/ 12 w 178"/>
                <a:gd name="T51" fmla="*/ 3 h 165"/>
                <a:gd name="T52" fmla="*/ 6 w 178"/>
                <a:gd name="T53" fmla="*/ 17 h 165"/>
                <a:gd name="T54" fmla="*/ 0 w 178"/>
                <a:gd name="T55" fmla="*/ 33 h 165"/>
                <a:gd name="T56" fmla="*/ 1 w 178"/>
                <a:gd name="T57" fmla="*/ 84 h 165"/>
                <a:gd name="T58" fmla="*/ 2 w 178"/>
                <a:gd name="T59" fmla="*/ 133 h 165"/>
                <a:gd name="T60" fmla="*/ 11 w 178"/>
                <a:gd name="T61" fmla="*/ 137 h 165"/>
                <a:gd name="T62" fmla="*/ 37 w 178"/>
                <a:gd name="T63" fmla="*/ 118 h 165"/>
                <a:gd name="T64" fmla="*/ 63 w 178"/>
                <a:gd name="T65" fmla="*/ 100 h 165"/>
                <a:gd name="T66" fmla="*/ 96 w 178"/>
                <a:gd name="T67" fmla="*/ 93 h 165"/>
                <a:gd name="T68" fmla="*/ 134 w 178"/>
                <a:gd name="T69" fmla="*/ 108 h 165"/>
                <a:gd name="T70" fmla="*/ 157 w 178"/>
                <a:gd name="T71" fmla="*/ 131 h 165"/>
                <a:gd name="T72" fmla="*/ 167 w 178"/>
                <a:gd name="T73" fmla="*/ 144 h 165"/>
                <a:gd name="T74" fmla="*/ 178 w 178"/>
                <a:gd name="T75" fmla="*/ 155 h 16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8"/>
                <a:gd name="T115" fmla="*/ 0 h 165"/>
                <a:gd name="T116" fmla="*/ 178 w 178"/>
                <a:gd name="T117" fmla="*/ 165 h 16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8" h="165">
                  <a:moveTo>
                    <a:pt x="178" y="155"/>
                  </a:moveTo>
                  <a:lnTo>
                    <a:pt x="172" y="96"/>
                  </a:lnTo>
                  <a:lnTo>
                    <a:pt x="159" y="70"/>
                  </a:lnTo>
                  <a:lnTo>
                    <a:pt x="149" y="65"/>
                  </a:lnTo>
                  <a:lnTo>
                    <a:pt x="144" y="66"/>
                  </a:lnTo>
                  <a:lnTo>
                    <a:pt x="138" y="58"/>
                  </a:lnTo>
                  <a:lnTo>
                    <a:pt x="131" y="52"/>
                  </a:lnTo>
                  <a:lnTo>
                    <a:pt x="125" y="47"/>
                  </a:lnTo>
                  <a:lnTo>
                    <a:pt x="119" y="43"/>
                  </a:lnTo>
                  <a:lnTo>
                    <a:pt x="112" y="41"/>
                  </a:lnTo>
                  <a:lnTo>
                    <a:pt x="107" y="39"/>
                  </a:lnTo>
                  <a:lnTo>
                    <a:pt x="105" y="38"/>
                  </a:lnTo>
                  <a:lnTo>
                    <a:pt x="104" y="38"/>
                  </a:lnTo>
                  <a:lnTo>
                    <a:pt x="72" y="38"/>
                  </a:lnTo>
                  <a:lnTo>
                    <a:pt x="75" y="39"/>
                  </a:lnTo>
                  <a:lnTo>
                    <a:pt x="81" y="41"/>
                  </a:lnTo>
                  <a:lnTo>
                    <a:pt x="91" y="44"/>
                  </a:lnTo>
                  <a:lnTo>
                    <a:pt x="101" y="48"/>
                  </a:lnTo>
                  <a:lnTo>
                    <a:pt x="112" y="53"/>
                  </a:lnTo>
                  <a:lnTo>
                    <a:pt x="123" y="61"/>
                  </a:lnTo>
                  <a:lnTo>
                    <a:pt x="130" y="69"/>
                  </a:lnTo>
                  <a:lnTo>
                    <a:pt x="135" y="77"/>
                  </a:lnTo>
                  <a:lnTo>
                    <a:pt x="139" y="76"/>
                  </a:lnTo>
                  <a:lnTo>
                    <a:pt x="147" y="79"/>
                  </a:lnTo>
                  <a:lnTo>
                    <a:pt x="156" y="91"/>
                  </a:lnTo>
                  <a:lnTo>
                    <a:pt x="163" y="119"/>
                  </a:lnTo>
                  <a:lnTo>
                    <a:pt x="161" y="117"/>
                  </a:lnTo>
                  <a:lnTo>
                    <a:pt x="152" y="109"/>
                  </a:lnTo>
                  <a:lnTo>
                    <a:pt x="139" y="100"/>
                  </a:lnTo>
                  <a:lnTo>
                    <a:pt x="125" y="90"/>
                  </a:lnTo>
                  <a:lnTo>
                    <a:pt x="107" y="82"/>
                  </a:lnTo>
                  <a:lnTo>
                    <a:pt x="91" y="79"/>
                  </a:lnTo>
                  <a:lnTo>
                    <a:pt x="75" y="79"/>
                  </a:lnTo>
                  <a:lnTo>
                    <a:pt x="59" y="88"/>
                  </a:lnTo>
                  <a:lnTo>
                    <a:pt x="47" y="99"/>
                  </a:lnTo>
                  <a:lnTo>
                    <a:pt x="37" y="108"/>
                  </a:lnTo>
                  <a:lnTo>
                    <a:pt x="28" y="114"/>
                  </a:lnTo>
                  <a:lnTo>
                    <a:pt x="21" y="117"/>
                  </a:lnTo>
                  <a:lnTo>
                    <a:pt x="16" y="118"/>
                  </a:lnTo>
                  <a:lnTo>
                    <a:pt x="14" y="115"/>
                  </a:lnTo>
                  <a:lnTo>
                    <a:pt x="12" y="110"/>
                  </a:lnTo>
                  <a:lnTo>
                    <a:pt x="12" y="101"/>
                  </a:lnTo>
                  <a:lnTo>
                    <a:pt x="14" y="79"/>
                  </a:lnTo>
                  <a:lnTo>
                    <a:pt x="16" y="56"/>
                  </a:lnTo>
                  <a:lnTo>
                    <a:pt x="16" y="36"/>
                  </a:lnTo>
                  <a:lnTo>
                    <a:pt x="14" y="22"/>
                  </a:lnTo>
                  <a:lnTo>
                    <a:pt x="15" y="19"/>
                  </a:lnTo>
                  <a:lnTo>
                    <a:pt x="18" y="15"/>
                  </a:lnTo>
                  <a:lnTo>
                    <a:pt x="21" y="12"/>
                  </a:lnTo>
                  <a:lnTo>
                    <a:pt x="26" y="10"/>
                  </a:lnTo>
                  <a:lnTo>
                    <a:pt x="14" y="0"/>
                  </a:lnTo>
                  <a:lnTo>
                    <a:pt x="12" y="3"/>
                  </a:lnTo>
                  <a:lnTo>
                    <a:pt x="10" y="9"/>
                  </a:lnTo>
                  <a:lnTo>
                    <a:pt x="6" y="17"/>
                  </a:lnTo>
                  <a:lnTo>
                    <a:pt x="2" y="24"/>
                  </a:lnTo>
                  <a:lnTo>
                    <a:pt x="0" y="33"/>
                  </a:lnTo>
                  <a:lnTo>
                    <a:pt x="0" y="52"/>
                  </a:lnTo>
                  <a:lnTo>
                    <a:pt x="1" y="84"/>
                  </a:lnTo>
                  <a:lnTo>
                    <a:pt x="2" y="131"/>
                  </a:lnTo>
                  <a:lnTo>
                    <a:pt x="2" y="133"/>
                  </a:lnTo>
                  <a:lnTo>
                    <a:pt x="5" y="137"/>
                  </a:lnTo>
                  <a:lnTo>
                    <a:pt x="11" y="137"/>
                  </a:lnTo>
                  <a:lnTo>
                    <a:pt x="26" y="127"/>
                  </a:lnTo>
                  <a:lnTo>
                    <a:pt x="37" y="118"/>
                  </a:lnTo>
                  <a:lnTo>
                    <a:pt x="49" y="108"/>
                  </a:lnTo>
                  <a:lnTo>
                    <a:pt x="63" y="100"/>
                  </a:lnTo>
                  <a:lnTo>
                    <a:pt x="78" y="94"/>
                  </a:lnTo>
                  <a:lnTo>
                    <a:pt x="96" y="93"/>
                  </a:lnTo>
                  <a:lnTo>
                    <a:pt x="114" y="96"/>
                  </a:lnTo>
                  <a:lnTo>
                    <a:pt x="134" y="108"/>
                  </a:lnTo>
                  <a:lnTo>
                    <a:pt x="154" y="129"/>
                  </a:lnTo>
                  <a:lnTo>
                    <a:pt x="157" y="131"/>
                  </a:lnTo>
                  <a:lnTo>
                    <a:pt x="163" y="134"/>
                  </a:lnTo>
                  <a:lnTo>
                    <a:pt x="167" y="144"/>
                  </a:lnTo>
                  <a:lnTo>
                    <a:pt x="167" y="165"/>
                  </a:lnTo>
                  <a:lnTo>
                    <a:pt x="178"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8" name="Freeform 220"/>
            <p:cNvSpPr>
              <a:spLocks/>
            </p:cNvSpPr>
            <p:nvPr/>
          </p:nvSpPr>
          <p:spPr bwMode="auto">
            <a:xfrm>
              <a:off x="4428" y="2829"/>
              <a:ext cx="493" cy="598"/>
            </a:xfrm>
            <a:custGeom>
              <a:avLst/>
              <a:gdLst>
                <a:gd name="T0" fmla="*/ 0 w 493"/>
                <a:gd name="T1" fmla="*/ 205 h 598"/>
                <a:gd name="T2" fmla="*/ 30 w 493"/>
                <a:gd name="T3" fmla="*/ 288 h 598"/>
                <a:gd name="T4" fmla="*/ 51 w 493"/>
                <a:gd name="T5" fmla="*/ 436 h 598"/>
                <a:gd name="T6" fmla="*/ 95 w 493"/>
                <a:gd name="T7" fmla="*/ 539 h 598"/>
                <a:gd name="T8" fmla="*/ 199 w 493"/>
                <a:gd name="T9" fmla="*/ 598 h 598"/>
                <a:gd name="T10" fmla="*/ 309 w 493"/>
                <a:gd name="T11" fmla="*/ 554 h 598"/>
                <a:gd name="T12" fmla="*/ 384 w 493"/>
                <a:gd name="T13" fmla="*/ 448 h 598"/>
                <a:gd name="T14" fmla="*/ 437 w 493"/>
                <a:gd name="T15" fmla="*/ 331 h 598"/>
                <a:gd name="T16" fmla="*/ 463 w 493"/>
                <a:gd name="T17" fmla="*/ 262 h 598"/>
                <a:gd name="T18" fmla="*/ 492 w 493"/>
                <a:gd name="T19" fmla="*/ 203 h 598"/>
                <a:gd name="T20" fmla="*/ 485 w 493"/>
                <a:gd name="T21" fmla="*/ 192 h 598"/>
                <a:gd name="T22" fmla="*/ 413 w 493"/>
                <a:gd name="T23" fmla="*/ 176 h 598"/>
                <a:gd name="T24" fmla="*/ 357 w 493"/>
                <a:gd name="T25" fmla="*/ 146 h 598"/>
                <a:gd name="T26" fmla="*/ 398 w 493"/>
                <a:gd name="T27" fmla="*/ 149 h 598"/>
                <a:gd name="T28" fmla="*/ 460 w 493"/>
                <a:gd name="T29" fmla="*/ 171 h 598"/>
                <a:gd name="T30" fmla="*/ 480 w 493"/>
                <a:gd name="T31" fmla="*/ 192 h 598"/>
                <a:gd name="T32" fmla="*/ 485 w 493"/>
                <a:gd name="T33" fmla="*/ 164 h 598"/>
                <a:gd name="T34" fmla="*/ 403 w 493"/>
                <a:gd name="T35" fmla="*/ 136 h 598"/>
                <a:gd name="T36" fmla="*/ 376 w 493"/>
                <a:gd name="T37" fmla="*/ 111 h 598"/>
                <a:gd name="T38" fmla="*/ 347 w 493"/>
                <a:gd name="T39" fmla="*/ 143 h 598"/>
                <a:gd name="T40" fmla="*/ 313 w 493"/>
                <a:gd name="T41" fmla="*/ 189 h 598"/>
                <a:gd name="T42" fmla="*/ 335 w 493"/>
                <a:gd name="T43" fmla="*/ 162 h 598"/>
                <a:gd name="T44" fmla="*/ 379 w 493"/>
                <a:gd name="T45" fmla="*/ 174 h 598"/>
                <a:gd name="T46" fmla="*/ 463 w 493"/>
                <a:gd name="T47" fmla="*/ 202 h 598"/>
                <a:gd name="T48" fmla="*/ 461 w 493"/>
                <a:gd name="T49" fmla="*/ 241 h 598"/>
                <a:gd name="T50" fmla="*/ 412 w 493"/>
                <a:gd name="T51" fmla="*/ 249 h 598"/>
                <a:gd name="T52" fmla="*/ 336 w 493"/>
                <a:gd name="T53" fmla="*/ 222 h 598"/>
                <a:gd name="T54" fmla="*/ 308 w 493"/>
                <a:gd name="T55" fmla="*/ 202 h 598"/>
                <a:gd name="T56" fmla="*/ 347 w 493"/>
                <a:gd name="T57" fmla="*/ 241 h 598"/>
                <a:gd name="T58" fmla="*/ 427 w 493"/>
                <a:gd name="T59" fmla="*/ 268 h 598"/>
                <a:gd name="T60" fmla="*/ 435 w 493"/>
                <a:gd name="T61" fmla="*/ 297 h 598"/>
                <a:gd name="T62" fmla="*/ 393 w 493"/>
                <a:gd name="T63" fmla="*/ 391 h 598"/>
                <a:gd name="T64" fmla="*/ 328 w 493"/>
                <a:gd name="T65" fmla="*/ 499 h 598"/>
                <a:gd name="T66" fmla="*/ 249 w 493"/>
                <a:gd name="T67" fmla="*/ 568 h 598"/>
                <a:gd name="T68" fmla="*/ 150 w 493"/>
                <a:gd name="T69" fmla="*/ 561 h 598"/>
                <a:gd name="T70" fmla="*/ 79 w 493"/>
                <a:gd name="T71" fmla="*/ 477 h 598"/>
                <a:gd name="T72" fmla="*/ 37 w 493"/>
                <a:gd name="T73" fmla="*/ 227 h 598"/>
                <a:gd name="T74" fmla="*/ 23 w 493"/>
                <a:gd name="T75" fmla="*/ 201 h 598"/>
                <a:gd name="T76" fmla="*/ 36 w 493"/>
                <a:gd name="T77" fmla="*/ 176 h 598"/>
                <a:gd name="T78" fmla="*/ 18 w 493"/>
                <a:gd name="T79" fmla="*/ 134 h 598"/>
                <a:gd name="T80" fmla="*/ 49 w 493"/>
                <a:gd name="T81" fmla="*/ 68 h 598"/>
                <a:gd name="T82" fmla="*/ 118 w 493"/>
                <a:gd name="T83" fmla="*/ 33 h 598"/>
                <a:gd name="T84" fmla="*/ 170 w 493"/>
                <a:gd name="T85" fmla="*/ 19 h 598"/>
                <a:gd name="T86" fmla="*/ 175 w 493"/>
                <a:gd name="T87" fmla="*/ 1 h 598"/>
                <a:gd name="T88" fmla="*/ 149 w 493"/>
                <a:gd name="T89" fmla="*/ 11 h 598"/>
                <a:gd name="T90" fmla="*/ 69 w 493"/>
                <a:gd name="T91" fmla="*/ 33 h 598"/>
                <a:gd name="T92" fmla="*/ 12 w 493"/>
                <a:gd name="T93" fmla="*/ 101 h 598"/>
                <a:gd name="T94" fmla="*/ 0 w 493"/>
                <a:gd name="T95" fmla="*/ 171 h 59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3"/>
                <a:gd name="T145" fmla="*/ 0 h 598"/>
                <a:gd name="T146" fmla="*/ 493 w 493"/>
                <a:gd name="T147" fmla="*/ 598 h 59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3" h="598">
                  <a:moveTo>
                    <a:pt x="16" y="188"/>
                  </a:moveTo>
                  <a:lnTo>
                    <a:pt x="12" y="191"/>
                  </a:lnTo>
                  <a:lnTo>
                    <a:pt x="4" y="196"/>
                  </a:lnTo>
                  <a:lnTo>
                    <a:pt x="0" y="205"/>
                  </a:lnTo>
                  <a:lnTo>
                    <a:pt x="6" y="216"/>
                  </a:lnTo>
                  <a:lnTo>
                    <a:pt x="17" y="234"/>
                  </a:lnTo>
                  <a:lnTo>
                    <a:pt x="24" y="258"/>
                  </a:lnTo>
                  <a:lnTo>
                    <a:pt x="30" y="288"/>
                  </a:lnTo>
                  <a:lnTo>
                    <a:pt x="35" y="322"/>
                  </a:lnTo>
                  <a:lnTo>
                    <a:pt x="38" y="360"/>
                  </a:lnTo>
                  <a:lnTo>
                    <a:pt x="45" y="398"/>
                  </a:lnTo>
                  <a:lnTo>
                    <a:pt x="51" y="436"/>
                  </a:lnTo>
                  <a:lnTo>
                    <a:pt x="62" y="472"/>
                  </a:lnTo>
                  <a:lnTo>
                    <a:pt x="70" y="492"/>
                  </a:lnTo>
                  <a:lnTo>
                    <a:pt x="81" y="516"/>
                  </a:lnTo>
                  <a:lnTo>
                    <a:pt x="95" y="539"/>
                  </a:lnTo>
                  <a:lnTo>
                    <a:pt x="113" y="560"/>
                  </a:lnTo>
                  <a:lnTo>
                    <a:pt x="136" y="579"/>
                  </a:lnTo>
                  <a:lnTo>
                    <a:pt x="165" y="592"/>
                  </a:lnTo>
                  <a:lnTo>
                    <a:pt x="199" y="598"/>
                  </a:lnTo>
                  <a:lnTo>
                    <a:pt x="242" y="594"/>
                  </a:lnTo>
                  <a:lnTo>
                    <a:pt x="265" y="587"/>
                  </a:lnTo>
                  <a:lnTo>
                    <a:pt x="288" y="573"/>
                  </a:lnTo>
                  <a:lnTo>
                    <a:pt x="309" y="554"/>
                  </a:lnTo>
                  <a:lnTo>
                    <a:pt x="330" y="531"/>
                  </a:lnTo>
                  <a:lnTo>
                    <a:pt x="349" y="506"/>
                  </a:lnTo>
                  <a:lnTo>
                    <a:pt x="368" y="477"/>
                  </a:lnTo>
                  <a:lnTo>
                    <a:pt x="384" y="448"/>
                  </a:lnTo>
                  <a:lnTo>
                    <a:pt x="400" y="417"/>
                  </a:lnTo>
                  <a:lnTo>
                    <a:pt x="414" y="387"/>
                  </a:lnTo>
                  <a:lnTo>
                    <a:pt x="427" y="358"/>
                  </a:lnTo>
                  <a:lnTo>
                    <a:pt x="437" y="331"/>
                  </a:lnTo>
                  <a:lnTo>
                    <a:pt x="447" y="307"/>
                  </a:lnTo>
                  <a:lnTo>
                    <a:pt x="454" y="287"/>
                  </a:lnTo>
                  <a:lnTo>
                    <a:pt x="460" y="272"/>
                  </a:lnTo>
                  <a:lnTo>
                    <a:pt x="463" y="262"/>
                  </a:lnTo>
                  <a:lnTo>
                    <a:pt x="464" y="258"/>
                  </a:lnTo>
                  <a:lnTo>
                    <a:pt x="479" y="232"/>
                  </a:lnTo>
                  <a:lnTo>
                    <a:pt x="488" y="215"/>
                  </a:lnTo>
                  <a:lnTo>
                    <a:pt x="492" y="203"/>
                  </a:lnTo>
                  <a:lnTo>
                    <a:pt x="493" y="196"/>
                  </a:lnTo>
                  <a:lnTo>
                    <a:pt x="490" y="192"/>
                  </a:lnTo>
                  <a:lnTo>
                    <a:pt x="488" y="192"/>
                  </a:lnTo>
                  <a:lnTo>
                    <a:pt x="485" y="192"/>
                  </a:lnTo>
                  <a:lnTo>
                    <a:pt x="484" y="192"/>
                  </a:lnTo>
                  <a:lnTo>
                    <a:pt x="459" y="189"/>
                  </a:lnTo>
                  <a:lnTo>
                    <a:pt x="436" y="183"/>
                  </a:lnTo>
                  <a:lnTo>
                    <a:pt x="413" y="176"/>
                  </a:lnTo>
                  <a:lnTo>
                    <a:pt x="394" y="167"/>
                  </a:lnTo>
                  <a:lnTo>
                    <a:pt x="378" y="158"/>
                  </a:lnTo>
                  <a:lnTo>
                    <a:pt x="365" y="152"/>
                  </a:lnTo>
                  <a:lnTo>
                    <a:pt x="357" y="146"/>
                  </a:lnTo>
                  <a:lnTo>
                    <a:pt x="355" y="144"/>
                  </a:lnTo>
                  <a:lnTo>
                    <a:pt x="369" y="122"/>
                  </a:lnTo>
                  <a:lnTo>
                    <a:pt x="382" y="138"/>
                  </a:lnTo>
                  <a:lnTo>
                    <a:pt x="398" y="149"/>
                  </a:lnTo>
                  <a:lnTo>
                    <a:pt x="414" y="158"/>
                  </a:lnTo>
                  <a:lnTo>
                    <a:pt x="432" y="164"/>
                  </a:lnTo>
                  <a:lnTo>
                    <a:pt x="447" y="168"/>
                  </a:lnTo>
                  <a:lnTo>
                    <a:pt x="460" y="171"/>
                  </a:lnTo>
                  <a:lnTo>
                    <a:pt x="469" y="172"/>
                  </a:lnTo>
                  <a:lnTo>
                    <a:pt x="471" y="172"/>
                  </a:lnTo>
                  <a:lnTo>
                    <a:pt x="466" y="189"/>
                  </a:lnTo>
                  <a:lnTo>
                    <a:pt x="480" y="192"/>
                  </a:lnTo>
                  <a:lnTo>
                    <a:pt x="485" y="178"/>
                  </a:lnTo>
                  <a:lnTo>
                    <a:pt x="487" y="169"/>
                  </a:lnTo>
                  <a:lnTo>
                    <a:pt x="487" y="165"/>
                  </a:lnTo>
                  <a:lnTo>
                    <a:pt x="485" y="164"/>
                  </a:lnTo>
                  <a:lnTo>
                    <a:pt x="459" y="160"/>
                  </a:lnTo>
                  <a:lnTo>
                    <a:pt x="437" y="154"/>
                  </a:lnTo>
                  <a:lnTo>
                    <a:pt x="418" y="145"/>
                  </a:lnTo>
                  <a:lnTo>
                    <a:pt x="403" y="136"/>
                  </a:lnTo>
                  <a:lnTo>
                    <a:pt x="392" y="126"/>
                  </a:lnTo>
                  <a:lnTo>
                    <a:pt x="383" y="119"/>
                  </a:lnTo>
                  <a:lnTo>
                    <a:pt x="378" y="114"/>
                  </a:lnTo>
                  <a:lnTo>
                    <a:pt x="376" y="111"/>
                  </a:lnTo>
                  <a:lnTo>
                    <a:pt x="375" y="111"/>
                  </a:lnTo>
                  <a:lnTo>
                    <a:pt x="370" y="112"/>
                  </a:lnTo>
                  <a:lnTo>
                    <a:pt x="360" y="121"/>
                  </a:lnTo>
                  <a:lnTo>
                    <a:pt x="347" y="143"/>
                  </a:lnTo>
                  <a:lnTo>
                    <a:pt x="344" y="141"/>
                  </a:lnTo>
                  <a:lnTo>
                    <a:pt x="336" y="145"/>
                  </a:lnTo>
                  <a:lnTo>
                    <a:pt x="325" y="158"/>
                  </a:lnTo>
                  <a:lnTo>
                    <a:pt x="313" y="189"/>
                  </a:lnTo>
                  <a:lnTo>
                    <a:pt x="323" y="198"/>
                  </a:lnTo>
                  <a:lnTo>
                    <a:pt x="325" y="192"/>
                  </a:lnTo>
                  <a:lnTo>
                    <a:pt x="330" y="177"/>
                  </a:lnTo>
                  <a:lnTo>
                    <a:pt x="335" y="162"/>
                  </a:lnTo>
                  <a:lnTo>
                    <a:pt x="341" y="157"/>
                  </a:lnTo>
                  <a:lnTo>
                    <a:pt x="349" y="159"/>
                  </a:lnTo>
                  <a:lnTo>
                    <a:pt x="361" y="165"/>
                  </a:lnTo>
                  <a:lnTo>
                    <a:pt x="379" y="174"/>
                  </a:lnTo>
                  <a:lnTo>
                    <a:pt x="399" y="183"/>
                  </a:lnTo>
                  <a:lnTo>
                    <a:pt x="421" y="192"/>
                  </a:lnTo>
                  <a:lnTo>
                    <a:pt x="442" y="198"/>
                  </a:lnTo>
                  <a:lnTo>
                    <a:pt x="463" y="202"/>
                  </a:lnTo>
                  <a:lnTo>
                    <a:pt x="478" y="201"/>
                  </a:lnTo>
                  <a:lnTo>
                    <a:pt x="475" y="208"/>
                  </a:lnTo>
                  <a:lnTo>
                    <a:pt x="470" y="225"/>
                  </a:lnTo>
                  <a:lnTo>
                    <a:pt x="461" y="241"/>
                  </a:lnTo>
                  <a:lnTo>
                    <a:pt x="450" y="251"/>
                  </a:lnTo>
                  <a:lnTo>
                    <a:pt x="441" y="253"/>
                  </a:lnTo>
                  <a:lnTo>
                    <a:pt x="428" y="251"/>
                  </a:lnTo>
                  <a:lnTo>
                    <a:pt x="412" y="249"/>
                  </a:lnTo>
                  <a:lnTo>
                    <a:pt x="393" y="244"/>
                  </a:lnTo>
                  <a:lnTo>
                    <a:pt x="373" y="239"/>
                  </a:lnTo>
                  <a:lnTo>
                    <a:pt x="354" y="231"/>
                  </a:lnTo>
                  <a:lnTo>
                    <a:pt x="336" y="222"/>
                  </a:lnTo>
                  <a:lnTo>
                    <a:pt x="322" y="211"/>
                  </a:lnTo>
                  <a:lnTo>
                    <a:pt x="318" y="207"/>
                  </a:lnTo>
                  <a:lnTo>
                    <a:pt x="313" y="202"/>
                  </a:lnTo>
                  <a:lnTo>
                    <a:pt x="308" y="202"/>
                  </a:lnTo>
                  <a:lnTo>
                    <a:pt x="312" y="212"/>
                  </a:lnTo>
                  <a:lnTo>
                    <a:pt x="319" y="222"/>
                  </a:lnTo>
                  <a:lnTo>
                    <a:pt x="332" y="231"/>
                  </a:lnTo>
                  <a:lnTo>
                    <a:pt x="347" y="241"/>
                  </a:lnTo>
                  <a:lnTo>
                    <a:pt x="368" y="250"/>
                  </a:lnTo>
                  <a:lnTo>
                    <a:pt x="388" y="258"/>
                  </a:lnTo>
                  <a:lnTo>
                    <a:pt x="408" y="264"/>
                  </a:lnTo>
                  <a:lnTo>
                    <a:pt x="427" y="268"/>
                  </a:lnTo>
                  <a:lnTo>
                    <a:pt x="445" y="269"/>
                  </a:lnTo>
                  <a:lnTo>
                    <a:pt x="444" y="273"/>
                  </a:lnTo>
                  <a:lnTo>
                    <a:pt x="440" y="282"/>
                  </a:lnTo>
                  <a:lnTo>
                    <a:pt x="435" y="297"/>
                  </a:lnTo>
                  <a:lnTo>
                    <a:pt x="427" y="316"/>
                  </a:lnTo>
                  <a:lnTo>
                    <a:pt x="417" y="339"/>
                  </a:lnTo>
                  <a:lnTo>
                    <a:pt x="407" y="364"/>
                  </a:lnTo>
                  <a:lnTo>
                    <a:pt x="393" y="391"/>
                  </a:lnTo>
                  <a:lnTo>
                    <a:pt x="379" y="418"/>
                  </a:lnTo>
                  <a:lnTo>
                    <a:pt x="364" y="446"/>
                  </a:lnTo>
                  <a:lnTo>
                    <a:pt x="346" y="474"/>
                  </a:lnTo>
                  <a:lnTo>
                    <a:pt x="328" y="499"/>
                  </a:lnTo>
                  <a:lnTo>
                    <a:pt x="309" y="522"/>
                  </a:lnTo>
                  <a:lnTo>
                    <a:pt x="290" y="541"/>
                  </a:lnTo>
                  <a:lnTo>
                    <a:pt x="270" y="558"/>
                  </a:lnTo>
                  <a:lnTo>
                    <a:pt x="249" y="568"/>
                  </a:lnTo>
                  <a:lnTo>
                    <a:pt x="227" y="571"/>
                  </a:lnTo>
                  <a:lnTo>
                    <a:pt x="199" y="571"/>
                  </a:lnTo>
                  <a:lnTo>
                    <a:pt x="174" y="569"/>
                  </a:lnTo>
                  <a:lnTo>
                    <a:pt x="150" y="561"/>
                  </a:lnTo>
                  <a:lnTo>
                    <a:pt x="128" y="549"/>
                  </a:lnTo>
                  <a:lnTo>
                    <a:pt x="108" y="531"/>
                  </a:lnTo>
                  <a:lnTo>
                    <a:pt x="93" y="507"/>
                  </a:lnTo>
                  <a:lnTo>
                    <a:pt x="79" y="477"/>
                  </a:lnTo>
                  <a:lnTo>
                    <a:pt x="70" y="440"/>
                  </a:lnTo>
                  <a:lnTo>
                    <a:pt x="51" y="330"/>
                  </a:lnTo>
                  <a:lnTo>
                    <a:pt x="42" y="263"/>
                  </a:lnTo>
                  <a:lnTo>
                    <a:pt x="37" y="227"/>
                  </a:lnTo>
                  <a:lnTo>
                    <a:pt x="33" y="212"/>
                  </a:lnTo>
                  <a:lnTo>
                    <a:pt x="30" y="211"/>
                  </a:lnTo>
                  <a:lnTo>
                    <a:pt x="23" y="207"/>
                  </a:lnTo>
                  <a:lnTo>
                    <a:pt x="23" y="201"/>
                  </a:lnTo>
                  <a:lnTo>
                    <a:pt x="37" y="193"/>
                  </a:lnTo>
                  <a:lnTo>
                    <a:pt x="46" y="188"/>
                  </a:lnTo>
                  <a:lnTo>
                    <a:pt x="45" y="182"/>
                  </a:lnTo>
                  <a:lnTo>
                    <a:pt x="36" y="176"/>
                  </a:lnTo>
                  <a:lnTo>
                    <a:pt x="24" y="167"/>
                  </a:lnTo>
                  <a:lnTo>
                    <a:pt x="19" y="159"/>
                  </a:lnTo>
                  <a:lnTo>
                    <a:pt x="17" y="148"/>
                  </a:lnTo>
                  <a:lnTo>
                    <a:pt x="18" y="134"/>
                  </a:lnTo>
                  <a:lnTo>
                    <a:pt x="21" y="117"/>
                  </a:lnTo>
                  <a:lnTo>
                    <a:pt x="27" y="100"/>
                  </a:lnTo>
                  <a:lnTo>
                    <a:pt x="36" y="83"/>
                  </a:lnTo>
                  <a:lnTo>
                    <a:pt x="49" y="68"/>
                  </a:lnTo>
                  <a:lnTo>
                    <a:pt x="65" y="54"/>
                  </a:lnTo>
                  <a:lnTo>
                    <a:pt x="83" y="44"/>
                  </a:lnTo>
                  <a:lnTo>
                    <a:pt x="102" y="36"/>
                  </a:lnTo>
                  <a:lnTo>
                    <a:pt x="118" y="33"/>
                  </a:lnTo>
                  <a:lnTo>
                    <a:pt x="133" y="29"/>
                  </a:lnTo>
                  <a:lnTo>
                    <a:pt x="147" y="25"/>
                  </a:lnTo>
                  <a:lnTo>
                    <a:pt x="160" y="22"/>
                  </a:lnTo>
                  <a:lnTo>
                    <a:pt x="170" y="19"/>
                  </a:lnTo>
                  <a:lnTo>
                    <a:pt x="178" y="12"/>
                  </a:lnTo>
                  <a:lnTo>
                    <a:pt x="178" y="0"/>
                  </a:lnTo>
                  <a:lnTo>
                    <a:pt x="176" y="0"/>
                  </a:lnTo>
                  <a:lnTo>
                    <a:pt x="175" y="1"/>
                  </a:lnTo>
                  <a:lnTo>
                    <a:pt x="171" y="4"/>
                  </a:lnTo>
                  <a:lnTo>
                    <a:pt x="166" y="6"/>
                  </a:lnTo>
                  <a:lnTo>
                    <a:pt x="159" y="9"/>
                  </a:lnTo>
                  <a:lnTo>
                    <a:pt x="149" y="11"/>
                  </a:lnTo>
                  <a:lnTo>
                    <a:pt x="137" y="14"/>
                  </a:lnTo>
                  <a:lnTo>
                    <a:pt x="123" y="16"/>
                  </a:lnTo>
                  <a:lnTo>
                    <a:pt x="93" y="22"/>
                  </a:lnTo>
                  <a:lnTo>
                    <a:pt x="69" y="33"/>
                  </a:lnTo>
                  <a:lnTo>
                    <a:pt x="49" y="44"/>
                  </a:lnTo>
                  <a:lnTo>
                    <a:pt x="32" y="60"/>
                  </a:lnTo>
                  <a:lnTo>
                    <a:pt x="19" y="79"/>
                  </a:lnTo>
                  <a:lnTo>
                    <a:pt x="12" y="101"/>
                  </a:lnTo>
                  <a:lnTo>
                    <a:pt x="7" y="127"/>
                  </a:lnTo>
                  <a:lnTo>
                    <a:pt x="6" y="158"/>
                  </a:lnTo>
                  <a:lnTo>
                    <a:pt x="3" y="164"/>
                  </a:lnTo>
                  <a:lnTo>
                    <a:pt x="0" y="171"/>
                  </a:lnTo>
                  <a:lnTo>
                    <a:pt x="3" y="177"/>
                  </a:lnTo>
                  <a:lnTo>
                    <a:pt x="16" y="1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9" name="Freeform 221"/>
            <p:cNvSpPr>
              <a:spLocks/>
            </p:cNvSpPr>
            <p:nvPr/>
          </p:nvSpPr>
          <p:spPr bwMode="auto">
            <a:xfrm>
              <a:off x="4516" y="2963"/>
              <a:ext cx="228" cy="331"/>
            </a:xfrm>
            <a:custGeom>
              <a:avLst/>
              <a:gdLst>
                <a:gd name="T0" fmla="*/ 197 w 228"/>
                <a:gd name="T1" fmla="*/ 111 h 331"/>
                <a:gd name="T2" fmla="*/ 153 w 228"/>
                <a:gd name="T3" fmla="*/ 162 h 331"/>
                <a:gd name="T4" fmla="*/ 129 w 228"/>
                <a:gd name="T5" fmla="*/ 193 h 331"/>
                <a:gd name="T6" fmla="*/ 120 w 228"/>
                <a:gd name="T7" fmla="*/ 209 h 331"/>
                <a:gd name="T8" fmla="*/ 111 w 228"/>
                <a:gd name="T9" fmla="*/ 212 h 331"/>
                <a:gd name="T10" fmla="*/ 109 w 228"/>
                <a:gd name="T11" fmla="*/ 277 h 331"/>
                <a:gd name="T12" fmla="*/ 111 w 228"/>
                <a:gd name="T13" fmla="*/ 317 h 331"/>
                <a:gd name="T14" fmla="*/ 105 w 228"/>
                <a:gd name="T15" fmla="*/ 314 h 331"/>
                <a:gd name="T16" fmla="*/ 95 w 228"/>
                <a:gd name="T17" fmla="*/ 273 h 331"/>
                <a:gd name="T18" fmla="*/ 93 w 228"/>
                <a:gd name="T19" fmla="*/ 234 h 331"/>
                <a:gd name="T20" fmla="*/ 85 w 228"/>
                <a:gd name="T21" fmla="*/ 240 h 331"/>
                <a:gd name="T22" fmla="*/ 68 w 228"/>
                <a:gd name="T23" fmla="*/ 291 h 331"/>
                <a:gd name="T24" fmla="*/ 63 w 228"/>
                <a:gd name="T25" fmla="*/ 331 h 331"/>
                <a:gd name="T26" fmla="*/ 58 w 228"/>
                <a:gd name="T27" fmla="*/ 324 h 331"/>
                <a:gd name="T28" fmla="*/ 61 w 228"/>
                <a:gd name="T29" fmla="*/ 284 h 331"/>
                <a:gd name="T30" fmla="*/ 74 w 228"/>
                <a:gd name="T31" fmla="*/ 236 h 331"/>
                <a:gd name="T32" fmla="*/ 93 w 228"/>
                <a:gd name="T33" fmla="*/ 211 h 331"/>
                <a:gd name="T34" fmla="*/ 106 w 228"/>
                <a:gd name="T35" fmla="*/ 202 h 331"/>
                <a:gd name="T36" fmla="*/ 105 w 228"/>
                <a:gd name="T37" fmla="*/ 168 h 331"/>
                <a:gd name="T38" fmla="*/ 92 w 228"/>
                <a:gd name="T39" fmla="*/ 111 h 331"/>
                <a:gd name="T40" fmla="*/ 82 w 228"/>
                <a:gd name="T41" fmla="*/ 90 h 331"/>
                <a:gd name="T42" fmla="*/ 74 w 228"/>
                <a:gd name="T43" fmla="*/ 80 h 331"/>
                <a:gd name="T44" fmla="*/ 64 w 228"/>
                <a:gd name="T45" fmla="*/ 72 h 331"/>
                <a:gd name="T46" fmla="*/ 50 w 228"/>
                <a:gd name="T47" fmla="*/ 66 h 331"/>
                <a:gd name="T48" fmla="*/ 30 w 228"/>
                <a:gd name="T49" fmla="*/ 63 h 331"/>
                <a:gd name="T50" fmla="*/ 20 w 228"/>
                <a:gd name="T51" fmla="*/ 61 h 331"/>
                <a:gd name="T52" fmla="*/ 23 w 228"/>
                <a:gd name="T53" fmla="*/ 59 h 331"/>
                <a:gd name="T54" fmla="*/ 26 w 228"/>
                <a:gd name="T55" fmla="*/ 58 h 331"/>
                <a:gd name="T56" fmla="*/ 40 w 228"/>
                <a:gd name="T57" fmla="*/ 58 h 331"/>
                <a:gd name="T58" fmla="*/ 58 w 228"/>
                <a:gd name="T59" fmla="*/ 61 h 331"/>
                <a:gd name="T60" fmla="*/ 67 w 228"/>
                <a:gd name="T61" fmla="*/ 64 h 331"/>
                <a:gd name="T62" fmla="*/ 72 w 228"/>
                <a:gd name="T63" fmla="*/ 68 h 331"/>
                <a:gd name="T64" fmla="*/ 85 w 228"/>
                <a:gd name="T65" fmla="*/ 66 h 331"/>
                <a:gd name="T66" fmla="*/ 72 w 228"/>
                <a:gd name="T67" fmla="*/ 57 h 331"/>
                <a:gd name="T68" fmla="*/ 59 w 228"/>
                <a:gd name="T69" fmla="*/ 42 h 331"/>
                <a:gd name="T70" fmla="*/ 38 w 228"/>
                <a:gd name="T71" fmla="*/ 25 h 331"/>
                <a:gd name="T72" fmla="*/ 18 w 228"/>
                <a:gd name="T73" fmla="*/ 18 h 331"/>
                <a:gd name="T74" fmla="*/ 5 w 228"/>
                <a:gd name="T75" fmla="*/ 15 h 331"/>
                <a:gd name="T76" fmla="*/ 1 w 228"/>
                <a:gd name="T77" fmla="*/ 11 h 331"/>
                <a:gd name="T78" fmla="*/ 6 w 228"/>
                <a:gd name="T79" fmla="*/ 0 h 331"/>
                <a:gd name="T80" fmla="*/ 37 w 228"/>
                <a:gd name="T81" fmla="*/ 7 h 331"/>
                <a:gd name="T82" fmla="*/ 59 w 228"/>
                <a:gd name="T83" fmla="*/ 20 h 331"/>
                <a:gd name="T84" fmla="*/ 74 w 228"/>
                <a:gd name="T85" fmla="*/ 35 h 331"/>
                <a:gd name="T86" fmla="*/ 82 w 228"/>
                <a:gd name="T87" fmla="*/ 48 h 331"/>
                <a:gd name="T88" fmla="*/ 87 w 228"/>
                <a:gd name="T89" fmla="*/ 55 h 331"/>
                <a:gd name="T90" fmla="*/ 97 w 228"/>
                <a:gd name="T91" fmla="*/ 68 h 331"/>
                <a:gd name="T92" fmla="*/ 95 w 228"/>
                <a:gd name="T93" fmla="*/ 80 h 331"/>
                <a:gd name="T94" fmla="*/ 111 w 228"/>
                <a:gd name="T95" fmla="*/ 128 h 331"/>
                <a:gd name="T96" fmla="*/ 118 w 228"/>
                <a:gd name="T97" fmla="*/ 187 h 331"/>
                <a:gd name="T98" fmla="*/ 118 w 228"/>
                <a:gd name="T99" fmla="*/ 190 h 331"/>
                <a:gd name="T100" fmla="*/ 121 w 228"/>
                <a:gd name="T101" fmla="*/ 190 h 331"/>
                <a:gd name="T102" fmla="*/ 135 w 228"/>
                <a:gd name="T103" fmla="*/ 168 h 331"/>
                <a:gd name="T104" fmla="*/ 162 w 228"/>
                <a:gd name="T105" fmla="*/ 133 h 331"/>
                <a:gd name="T106" fmla="*/ 200 w 228"/>
                <a:gd name="T107" fmla="*/ 91 h 331"/>
                <a:gd name="T108" fmla="*/ 228 w 228"/>
                <a:gd name="T109" fmla="*/ 78 h 33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8"/>
                <a:gd name="T166" fmla="*/ 0 h 331"/>
                <a:gd name="T167" fmla="*/ 228 w 228"/>
                <a:gd name="T168" fmla="*/ 331 h 33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8" h="331">
                  <a:moveTo>
                    <a:pt x="228" y="78"/>
                  </a:moveTo>
                  <a:lnTo>
                    <a:pt x="197" y="111"/>
                  </a:lnTo>
                  <a:lnTo>
                    <a:pt x="172" y="139"/>
                  </a:lnTo>
                  <a:lnTo>
                    <a:pt x="153" y="162"/>
                  </a:lnTo>
                  <a:lnTo>
                    <a:pt x="139" y="179"/>
                  </a:lnTo>
                  <a:lnTo>
                    <a:pt x="129" y="193"/>
                  </a:lnTo>
                  <a:lnTo>
                    <a:pt x="123" y="202"/>
                  </a:lnTo>
                  <a:lnTo>
                    <a:pt x="120" y="209"/>
                  </a:lnTo>
                  <a:lnTo>
                    <a:pt x="119" y="210"/>
                  </a:lnTo>
                  <a:lnTo>
                    <a:pt x="111" y="212"/>
                  </a:lnTo>
                  <a:lnTo>
                    <a:pt x="107" y="240"/>
                  </a:lnTo>
                  <a:lnTo>
                    <a:pt x="109" y="277"/>
                  </a:lnTo>
                  <a:lnTo>
                    <a:pt x="111" y="306"/>
                  </a:lnTo>
                  <a:lnTo>
                    <a:pt x="111" y="317"/>
                  </a:lnTo>
                  <a:lnTo>
                    <a:pt x="109" y="317"/>
                  </a:lnTo>
                  <a:lnTo>
                    <a:pt x="105" y="314"/>
                  </a:lnTo>
                  <a:lnTo>
                    <a:pt x="104" y="311"/>
                  </a:lnTo>
                  <a:lnTo>
                    <a:pt x="95" y="273"/>
                  </a:lnTo>
                  <a:lnTo>
                    <a:pt x="92" y="248"/>
                  </a:lnTo>
                  <a:lnTo>
                    <a:pt x="93" y="234"/>
                  </a:lnTo>
                  <a:lnTo>
                    <a:pt x="95" y="229"/>
                  </a:lnTo>
                  <a:lnTo>
                    <a:pt x="85" y="240"/>
                  </a:lnTo>
                  <a:lnTo>
                    <a:pt x="76" y="262"/>
                  </a:lnTo>
                  <a:lnTo>
                    <a:pt x="68" y="291"/>
                  </a:lnTo>
                  <a:lnTo>
                    <a:pt x="66" y="317"/>
                  </a:lnTo>
                  <a:lnTo>
                    <a:pt x="63" y="331"/>
                  </a:lnTo>
                  <a:lnTo>
                    <a:pt x="61" y="331"/>
                  </a:lnTo>
                  <a:lnTo>
                    <a:pt x="58" y="324"/>
                  </a:lnTo>
                  <a:lnTo>
                    <a:pt x="57" y="320"/>
                  </a:lnTo>
                  <a:lnTo>
                    <a:pt x="61" y="284"/>
                  </a:lnTo>
                  <a:lnTo>
                    <a:pt x="67" y="258"/>
                  </a:lnTo>
                  <a:lnTo>
                    <a:pt x="74" y="236"/>
                  </a:lnTo>
                  <a:lnTo>
                    <a:pt x="85" y="221"/>
                  </a:lnTo>
                  <a:lnTo>
                    <a:pt x="93" y="211"/>
                  </a:lnTo>
                  <a:lnTo>
                    <a:pt x="101" y="205"/>
                  </a:lnTo>
                  <a:lnTo>
                    <a:pt x="106" y="202"/>
                  </a:lnTo>
                  <a:lnTo>
                    <a:pt x="109" y="201"/>
                  </a:lnTo>
                  <a:lnTo>
                    <a:pt x="105" y="168"/>
                  </a:lnTo>
                  <a:lnTo>
                    <a:pt x="100" y="138"/>
                  </a:lnTo>
                  <a:lnTo>
                    <a:pt x="92" y="111"/>
                  </a:lnTo>
                  <a:lnTo>
                    <a:pt x="86" y="95"/>
                  </a:lnTo>
                  <a:lnTo>
                    <a:pt x="82" y="90"/>
                  </a:lnTo>
                  <a:lnTo>
                    <a:pt x="78" y="85"/>
                  </a:lnTo>
                  <a:lnTo>
                    <a:pt x="74" y="80"/>
                  </a:lnTo>
                  <a:lnTo>
                    <a:pt x="69" y="76"/>
                  </a:lnTo>
                  <a:lnTo>
                    <a:pt x="64" y="72"/>
                  </a:lnTo>
                  <a:lnTo>
                    <a:pt x="58" y="68"/>
                  </a:lnTo>
                  <a:lnTo>
                    <a:pt x="50" y="66"/>
                  </a:lnTo>
                  <a:lnTo>
                    <a:pt x="42" y="64"/>
                  </a:lnTo>
                  <a:lnTo>
                    <a:pt x="30" y="63"/>
                  </a:lnTo>
                  <a:lnTo>
                    <a:pt x="24" y="62"/>
                  </a:lnTo>
                  <a:lnTo>
                    <a:pt x="20" y="61"/>
                  </a:lnTo>
                  <a:lnTo>
                    <a:pt x="20" y="59"/>
                  </a:lnTo>
                  <a:lnTo>
                    <a:pt x="23" y="59"/>
                  </a:lnTo>
                  <a:lnTo>
                    <a:pt x="25" y="58"/>
                  </a:lnTo>
                  <a:lnTo>
                    <a:pt x="26" y="58"/>
                  </a:lnTo>
                  <a:lnTo>
                    <a:pt x="28" y="58"/>
                  </a:lnTo>
                  <a:lnTo>
                    <a:pt x="40" y="58"/>
                  </a:lnTo>
                  <a:lnTo>
                    <a:pt x="50" y="58"/>
                  </a:lnTo>
                  <a:lnTo>
                    <a:pt x="58" y="61"/>
                  </a:lnTo>
                  <a:lnTo>
                    <a:pt x="63" y="62"/>
                  </a:lnTo>
                  <a:lnTo>
                    <a:pt x="67" y="64"/>
                  </a:lnTo>
                  <a:lnTo>
                    <a:pt x="69" y="66"/>
                  </a:lnTo>
                  <a:lnTo>
                    <a:pt x="72" y="68"/>
                  </a:lnTo>
                  <a:lnTo>
                    <a:pt x="74" y="68"/>
                  </a:lnTo>
                  <a:lnTo>
                    <a:pt x="85" y="66"/>
                  </a:lnTo>
                  <a:lnTo>
                    <a:pt x="81" y="61"/>
                  </a:lnTo>
                  <a:lnTo>
                    <a:pt x="72" y="57"/>
                  </a:lnTo>
                  <a:lnTo>
                    <a:pt x="67" y="54"/>
                  </a:lnTo>
                  <a:lnTo>
                    <a:pt x="59" y="42"/>
                  </a:lnTo>
                  <a:lnTo>
                    <a:pt x="49" y="31"/>
                  </a:lnTo>
                  <a:lnTo>
                    <a:pt x="38" y="25"/>
                  </a:lnTo>
                  <a:lnTo>
                    <a:pt x="28" y="20"/>
                  </a:lnTo>
                  <a:lnTo>
                    <a:pt x="18" y="18"/>
                  </a:lnTo>
                  <a:lnTo>
                    <a:pt x="10" y="15"/>
                  </a:lnTo>
                  <a:lnTo>
                    <a:pt x="5" y="15"/>
                  </a:lnTo>
                  <a:lnTo>
                    <a:pt x="2" y="15"/>
                  </a:lnTo>
                  <a:lnTo>
                    <a:pt x="1" y="11"/>
                  </a:lnTo>
                  <a:lnTo>
                    <a:pt x="0" y="5"/>
                  </a:lnTo>
                  <a:lnTo>
                    <a:pt x="6" y="0"/>
                  </a:lnTo>
                  <a:lnTo>
                    <a:pt x="23" y="2"/>
                  </a:lnTo>
                  <a:lnTo>
                    <a:pt x="37" y="7"/>
                  </a:lnTo>
                  <a:lnTo>
                    <a:pt x="49" y="14"/>
                  </a:lnTo>
                  <a:lnTo>
                    <a:pt x="59" y="20"/>
                  </a:lnTo>
                  <a:lnTo>
                    <a:pt x="68" y="28"/>
                  </a:lnTo>
                  <a:lnTo>
                    <a:pt x="74" y="35"/>
                  </a:lnTo>
                  <a:lnTo>
                    <a:pt x="80" y="42"/>
                  </a:lnTo>
                  <a:lnTo>
                    <a:pt x="82" y="48"/>
                  </a:lnTo>
                  <a:lnTo>
                    <a:pt x="83" y="54"/>
                  </a:lnTo>
                  <a:lnTo>
                    <a:pt x="87" y="55"/>
                  </a:lnTo>
                  <a:lnTo>
                    <a:pt x="93" y="61"/>
                  </a:lnTo>
                  <a:lnTo>
                    <a:pt x="97" y="68"/>
                  </a:lnTo>
                  <a:lnTo>
                    <a:pt x="91" y="77"/>
                  </a:lnTo>
                  <a:lnTo>
                    <a:pt x="95" y="80"/>
                  </a:lnTo>
                  <a:lnTo>
                    <a:pt x="102" y="95"/>
                  </a:lnTo>
                  <a:lnTo>
                    <a:pt x="111" y="128"/>
                  </a:lnTo>
                  <a:lnTo>
                    <a:pt x="118" y="187"/>
                  </a:lnTo>
                  <a:lnTo>
                    <a:pt x="118" y="188"/>
                  </a:lnTo>
                  <a:lnTo>
                    <a:pt x="118" y="190"/>
                  </a:lnTo>
                  <a:lnTo>
                    <a:pt x="120" y="193"/>
                  </a:lnTo>
                  <a:lnTo>
                    <a:pt x="121" y="190"/>
                  </a:lnTo>
                  <a:lnTo>
                    <a:pt x="128" y="181"/>
                  </a:lnTo>
                  <a:lnTo>
                    <a:pt x="135" y="168"/>
                  </a:lnTo>
                  <a:lnTo>
                    <a:pt x="148" y="152"/>
                  </a:lnTo>
                  <a:lnTo>
                    <a:pt x="162" y="133"/>
                  </a:lnTo>
                  <a:lnTo>
                    <a:pt x="180" y="111"/>
                  </a:lnTo>
                  <a:lnTo>
                    <a:pt x="200" y="91"/>
                  </a:lnTo>
                  <a:lnTo>
                    <a:pt x="223" y="72"/>
                  </a:lnTo>
                  <a:lnTo>
                    <a:pt x="22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0" name="Freeform 222"/>
            <p:cNvSpPr>
              <a:spLocks/>
            </p:cNvSpPr>
            <p:nvPr/>
          </p:nvSpPr>
          <p:spPr bwMode="auto">
            <a:xfrm>
              <a:off x="4999" y="2853"/>
              <a:ext cx="33" cy="74"/>
            </a:xfrm>
            <a:custGeom>
              <a:avLst/>
              <a:gdLst>
                <a:gd name="T0" fmla="*/ 33 w 33"/>
                <a:gd name="T1" fmla="*/ 72 h 74"/>
                <a:gd name="T2" fmla="*/ 28 w 33"/>
                <a:gd name="T3" fmla="*/ 47 h 74"/>
                <a:gd name="T4" fmla="*/ 19 w 33"/>
                <a:gd name="T5" fmla="*/ 23 h 74"/>
                <a:gd name="T6" fmla="*/ 9 w 33"/>
                <a:gd name="T7" fmla="*/ 6 h 74"/>
                <a:gd name="T8" fmla="*/ 4 w 33"/>
                <a:gd name="T9" fmla="*/ 0 h 74"/>
                <a:gd name="T10" fmla="*/ 0 w 33"/>
                <a:gd name="T11" fmla="*/ 5 h 74"/>
                <a:gd name="T12" fmla="*/ 4 w 33"/>
                <a:gd name="T13" fmla="*/ 11 h 74"/>
                <a:gd name="T14" fmla="*/ 13 w 33"/>
                <a:gd name="T15" fmla="*/ 29 h 74"/>
                <a:gd name="T16" fmla="*/ 23 w 33"/>
                <a:gd name="T17" fmla="*/ 52 h 74"/>
                <a:gd name="T18" fmla="*/ 28 w 33"/>
                <a:gd name="T19" fmla="*/ 74 h 74"/>
                <a:gd name="T20" fmla="*/ 33 w 33"/>
                <a:gd name="T21" fmla="*/ 72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74"/>
                <a:gd name="T35" fmla="*/ 33 w 33"/>
                <a:gd name="T36" fmla="*/ 74 h 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74">
                  <a:moveTo>
                    <a:pt x="33" y="72"/>
                  </a:moveTo>
                  <a:lnTo>
                    <a:pt x="28" y="47"/>
                  </a:lnTo>
                  <a:lnTo>
                    <a:pt x="19" y="23"/>
                  </a:lnTo>
                  <a:lnTo>
                    <a:pt x="9" y="6"/>
                  </a:lnTo>
                  <a:lnTo>
                    <a:pt x="4" y="0"/>
                  </a:lnTo>
                  <a:lnTo>
                    <a:pt x="0" y="5"/>
                  </a:lnTo>
                  <a:lnTo>
                    <a:pt x="4" y="11"/>
                  </a:lnTo>
                  <a:lnTo>
                    <a:pt x="13" y="29"/>
                  </a:lnTo>
                  <a:lnTo>
                    <a:pt x="23" y="52"/>
                  </a:lnTo>
                  <a:lnTo>
                    <a:pt x="28" y="74"/>
                  </a:lnTo>
                  <a:lnTo>
                    <a:pt x="33"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1" name="Freeform 223"/>
            <p:cNvSpPr>
              <a:spLocks/>
            </p:cNvSpPr>
            <p:nvPr/>
          </p:nvSpPr>
          <p:spPr bwMode="auto">
            <a:xfrm>
              <a:off x="4831" y="3093"/>
              <a:ext cx="348" cy="220"/>
            </a:xfrm>
            <a:custGeom>
              <a:avLst/>
              <a:gdLst>
                <a:gd name="T0" fmla="*/ 56 w 348"/>
                <a:gd name="T1" fmla="*/ 115 h 220"/>
                <a:gd name="T2" fmla="*/ 14 w 348"/>
                <a:gd name="T3" fmla="*/ 116 h 220"/>
                <a:gd name="T4" fmla="*/ 10 w 348"/>
                <a:gd name="T5" fmla="*/ 129 h 220"/>
                <a:gd name="T6" fmla="*/ 65 w 348"/>
                <a:gd name="T7" fmla="*/ 128 h 220"/>
                <a:gd name="T8" fmla="*/ 90 w 348"/>
                <a:gd name="T9" fmla="*/ 143 h 220"/>
                <a:gd name="T10" fmla="*/ 110 w 348"/>
                <a:gd name="T11" fmla="*/ 181 h 220"/>
                <a:gd name="T12" fmla="*/ 154 w 348"/>
                <a:gd name="T13" fmla="*/ 211 h 220"/>
                <a:gd name="T14" fmla="*/ 184 w 348"/>
                <a:gd name="T15" fmla="*/ 220 h 220"/>
                <a:gd name="T16" fmla="*/ 219 w 348"/>
                <a:gd name="T17" fmla="*/ 218 h 220"/>
                <a:gd name="T18" fmla="*/ 247 w 348"/>
                <a:gd name="T19" fmla="*/ 192 h 220"/>
                <a:gd name="T20" fmla="*/ 267 w 348"/>
                <a:gd name="T21" fmla="*/ 189 h 220"/>
                <a:gd name="T22" fmla="*/ 280 w 348"/>
                <a:gd name="T23" fmla="*/ 168 h 220"/>
                <a:gd name="T24" fmla="*/ 305 w 348"/>
                <a:gd name="T25" fmla="*/ 161 h 220"/>
                <a:gd name="T26" fmla="*/ 317 w 348"/>
                <a:gd name="T27" fmla="*/ 137 h 220"/>
                <a:gd name="T28" fmla="*/ 341 w 348"/>
                <a:gd name="T29" fmla="*/ 128 h 220"/>
                <a:gd name="T30" fmla="*/ 338 w 348"/>
                <a:gd name="T31" fmla="*/ 76 h 220"/>
                <a:gd name="T32" fmla="*/ 347 w 348"/>
                <a:gd name="T33" fmla="*/ 32 h 220"/>
                <a:gd name="T34" fmla="*/ 325 w 348"/>
                <a:gd name="T35" fmla="*/ 11 h 220"/>
                <a:gd name="T36" fmla="*/ 300 w 348"/>
                <a:gd name="T37" fmla="*/ 30 h 220"/>
                <a:gd name="T38" fmla="*/ 298 w 348"/>
                <a:gd name="T39" fmla="*/ 71 h 220"/>
                <a:gd name="T40" fmla="*/ 317 w 348"/>
                <a:gd name="T41" fmla="*/ 28 h 220"/>
                <a:gd name="T42" fmla="*/ 330 w 348"/>
                <a:gd name="T43" fmla="*/ 67 h 220"/>
                <a:gd name="T44" fmla="*/ 323 w 348"/>
                <a:gd name="T45" fmla="*/ 122 h 220"/>
                <a:gd name="T46" fmla="*/ 299 w 348"/>
                <a:gd name="T47" fmla="*/ 146 h 220"/>
                <a:gd name="T48" fmla="*/ 261 w 348"/>
                <a:gd name="T49" fmla="*/ 149 h 220"/>
                <a:gd name="T50" fmla="*/ 258 w 348"/>
                <a:gd name="T51" fmla="*/ 178 h 220"/>
                <a:gd name="T52" fmla="*/ 223 w 348"/>
                <a:gd name="T53" fmla="*/ 177 h 220"/>
                <a:gd name="T54" fmla="*/ 214 w 348"/>
                <a:gd name="T55" fmla="*/ 200 h 220"/>
                <a:gd name="T56" fmla="*/ 182 w 348"/>
                <a:gd name="T57" fmla="*/ 201 h 220"/>
                <a:gd name="T58" fmla="*/ 167 w 348"/>
                <a:gd name="T59" fmla="*/ 208 h 220"/>
                <a:gd name="T60" fmla="*/ 129 w 348"/>
                <a:gd name="T61" fmla="*/ 184 h 220"/>
                <a:gd name="T62" fmla="*/ 101 w 348"/>
                <a:gd name="T63" fmla="*/ 148 h 220"/>
                <a:gd name="T64" fmla="*/ 119 w 348"/>
                <a:gd name="T65" fmla="*/ 134 h 220"/>
                <a:gd name="T66" fmla="*/ 148 w 348"/>
                <a:gd name="T67" fmla="*/ 168 h 220"/>
                <a:gd name="T68" fmla="*/ 172 w 348"/>
                <a:gd name="T69" fmla="*/ 184 h 220"/>
                <a:gd name="T70" fmla="*/ 144 w 348"/>
                <a:gd name="T71" fmla="*/ 144 h 220"/>
                <a:gd name="T72" fmla="*/ 103 w 348"/>
                <a:gd name="T73" fmla="*/ 100 h 220"/>
                <a:gd name="T74" fmla="*/ 123 w 348"/>
                <a:gd name="T75" fmla="*/ 76 h 220"/>
                <a:gd name="T76" fmla="*/ 176 w 348"/>
                <a:gd name="T77" fmla="*/ 134 h 220"/>
                <a:gd name="T78" fmla="*/ 210 w 348"/>
                <a:gd name="T79" fmla="*/ 162 h 220"/>
                <a:gd name="T80" fmla="*/ 204 w 348"/>
                <a:gd name="T81" fmla="*/ 148 h 220"/>
                <a:gd name="T82" fmla="*/ 156 w 348"/>
                <a:gd name="T83" fmla="*/ 95 h 220"/>
                <a:gd name="T84" fmla="*/ 122 w 348"/>
                <a:gd name="T85" fmla="*/ 53 h 220"/>
                <a:gd name="T86" fmla="*/ 143 w 348"/>
                <a:gd name="T87" fmla="*/ 44 h 220"/>
                <a:gd name="T88" fmla="*/ 172 w 348"/>
                <a:gd name="T89" fmla="*/ 61 h 220"/>
                <a:gd name="T90" fmla="*/ 224 w 348"/>
                <a:gd name="T91" fmla="*/ 113 h 220"/>
                <a:gd name="T92" fmla="*/ 243 w 348"/>
                <a:gd name="T93" fmla="*/ 137 h 220"/>
                <a:gd name="T94" fmla="*/ 238 w 348"/>
                <a:gd name="T95" fmla="*/ 111 h 220"/>
                <a:gd name="T96" fmla="*/ 191 w 348"/>
                <a:gd name="T97" fmla="*/ 65 h 220"/>
                <a:gd name="T98" fmla="*/ 165 w 348"/>
                <a:gd name="T99" fmla="*/ 24 h 220"/>
                <a:gd name="T100" fmla="*/ 204 w 348"/>
                <a:gd name="T101" fmla="*/ 28 h 220"/>
                <a:gd name="T102" fmla="*/ 254 w 348"/>
                <a:gd name="T103" fmla="*/ 80 h 220"/>
                <a:gd name="T104" fmla="*/ 294 w 348"/>
                <a:gd name="T105" fmla="*/ 99 h 220"/>
                <a:gd name="T106" fmla="*/ 291 w 348"/>
                <a:gd name="T107" fmla="*/ 79 h 220"/>
                <a:gd name="T108" fmla="*/ 270 w 348"/>
                <a:gd name="T109" fmla="*/ 77 h 220"/>
                <a:gd name="T110" fmla="*/ 204 w 348"/>
                <a:gd name="T111" fmla="*/ 10 h 220"/>
                <a:gd name="T112" fmla="*/ 143 w 348"/>
                <a:gd name="T113" fmla="*/ 20 h 220"/>
                <a:gd name="T114" fmla="*/ 122 w 348"/>
                <a:gd name="T115" fmla="*/ 38 h 220"/>
                <a:gd name="T116" fmla="*/ 105 w 348"/>
                <a:gd name="T117" fmla="*/ 66 h 220"/>
                <a:gd name="T118" fmla="*/ 96 w 348"/>
                <a:gd name="T119" fmla="*/ 113 h 2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48"/>
                <a:gd name="T181" fmla="*/ 0 h 220"/>
                <a:gd name="T182" fmla="*/ 348 w 348"/>
                <a:gd name="T183" fmla="*/ 220 h 22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48" h="220">
                  <a:moveTo>
                    <a:pt x="92" y="124"/>
                  </a:moveTo>
                  <a:lnTo>
                    <a:pt x="82" y="120"/>
                  </a:lnTo>
                  <a:lnTo>
                    <a:pt x="70" y="116"/>
                  </a:lnTo>
                  <a:lnTo>
                    <a:pt x="56" y="115"/>
                  </a:lnTo>
                  <a:lnTo>
                    <a:pt x="43" y="115"/>
                  </a:lnTo>
                  <a:lnTo>
                    <a:pt x="30" y="115"/>
                  </a:lnTo>
                  <a:lnTo>
                    <a:pt x="20" y="115"/>
                  </a:lnTo>
                  <a:lnTo>
                    <a:pt x="14" y="116"/>
                  </a:lnTo>
                  <a:lnTo>
                    <a:pt x="11" y="116"/>
                  </a:lnTo>
                  <a:lnTo>
                    <a:pt x="0" y="130"/>
                  </a:lnTo>
                  <a:lnTo>
                    <a:pt x="3" y="130"/>
                  </a:lnTo>
                  <a:lnTo>
                    <a:pt x="10" y="129"/>
                  </a:lnTo>
                  <a:lnTo>
                    <a:pt x="22" y="128"/>
                  </a:lnTo>
                  <a:lnTo>
                    <a:pt x="35" y="127"/>
                  </a:lnTo>
                  <a:lnTo>
                    <a:pt x="51" y="127"/>
                  </a:lnTo>
                  <a:lnTo>
                    <a:pt x="65" y="128"/>
                  </a:lnTo>
                  <a:lnTo>
                    <a:pt x="80" y="132"/>
                  </a:lnTo>
                  <a:lnTo>
                    <a:pt x="91" y="138"/>
                  </a:lnTo>
                  <a:lnTo>
                    <a:pt x="91" y="139"/>
                  </a:lnTo>
                  <a:lnTo>
                    <a:pt x="90" y="143"/>
                  </a:lnTo>
                  <a:lnTo>
                    <a:pt x="91" y="151"/>
                  </a:lnTo>
                  <a:lnTo>
                    <a:pt x="94" y="158"/>
                  </a:lnTo>
                  <a:lnTo>
                    <a:pt x="100" y="170"/>
                  </a:lnTo>
                  <a:lnTo>
                    <a:pt x="110" y="181"/>
                  </a:lnTo>
                  <a:lnTo>
                    <a:pt x="127" y="195"/>
                  </a:lnTo>
                  <a:lnTo>
                    <a:pt x="151" y="209"/>
                  </a:lnTo>
                  <a:lnTo>
                    <a:pt x="152" y="210"/>
                  </a:lnTo>
                  <a:lnTo>
                    <a:pt x="154" y="211"/>
                  </a:lnTo>
                  <a:lnTo>
                    <a:pt x="160" y="214"/>
                  </a:lnTo>
                  <a:lnTo>
                    <a:pt x="167" y="218"/>
                  </a:lnTo>
                  <a:lnTo>
                    <a:pt x="175" y="219"/>
                  </a:lnTo>
                  <a:lnTo>
                    <a:pt x="184" y="220"/>
                  </a:lnTo>
                  <a:lnTo>
                    <a:pt x="194" y="219"/>
                  </a:lnTo>
                  <a:lnTo>
                    <a:pt x="204" y="215"/>
                  </a:lnTo>
                  <a:lnTo>
                    <a:pt x="208" y="216"/>
                  </a:lnTo>
                  <a:lnTo>
                    <a:pt x="219" y="218"/>
                  </a:lnTo>
                  <a:lnTo>
                    <a:pt x="230" y="214"/>
                  </a:lnTo>
                  <a:lnTo>
                    <a:pt x="241" y="200"/>
                  </a:lnTo>
                  <a:lnTo>
                    <a:pt x="244" y="195"/>
                  </a:lnTo>
                  <a:lnTo>
                    <a:pt x="247" y="192"/>
                  </a:lnTo>
                  <a:lnTo>
                    <a:pt x="249" y="192"/>
                  </a:lnTo>
                  <a:lnTo>
                    <a:pt x="253" y="194"/>
                  </a:lnTo>
                  <a:lnTo>
                    <a:pt x="260" y="192"/>
                  </a:lnTo>
                  <a:lnTo>
                    <a:pt x="267" y="189"/>
                  </a:lnTo>
                  <a:lnTo>
                    <a:pt x="273" y="181"/>
                  </a:lnTo>
                  <a:lnTo>
                    <a:pt x="275" y="172"/>
                  </a:lnTo>
                  <a:lnTo>
                    <a:pt x="276" y="170"/>
                  </a:lnTo>
                  <a:lnTo>
                    <a:pt x="280" y="168"/>
                  </a:lnTo>
                  <a:lnTo>
                    <a:pt x="285" y="167"/>
                  </a:lnTo>
                  <a:lnTo>
                    <a:pt x="290" y="168"/>
                  </a:lnTo>
                  <a:lnTo>
                    <a:pt x="299" y="167"/>
                  </a:lnTo>
                  <a:lnTo>
                    <a:pt x="305" y="161"/>
                  </a:lnTo>
                  <a:lnTo>
                    <a:pt x="309" y="151"/>
                  </a:lnTo>
                  <a:lnTo>
                    <a:pt x="310" y="141"/>
                  </a:lnTo>
                  <a:lnTo>
                    <a:pt x="311" y="137"/>
                  </a:lnTo>
                  <a:lnTo>
                    <a:pt x="317" y="137"/>
                  </a:lnTo>
                  <a:lnTo>
                    <a:pt x="323" y="137"/>
                  </a:lnTo>
                  <a:lnTo>
                    <a:pt x="330" y="137"/>
                  </a:lnTo>
                  <a:lnTo>
                    <a:pt x="337" y="134"/>
                  </a:lnTo>
                  <a:lnTo>
                    <a:pt x="341" y="128"/>
                  </a:lnTo>
                  <a:lnTo>
                    <a:pt x="342" y="116"/>
                  </a:lnTo>
                  <a:lnTo>
                    <a:pt x="338" y="99"/>
                  </a:lnTo>
                  <a:lnTo>
                    <a:pt x="337" y="87"/>
                  </a:lnTo>
                  <a:lnTo>
                    <a:pt x="338" y="76"/>
                  </a:lnTo>
                  <a:lnTo>
                    <a:pt x="342" y="65"/>
                  </a:lnTo>
                  <a:lnTo>
                    <a:pt x="346" y="52"/>
                  </a:lnTo>
                  <a:lnTo>
                    <a:pt x="348" y="42"/>
                  </a:lnTo>
                  <a:lnTo>
                    <a:pt x="347" y="32"/>
                  </a:lnTo>
                  <a:lnTo>
                    <a:pt x="342" y="22"/>
                  </a:lnTo>
                  <a:lnTo>
                    <a:pt x="330" y="14"/>
                  </a:lnTo>
                  <a:lnTo>
                    <a:pt x="329" y="13"/>
                  </a:lnTo>
                  <a:lnTo>
                    <a:pt x="325" y="11"/>
                  </a:lnTo>
                  <a:lnTo>
                    <a:pt x="319" y="11"/>
                  </a:lnTo>
                  <a:lnTo>
                    <a:pt x="313" y="14"/>
                  </a:lnTo>
                  <a:lnTo>
                    <a:pt x="306" y="19"/>
                  </a:lnTo>
                  <a:lnTo>
                    <a:pt x="300" y="30"/>
                  </a:lnTo>
                  <a:lnTo>
                    <a:pt x="295" y="47"/>
                  </a:lnTo>
                  <a:lnTo>
                    <a:pt x="292" y="72"/>
                  </a:lnTo>
                  <a:lnTo>
                    <a:pt x="294" y="72"/>
                  </a:lnTo>
                  <a:lnTo>
                    <a:pt x="298" y="71"/>
                  </a:lnTo>
                  <a:lnTo>
                    <a:pt x="301" y="68"/>
                  </a:lnTo>
                  <a:lnTo>
                    <a:pt x="303" y="63"/>
                  </a:lnTo>
                  <a:lnTo>
                    <a:pt x="306" y="41"/>
                  </a:lnTo>
                  <a:lnTo>
                    <a:pt x="317" y="28"/>
                  </a:lnTo>
                  <a:lnTo>
                    <a:pt x="328" y="25"/>
                  </a:lnTo>
                  <a:lnTo>
                    <a:pt x="334" y="33"/>
                  </a:lnTo>
                  <a:lnTo>
                    <a:pt x="334" y="49"/>
                  </a:lnTo>
                  <a:lnTo>
                    <a:pt x="330" y="67"/>
                  </a:lnTo>
                  <a:lnTo>
                    <a:pt x="327" y="86"/>
                  </a:lnTo>
                  <a:lnTo>
                    <a:pt x="328" y="105"/>
                  </a:lnTo>
                  <a:lnTo>
                    <a:pt x="328" y="118"/>
                  </a:lnTo>
                  <a:lnTo>
                    <a:pt x="323" y="122"/>
                  </a:lnTo>
                  <a:lnTo>
                    <a:pt x="314" y="123"/>
                  </a:lnTo>
                  <a:lnTo>
                    <a:pt x="306" y="124"/>
                  </a:lnTo>
                  <a:lnTo>
                    <a:pt x="301" y="133"/>
                  </a:lnTo>
                  <a:lnTo>
                    <a:pt x="299" y="146"/>
                  </a:lnTo>
                  <a:lnTo>
                    <a:pt x="292" y="154"/>
                  </a:lnTo>
                  <a:lnTo>
                    <a:pt x="275" y="149"/>
                  </a:lnTo>
                  <a:lnTo>
                    <a:pt x="266" y="147"/>
                  </a:lnTo>
                  <a:lnTo>
                    <a:pt x="261" y="149"/>
                  </a:lnTo>
                  <a:lnTo>
                    <a:pt x="261" y="156"/>
                  </a:lnTo>
                  <a:lnTo>
                    <a:pt x="261" y="165"/>
                  </a:lnTo>
                  <a:lnTo>
                    <a:pt x="261" y="172"/>
                  </a:lnTo>
                  <a:lnTo>
                    <a:pt x="258" y="178"/>
                  </a:lnTo>
                  <a:lnTo>
                    <a:pt x="251" y="181"/>
                  </a:lnTo>
                  <a:lnTo>
                    <a:pt x="237" y="177"/>
                  </a:lnTo>
                  <a:lnTo>
                    <a:pt x="228" y="175"/>
                  </a:lnTo>
                  <a:lnTo>
                    <a:pt x="223" y="177"/>
                  </a:lnTo>
                  <a:lnTo>
                    <a:pt x="220" y="181"/>
                  </a:lnTo>
                  <a:lnTo>
                    <a:pt x="220" y="189"/>
                  </a:lnTo>
                  <a:lnTo>
                    <a:pt x="219" y="195"/>
                  </a:lnTo>
                  <a:lnTo>
                    <a:pt x="214" y="200"/>
                  </a:lnTo>
                  <a:lnTo>
                    <a:pt x="206" y="203"/>
                  </a:lnTo>
                  <a:lnTo>
                    <a:pt x="191" y="200"/>
                  </a:lnTo>
                  <a:lnTo>
                    <a:pt x="186" y="200"/>
                  </a:lnTo>
                  <a:lnTo>
                    <a:pt x="182" y="201"/>
                  </a:lnTo>
                  <a:lnTo>
                    <a:pt x="179" y="204"/>
                  </a:lnTo>
                  <a:lnTo>
                    <a:pt x="176" y="205"/>
                  </a:lnTo>
                  <a:lnTo>
                    <a:pt x="172" y="208"/>
                  </a:lnTo>
                  <a:lnTo>
                    <a:pt x="167" y="208"/>
                  </a:lnTo>
                  <a:lnTo>
                    <a:pt x="160" y="205"/>
                  </a:lnTo>
                  <a:lnTo>
                    <a:pt x="151" y="200"/>
                  </a:lnTo>
                  <a:lnTo>
                    <a:pt x="141" y="192"/>
                  </a:lnTo>
                  <a:lnTo>
                    <a:pt x="129" y="184"/>
                  </a:lnTo>
                  <a:lnTo>
                    <a:pt x="120" y="175"/>
                  </a:lnTo>
                  <a:lnTo>
                    <a:pt x="111" y="166"/>
                  </a:lnTo>
                  <a:lnTo>
                    <a:pt x="105" y="157"/>
                  </a:lnTo>
                  <a:lnTo>
                    <a:pt x="101" y="148"/>
                  </a:lnTo>
                  <a:lnTo>
                    <a:pt x="103" y="141"/>
                  </a:lnTo>
                  <a:lnTo>
                    <a:pt x="106" y="134"/>
                  </a:lnTo>
                  <a:lnTo>
                    <a:pt x="113" y="132"/>
                  </a:lnTo>
                  <a:lnTo>
                    <a:pt x="119" y="134"/>
                  </a:lnTo>
                  <a:lnTo>
                    <a:pt x="127" y="141"/>
                  </a:lnTo>
                  <a:lnTo>
                    <a:pt x="133" y="149"/>
                  </a:lnTo>
                  <a:lnTo>
                    <a:pt x="141" y="159"/>
                  </a:lnTo>
                  <a:lnTo>
                    <a:pt x="148" y="168"/>
                  </a:lnTo>
                  <a:lnTo>
                    <a:pt x="157" y="176"/>
                  </a:lnTo>
                  <a:lnTo>
                    <a:pt x="166" y="181"/>
                  </a:lnTo>
                  <a:lnTo>
                    <a:pt x="168" y="182"/>
                  </a:lnTo>
                  <a:lnTo>
                    <a:pt x="172" y="184"/>
                  </a:lnTo>
                  <a:lnTo>
                    <a:pt x="172" y="180"/>
                  </a:lnTo>
                  <a:lnTo>
                    <a:pt x="163" y="166"/>
                  </a:lnTo>
                  <a:lnTo>
                    <a:pt x="154" y="156"/>
                  </a:lnTo>
                  <a:lnTo>
                    <a:pt x="144" y="144"/>
                  </a:lnTo>
                  <a:lnTo>
                    <a:pt x="132" y="133"/>
                  </a:lnTo>
                  <a:lnTo>
                    <a:pt x="119" y="122"/>
                  </a:lnTo>
                  <a:lnTo>
                    <a:pt x="109" y="110"/>
                  </a:lnTo>
                  <a:lnTo>
                    <a:pt x="103" y="100"/>
                  </a:lnTo>
                  <a:lnTo>
                    <a:pt x="101" y="89"/>
                  </a:lnTo>
                  <a:lnTo>
                    <a:pt x="105" y="77"/>
                  </a:lnTo>
                  <a:lnTo>
                    <a:pt x="113" y="72"/>
                  </a:lnTo>
                  <a:lnTo>
                    <a:pt x="123" y="76"/>
                  </a:lnTo>
                  <a:lnTo>
                    <a:pt x="134" y="86"/>
                  </a:lnTo>
                  <a:lnTo>
                    <a:pt x="148" y="100"/>
                  </a:lnTo>
                  <a:lnTo>
                    <a:pt x="162" y="116"/>
                  </a:lnTo>
                  <a:lnTo>
                    <a:pt x="176" y="134"/>
                  </a:lnTo>
                  <a:lnTo>
                    <a:pt x="190" y="149"/>
                  </a:lnTo>
                  <a:lnTo>
                    <a:pt x="204" y="163"/>
                  </a:lnTo>
                  <a:lnTo>
                    <a:pt x="208" y="165"/>
                  </a:lnTo>
                  <a:lnTo>
                    <a:pt x="210" y="162"/>
                  </a:lnTo>
                  <a:lnTo>
                    <a:pt x="211" y="158"/>
                  </a:lnTo>
                  <a:lnTo>
                    <a:pt x="211" y="157"/>
                  </a:lnTo>
                  <a:lnTo>
                    <a:pt x="209" y="154"/>
                  </a:lnTo>
                  <a:lnTo>
                    <a:pt x="204" y="148"/>
                  </a:lnTo>
                  <a:lnTo>
                    <a:pt x="195" y="137"/>
                  </a:lnTo>
                  <a:lnTo>
                    <a:pt x="184" y="124"/>
                  </a:lnTo>
                  <a:lnTo>
                    <a:pt x="170" y="110"/>
                  </a:lnTo>
                  <a:lnTo>
                    <a:pt x="156" y="95"/>
                  </a:lnTo>
                  <a:lnTo>
                    <a:pt x="142" y="80"/>
                  </a:lnTo>
                  <a:lnTo>
                    <a:pt x="128" y="66"/>
                  </a:lnTo>
                  <a:lnTo>
                    <a:pt x="123" y="60"/>
                  </a:lnTo>
                  <a:lnTo>
                    <a:pt x="122" y="53"/>
                  </a:lnTo>
                  <a:lnTo>
                    <a:pt x="124" y="49"/>
                  </a:lnTo>
                  <a:lnTo>
                    <a:pt x="129" y="47"/>
                  </a:lnTo>
                  <a:lnTo>
                    <a:pt x="135" y="46"/>
                  </a:lnTo>
                  <a:lnTo>
                    <a:pt x="143" y="44"/>
                  </a:lnTo>
                  <a:lnTo>
                    <a:pt x="149" y="46"/>
                  </a:lnTo>
                  <a:lnTo>
                    <a:pt x="156" y="48"/>
                  </a:lnTo>
                  <a:lnTo>
                    <a:pt x="162" y="53"/>
                  </a:lnTo>
                  <a:lnTo>
                    <a:pt x="172" y="61"/>
                  </a:lnTo>
                  <a:lnTo>
                    <a:pt x="185" y="72"/>
                  </a:lnTo>
                  <a:lnTo>
                    <a:pt x="199" y="85"/>
                  </a:lnTo>
                  <a:lnTo>
                    <a:pt x="213" y="99"/>
                  </a:lnTo>
                  <a:lnTo>
                    <a:pt x="224" y="113"/>
                  </a:lnTo>
                  <a:lnTo>
                    <a:pt x="234" y="124"/>
                  </a:lnTo>
                  <a:lnTo>
                    <a:pt x="239" y="134"/>
                  </a:lnTo>
                  <a:lnTo>
                    <a:pt x="241" y="137"/>
                  </a:lnTo>
                  <a:lnTo>
                    <a:pt x="243" y="137"/>
                  </a:lnTo>
                  <a:lnTo>
                    <a:pt x="246" y="133"/>
                  </a:lnTo>
                  <a:lnTo>
                    <a:pt x="247" y="127"/>
                  </a:lnTo>
                  <a:lnTo>
                    <a:pt x="244" y="120"/>
                  </a:lnTo>
                  <a:lnTo>
                    <a:pt x="238" y="111"/>
                  </a:lnTo>
                  <a:lnTo>
                    <a:pt x="228" y="101"/>
                  </a:lnTo>
                  <a:lnTo>
                    <a:pt x="215" y="90"/>
                  </a:lnTo>
                  <a:lnTo>
                    <a:pt x="203" y="77"/>
                  </a:lnTo>
                  <a:lnTo>
                    <a:pt x="191" y="65"/>
                  </a:lnTo>
                  <a:lnTo>
                    <a:pt x="180" y="53"/>
                  </a:lnTo>
                  <a:lnTo>
                    <a:pt x="172" y="43"/>
                  </a:lnTo>
                  <a:lnTo>
                    <a:pt x="167" y="34"/>
                  </a:lnTo>
                  <a:lnTo>
                    <a:pt x="165" y="24"/>
                  </a:lnTo>
                  <a:lnTo>
                    <a:pt x="170" y="18"/>
                  </a:lnTo>
                  <a:lnTo>
                    <a:pt x="184" y="18"/>
                  </a:lnTo>
                  <a:lnTo>
                    <a:pt x="192" y="22"/>
                  </a:lnTo>
                  <a:lnTo>
                    <a:pt x="204" y="28"/>
                  </a:lnTo>
                  <a:lnTo>
                    <a:pt x="217" y="39"/>
                  </a:lnTo>
                  <a:lnTo>
                    <a:pt x="229" y="51"/>
                  </a:lnTo>
                  <a:lnTo>
                    <a:pt x="242" y="66"/>
                  </a:lnTo>
                  <a:lnTo>
                    <a:pt x="254" y="80"/>
                  </a:lnTo>
                  <a:lnTo>
                    <a:pt x="266" y="95"/>
                  </a:lnTo>
                  <a:lnTo>
                    <a:pt x="275" y="110"/>
                  </a:lnTo>
                  <a:lnTo>
                    <a:pt x="285" y="114"/>
                  </a:lnTo>
                  <a:lnTo>
                    <a:pt x="294" y="99"/>
                  </a:lnTo>
                  <a:lnTo>
                    <a:pt x="300" y="80"/>
                  </a:lnTo>
                  <a:lnTo>
                    <a:pt x="303" y="70"/>
                  </a:lnTo>
                  <a:lnTo>
                    <a:pt x="294" y="72"/>
                  </a:lnTo>
                  <a:lnTo>
                    <a:pt x="291" y="79"/>
                  </a:lnTo>
                  <a:lnTo>
                    <a:pt x="286" y="90"/>
                  </a:lnTo>
                  <a:lnTo>
                    <a:pt x="280" y="96"/>
                  </a:lnTo>
                  <a:lnTo>
                    <a:pt x="275" y="89"/>
                  </a:lnTo>
                  <a:lnTo>
                    <a:pt x="270" y="77"/>
                  </a:lnTo>
                  <a:lnTo>
                    <a:pt x="258" y="61"/>
                  </a:lnTo>
                  <a:lnTo>
                    <a:pt x="242" y="43"/>
                  </a:lnTo>
                  <a:lnTo>
                    <a:pt x="224" y="25"/>
                  </a:lnTo>
                  <a:lnTo>
                    <a:pt x="204" y="10"/>
                  </a:lnTo>
                  <a:lnTo>
                    <a:pt x="185" y="1"/>
                  </a:lnTo>
                  <a:lnTo>
                    <a:pt x="166" y="0"/>
                  </a:lnTo>
                  <a:lnTo>
                    <a:pt x="151" y="8"/>
                  </a:lnTo>
                  <a:lnTo>
                    <a:pt x="143" y="20"/>
                  </a:lnTo>
                  <a:lnTo>
                    <a:pt x="143" y="29"/>
                  </a:lnTo>
                  <a:lnTo>
                    <a:pt x="144" y="36"/>
                  </a:lnTo>
                  <a:lnTo>
                    <a:pt x="138" y="37"/>
                  </a:lnTo>
                  <a:lnTo>
                    <a:pt x="122" y="38"/>
                  </a:lnTo>
                  <a:lnTo>
                    <a:pt x="113" y="44"/>
                  </a:lnTo>
                  <a:lnTo>
                    <a:pt x="110" y="53"/>
                  </a:lnTo>
                  <a:lnTo>
                    <a:pt x="110" y="61"/>
                  </a:lnTo>
                  <a:lnTo>
                    <a:pt x="105" y="66"/>
                  </a:lnTo>
                  <a:lnTo>
                    <a:pt x="95" y="71"/>
                  </a:lnTo>
                  <a:lnTo>
                    <a:pt x="87" y="81"/>
                  </a:lnTo>
                  <a:lnTo>
                    <a:pt x="92" y="103"/>
                  </a:lnTo>
                  <a:lnTo>
                    <a:pt x="96" y="113"/>
                  </a:lnTo>
                  <a:lnTo>
                    <a:pt x="95" y="119"/>
                  </a:lnTo>
                  <a:lnTo>
                    <a:pt x="94" y="123"/>
                  </a:lnTo>
                  <a:lnTo>
                    <a:pt x="92" y="1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2" name="Freeform 224"/>
            <p:cNvSpPr>
              <a:spLocks/>
            </p:cNvSpPr>
            <p:nvPr/>
          </p:nvSpPr>
          <p:spPr bwMode="auto">
            <a:xfrm>
              <a:off x="4940" y="2911"/>
              <a:ext cx="302" cy="233"/>
            </a:xfrm>
            <a:custGeom>
              <a:avLst/>
              <a:gdLst>
                <a:gd name="T0" fmla="*/ 287 w 302"/>
                <a:gd name="T1" fmla="*/ 23 h 233"/>
                <a:gd name="T2" fmla="*/ 273 w 302"/>
                <a:gd name="T3" fmla="*/ 72 h 233"/>
                <a:gd name="T4" fmla="*/ 247 w 302"/>
                <a:gd name="T5" fmla="*/ 140 h 233"/>
                <a:gd name="T6" fmla="*/ 227 w 302"/>
                <a:gd name="T7" fmla="*/ 191 h 233"/>
                <a:gd name="T8" fmla="*/ 232 w 302"/>
                <a:gd name="T9" fmla="*/ 204 h 233"/>
                <a:gd name="T10" fmla="*/ 242 w 302"/>
                <a:gd name="T11" fmla="*/ 180 h 233"/>
                <a:gd name="T12" fmla="*/ 264 w 302"/>
                <a:gd name="T13" fmla="*/ 124 h 233"/>
                <a:gd name="T14" fmla="*/ 289 w 302"/>
                <a:gd name="T15" fmla="*/ 61 h 233"/>
                <a:gd name="T16" fmla="*/ 302 w 302"/>
                <a:gd name="T17" fmla="*/ 13 h 233"/>
                <a:gd name="T18" fmla="*/ 295 w 302"/>
                <a:gd name="T19" fmla="*/ 0 h 233"/>
                <a:gd name="T20" fmla="*/ 272 w 302"/>
                <a:gd name="T21" fmla="*/ 4 h 233"/>
                <a:gd name="T22" fmla="*/ 256 w 302"/>
                <a:gd name="T23" fmla="*/ 9 h 233"/>
                <a:gd name="T24" fmla="*/ 225 w 302"/>
                <a:gd name="T25" fmla="*/ 21 h 233"/>
                <a:gd name="T26" fmla="*/ 187 w 302"/>
                <a:gd name="T27" fmla="*/ 47 h 233"/>
                <a:gd name="T28" fmla="*/ 147 w 302"/>
                <a:gd name="T29" fmla="*/ 86 h 233"/>
                <a:gd name="T30" fmla="*/ 143 w 302"/>
                <a:gd name="T31" fmla="*/ 87 h 233"/>
                <a:gd name="T32" fmla="*/ 130 w 302"/>
                <a:gd name="T33" fmla="*/ 83 h 233"/>
                <a:gd name="T34" fmla="*/ 114 w 302"/>
                <a:gd name="T35" fmla="*/ 72 h 233"/>
                <a:gd name="T36" fmla="*/ 86 w 302"/>
                <a:gd name="T37" fmla="*/ 54 h 233"/>
                <a:gd name="T38" fmla="*/ 53 w 302"/>
                <a:gd name="T39" fmla="*/ 39 h 233"/>
                <a:gd name="T40" fmla="*/ 19 w 302"/>
                <a:gd name="T41" fmla="*/ 35 h 233"/>
                <a:gd name="T42" fmla="*/ 2 w 302"/>
                <a:gd name="T43" fmla="*/ 42 h 233"/>
                <a:gd name="T44" fmla="*/ 23 w 302"/>
                <a:gd name="T45" fmla="*/ 44 h 233"/>
                <a:gd name="T46" fmla="*/ 57 w 302"/>
                <a:gd name="T47" fmla="*/ 53 h 233"/>
                <a:gd name="T48" fmla="*/ 101 w 302"/>
                <a:gd name="T49" fmla="*/ 76 h 233"/>
                <a:gd name="T50" fmla="*/ 125 w 302"/>
                <a:gd name="T51" fmla="*/ 102 h 233"/>
                <a:gd name="T52" fmla="*/ 119 w 302"/>
                <a:gd name="T53" fmla="*/ 162 h 233"/>
                <a:gd name="T54" fmla="*/ 114 w 302"/>
                <a:gd name="T55" fmla="*/ 218 h 233"/>
                <a:gd name="T56" fmla="*/ 125 w 302"/>
                <a:gd name="T57" fmla="*/ 173 h 233"/>
                <a:gd name="T58" fmla="*/ 135 w 302"/>
                <a:gd name="T59" fmla="*/ 99 h 233"/>
                <a:gd name="T60" fmla="*/ 142 w 302"/>
                <a:gd name="T61" fmla="*/ 100 h 233"/>
                <a:gd name="T62" fmla="*/ 152 w 302"/>
                <a:gd name="T63" fmla="*/ 95 h 233"/>
                <a:gd name="T64" fmla="*/ 144 w 302"/>
                <a:gd name="T65" fmla="*/ 153 h 233"/>
                <a:gd name="T66" fmla="*/ 128 w 302"/>
                <a:gd name="T67" fmla="*/ 225 h 233"/>
                <a:gd name="T68" fmla="*/ 138 w 302"/>
                <a:gd name="T69" fmla="*/ 228 h 233"/>
                <a:gd name="T70" fmla="*/ 154 w 302"/>
                <a:gd name="T71" fmla="*/ 161 h 233"/>
                <a:gd name="T72" fmla="*/ 167 w 302"/>
                <a:gd name="T73" fmla="*/ 85 h 233"/>
                <a:gd name="T74" fmla="*/ 183 w 302"/>
                <a:gd name="T75" fmla="*/ 68 h 233"/>
                <a:gd name="T76" fmla="*/ 215 w 302"/>
                <a:gd name="T77" fmla="*/ 44 h 233"/>
                <a:gd name="T78" fmla="*/ 258 w 302"/>
                <a:gd name="T79" fmla="*/ 23 h 2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2"/>
                <a:gd name="T121" fmla="*/ 0 h 233"/>
                <a:gd name="T122" fmla="*/ 302 w 302"/>
                <a:gd name="T123" fmla="*/ 233 h 2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2" h="233">
                  <a:moveTo>
                    <a:pt x="283" y="16"/>
                  </a:moveTo>
                  <a:lnTo>
                    <a:pt x="287" y="23"/>
                  </a:lnTo>
                  <a:lnTo>
                    <a:pt x="282" y="43"/>
                  </a:lnTo>
                  <a:lnTo>
                    <a:pt x="273" y="72"/>
                  </a:lnTo>
                  <a:lnTo>
                    <a:pt x="261" y="106"/>
                  </a:lnTo>
                  <a:lnTo>
                    <a:pt x="247" y="140"/>
                  </a:lnTo>
                  <a:lnTo>
                    <a:pt x="235" y="169"/>
                  </a:lnTo>
                  <a:lnTo>
                    <a:pt x="227" y="191"/>
                  </a:lnTo>
                  <a:lnTo>
                    <a:pt x="223" y="199"/>
                  </a:lnTo>
                  <a:lnTo>
                    <a:pt x="232" y="204"/>
                  </a:lnTo>
                  <a:lnTo>
                    <a:pt x="234" y="197"/>
                  </a:lnTo>
                  <a:lnTo>
                    <a:pt x="242" y="180"/>
                  </a:lnTo>
                  <a:lnTo>
                    <a:pt x="252" y="154"/>
                  </a:lnTo>
                  <a:lnTo>
                    <a:pt x="264" y="124"/>
                  </a:lnTo>
                  <a:lnTo>
                    <a:pt x="277" y="92"/>
                  </a:lnTo>
                  <a:lnTo>
                    <a:pt x="289" y="61"/>
                  </a:lnTo>
                  <a:lnTo>
                    <a:pt x="297" y="33"/>
                  </a:lnTo>
                  <a:lnTo>
                    <a:pt x="302" y="13"/>
                  </a:lnTo>
                  <a:lnTo>
                    <a:pt x="301" y="4"/>
                  </a:lnTo>
                  <a:lnTo>
                    <a:pt x="295" y="0"/>
                  </a:lnTo>
                  <a:lnTo>
                    <a:pt x="285" y="1"/>
                  </a:lnTo>
                  <a:lnTo>
                    <a:pt x="272" y="4"/>
                  </a:lnTo>
                  <a:lnTo>
                    <a:pt x="266" y="5"/>
                  </a:lnTo>
                  <a:lnTo>
                    <a:pt x="256" y="9"/>
                  </a:lnTo>
                  <a:lnTo>
                    <a:pt x="242" y="14"/>
                  </a:lnTo>
                  <a:lnTo>
                    <a:pt x="225" y="21"/>
                  </a:lnTo>
                  <a:lnTo>
                    <a:pt x="208" y="33"/>
                  </a:lnTo>
                  <a:lnTo>
                    <a:pt x="187" y="47"/>
                  </a:lnTo>
                  <a:lnTo>
                    <a:pt x="167" y="64"/>
                  </a:lnTo>
                  <a:lnTo>
                    <a:pt x="147" y="86"/>
                  </a:lnTo>
                  <a:lnTo>
                    <a:pt x="145" y="87"/>
                  </a:lnTo>
                  <a:lnTo>
                    <a:pt x="143" y="87"/>
                  </a:lnTo>
                  <a:lnTo>
                    <a:pt x="138" y="87"/>
                  </a:lnTo>
                  <a:lnTo>
                    <a:pt x="130" y="83"/>
                  </a:lnTo>
                  <a:lnTo>
                    <a:pt x="124" y="78"/>
                  </a:lnTo>
                  <a:lnTo>
                    <a:pt x="114" y="72"/>
                  </a:lnTo>
                  <a:lnTo>
                    <a:pt x="101" y="63"/>
                  </a:lnTo>
                  <a:lnTo>
                    <a:pt x="86" y="54"/>
                  </a:lnTo>
                  <a:lnTo>
                    <a:pt x="70" y="45"/>
                  </a:lnTo>
                  <a:lnTo>
                    <a:pt x="53" y="39"/>
                  </a:lnTo>
                  <a:lnTo>
                    <a:pt x="35" y="35"/>
                  </a:lnTo>
                  <a:lnTo>
                    <a:pt x="19" y="35"/>
                  </a:lnTo>
                  <a:lnTo>
                    <a:pt x="0" y="42"/>
                  </a:lnTo>
                  <a:lnTo>
                    <a:pt x="2" y="42"/>
                  </a:lnTo>
                  <a:lnTo>
                    <a:pt x="10" y="42"/>
                  </a:lnTo>
                  <a:lnTo>
                    <a:pt x="23" y="44"/>
                  </a:lnTo>
                  <a:lnTo>
                    <a:pt x="38" y="47"/>
                  </a:lnTo>
                  <a:lnTo>
                    <a:pt x="57" y="53"/>
                  </a:lnTo>
                  <a:lnTo>
                    <a:pt x="78" y="62"/>
                  </a:lnTo>
                  <a:lnTo>
                    <a:pt x="101" y="76"/>
                  </a:lnTo>
                  <a:lnTo>
                    <a:pt x="125" y="94"/>
                  </a:lnTo>
                  <a:lnTo>
                    <a:pt x="125" y="102"/>
                  </a:lnTo>
                  <a:lnTo>
                    <a:pt x="123" y="125"/>
                  </a:lnTo>
                  <a:lnTo>
                    <a:pt x="119" y="162"/>
                  </a:lnTo>
                  <a:lnTo>
                    <a:pt x="111" y="211"/>
                  </a:lnTo>
                  <a:lnTo>
                    <a:pt x="114" y="218"/>
                  </a:lnTo>
                  <a:lnTo>
                    <a:pt x="118" y="205"/>
                  </a:lnTo>
                  <a:lnTo>
                    <a:pt x="125" y="173"/>
                  </a:lnTo>
                  <a:lnTo>
                    <a:pt x="133" y="134"/>
                  </a:lnTo>
                  <a:lnTo>
                    <a:pt x="135" y="99"/>
                  </a:lnTo>
                  <a:lnTo>
                    <a:pt x="137" y="99"/>
                  </a:lnTo>
                  <a:lnTo>
                    <a:pt x="142" y="100"/>
                  </a:lnTo>
                  <a:lnTo>
                    <a:pt x="147" y="99"/>
                  </a:lnTo>
                  <a:lnTo>
                    <a:pt x="152" y="95"/>
                  </a:lnTo>
                  <a:lnTo>
                    <a:pt x="149" y="113"/>
                  </a:lnTo>
                  <a:lnTo>
                    <a:pt x="144" y="153"/>
                  </a:lnTo>
                  <a:lnTo>
                    <a:pt x="135" y="197"/>
                  </a:lnTo>
                  <a:lnTo>
                    <a:pt x="128" y="225"/>
                  </a:lnTo>
                  <a:lnTo>
                    <a:pt x="135" y="233"/>
                  </a:lnTo>
                  <a:lnTo>
                    <a:pt x="138" y="228"/>
                  </a:lnTo>
                  <a:lnTo>
                    <a:pt x="144" y="205"/>
                  </a:lnTo>
                  <a:lnTo>
                    <a:pt x="154" y="161"/>
                  </a:lnTo>
                  <a:lnTo>
                    <a:pt x="164" y="87"/>
                  </a:lnTo>
                  <a:lnTo>
                    <a:pt x="167" y="85"/>
                  </a:lnTo>
                  <a:lnTo>
                    <a:pt x="173" y="78"/>
                  </a:lnTo>
                  <a:lnTo>
                    <a:pt x="183" y="68"/>
                  </a:lnTo>
                  <a:lnTo>
                    <a:pt x="197" y="56"/>
                  </a:lnTo>
                  <a:lnTo>
                    <a:pt x="215" y="44"/>
                  </a:lnTo>
                  <a:lnTo>
                    <a:pt x="235" y="33"/>
                  </a:lnTo>
                  <a:lnTo>
                    <a:pt x="258" y="23"/>
                  </a:lnTo>
                  <a:lnTo>
                    <a:pt x="283"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3" name="Freeform 225"/>
            <p:cNvSpPr>
              <a:spLocks/>
            </p:cNvSpPr>
            <p:nvPr/>
          </p:nvSpPr>
          <p:spPr bwMode="auto">
            <a:xfrm>
              <a:off x="4978" y="2900"/>
              <a:ext cx="105" cy="93"/>
            </a:xfrm>
            <a:custGeom>
              <a:avLst/>
              <a:gdLst>
                <a:gd name="T0" fmla="*/ 102 w 105"/>
                <a:gd name="T1" fmla="*/ 91 h 93"/>
                <a:gd name="T2" fmla="*/ 90 w 105"/>
                <a:gd name="T3" fmla="*/ 70 h 93"/>
                <a:gd name="T4" fmla="*/ 73 w 105"/>
                <a:gd name="T5" fmla="*/ 53 h 93"/>
                <a:gd name="T6" fmla="*/ 57 w 105"/>
                <a:gd name="T7" fmla="*/ 39 h 93"/>
                <a:gd name="T8" fmla="*/ 40 w 105"/>
                <a:gd name="T9" fmla="*/ 29 h 93"/>
                <a:gd name="T10" fmla="*/ 24 w 105"/>
                <a:gd name="T11" fmla="*/ 21 h 93"/>
                <a:gd name="T12" fmla="*/ 11 w 105"/>
                <a:gd name="T13" fmla="*/ 16 h 93"/>
                <a:gd name="T14" fmla="*/ 2 w 105"/>
                <a:gd name="T15" fmla="*/ 13 h 93"/>
                <a:gd name="T16" fmla="*/ 0 w 105"/>
                <a:gd name="T17" fmla="*/ 12 h 93"/>
                <a:gd name="T18" fmla="*/ 2 w 105"/>
                <a:gd name="T19" fmla="*/ 0 h 93"/>
                <a:gd name="T20" fmla="*/ 6 w 105"/>
                <a:gd name="T21" fmla="*/ 1 h 93"/>
                <a:gd name="T22" fmla="*/ 16 w 105"/>
                <a:gd name="T23" fmla="*/ 6 h 93"/>
                <a:gd name="T24" fmla="*/ 30 w 105"/>
                <a:gd name="T25" fmla="*/ 13 h 93"/>
                <a:gd name="T26" fmla="*/ 48 w 105"/>
                <a:gd name="T27" fmla="*/ 24 h 93"/>
                <a:gd name="T28" fmla="*/ 64 w 105"/>
                <a:gd name="T29" fmla="*/ 36 h 93"/>
                <a:gd name="T30" fmla="*/ 81 w 105"/>
                <a:gd name="T31" fmla="*/ 51 h 93"/>
                <a:gd name="T32" fmla="*/ 95 w 105"/>
                <a:gd name="T33" fmla="*/ 68 h 93"/>
                <a:gd name="T34" fmla="*/ 104 w 105"/>
                <a:gd name="T35" fmla="*/ 86 h 93"/>
                <a:gd name="T36" fmla="*/ 105 w 105"/>
                <a:gd name="T37" fmla="*/ 92 h 93"/>
                <a:gd name="T38" fmla="*/ 105 w 105"/>
                <a:gd name="T39" fmla="*/ 93 h 93"/>
                <a:gd name="T40" fmla="*/ 104 w 105"/>
                <a:gd name="T41" fmla="*/ 92 h 93"/>
                <a:gd name="T42" fmla="*/ 102 w 105"/>
                <a:gd name="T43" fmla="*/ 91 h 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5"/>
                <a:gd name="T67" fmla="*/ 0 h 93"/>
                <a:gd name="T68" fmla="*/ 105 w 105"/>
                <a:gd name="T69" fmla="*/ 93 h 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5" h="93">
                  <a:moveTo>
                    <a:pt x="102" y="91"/>
                  </a:moveTo>
                  <a:lnTo>
                    <a:pt x="90" y="70"/>
                  </a:lnTo>
                  <a:lnTo>
                    <a:pt x="73" y="53"/>
                  </a:lnTo>
                  <a:lnTo>
                    <a:pt x="57" y="39"/>
                  </a:lnTo>
                  <a:lnTo>
                    <a:pt x="40" y="29"/>
                  </a:lnTo>
                  <a:lnTo>
                    <a:pt x="24" y="21"/>
                  </a:lnTo>
                  <a:lnTo>
                    <a:pt x="11" y="16"/>
                  </a:lnTo>
                  <a:lnTo>
                    <a:pt x="2" y="13"/>
                  </a:lnTo>
                  <a:lnTo>
                    <a:pt x="0" y="12"/>
                  </a:lnTo>
                  <a:lnTo>
                    <a:pt x="2" y="0"/>
                  </a:lnTo>
                  <a:lnTo>
                    <a:pt x="6" y="1"/>
                  </a:lnTo>
                  <a:lnTo>
                    <a:pt x="16" y="6"/>
                  </a:lnTo>
                  <a:lnTo>
                    <a:pt x="30" y="13"/>
                  </a:lnTo>
                  <a:lnTo>
                    <a:pt x="48" y="24"/>
                  </a:lnTo>
                  <a:lnTo>
                    <a:pt x="64" y="36"/>
                  </a:lnTo>
                  <a:lnTo>
                    <a:pt x="81" y="51"/>
                  </a:lnTo>
                  <a:lnTo>
                    <a:pt x="95" y="68"/>
                  </a:lnTo>
                  <a:lnTo>
                    <a:pt x="104" y="86"/>
                  </a:lnTo>
                  <a:lnTo>
                    <a:pt x="105" y="92"/>
                  </a:lnTo>
                  <a:lnTo>
                    <a:pt x="105" y="93"/>
                  </a:lnTo>
                  <a:lnTo>
                    <a:pt x="104" y="92"/>
                  </a:lnTo>
                  <a:lnTo>
                    <a:pt x="102"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4" name="Freeform 226"/>
            <p:cNvSpPr>
              <a:spLocks/>
            </p:cNvSpPr>
            <p:nvPr/>
          </p:nvSpPr>
          <p:spPr bwMode="auto">
            <a:xfrm>
              <a:off x="5082" y="2876"/>
              <a:ext cx="149" cy="116"/>
            </a:xfrm>
            <a:custGeom>
              <a:avLst/>
              <a:gdLst>
                <a:gd name="T0" fmla="*/ 0 w 149"/>
                <a:gd name="T1" fmla="*/ 111 h 116"/>
                <a:gd name="T2" fmla="*/ 1 w 149"/>
                <a:gd name="T3" fmla="*/ 107 h 116"/>
                <a:gd name="T4" fmla="*/ 6 w 149"/>
                <a:gd name="T5" fmla="*/ 98 h 116"/>
                <a:gd name="T6" fmla="*/ 15 w 149"/>
                <a:gd name="T7" fmla="*/ 86 h 116"/>
                <a:gd name="T8" fmla="*/ 28 w 149"/>
                <a:gd name="T9" fmla="*/ 69 h 116"/>
                <a:gd name="T10" fmla="*/ 45 w 149"/>
                <a:gd name="T11" fmla="*/ 50 h 116"/>
                <a:gd name="T12" fmla="*/ 67 w 149"/>
                <a:gd name="T13" fmla="*/ 32 h 116"/>
                <a:gd name="T14" fmla="*/ 93 w 149"/>
                <a:gd name="T15" fmla="*/ 15 h 116"/>
                <a:gd name="T16" fmla="*/ 125 w 149"/>
                <a:gd name="T17" fmla="*/ 1 h 116"/>
                <a:gd name="T18" fmla="*/ 128 w 149"/>
                <a:gd name="T19" fmla="*/ 0 h 116"/>
                <a:gd name="T20" fmla="*/ 131 w 149"/>
                <a:gd name="T21" fmla="*/ 0 h 116"/>
                <a:gd name="T22" fmla="*/ 135 w 149"/>
                <a:gd name="T23" fmla="*/ 3 h 116"/>
                <a:gd name="T24" fmla="*/ 135 w 149"/>
                <a:gd name="T25" fmla="*/ 17 h 116"/>
                <a:gd name="T26" fmla="*/ 138 w 149"/>
                <a:gd name="T27" fmla="*/ 16 h 116"/>
                <a:gd name="T28" fmla="*/ 143 w 149"/>
                <a:gd name="T29" fmla="*/ 12 h 116"/>
                <a:gd name="T30" fmla="*/ 147 w 149"/>
                <a:gd name="T31" fmla="*/ 11 h 116"/>
                <a:gd name="T32" fmla="*/ 149 w 149"/>
                <a:gd name="T33" fmla="*/ 16 h 116"/>
                <a:gd name="T34" fmla="*/ 149 w 149"/>
                <a:gd name="T35" fmla="*/ 24 h 116"/>
                <a:gd name="T36" fmla="*/ 148 w 149"/>
                <a:gd name="T37" fmla="*/ 31 h 116"/>
                <a:gd name="T38" fmla="*/ 145 w 149"/>
                <a:gd name="T39" fmla="*/ 36 h 116"/>
                <a:gd name="T40" fmla="*/ 145 w 149"/>
                <a:gd name="T41" fmla="*/ 39 h 116"/>
                <a:gd name="T42" fmla="*/ 139 w 149"/>
                <a:gd name="T43" fmla="*/ 41 h 116"/>
                <a:gd name="T44" fmla="*/ 140 w 149"/>
                <a:gd name="T45" fmla="*/ 24 h 116"/>
                <a:gd name="T46" fmla="*/ 138 w 149"/>
                <a:gd name="T47" fmla="*/ 25 h 116"/>
                <a:gd name="T48" fmla="*/ 129 w 149"/>
                <a:gd name="T49" fmla="*/ 27 h 116"/>
                <a:gd name="T50" fmla="*/ 117 w 149"/>
                <a:gd name="T51" fmla="*/ 32 h 116"/>
                <a:gd name="T52" fmla="*/ 101 w 149"/>
                <a:gd name="T53" fmla="*/ 40 h 116"/>
                <a:gd name="T54" fmla="*/ 81 w 149"/>
                <a:gd name="T55" fmla="*/ 51 h 116"/>
                <a:gd name="T56" fmla="*/ 58 w 149"/>
                <a:gd name="T57" fmla="*/ 67 h 116"/>
                <a:gd name="T58" fmla="*/ 34 w 149"/>
                <a:gd name="T59" fmla="*/ 84 h 116"/>
                <a:gd name="T60" fmla="*/ 7 w 149"/>
                <a:gd name="T61" fmla="*/ 107 h 116"/>
                <a:gd name="T62" fmla="*/ 7 w 149"/>
                <a:gd name="T63" fmla="*/ 106 h 116"/>
                <a:gd name="T64" fmla="*/ 9 w 149"/>
                <a:gd name="T65" fmla="*/ 103 h 116"/>
                <a:gd name="T66" fmla="*/ 11 w 149"/>
                <a:gd name="T67" fmla="*/ 99 h 116"/>
                <a:gd name="T68" fmla="*/ 16 w 149"/>
                <a:gd name="T69" fmla="*/ 92 h 116"/>
                <a:gd name="T70" fmla="*/ 22 w 149"/>
                <a:gd name="T71" fmla="*/ 87 h 116"/>
                <a:gd name="T72" fmla="*/ 33 w 149"/>
                <a:gd name="T73" fmla="*/ 78 h 116"/>
                <a:gd name="T74" fmla="*/ 45 w 149"/>
                <a:gd name="T75" fmla="*/ 68 h 116"/>
                <a:gd name="T76" fmla="*/ 62 w 149"/>
                <a:gd name="T77" fmla="*/ 55 h 116"/>
                <a:gd name="T78" fmla="*/ 78 w 149"/>
                <a:gd name="T79" fmla="*/ 44 h 116"/>
                <a:gd name="T80" fmla="*/ 95 w 149"/>
                <a:gd name="T81" fmla="*/ 34 h 116"/>
                <a:gd name="T82" fmla="*/ 111 w 149"/>
                <a:gd name="T83" fmla="*/ 25 h 116"/>
                <a:gd name="T84" fmla="*/ 126 w 149"/>
                <a:gd name="T85" fmla="*/ 20 h 116"/>
                <a:gd name="T86" fmla="*/ 126 w 149"/>
                <a:gd name="T87" fmla="*/ 8 h 116"/>
                <a:gd name="T88" fmla="*/ 122 w 149"/>
                <a:gd name="T89" fmla="*/ 10 h 116"/>
                <a:gd name="T90" fmla="*/ 112 w 149"/>
                <a:gd name="T91" fmla="*/ 15 h 116"/>
                <a:gd name="T92" fmla="*/ 97 w 149"/>
                <a:gd name="T93" fmla="*/ 24 h 116"/>
                <a:gd name="T94" fmla="*/ 79 w 149"/>
                <a:gd name="T95" fmla="*/ 35 h 116"/>
                <a:gd name="T96" fmla="*/ 59 w 149"/>
                <a:gd name="T97" fmla="*/ 50 h 116"/>
                <a:gd name="T98" fmla="*/ 39 w 149"/>
                <a:gd name="T99" fmla="*/ 67 h 116"/>
                <a:gd name="T100" fmla="*/ 20 w 149"/>
                <a:gd name="T101" fmla="*/ 88 h 116"/>
                <a:gd name="T102" fmla="*/ 5 w 149"/>
                <a:gd name="T103" fmla="*/ 111 h 116"/>
                <a:gd name="T104" fmla="*/ 3 w 149"/>
                <a:gd name="T105" fmla="*/ 112 h 116"/>
                <a:gd name="T106" fmla="*/ 2 w 149"/>
                <a:gd name="T107" fmla="*/ 116 h 116"/>
                <a:gd name="T108" fmla="*/ 0 w 149"/>
                <a:gd name="T109" fmla="*/ 116 h 116"/>
                <a:gd name="T110" fmla="*/ 0 w 149"/>
                <a:gd name="T111" fmla="*/ 111 h 1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9"/>
                <a:gd name="T169" fmla="*/ 0 h 116"/>
                <a:gd name="T170" fmla="*/ 149 w 149"/>
                <a:gd name="T171" fmla="*/ 116 h 1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9" h="116">
                  <a:moveTo>
                    <a:pt x="0" y="111"/>
                  </a:moveTo>
                  <a:lnTo>
                    <a:pt x="1" y="107"/>
                  </a:lnTo>
                  <a:lnTo>
                    <a:pt x="6" y="98"/>
                  </a:lnTo>
                  <a:lnTo>
                    <a:pt x="15" y="86"/>
                  </a:lnTo>
                  <a:lnTo>
                    <a:pt x="28" y="69"/>
                  </a:lnTo>
                  <a:lnTo>
                    <a:pt x="45" y="50"/>
                  </a:lnTo>
                  <a:lnTo>
                    <a:pt x="67" y="32"/>
                  </a:lnTo>
                  <a:lnTo>
                    <a:pt x="93" y="15"/>
                  </a:lnTo>
                  <a:lnTo>
                    <a:pt x="125" y="1"/>
                  </a:lnTo>
                  <a:lnTo>
                    <a:pt x="128" y="0"/>
                  </a:lnTo>
                  <a:lnTo>
                    <a:pt x="131" y="0"/>
                  </a:lnTo>
                  <a:lnTo>
                    <a:pt x="135" y="3"/>
                  </a:lnTo>
                  <a:lnTo>
                    <a:pt x="135" y="17"/>
                  </a:lnTo>
                  <a:lnTo>
                    <a:pt x="138" y="16"/>
                  </a:lnTo>
                  <a:lnTo>
                    <a:pt x="143" y="12"/>
                  </a:lnTo>
                  <a:lnTo>
                    <a:pt x="147" y="11"/>
                  </a:lnTo>
                  <a:lnTo>
                    <a:pt x="149" y="16"/>
                  </a:lnTo>
                  <a:lnTo>
                    <a:pt x="149" y="24"/>
                  </a:lnTo>
                  <a:lnTo>
                    <a:pt x="148" y="31"/>
                  </a:lnTo>
                  <a:lnTo>
                    <a:pt x="145" y="36"/>
                  </a:lnTo>
                  <a:lnTo>
                    <a:pt x="145" y="39"/>
                  </a:lnTo>
                  <a:lnTo>
                    <a:pt x="139" y="41"/>
                  </a:lnTo>
                  <a:lnTo>
                    <a:pt x="140" y="24"/>
                  </a:lnTo>
                  <a:lnTo>
                    <a:pt x="138" y="25"/>
                  </a:lnTo>
                  <a:lnTo>
                    <a:pt x="129" y="27"/>
                  </a:lnTo>
                  <a:lnTo>
                    <a:pt x="117" y="32"/>
                  </a:lnTo>
                  <a:lnTo>
                    <a:pt x="101" y="40"/>
                  </a:lnTo>
                  <a:lnTo>
                    <a:pt x="81" y="51"/>
                  </a:lnTo>
                  <a:lnTo>
                    <a:pt x="58" y="67"/>
                  </a:lnTo>
                  <a:lnTo>
                    <a:pt x="34" y="84"/>
                  </a:lnTo>
                  <a:lnTo>
                    <a:pt x="7" y="107"/>
                  </a:lnTo>
                  <a:lnTo>
                    <a:pt x="7" y="106"/>
                  </a:lnTo>
                  <a:lnTo>
                    <a:pt x="9" y="103"/>
                  </a:lnTo>
                  <a:lnTo>
                    <a:pt x="11" y="99"/>
                  </a:lnTo>
                  <a:lnTo>
                    <a:pt x="16" y="92"/>
                  </a:lnTo>
                  <a:lnTo>
                    <a:pt x="22" y="87"/>
                  </a:lnTo>
                  <a:lnTo>
                    <a:pt x="33" y="78"/>
                  </a:lnTo>
                  <a:lnTo>
                    <a:pt x="45" y="68"/>
                  </a:lnTo>
                  <a:lnTo>
                    <a:pt x="62" y="55"/>
                  </a:lnTo>
                  <a:lnTo>
                    <a:pt x="78" y="44"/>
                  </a:lnTo>
                  <a:lnTo>
                    <a:pt x="95" y="34"/>
                  </a:lnTo>
                  <a:lnTo>
                    <a:pt x="111" y="25"/>
                  </a:lnTo>
                  <a:lnTo>
                    <a:pt x="126" y="20"/>
                  </a:lnTo>
                  <a:lnTo>
                    <a:pt x="126" y="8"/>
                  </a:lnTo>
                  <a:lnTo>
                    <a:pt x="122" y="10"/>
                  </a:lnTo>
                  <a:lnTo>
                    <a:pt x="112" y="15"/>
                  </a:lnTo>
                  <a:lnTo>
                    <a:pt x="97" y="24"/>
                  </a:lnTo>
                  <a:lnTo>
                    <a:pt x="79" y="35"/>
                  </a:lnTo>
                  <a:lnTo>
                    <a:pt x="59" y="50"/>
                  </a:lnTo>
                  <a:lnTo>
                    <a:pt x="39" y="67"/>
                  </a:lnTo>
                  <a:lnTo>
                    <a:pt x="20" y="88"/>
                  </a:lnTo>
                  <a:lnTo>
                    <a:pt x="5" y="111"/>
                  </a:lnTo>
                  <a:lnTo>
                    <a:pt x="3" y="112"/>
                  </a:lnTo>
                  <a:lnTo>
                    <a:pt x="2" y="116"/>
                  </a:lnTo>
                  <a:lnTo>
                    <a:pt x="0" y="116"/>
                  </a:lnTo>
                  <a:lnTo>
                    <a:pt x="0" y="1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5" name="Freeform 227"/>
            <p:cNvSpPr>
              <a:spLocks/>
            </p:cNvSpPr>
            <p:nvPr/>
          </p:nvSpPr>
          <p:spPr bwMode="auto">
            <a:xfrm>
              <a:off x="4969" y="2926"/>
              <a:ext cx="70" cy="36"/>
            </a:xfrm>
            <a:custGeom>
              <a:avLst/>
              <a:gdLst>
                <a:gd name="T0" fmla="*/ 0 w 70"/>
                <a:gd name="T1" fmla="*/ 6 h 36"/>
                <a:gd name="T2" fmla="*/ 1 w 70"/>
                <a:gd name="T3" fmla="*/ 6 h 36"/>
                <a:gd name="T4" fmla="*/ 5 w 70"/>
                <a:gd name="T5" fmla="*/ 8 h 36"/>
                <a:gd name="T6" fmla="*/ 9 w 70"/>
                <a:gd name="T7" fmla="*/ 9 h 36"/>
                <a:gd name="T8" fmla="*/ 15 w 70"/>
                <a:gd name="T9" fmla="*/ 12 h 36"/>
                <a:gd name="T10" fmla="*/ 23 w 70"/>
                <a:gd name="T11" fmla="*/ 15 h 36"/>
                <a:gd name="T12" fmla="*/ 32 w 70"/>
                <a:gd name="T13" fmla="*/ 19 h 36"/>
                <a:gd name="T14" fmla="*/ 41 w 70"/>
                <a:gd name="T15" fmla="*/ 23 h 36"/>
                <a:gd name="T16" fmla="*/ 51 w 70"/>
                <a:gd name="T17" fmla="*/ 28 h 36"/>
                <a:gd name="T18" fmla="*/ 66 w 70"/>
                <a:gd name="T19" fmla="*/ 36 h 36"/>
                <a:gd name="T20" fmla="*/ 70 w 70"/>
                <a:gd name="T21" fmla="*/ 36 h 36"/>
                <a:gd name="T22" fmla="*/ 68 w 70"/>
                <a:gd name="T23" fmla="*/ 33 h 36"/>
                <a:gd name="T24" fmla="*/ 66 w 70"/>
                <a:gd name="T25" fmla="*/ 30 h 36"/>
                <a:gd name="T26" fmla="*/ 58 w 70"/>
                <a:gd name="T27" fmla="*/ 25 h 36"/>
                <a:gd name="T28" fmla="*/ 49 w 70"/>
                <a:gd name="T29" fmla="*/ 20 h 36"/>
                <a:gd name="T30" fmla="*/ 41 w 70"/>
                <a:gd name="T31" fmla="*/ 15 h 36"/>
                <a:gd name="T32" fmla="*/ 30 w 70"/>
                <a:gd name="T33" fmla="*/ 10 h 36"/>
                <a:gd name="T34" fmla="*/ 22 w 70"/>
                <a:gd name="T35" fmla="*/ 6 h 36"/>
                <a:gd name="T36" fmla="*/ 14 w 70"/>
                <a:gd name="T37" fmla="*/ 3 h 36"/>
                <a:gd name="T38" fmla="*/ 9 w 70"/>
                <a:gd name="T39" fmla="*/ 1 h 36"/>
                <a:gd name="T40" fmla="*/ 8 w 70"/>
                <a:gd name="T41" fmla="*/ 0 h 36"/>
                <a:gd name="T42" fmla="*/ 0 w 70"/>
                <a:gd name="T43" fmla="*/ 6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0"/>
                <a:gd name="T67" fmla="*/ 0 h 36"/>
                <a:gd name="T68" fmla="*/ 70 w 70"/>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0" h="36">
                  <a:moveTo>
                    <a:pt x="0" y="6"/>
                  </a:moveTo>
                  <a:lnTo>
                    <a:pt x="1" y="6"/>
                  </a:lnTo>
                  <a:lnTo>
                    <a:pt x="5" y="8"/>
                  </a:lnTo>
                  <a:lnTo>
                    <a:pt x="9" y="9"/>
                  </a:lnTo>
                  <a:lnTo>
                    <a:pt x="15" y="12"/>
                  </a:lnTo>
                  <a:lnTo>
                    <a:pt x="23" y="15"/>
                  </a:lnTo>
                  <a:lnTo>
                    <a:pt x="32" y="19"/>
                  </a:lnTo>
                  <a:lnTo>
                    <a:pt x="41" y="23"/>
                  </a:lnTo>
                  <a:lnTo>
                    <a:pt x="51" y="28"/>
                  </a:lnTo>
                  <a:lnTo>
                    <a:pt x="66" y="36"/>
                  </a:lnTo>
                  <a:lnTo>
                    <a:pt x="70" y="36"/>
                  </a:lnTo>
                  <a:lnTo>
                    <a:pt x="68" y="33"/>
                  </a:lnTo>
                  <a:lnTo>
                    <a:pt x="66" y="30"/>
                  </a:lnTo>
                  <a:lnTo>
                    <a:pt x="58" y="25"/>
                  </a:lnTo>
                  <a:lnTo>
                    <a:pt x="49" y="20"/>
                  </a:lnTo>
                  <a:lnTo>
                    <a:pt x="41" y="15"/>
                  </a:lnTo>
                  <a:lnTo>
                    <a:pt x="30" y="10"/>
                  </a:lnTo>
                  <a:lnTo>
                    <a:pt x="22" y="6"/>
                  </a:lnTo>
                  <a:lnTo>
                    <a:pt x="14" y="3"/>
                  </a:lnTo>
                  <a:lnTo>
                    <a:pt x="9" y="1"/>
                  </a:lnTo>
                  <a:lnTo>
                    <a:pt x="8"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6" name="Freeform 228"/>
            <p:cNvSpPr>
              <a:spLocks/>
            </p:cNvSpPr>
            <p:nvPr/>
          </p:nvSpPr>
          <p:spPr bwMode="auto">
            <a:xfrm>
              <a:off x="4937" y="3283"/>
              <a:ext cx="154" cy="71"/>
            </a:xfrm>
            <a:custGeom>
              <a:avLst/>
              <a:gdLst>
                <a:gd name="T0" fmla="*/ 3 w 154"/>
                <a:gd name="T1" fmla="*/ 42 h 71"/>
                <a:gd name="T2" fmla="*/ 7 w 154"/>
                <a:gd name="T3" fmla="*/ 43 h 71"/>
                <a:gd name="T4" fmla="*/ 17 w 154"/>
                <a:gd name="T5" fmla="*/ 47 h 71"/>
                <a:gd name="T6" fmla="*/ 32 w 154"/>
                <a:gd name="T7" fmla="*/ 50 h 71"/>
                <a:gd name="T8" fmla="*/ 50 w 154"/>
                <a:gd name="T9" fmla="*/ 53 h 71"/>
                <a:gd name="T10" fmla="*/ 70 w 154"/>
                <a:gd name="T11" fmla="*/ 50 h 71"/>
                <a:gd name="T12" fmla="*/ 90 w 154"/>
                <a:gd name="T13" fmla="*/ 44 h 71"/>
                <a:gd name="T14" fmla="*/ 109 w 154"/>
                <a:gd name="T15" fmla="*/ 30 h 71"/>
                <a:gd name="T16" fmla="*/ 124 w 154"/>
                <a:gd name="T17" fmla="*/ 7 h 71"/>
                <a:gd name="T18" fmla="*/ 154 w 154"/>
                <a:gd name="T19" fmla="*/ 0 h 71"/>
                <a:gd name="T20" fmla="*/ 151 w 154"/>
                <a:gd name="T21" fmla="*/ 5 h 71"/>
                <a:gd name="T22" fmla="*/ 143 w 154"/>
                <a:gd name="T23" fmla="*/ 16 h 71"/>
                <a:gd name="T24" fmla="*/ 132 w 154"/>
                <a:gd name="T25" fmla="*/ 33 h 71"/>
                <a:gd name="T26" fmla="*/ 114 w 154"/>
                <a:gd name="T27" fmla="*/ 49 h 71"/>
                <a:gd name="T28" fmla="*/ 93 w 154"/>
                <a:gd name="T29" fmla="*/ 63 h 71"/>
                <a:gd name="T30" fmla="*/ 66 w 154"/>
                <a:gd name="T31" fmla="*/ 71 h 71"/>
                <a:gd name="T32" fmla="*/ 36 w 154"/>
                <a:gd name="T33" fmla="*/ 68 h 71"/>
                <a:gd name="T34" fmla="*/ 0 w 154"/>
                <a:gd name="T35" fmla="*/ 54 h 71"/>
                <a:gd name="T36" fmla="*/ 3 w 154"/>
                <a:gd name="T37" fmla="*/ 42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4"/>
                <a:gd name="T58" fmla="*/ 0 h 71"/>
                <a:gd name="T59" fmla="*/ 154 w 154"/>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4" h="71">
                  <a:moveTo>
                    <a:pt x="3" y="42"/>
                  </a:moveTo>
                  <a:lnTo>
                    <a:pt x="7" y="43"/>
                  </a:lnTo>
                  <a:lnTo>
                    <a:pt x="17" y="47"/>
                  </a:lnTo>
                  <a:lnTo>
                    <a:pt x="32" y="50"/>
                  </a:lnTo>
                  <a:lnTo>
                    <a:pt x="50" y="53"/>
                  </a:lnTo>
                  <a:lnTo>
                    <a:pt x="70" y="50"/>
                  </a:lnTo>
                  <a:lnTo>
                    <a:pt x="90" y="44"/>
                  </a:lnTo>
                  <a:lnTo>
                    <a:pt x="109" y="30"/>
                  </a:lnTo>
                  <a:lnTo>
                    <a:pt x="124" y="7"/>
                  </a:lnTo>
                  <a:lnTo>
                    <a:pt x="154" y="0"/>
                  </a:lnTo>
                  <a:lnTo>
                    <a:pt x="151" y="5"/>
                  </a:lnTo>
                  <a:lnTo>
                    <a:pt x="143" y="16"/>
                  </a:lnTo>
                  <a:lnTo>
                    <a:pt x="132" y="33"/>
                  </a:lnTo>
                  <a:lnTo>
                    <a:pt x="114" y="49"/>
                  </a:lnTo>
                  <a:lnTo>
                    <a:pt x="93" y="63"/>
                  </a:lnTo>
                  <a:lnTo>
                    <a:pt x="66" y="71"/>
                  </a:lnTo>
                  <a:lnTo>
                    <a:pt x="36" y="68"/>
                  </a:lnTo>
                  <a:lnTo>
                    <a:pt x="0" y="54"/>
                  </a:lnTo>
                  <a:lnTo>
                    <a:pt x="3"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7" name="Freeform 229"/>
            <p:cNvSpPr>
              <a:spLocks/>
            </p:cNvSpPr>
            <p:nvPr/>
          </p:nvSpPr>
          <p:spPr bwMode="auto">
            <a:xfrm>
              <a:off x="4445" y="3216"/>
              <a:ext cx="504" cy="537"/>
            </a:xfrm>
            <a:custGeom>
              <a:avLst/>
              <a:gdLst>
                <a:gd name="T0" fmla="*/ 42 w 504"/>
                <a:gd name="T1" fmla="*/ 101 h 537"/>
                <a:gd name="T2" fmla="*/ 47 w 504"/>
                <a:gd name="T3" fmla="*/ 211 h 537"/>
                <a:gd name="T4" fmla="*/ 47 w 504"/>
                <a:gd name="T5" fmla="*/ 284 h 537"/>
                <a:gd name="T6" fmla="*/ 37 w 504"/>
                <a:gd name="T7" fmla="*/ 421 h 537"/>
                <a:gd name="T8" fmla="*/ 25 w 504"/>
                <a:gd name="T9" fmla="*/ 469 h 537"/>
                <a:gd name="T10" fmla="*/ 29 w 504"/>
                <a:gd name="T11" fmla="*/ 475 h 537"/>
                <a:gd name="T12" fmla="*/ 54 w 504"/>
                <a:gd name="T13" fmla="*/ 475 h 537"/>
                <a:gd name="T14" fmla="*/ 102 w 504"/>
                <a:gd name="T15" fmla="*/ 479 h 537"/>
                <a:gd name="T16" fmla="*/ 148 w 504"/>
                <a:gd name="T17" fmla="*/ 486 h 537"/>
                <a:gd name="T18" fmla="*/ 190 w 504"/>
                <a:gd name="T19" fmla="*/ 493 h 537"/>
                <a:gd name="T20" fmla="*/ 227 w 504"/>
                <a:gd name="T21" fmla="*/ 502 h 537"/>
                <a:gd name="T22" fmla="*/ 257 w 504"/>
                <a:gd name="T23" fmla="*/ 510 h 537"/>
                <a:gd name="T24" fmla="*/ 278 w 504"/>
                <a:gd name="T25" fmla="*/ 516 h 537"/>
                <a:gd name="T26" fmla="*/ 290 w 504"/>
                <a:gd name="T27" fmla="*/ 520 h 537"/>
                <a:gd name="T28" fmla="*/ 309 w 504"/>
                <a:gd name="T29" fmla="*/ 491 h 537"/>
                <a:gd name="T30" fmla="*/ 333 w 504"/>
                <a:gd name="T31" fmla="*/ 456 h 537"/>
                <a:gd name="T32" fmla="*/ 344 w 504"/>
                <a:gd name="T33" fmla="*/ 445 h 537"/>
                <a:gd name="T34" fmla="*/ 349 w 504"/>
                <a:gd name="T35" fmla="*/ 445 h 537"/>
                <a:gd name="T36" fmla="*/ 362 w 504"/>
                <a:gd name="T37" fmla="*/ 465 h 537"/>
                <a:gd name="T38" fmla="*/ 377 w 504"/>
                <a:gd name="T39" fmla="*/ 494 h 537"/>
                <a:gd name="T40" fmla="*/ 409 w 504"/>
                <a:gd name="T41" fmla="*/ 496 h 537"/>
                <a:gd name="T42" fmla="*/ 448 w 504"/>
                <a:gd name="T43" fmla="*/ 492 h 537"/>
                <a:gd name="T44" fmla="*/ 466 w 504"/>
                <a:gd name="T45" fmla="*/ 489 h 537"/>
                <a:gd name="T46" fmla="*/ 472 w 504"/>
                <a:gd name="T47" fmla="*/ 489 h 537"/>
                <a:gd name="T48" fmla="*/ 481 w 504"/>
                <a:gd name="T49" fmla="*/ 301 h 537"/>
                <a:gd name="T50" fmla="*/ 492 w 504"/>
                <a:gd name="T51" fmla="*/ 76 h 537"/>
                <a:gd name="T52" fmla="*/ 504 w 504"/>
                <a:gd name="T53" fmla="*/ 59 h 537"/>
                <a:gd name="T54" fmla="*/ 499 w 504"/>
                <a:gd name="T55" fmla="*/ 188 h 537"/>
                <a:gd name="T56" fmla="*/ 485 w 504"/>
                <a:gd name="T57" fmla="*/ 512 h 537"/>
                <a:gd name="T58" fmla="*/ 472 w 504"/>
                <a:gd name="T59" fmla="*/ 512 h 537"/>
                <a:gd name="T60" fmla="*/ 440 w 504"/>
                <a:gd name="T61" fmla="*/ 513 h 537"/>
                <a:gd name="T62" fmla="*/ 405 w 504"/>
                <a:gd name="T63" fmla="*/ 516 h 537"/>
                <a:gd name="T64" fmla="*/ 377 w 504"/>
                <a:gd name="T65" fmla="*/ 521 h 537"/>
                <a:gd name="T66" fmla="*/ 370 w 504"/>
                <a:gd name="T67" fmla="*/ 503 h 537"/>
                <a:gd name="T68" fmla="*/ 348 w 504"/>
                <a:gd name="T69" fmla="*/ 463 h 537"/>
                <a:gd name="T70" fmla="*/ 342 w 504"/>
                <a:gd name="T71" fmla="*/ 469 h 537"/>
                <a:gd name="T72" fmla="*/ 329 w 504"/>
                <a:gd name="T73" fmla="*/ 484 h 537"/>
                <a:gd name="T74" fmla="*/ 314 w 504"/>
                <a:gd name="T75" fmla="*/ 507 h 537"/>
                <a:gd name="T76" fmla="*/ 305 w 504"/>
                <a:gd name="T77" fmla="*/ 534 h 537"/>
                <a:gd name="T78" fmla="*/ 304 w 504"/>
                <a:gd name="T79" fmla="*/ 535 h 537"/>
                <a:gd name="T80" fmla="*/ 296 w 504"/>
                <a:gd name="T81" fmla="*/ 537 h 537"/>
                <a:gd name="T82" fmla="*/ 271 w 504"/>
                <a:gd name="T83" fmla="*/ 535 h 537"/>
                <a:gd name="T84" fmla="*/ 221 w 504"/>
                <a:gd name="T85" fmla="*/ 522 h 537"/>
                <a:gd name="T86" fmla="*/ 189 w 504"/>
                <a:gd name="T87" fmla="*/ 513 h 537"/>
                <a:gd name="T88" fmla="*/ 154 w 504"/>
                <a:gd name="T89" fmla="*/ 507 h 537"/>
                <a:gd name="T90" fmla="*/ 121 w 504"/>
                <a:gd name="T91" fmla="*/ 502 h 537"/>
                <a:gd name="T92" fmla="*/ 92 w 504"/>
                <a:gd name="T93" fmla="*/ 499 h 537"/>
                <a:gd name="T94" fmla="*/ 64 w 504"/>
                <a:gd name="T95" fmla="*/ 497 h 537"/>
                <a:gd name="T96" fmla="*/ 42 w 504"/>
                <a:gd name="T97" fmla="*/ 497 h 537"/>
                <a:gd name="T98" fmla="*/ 23 w 504"/>
                <a:gd name="T99" fmla="*/ 497 h 537"/>
                <a:gd name="T100" fmla="*/ 11 w 504"/>
                <a:gd name="T101" fmla="*/ 497 h 537"/>
                <a:gd name="T102" fmla="*/ 2 w 504"/>
                <a:gd name="T103" fmla="*/ 493 h 537"/>
                <a:gd name="T104" fmla="*/ 7 w 504"/>
                <a:gd name="T105" fmla="*/ 469 h 537"/>
                <a:gd name="T106" fmla="*/ 25 w 504"/>
                <a:gd name="T107" fmla="*/ 365 h 537"/>
                <a:gd name="T108" fmla="*/ 32 w 504"/>
                <a:gd name="T109" fmla="*/ 233 h 537"/>
                <a:gd name="T110" fmla="*/ 29 w 504"/>
                <a:gd name="T111" fmla="*/ 155 h 537"/>
                <a:gd name="T112" fmla="*/ 33 w 504"/>
                <a:gd name="T113" fmla="*/ 0 h 53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4"/>
                <a:gd name="T172" fmla="*/ 0 h 537"/>
                <a:gd name="T173" fmla="*/ 504 w 504"/>
                <a:gd name="T174" fmla="*/ 537 h 53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4" h="537">
                  <a:moveTo>
                    <a:pt x="40" y="45"/>
                  </a:moveTo>
                  <a:lnTo>
                    <a:pt x="42" y="101"/>
                  </a:lnTo>
                  <a:lnTo>
                    <a:pt x="44" y="159"/>
                  </a:lnTo>
                  <a:lnTo>
                    <a:pt x="47" y="211"/>
                  </a:lnTo>
                  <a:lnTo>
                    <a:pt x="48" y="243"/>
                  </a:lnTo>
                  <a:lnTo>
                    <a:pt x="47" y="284"/>
                  </a:lnTo>
                  <a:lnTo>
                    <a:pt x="43" y="353"/>
                  </a:lnTo>
                  <a:lnTo>
                    <a:pt x="37" y="421"/>
                  </a:lnTo>
                  <a:lnTo>
                    <a:pt x="29" y="462"/>
                  </a:lnTo>
                  <a:lnTo>
                    <a:pt x="25" y="469"/>
                  </a:lnTo>
                  <a:lnTo>
                    <a:pt x="26" y="473"/>
                  </a:lnTo>
                  <a:lnTo>
                    <a:pt x="29" y="475"/>
                  </a:lnTo>
                  <a:lnTo>
                    <a:pt x="30" y="475"/>
                  </a:lnTo>
                  <a:lnTo>
                    <a:pt x="54" y="475"/>
                  </a:lnTo>
                  <a:lnTo>
                    <a:pt x="78" y="478"/>
                  </a:lnTo>
                  <a:lnTo>
                    <a:pt x="102" y="479"/>
                  </a:lnTo>
                  <a:lnTo>
                    <a:pt x="125" y="482"/>
                  </a:lnTo>
                  <a:lnTo>
                    <a:pt x="148" y="486"/>
                  </a:lnTo>
                  <a:lnTo>
                    <a:pt x="170" y="489"/>
                  </a:lnTo>
                  <a:lnTo>
                    <a:pt x="190" y="493"/>
                  </a:lnTo>
                  <a:lnTo>
                    <a:pt x="209" y="497"/>
                  </a:lnTo>
                  <a:lnTo>
                    <a:pt x="227" y="502"/>
                  </a:lnTo>
                  <a:lnTo>
                    <a:pt x="243" y="506"/>
                  </a:lnTo>
                  <a:lnTo>
                    <a:pt x="257" y="510"/>
                  </a:lnTo>
                  <a:lnTo>
                    <a:pt x="268" y="513"/>
                  </a:lnTo>
                  <a:lnTo>
                    <a:pt x="278" y="516"/>
                  </a:lnTo>
                  <a:lnTo>
                    <a:pt x="285" y="517"/>
                  </a:lnTo>
                  <a:lnTo>
                    <a:pt x="290" y="520"/>
                  </a:lnTo>
                  <a:lnTo>
                    <a:pt x="291" y="520"/>
                  </a:lnTo>
                  <a:lnTo>
                    <a:pt x="309" y="491"/>
                  </a:lnTo>
                  <a:lnTo>
                    <a:pt x="321" y="469"/>
                  </a:lnTo>
                  <a:lnTo>
                    <a:pt x="333" y="456"/>
                  </a:lnTo>
                  <a:lnTo>
                    <a:pt x="339" y="449"/>
                  </a:lnTo>
                  <a:lnTo>
                    <a:pt x="344" y="445"/>
                  </a:lnTo>
                  <a:lnTo>
                    <a:pt x="348" y="445"/>
                  </a:lnTo>
                  <a:lnTo>
                    <a:pt x="349" y="445"/>
                  </a:lnTo>
                  <a:lnTo>
                    <a:pt x="349" y="446"/>
                  </a:lnTo>
                  <a:lnTo>
                    <a:pt x="362" y="465"/>
                  </a:lnTo>
                  <a:lnTo>
                    <a:pt x="371" y="482"/>
                  </a:lnTo>
                  <a:lnTo>
                    <a:pt x="377" y="494"/>
                  </a:lnTo>
                  <a:lnTo>
                    <a:pt x="380" y="499"/>
                  </a:lnTo>
                  <a:lnTo>
                    <a:pt x="409" y="496"/>
                  </a:lnTo>
                  <a:lnTo>
                    <a:pt x="432" y="493"/>
                  </a:lnTo>
                  <a:lnTo>
                    <a:pt x="448" y="492"/>
                  </a:lnTo>
                  <a:lnTo>
                    <a:pt x="459" y="491"/>
                  </a:lnTo>
                  <a:lnTo>
                    <a:pt x="466" y="489"/>
                  </a:lnTo>
                  <a:lnTo>
                    <a:pt x="470" y="489"/>
                  </a:lnTo>
                  <a:lnTo>
                    <a:pt x="472" y="489"/>
                  </a:lnTo>
                  <a:lnTo>
                    <a:pt x="481" y="301"/>
                  </a:lnTo>
                  <a:lnTo>
                    <a:pt x="487" y="162"/>
                  </a:lnTo>
                  <a:lnTo>
                    <a:pt x="492" y="76"/>
                  </a:lnTo>
                  <a:lnTo>
                    <a:pt x="494" y="47"/>
                  </a:lnTo>
                  <a:lnTo>
                    <a:pt x="504" y="59"/>
                  </a:lnTo>
                  <a:lnTo>
                    <a:pt x="502" y="93"/>
                  </a:lnTo>
                  <a:lnTo>
                    <a:pt x="499" y="188"/>
                  </a:lnTo>
                  <a:lnTo>
                    <a:pt x="492" y="331"/>
                  </a:lnTo>
                  <a:lnTo>
                    <a:pt x="485" y="512"/>
                  </a:lnTo>
                  <a:lnTo>
                    <a:pt x="481" y="512"/>
                  </a:lnTo>
                  <a:lnTo>
                    <a:pt x="472" y="512"/>
                  </a:lnTo>
                  <a:lnTo>
                    <a:pt x="457" y="512"/>
                  </a:lnTo>
                  <a:lnTo>
                    <a:pt x="440" y="513"/>
                  </a:lnTo>
                  <a:lnTo>
                    <a:pt x="423" y="515"/>
                  </a:lnTo>
                  <a:lnTo>
                    <a:pt x="405" y="516"/>
                  </a:lnTo>
                  <a:lnTo>
                    <a:pt x="389" y="518"/>
                  </a:lnTo>
                  <a:lnTo>
                    <a:pt x="377" y="521"/>
                  </a:lnTo>
                  <a:lnTo>
                    <a:pt x="375" y="516"/>
                  </a:lnTo>
                  <a:lnTo>
                    <a:pt x="370" y="503"/>
                  </a:lnTo>
                  <a:lnTo>
                    <a:pt x="361" y="484"/>
                  </a:lnTo>
                  <a:lnTo>
                    <a:pt x="348" y="463"/>
                  </a:lnTo>
                  <a:lnTo>
                    <a:pt x="347" y="464"/>
                  </a:lnTo>
                  <a:lnTo>
                    <a:pt x="342" y="469"/>
                  </a:lnTo>
                  <a:lnTo>
                    <a:pt x="335" y="475"/>
                  </a:lnTo>
                  <a:lnTo>
                    <a:pt x="329" y="484"/>
                  </a:lnTo>
                  <a:lnTo>
                    <a:pt x="321" y="496"/>
                  </a:lnTo>
                  <a:lnTo>
                    <a:pt x="314" y="507"/>
                  </a:lnTo>
                  <a:lnTo>
                    <a:pt x="309" y="520"/>
                  </a:lnTo>
                  <a:lnTo>
                    <a:pt x="305" y="534"/>
                  </a:lnTo>
                  <a:lnTo>
                    <a:pt x="304" y="535"/>
                  </a:lnTo>
                  <a:lnTo>
                    <a:pt x="301" y="536"/>
                  </a:lnTo>
                  <a:lnTo>
                    <a:pt x="296" y="537"/>
                  </a:lnTo>
                  <a:lnTo>
                    <a:pt x="286" y="537"/>
                  </a:lnTo>
                  <a:lnTo>
                    <a:pt x="271" y="535"/>
                  </a:lnTo>
                  <a:lnTo>
                    <a:pt x="251" y="530"/>
                  </a:lnTo>
                  <a:lnTo>
                    <a:pt x="221" y="522"/>
                  </a:lnTo>
                  <a:lnTo>
                    <a:pt x="205" y="517"/>
                  </a:lnTo>
                  <a:lnTo>
                    <a:pt x="189" y="513"/>
                  </a:lnTo>
                  <a:lnTo>
                    <a:pt x="171" y="510"/>
                  </a:lnTo>
                  <a:lnTo>
                    <a:pt x="154" y="507"/>
                  </a:lnTo>
                  <a:lnTo>
                    <a:pt x="138" y="505"/>
                  </a:lnTo>
                  <a:lnTo>
                    <a:pt x="121" y="502"/>
                  </a:lnTo>
                  <a:lnTo>
                    <a:pt x="106" y="501"/>
                  </a:lnTo>
                  <a:lnTo>
                    <a:pt x="92" y="499"/>
                  </a:lnTo>
                  <a:lnTo>
                    <a:pt x="77" y="498"/>
                  </a:lnTo>
                  <a:lnTo>
                    <a:pt x="64" y="497"/>
                  </a:lnTo>
                  <a:lnTo>
                    <a:pt x="52" y="497"/>
                  </a:lnTo>
                  <a:lnTo>
                    <a:pt x="42" y="497"/>
                  </a:lnTo>
                  <a:lnTo>
                    <a:pt x="32" y="497"/>
                  </a:lnTo>
                  <a:lnTo>
                    <a:pt x="23" y="497"/>
                  </a:lnTo>
                  <a:lnTo>
                    <a:pt x="16" y="497"/>
                  </a:lnTo>
                  <a:lnTo>
                    <a:pt x="11" y="497"/>
                  </a:lnTo>
                  <a:lnTo>
                    <a:pt x="7" y="497"/>
                  </a:lnTo>
                  <a:lnTo>
                    <a:pt x="2" y="493"/>
                  </a:lnTo>
                  <a:lnTo>
                    <a:pt x="0" y="486"/>
                  </a:lnTo>
                  <a:lnTo>
                    <a:pt x="7" y="469"/>
                  </a:lnTo>
                  <a:lnTo>
                    <a:pt x="19" y="430"/>
                  </a:lnTo>
                  <a:lnTo>
                    <a:pt x="25" y="365"/>
                  </a:lnTo>
                  <a:lnTo>
                    <a:pt x="29" y="295"/>
                  </a:lnTo>
                  <a:lnTo>
                    <a:pt x="32" y="233"/>
                  </a:lnTo>
                  <a:lnTo>
                    <a:pt x="30" y="197"/>
                  </a:lnTo>
                  <a:lnTo>
                    <a:pt x="29" y="155"/>
                  </a:lnTo>
                  <a:lnTo>
                    <a:pt x="29" y="93"/>
                  </a:lnTo>
                  <a:lnTo>
                    <a:pt x="33" y="0"/>
                  </a:lnTo>
                  <a:lnTo>
                    <a:pt x="4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8" name="Freeform 230"/>
            <p:cNvSpPr>
              <a:spLocks/>
            </p:cNvSpPr>
            <p:nvPr/>
          </p:nvSpPr>
          <p:spPr bwMode="auto">
            <a:xfrm>
              <a:off x="4823" y="3726"/>
              <a:ext cx="75" cy="412"/>
            </a:xfrm>
            <a:custGeom>
              <a:avLst/>
              <a:gdLst>
                <a:gd name="T0" fmla="*/ 75 w 75"/>
                <a:gd name="T1" fmla="*/ 1 h 412"/>
                <a:gd name="T2" fmla="*/ 71 w 75"/>
                <a:gd name="T3" fmla="*/ 5 h 412"/>
                <a:gd name="T4" fmla="*/ 61 w 75"/>
                <a:gd name="T5" fmla="*/ 14 h 412"/>
                <a:gd name="T6" fmla="*/ 50 w 75"/>
                <a:gd name="T7" fmla="*/ 26 h 412"/>
                <a:gd name="T8" fmla="*/ 40 w 75"/>
                <a:gd name="T9" fmla="*/ 41 h 412"/>
                <a:gd name="T10" fmla="*/ 37 w 75"/>
                <a:gd name="T11" fmla="*/ 48 h 412"/>
                <a:gd name="T12" fmla="*/ 38 w 75"/>
                <a:gd name="T13" fmla="*/ 51 h 412"/>
                <a:gd name="T14" fmla="*/ 42 w 75"/>
                <a:gd name="T15" fmla="*/ 55 h 412"/>
                <a:gd name="T16" fmla="*/ 47 w 75"/>
                <a:gd name="T17" fmla="*/ 59 h 412"/>
                <a:gd name="T18" fmla="*/ 51 w 75"/>
                <a:gd name="T19" fmla="*/ 63 h 412"/>
                <a:gd name="T20" fmla="*/ 52 w 75"/>
                <a:gd name="T21" fmla="*/ 67 h 412"/>
                <a:gd name="T22" fmla="*/ 51 w 75"/>
                <a:gd name="T23" fmla="*/ 73 h 412"/>
                <a:gd name="T24" fmla="*/ 43 w 75"/>
                <a:gd name="T25" fmla="*/ 81 h 412"/>
                <a:gd name="T26" fmla="*/ 30 w 75"/>
                <a:gd name="T27" fmla="*/ 132 h 412"/>
                <a:gd name="T28" fmla="*/ 26 w 75"/>
                <a:gd name="T29" fmla="*/ 230 h 412"/>
                <a:gd name="T30" fmla="*/ 24 w 75"/>
                <a:gd name="T31" fmla="*/ 335 h 412"/>
                <a:gd name="T32" fmla="*/ 19 w 75"/>
                <a:gd name="T33" fmla="*/ 412 h 412"/>
                <a:gd name="T34" fmla="*/ 0 w 75"/>
                <a:gd name="T35" fmla="*/ 412 h 412"/>
                <a:gd name="T36" fmla="*/ 3 w 75"/>
                <a:gd name="T37" fmla="*/ 384 h 412"/>
                <a:gd name="T38" fmla="*/ 11 w 75"/>
                <a:gd name="T39" fmla="*/ 312 h 412"/>
                <a:gd name="T40" fmla="*/ 17 w 75"/>
                <a:gd name="T41" fmla="*/ 208 h 412"/>
                <a:gd name="T42" fmla="*/ 19 w 75"/>
                <a:gd name="T43" fmla="*/ 88 h 412"/>
                <a:gd name="T44" fmla="*/ 23 w 75"/>
                <a:gd name="T45" fmla="*/ 82 h 412"/>
                <a:gd name="T46" fmla="*/ 31 w 75"/>
                <a:gd name="T47" fmla="*/ 74 h 412"/>
                <a:gd name="T48" fmla="*/ 36 w 75"/>
                <a:gd name="T49" fmla="*/ 65 h 412"/>
                <a:gd name="T50" fmla="*/ 31 w 75"/>
                <a:gd name="T51" fmla="*/ 50 h 412"/>
                <a:gd name="T52" fmla="*/ 31 w 75"/>
                <a:gd name="T53" fmla="*/ 36 h 412"/>
                <a:gd name="T54" fmla="*/ 40 w 75"/>
                <a:gd name="T55" fmla="*/ 20 h 412"/>
                <a:gd name="T56" fmla="*/ 51 w 75"/>
                <a:gd name="T57" fmla="*/ 6 h 412"/>
                <a:gd name="T58" fmla="*/ 56 w 75"/>
                <a:gd name="T59" fmla="*/ 0 h 412"/>
                <a:gd name="T60" fmla="*/ 75 w 75"/>
                <a:gd name="T61" fmla="*/ 1 h 41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5"/>
                <a:gd name="T94" fmla="*/ 0 h 412"/>
                <a:gd name="T95" fmla="*/ 75 w 75"/>
                <a:gd name="T96" fmla="*/ 412 h 41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5" h="412">
                  <a:moveTo>
                    <a:pt x="75" y="1"/>
                  </a:moveTo>
                  <a:lnTo>
                    <a:pt x="71" y="5"/>
                  </a:lnTo>
                  <a:lnTo>
                    <a:pt x="61" y="14"/>
                  </a:lnTo>
                  <a:lnTo>
                    <a:pt x="50" y="26"/>
                  </a:lnTo>
                  <a:lnTo>
                    <a:pt x="40" y="41"/>
                  </a:lnTo>
                  <a:lnTo>
                    <a:pt x="37" y="48"/>
                  </a:lnTo>
                  <a:lnTo>
                    <a:pt x="38" y="51"/>
                  </a:lnTo>
                  <a:lnTo>
                    <a:pt x="42" y="55"/>
                  </a:lnTo>
                  <a:lnTo>
                    <a:pt x="47" y="59"/>
                  </a:lnTo>
                  <a:lnTo>
                    <a:pt x="51" y="63"/>
                  </a:lnTo>
                  <a:lnTo>
                    <a:pt x="52" y="67"/>
                  </a:lnTo>
                  <a:lnTo>
                    <a:pt x="51" y="73"/>
                  </a:lnTo>
                  <a:lnTo>
                    <a:pt x="43" y="81"/>
                  </a:lnTo>
                  <a:lnTo>
                    <a:pt x="30" y="132"/>
                  </a:lnTo>
                  <a:lnTo>
                    <a:pt x="26" y="230"/>
                  </a:lnTo>
                  <a:lnTo>
                    <a:pt x="24" y="335"/>
                  </a:lnTo>
                  <a:lnTo>
                    <a:pt x="19" y="412"/>
                  </a:lnTo>
                  <a:lnTo>
                    <a:pt x="0" y="412"/>
                  </a:lnTo>
                  <a:lnTo>
                    <a:pt x="3" y="384"/>
                  </a:lnTo>
                  <a:lnTo>
                    <a:pt x="11" y="312"/>
                  </a:lnTo>
                  <a:lnTo>
                    <a:pt x="17" y="208"/>
                  </a:lnTo>
                  <a:lnTo>
                    <a:pt x="19" y="88"/>
                  </a:lnTo>
                  <a:lnTo>
                    <a:pt x="23" y="82"/>
                  </a:lnTo>
                  <a:lnTo>
                    <a:pt x="31" y="74"/>
                  </a:lnTo>
                  <a:lnTo>
                    <a:pt x="36" y="65"/>
                  </a:lnTo>
                  <a:lnTo>
                    <a:pt x="31" y="50"/>
                  </a:lnTo>
                  <a:lnTo>
                    <a:pt x="31" y="36"/>
                  </a:lnTo>
                  <a:lnTo>
                    <a:pt x="40" y="20"/>
                  </a:lnTo>
                  <a:lnTo>
                    <a:pt x="51" y="6"/>
                  </a:lnTo>
                  <a:lnTo>
                    <a:pt x="56" y="0"/>
                  </a:lnTo>
                  <a:lnTo>
                    <a:pt x="75"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9" name="Freeform 231"/>
            <p:cNvSpPr>
              <a:spLocks/>
            </p:cNvSpPr>
            <p:nvPr/>
          </p:nvSpPr>
          <p:spPr bwMode="auto">
            <a:xfrm>
              <a:off x="4699" y="3741"/>
              <a:ext cx="102" cy="400"/>
            </a:xfrm>
            <a:custGeom>
              <a:avLst/>
              <a:gdLst>
                <a:gd name="T0" fmla="*/ 12 w 102"/>
                <a:gd name="T1" fmla="*/ 400 h 400"/>
                <a:gd name="T2" fmla="*/ 26 w 102"/>
                <a:gd name="T3" fmla="*/ 292 h 400"/>
                <a:gd name="T4" fmla="*/ 33 w 102"/>
                <a:gd name="T5" fmla="*/ 214 h 400"/>
                <a:gd name="T6" fmla="*/ 38 w 102"/>
                <a:gd name="T7" fmla="*/ 160 h 400"/>
                <a:gd name="T8" fmla="*/ 41 w 102"/>
                <a:gd name="T9" fmla="*/ 125 h 400"/>
                <a:gd name="T10" fmla="*/ 41 w 102"/>
                <a:gd name="T11" fmla="*/ 106 h 400"/>
                <a:gd name="T12" fmla="*/ 41 w 102"/>
                <a:gd name="T13" fmla="*/ 96 h 400"/>
                <a:gd name="T14" fmla="*/ 43 w 102"/>
                <a:gd name="T15" fmla="*/ 92 h 400"/>
                <a:gd name="T16" fmla="*/ 47 w 102"/>
                <a:gd name="T17" fmla="*/ 88 h 400"/>
                <a:gd name="T18" fmla="*/ 54 w 102"/>
                <a:gd name="T19" fmla="*/ 81 h 400"/>
                <a:gd name="T20" fmla="*/ 52 w 102"/>
                <a:gd name="T21" fmla="*/ 78 h 400"/>
                <a:gd name="T22" fmla="*/ 48 w 102"/>
                <a:gd name="T23" fmla="*/ 76 h 400"/>
                <a:gd name="T24" fmla="*/ 47 w 102"/>
                <a:gd name="T25" fmla="*/ 72 h 400"/>
                <a:gd name="T26" fmla="*/ 48 w 102"/>
                <a:gd name="T27" fmla="*/ 66 h 400"/>
                <a:gd name="T28" fmla="*/ 52 w 102"/>
                <a:gd name="T29" fmla="*/ 62 h 400"/>
                <a:gd name="T30" fmla="*/ 56 w 102"/>
                <a:gd name="T31" fmla="*/ 59 h 400"/>
                <a:gd name="T32" fmla="*/ 61 w 102"/>
                <a:gd name="T33" fmla="*/ 59 h 400"/>
                <a:gd name="T34" fmla="*/ 71 w 102"/>
                <a:gd name="T35" fmla="*/ 59 h 400"/>
                <a:gd name="T36" fmla="*/ 83 w 102"/>
                <a:gd name="T37" fmla="*/ 59 h 400"/>
                <a:gd name="T38" fmla="*/ 92 w 102"/>
                <a:gd name="T39" fmla="*/ 57 h 400"/>
                <a:gd name="T40" fmla="*/ 98 w 102"/>
                <a:gd name="T41" fmla="*/ 52 h 400"/>
                <a:gd name="T42" fmla="*/ 100 w 102"/>
                <a:gd name="T43" fmla="*/ 47 h 400"/>
                <a:gd name="T44" fmla="*/ 100 w 102"/>
                <a:gd name="T45" fmla="*/ 44 h 400"/>
                <a:gd name="T46" fmla="*/ 97 w 102"/>
                <a:gd name="T47" fmla="*/ 44 h 400"/>
                <a:gd name="T48" fmla="*/ 88 w 102"/>
                <a:gd name="T49" fmla="*/ 47 h 400"/>
                <a:gd name="T50" fmla="*/ 78 w 102"/>
                <a:gd name="T51" fmla="*/ 49 h 400"/>
                <a:gd name="T52" fmla="*/ 69 w 102"/>
                <a:gd name="T53" fmla="*/ 49 h 400"/>
                <a:gd name="T54" fmla="*/ 62 w 102"/>
                <a:gd name="T55" fmla="*/ 48 h 400"/>
                <a:gd name="T56" fmla="*/ 60 w 102"/>
                <a:gd name="T57" fmla="*/ 48 h 400"/>
                <a:gd name="T58" fmla="*/ 60 w 102"/>
                <a:gd name="T59" fmla="*/ 47 h 400"/>
                <a:gd name="T60" fmla="*/ 60 w 102"/>
                <a:gd name="T61" fmla="*/ 43 h 400"/>
                <a:gd name="T62" fmla="*/ 61 w 102"/>
                <a:gd name="T63" fmla="*/ 38 h 400"/>
                <a:gd name="T64" fmla="*/ 67 w 102"/>
                <a:gd name="T65" fmla="*/ 33 h 400"/>
                <a:gd name="T66" fmla="*/ 78 w 102"/>
                <a:gd name="T67" fmla="*/ 28 h 400"/>
                <a:gd name="T68" fmla="*/ 89 w 102"/>
                <a:gd name="T69" fmla="*/ 20 h 400"/>
                <a:gd name="T70" fmla="*/ 98 w 102"/>
                <a:gd name="T71" fmla="*/ 14 h 400"/>
                <a:gd name="T72" fmla="*/ 102 w 102"/>
                <a:gd name="T73" fmla="*/ 6 h 400"/>
                <a:gd name="T74" fmla="*/ 100 w 102"/>
                <a:gd name="T75" fmla="*/ 1 h 400"/>
                <a:gd name="T76" fmla="*/ 98 w 102"/>
                <a:gd name="T77" fmla="*/ 0 h 400"/>
                <a:gd name="T78" fmla="*/ 94 w 102"/>
                <a:gd name="T79" fmla="*/ 1 h 400"/>
                <a:gd name="T80" fmla="*/ 86 w 102"/>
                <a:gd name="T81" fmla="*/ 6 h 400"/>
                <a:gd name="T82" fmla="*/ 81 w 102"/>
                <a:gd name="T83" fmla="*/ 10 h 400"/>
                <a:gd name="T84" fmla="*/ 76 w 102"/>
                <a:gd name="T85" fmla="*/ 12 h 400"/>
                <a:gd name="T86" fmla="*/ 71 w 102"/>
                <a:gd name="T87" fmla="*/ 16 h 400"/>
                <a:gd name="T88" fmla="*/ 65 w 102"/>
                <a:gd name="T89" fmla="*/ 19 h 400"/>
                <a:gd name="T90" fmla="*/ 59 w 102"/>
                <a:gd name="T91" fmla="*/ 23 h 400"/>
                <a:gd name="T92" fmla="*/ 54 w 102"/>
                <a:gd name="T93" fmla="*/ 26 h 400"/>
                <a:gd name="T94" fmla="*/ 50 w 102"/>
                <a:gd name="T95" fmla="*/ 29 h 400"/>
                <a:gd name="T96" fmla="*/ 46 w 102"/>
                <a:gd name="T97" fmla="*/ 33 h 400"/>
                <a:gd name="T98" fmla="*/ 37 w 102"/>
                <a:gd name="T99" fmla="*/ 42 h 400"/>
                <a:gd name="T100" fmla="*/ 35 w 102"/>
                <a:gd name="T101" fmla="*/ 49 h 400"/>
                <a:gd name="T102" fmla="*/ 33 w 102"/>
                <a:gd name="T103" fmla="*/ 55 h 400"/>
                <a:gd name="T104" fmla="*/ 33 w 102"/>
                <a:gd name="T105" fmla="*/ 58 h 400"/>
                <a:gd name="T106" fmla="*/ 29 w 102"/>
                <a:gd name="T107" fmla="*/ 96 h 400"/>
                <a:gd name="T108" fmla="*/ 19 w 102"/>
                <a:gd name="T109" fmla="*/ 186 h 400"/>
                <a:gd name="T110" fmla="*/ 8 w 102"/>
                <a:gd name="T111" fmla="*/ 298 h 400"/>
                <a:gd name="T112" fmla="*/ 0 w 102"/>
                <a:gd name="T113" fmla="*/ 398 h 400"/>
                <a:gd name="T114" fmla="*/ 12 w 102"/>
                <a:gd name="T115" fmla="*/ 400 h 4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2"/>
                <a:gd name="T175" fmla="*/ 0 h 400"/>
                <a:gd name="T176" fmla="*/ 102 w 102"/>
                <a:gd name="T177" fmla="*/ 400 h 4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2" h="400">
                  <a:moveTo>
                    <a:pt x="12" y="400"/>
                  </a:moveTo>
                  <a:lnTo>
                    <a:pt x="26" y="292"/>
                  </a:lnTo>
                  <a:lnTo>
                    <a:pt x="33" y="214"/>
                  </a:lnTo>
                  <a:lnTo>
                    <a:pt x="38" y="160"/>
                  </a:lnTo>
                  <a:lnTo>
                    <a:pt x="41" y="125"/>
                  </a:lnTo>
                  <a:lnTo>
                    <a:pt x="41" y="106"/>
                  </a:lnTo>
                  <a:lnTo>
                    <a:pt x="41" y="96"/>
                  </a:lnTo>
                  <a:lnTo>
                    <a:pt x="43" y="92"/>
                  </a:lnTo>
                  <a:lnTo>
                    <a:pt x="47" y="88"/>
                  </a:lnTo>
                  <a:lnTo>
                    <a:pt x="54" y="81"/>
                  </a:lnTo>
                  <a:lnTo>
                    <a:pt x="52" y="78"/>
                  </a:lnTo>
                  <a:lnTo>
                    <a:pt x="48" y="76"/>
                  </a:lnTo>
                  <a:lnTo>
                    <a:pt x="47" y="72"/>
                  </a:lnTo>
                  <a:lnTo>
                    <a:pt x="48" y="66"/>
                  </a:lnTo>
                  <a:lnTo>
                    <a:pt x="52" y="62"/>
                  </a:lnTo>
                  <a:lnTo>
                    <a:pt x="56" y="59"/>
                  </a:lnTo>
                  <a:lnTo>
                    <a:pt x="61" y="59"/>
                  </a:lnTo>
                  <a:lnTo>
                    <a:pt x="71" y="59"/>
                  </a:lnTo>
                  <a:lnTo>
                    <a:pt x="83" y="59"/>
                  </a:lnTo>
                  <a:lnTo>
                    <a:pt x="92" y="57"/>
                  </a:lnTo>
                  <a:lnTo>
                    <a:pt x="98" y="52"/>
                  </a:lnTo>
                  <a:lnTo>
                    <a:pt x="100" y="47"/>
                  </a:lnTo>
                  <a:lnTo>
                    <a:pt x="100" y="44"/>
                  </a:lnTo>
                  <a:lnTo>
                    <a:pt x="97" y="44"/>
                  </a:lnTo>
                  <a:lnTo>
                    <a:pt x="88" y="47"/>
                  </a:lnTo>
                  <a:lnTo>
                    <a:pt x="78" y="49"/>
                  </a:lnTo>
                  <a:lnTo>
                    <a:pt x="69" y="49"/>
                  </a:lnTo>
                  <a:lnTo>
                    <a:pt x="62" y="48"/>
                  </a:lnTo>
                  <a:lnTo>
                    <a:pt x="60" y="48"/>
                  </a:lnTo>
                  <a:lnTo>
                    <a:pt x="60" y="47"/>
                  </a:lnTo>
                  <a:lnTo>
                    <a:pt x="60" y="43"/>
                  </a:lnTo>
                  <a:lnTo>
                    <a:pt x="61" y="38"/>
                  </a:lnTo>
                  <a:lnTo>
                    <a:pt x="67" y="33"/>
                  </a:lnTo>
                  <a:lnTo>
                    <a:pt x="78" y="28"/>
                  </a:lnTo>
                  <a:lnTo>
                    <a:pt x="89" y="20"/>
                  </a:lnTo>
                  <a:lnTo>
                    <a:pt x="98" y="14"/>
                  </a:lnTo>
                  <a:lnTo>
                    <a:pt x="102" y="6"/>
                  </a:lnTo>
                  <a:lnTo>
                    <a:pt x="100" y="1"/>
                  </a:lnTo>
                  <a:lnTo>
                    <a:pt x="98" y="0"/>
                  </a:lnTo>
                  <a:lnTo>
                    <a:pt x="94" y="1"/>
                  </a:lnTo>
                  <a:lnTo>
                    <a:pt x="86" y="6"/>
                  </a:lnTo>
                  <a:lnTo>
                    <a:pt x="81" y="10"/>
                  </a:lnTo>
                  <a:lnTo>
                    <a:pt x="76" y="12"/>
                  </a:lnTo>
                  <a:lnTo>
                    <a:pt x="71" y="16"/>
                  </a:lnTo>
                  <a:lnTo>
                    <a:pt x="65" y="19"/>
                  </a:lnTo>
                  <a:lnTo>
                    <a:pt x="59" y="23"/>
                  </a:lnTo>
                  <a:lnTo>
                    <a:pt x="54" y="26"/>
                  </a:lnTo>
                  <a:lnTo>
                    <a:pt x="50" y="29"/>
                  </a:lnTo>
                  <a:lnTo>
                    <a:pt x="46" y="33"/>
                  </a:lnTo>
                  <a:lnTo>
                    <a:pt x="37" y="42"/>
                  </a:lnTo>
                  <a:lnTo>
                    <a:pt x="35" y="49"/>
                  </a:lnTo>
                  <a:lnTo>
                    <a:pt x="33" y="55"/>
                  </a:lnTo>
                  <a:lnTo>
                    <a:pt x="33" y="58"/>
                  </a:lnTo>
                  <a:lnTo>
                    <a:pt x="29" y="96"/>
                  </a:lnTo>
                  <a:lnTo>
                    <a:pt x="19" y="186"/>
                  </a:lnTo>
                  <a:lnTo>
                    <a:pt x="8" y="298"/>
                  </a:lnTo>
                  <a:lnTo>
                    <a:pt x="0" y="398"/>
                  </a:lnTo>
                  <a:lnTo>
                    <a:pt x="12" y="4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0" name="Freeform 232"/>
            <p:cNvSpPr>
              <a:spLocks/>
            </p:cNvSpPr>
            <p:nvPr/>
          </p:nvSpPr>
          <p:spPr bwMode="auto">
            <a:xfrm>
              <a:off x="4497" y="3707"/>
              <a:ext cx="48" cy="442"/>
            </a:xfrm>
            <a:custGeom>
              <a:avLst/>
              <a:gdLst>
                <a:gd name="T0" fmla="*/ 39 w 48"/>
                <a:gd name="T1" fmla="*/ 2 h 442"/>
                <a:gd name="T2" fmla="*/ 37 w 48"/>
                <a:gd name="T3" fmla="*/ 6 h 442"/>
                <a:gd name="T4" fmla="*/ 33 w 48"/>
                <a:gd name="T5" fmla="*/ 16 h 442"/>
                <a:gd name="T6" fmla="*/ 30 w 48"/>
                <a:gd name="T7" fmla="*/ 29 h 442"/>
                <a:gd name="T8" fmla="*/ 34 w 48"/>
                <a:gd name="T9" fmla="*/ 39 h 442"/>
                <a:gd name="T10" fmla="*/ 39 w 48"/>
                <a:gd name="T11" fmla="*/ 43 h 442"/>
                <a:gd name="T12" fmla="*/ 44 w 48"/>
                <a:gd name="T13" fmla="*/ 49 h 442"/>
                <a:gd name="T14" fmla="*/ 48 w 48"/>
                <a:gd name="T15" fmla="*/ 59 h 442"/>
                <a:gd name="T16" fmla="*/ 44 w 48"/>
                <a:gd name="T17" fmla="*/ 73 h 442"/>
                <a:gd name="T18" fmla="*/ 33 w 48"/>
                <a:gd name="T19" fmla="*/ 148 h 442"/>
                <a:gd name="T20" fmla="*/ 26 w 48"/>
                <a:gd name="T21" fmla="*/ 273 h 442"/>
                <a:gd name="T22" fmla="*/ 23 w 48"/>
                <a:gd name="T23" fmla="*/ 391 h 442"/>
                <a:gd name="T24" fmla="*/ 21 w 48"/>
                <a:gd name="T25" fmla="*/ 442 h 442"/>
                <a:gd name="T26" fmla="*/ 0 w 48"/>
                <a:gd name="T27" fmla="*/ 441 h 442"/>
                <a:gd name="T28" fmla="*/ 1 w 48"/>
                <a:gd name="T29" fmla="*/ 297 h 442"/>
                <a:gd name="T30" fmla="*/ 7 w 48"/>
                <a:gd name="T31" fmla="*/ 181 h 442"/>
                <a:gd name="T32" fmla="*/ 15 w 48"/>
                <a:gd name="T33" fmla="*/ 102 h 442"/>
                <a:gd name="T34" fmla="*/ 19 w 48"/>
                <a:gd name="T35" fmla="*/ 69 h 442"/>
                <a:gd name="T36" fmla="*/ 21 w 48"/>
                <a:gd name="T37" fmla="*/ 64 h 442"/>
                <a:gd name="T38" fmla="*/ 23 w 48"/>
                <a:gd name="T39" fmla="*/ 60 h 442"/>
                <a:gd name="T40" fmla="*/ 24 w 48"/>
                <a:gd name="T41" fmla="*/ 57 h 442"/>
                <a:gd name="T42" fmla="*/ 21 w 48"/>
                <a:gd name="T43" fmla="*/ 51 h 442"/>
                <a:gd name="T44" fmla="*/ 15 w 48"/>
                <a:gd name="T45" fmla="*/ 34 h 442"/>
                <a:gd name="T46" fmla="*/ 12 w 48"/>
                <a:gd name="T47" fmla="*/ 17 h 442"/>
                <a:gd name="T48" fmla="*/ 14 w 48"/>
                <a:gd name="T49" fmla="*/ 5 h 442"/>
                <a:gd name="T50" fmla="*/ 14 w 48"/>
                <a:gd name="T51" fmla="*/ 0 h 442"/>
                <a:gd name="T52" fmla="*/ 39 w 48"/>
                <a:gd name="T53" fmla="*/ 2 h 4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442"/>
                <a:gd name="T83" fmla="*/ 48 w 48"/>
                <a:gd name="T84" fmla="*/ 442 h 4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442">
                  <a:moveTo>
                    <a:pt x="39" y="2"/>
                  </a:moveTo>
                  <a:lnTo>
                    <a:pt x="37" y="6"/>
                  </a:lnTo>
                  <a:lnTo>
                    <a:pt x="33" y="16"/>
                  </a:lnTo>
                  <a:lnTo>
                    <a:pt x="30" y="29"/>
                  </a:lnTo>
                  <a:lnTo>
                    <a:pt x="34" y="39"/>
                  </a:lnTo>
                  <a:lnTo>
                    <a:pt x="39" y="43"/>
                  </a:lnTo>
                  <a:lnTo>
                    <a:pt x="44" y="49"/>
                  </a:lnTo>
                  <a:lnTo>
                    <a:pt x="48" y="59"/>
                  </a:lnTo>
                  <a:lnTo>
                    <a:pt x="44" y="73"/>
                  </a:lnTo>
                  <a:lnTo>
                    <a:pt x="33" y="148"/>
                  </a:lnTo>
                  <a:lnTo>
                    <a:pt x="26" y="273"/>
                  </a:lnTo>
                  <a:lnTo>
                    <a:pt x="23" y="391"/>
                  </a:lnTo>
                  <a:lnTo>
                    <a:pt x="21" y="442"/>
                  </a:lnTo>
                  <a:lnTo>
                    <a:pt x="0" y="441"/>
                  </a:lnTo>
                  <a:lnTo>
                    <a:pt x="1" y="297"/>
                  </a:lnTo>
                  <a:lnTo>
                    <a:pt x="7" y="181"/>
                  </a:lnTo>
                  <a:lnTo>
                    <a:pt x="15" y="102"/>
                  </a:lnTo>
                  <a:lnTo>
                    <a:pt x="19" y="69"/>
                  </a:lnTo>
                  <a:lnTo>
                    <a:pt x="21" y="64"/>
                  </a:lnTo>
                  <a:lnTo>
                    <a:pt x="23" y="60"/>
                  </a:lnTo>
                  <a:lnTo>
                    <a:pt x="24" y="57"/>
                  </a:lnTo>
                  <a:lnTo>
                    <a:pt x="21" y="51"/>
                  </a:lnTo>
                  <a:lnTo>
                    <a:pt x="15" y="34"/>
                  </a:lnTo>
                  <a:lnTo>
                    <a:pt x="12" y="17"/>
                  </a:lnTo>
                  <a:lnTo>
                    <a:pt x="14" y="5"/>
                  </a:lnTo>
                  <a:lnTo>
                    <a:pt x="14" y="0"/>
                  </a:lnTo>
                  <a:lnTo>
                    <a:pt x="3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1" name="Freeform 233"/>
            <p:cNvSpPr>
              <a:spLocks/>
            </p:cNvSpPr>
            <p:nvPr/>
          </p:nvSpPr>
          <p:spPr bwMode="auto">
            <a:xfrm>
              <a:off x="4539" y="2648"/>
              <a:ext cx="89" cy="52"/>
            </a:xfrm>
            <a:custGeom>
              <a:avLst/>
              <a:gdLst>
                <a:gd name="T0" fmla="*/ 5 w 89"/>
                <a:gd name="T1" fmla="*/ 2 h 52"/>
                <a:gd name="T2" fmla="*/ 5 w 89"/>
                <a:gd name="T3" fmla="*/ 5 h 52"/>
                <a:gd name="T4" fmla="*/ 5 w 89"/>
                <a:gd name="T5" fmla="*/ 10 h 52"/>
                <a:gd name="T6" fmla="*/ 6 w 89"/>
                <a:gd name="T7" fmla="*/ 16 h 52"/>
                <a:gd name="T8" fmla="*/ 8 w 89"/>
                <a:gd name="T9" fmla="*/ 25 h 52"/>
                <a:gd name="T10" fmla="*/ 14 w 89"/>
                <a:gd name="T11" fmla="*/ 33 h 52"/>
                <a:gd name="T12" fmla="*/ 21 w 89"/>
                <a:gd name="T13" fmla="*/ 40 h 52"/>
                <a:gd name="T14" fmla="*/ 33 w 89"/>
                <a:gd name="T15" fmla="*/ 44 h 52"/>
                <a:gd name="T16" fmla="*/ 49 w 89"/>
                <a:gd name="T17" fmla="*/ 45 h 52"/>
                <a:gd name="T18" fmla="*/ 64 w 89"/>
                <a:gd name="T19" fmla="*/ 44 h 52"/>
                <a:gd name="T20" fmla="*/ 74 w 89"/>
                <a:gd name="T21" fmla="*/ 43 h 52"/>
                <a:gd name="T22" fmla="*/ 82 w 89"/>
                <a:gd name="T23" fmla="*/ 40 h 52"/>
                <a:gd name="T24" fmla="*/ 84 w 89"/>
                <a:gd name="T25" fmla="*/ 39 h 52"/>
                <a:gd name="T26" fmla="*/ 86 w 89"/>
                <a:gd name="T27" fmla="*/ 38 h 52"/>
                <a:gd name="T28" fmla="*/ 86 w 89"/>
                <a:gd name="T29" fmla="*/ 38 h 52"/>
                <a:gd name="T30" fmla="*/ 84 w 89"/>
                <a:gd name="T31" fmla="*/ 37 h 52"/>
                <a:gd name="T32" fmla="*/ 84 w 89"/>
                <a:gd name="T33" fmla="*/ 37 h 52"/>
                <a:gd name="T34" fmla="*/ 89 w 89"/>
                <a:gd name="T35" fmla="*/ 38 h 52"/>
                <a:gd name="T36" fmla="*/ 89 w 89"/>
                <a:gd name="T37" fmla="*/ 38 h 52"/>
                <a:gd name="T38" fmla="*/ 88 w 89"/>
                <a:gd name="T39" fmla="*/ 40 h 52"/>
                <a:gd name="T40" fmla="*/ 86 w 89"/>
                <a:gd name="T41" fmla="*/ 42 h 52"/>
                <a:gd name="T42" fmla="*/ 82 w 89"/>
                <a:gd name="T43" fmla="*/ 44 h 52"/>
                <a:gd name="T44" fmla="*/ 76 w 89"/>
                <a:gd name="T45" fmla="*/ 47 h 52"/>
                <a:gd name="T46" fmla="*/ 68 w 89"/>
                <a:gd name="T47" fmla="*/ 49 h 52"/>
                <a:gd name="T48" fmla="*/ 59 w 89"/>
                <a:gd name="T49" fmla="*/ 50 h 52"/>
                <a:gd name="T50" fmla="*/ 46 w 89"/>
                <a:gd name="T51" fmla="*/ 52 h 52"/>
                <a:gd name="T52" fmla="*/ 35 w 89"/>
                <a:gd name="T53" fmla="*/ 52 h 52"/>
                <a:gd name="T54" fmla="*/ 25 w 89"/>
                <a:gd name="T55" fmla="*/ 49 h 52"/>
                <a:gd name="T56" fmla="*/ 17 w 89"/>
                <a:gd name="T57" fmla="*/ 47 h 52"/>
                <a:gd name="T58" fmla="*/ 12 w 89"/>
                <a:gd name="T59" fmla="*/ 40 h 52"/>
                <a:gd name="T60" fmla="*/ 7 w 89"/>
                <a:gd name="T61" fmla="*/ 34 h 52"/>
                <a:gd name="T62" fmla="*/ 3 w 89"/>
                <a:gd name="T63" fmla="*/ 25 h 52"/>
                <a:gd name="T64" fmla="*/ 1 w 89"/>
                <a:gd name="T65" fmla="*/ 15 h 52"/>
                <a:gd name="T66" fmla="*/ 0 w 89"/>
                <a:gd name="T67" fmla="*/ 4 h 52"/>
                <a:gd name="T68" fmla="*/ 1 w 89"/>
                <a:gd name="T69" fmla="*/ 2 h 52"/>
                <a:gd name="T70" fmla="*/ 2 w 89"/>
                <a:gd name="T71" fmla="*/ 1 h 52"/>
                <a:gd name="T72" fmla="*/ 3 w 89"/>
                <a:gd name="T73" fmla="*/ 0 h 52"/>
                <a:gd name="T74" fmla="*/ 5 w 89"/>
                <a:gd name="T75" fmla="*/ 2 h 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9"/>
                <a:gd name="T115" fmla="*/ 0 h 52"/>
                <a:gd name="T116" fmla="*/ 89 w 89"/>
                <a:gd name="T117" fmla="*/ 52 h 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9" h="52">
                  <a:moveTo>
                    <a:pt x="5" y="2"/>
                  </a:moveTo>
                  <a:lnTo>
                    <a:pt x="5" y="5"/>
                  </a:lnTo>
                  <a:lnTo>
                    <a:pt x="5" y="10"/>
                  </a:lnTo>
                  <a:lnTo>
                    <a:pt x="6" y="16"/>
                  </a:lnTo>
                  <a:lnTo>
                    <a:pt x="8" y="25"/>
                  </a:lnTo>
                  <a:lnTo>
                    <a:pt x="14" y="33"/>
                  </a:lnTo>
                  <a:lnTo>
                    <a:pt x="21" y="40"/>
                  </a:lnTo>
                  <a:lnTo>
                    <a:pt x="33" y="44"/>
                  </a:lnTo>
                  <a:lnTo>
                    <a:pt x="49" y="45"/>
                  </a:lnTo>
                  <a:lnTo>
                    <a:pt x="64" y="44"/>
                  </a:lnTo>
                  <a:lnTo>
                    <a:pt x="74" y="43"/>
                  </a:lnTo>
                  <a:lnTo>
                    <a:pt x="82" y="40"/>
                  </a:lnTo>
                  <a:lnTo>
                    <a:pt x="84" y="39"/>
                  </a:lnTo>
                  <a:lnTo>
                    <a:pt x="86" y="38"/>
                  </a:lnTo>
                  <a:lnTo>
                    <a:pt x="84" y="37"/>
                  </a:lnTo>
                  <a:lnTo>
                    <a:pt x="89" y="38"/>
                  </a:lnTo>
                  <a:lnTo>
                    <a:pt x="88" y="40"/>
                  </a:lnTo>
                  <a:lnTo>
                    <a:pt x="86" y="42"/>
                  </a:lnTo>
                  <a:lnTo>
                    <a:pt x="82" y="44"/>
                  </a:lnTo>
                  <a:lnTo>
                    <a:pt x="76" y="47"/>
                  </a:lnTo>
                  <a:lnTo>
                    <a:pt x="68" y="49"/>
                  </a:lnTo>
                  <a:lnTo>
                    <a:pt x="59" y="50"/>
                  </a:lnTo>
                  <a:lnTo>
                    <a:pt x="46" y="52"/>
                  </a:lnTo>
                  <a:lnTo>
                    <a:pt x="35" y="52"/>
                  </a:lnTo>
                  <a:lnTo>
                    <a:pt x="25" y="49"/>
                  </a:lnTo>
                  <a:lnTo>
                    <a:pt x="17" y="47"/>
                  </a:lnTo>
                  <a:lnTo>
                    <a:pt x="12" y="40"/>
                  </a:lnTo>
                  <a:lnTo>
                    <a:pt x="7" y="34"/>
                  </a:lnTo>
                  <a:lnTo>
                    <a:pt x="3" y="25"/>
                  </a:lnTo>
                  <a:lnTo>
                    <a:pt x="1" y="15"/>
                  </a:lnTo>
                  <a:lnTo>
                    <a:pt x="0" y="4"/>
                  </a:lnTo>
                  <a:lnTo>
                    <a:pt x="1" y="2"/>
                  </a:lnTo>
                  <a:lnTo>
                    <a:pt x="2" y="1"/>
                  </a:lnTo>
                  <a:lnTo>
                    <a:pt x="3" y="0"/>
                  </a:lnTo>
                  <a:lnTo>
                    <a:pt x="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2" name="Freeform 234"/>
            <p:cNvSpPr>
              <a:spLocks/>
            </p:cNvSpPr>
            <p:nvPr/>
          </p:nvSpPr>
          <p:spPr bwMode="auto">
            <a:xfrm>
              <a:off x="4682" y="2647"/>
              <a:ext cx="97" cy="49"/>
            </a:xfrm>
            <a:custGeom>
              <a:avLst/>
              <a:gdLst>
                <a:gd name="T0" fmla="*/ 6 w 97"/>
                <a:gd name="T1" fmla="*/ 10 h 49"/>
                <a:gd name="T2" fmla="*/ 6 w 97"/>
                <a:gd name="T3" fmla="*/ 15 h 49"/>
                <a:gd name="T4" fmla="*/ 10 w 97"/>
                <a:gd name="T5" fmla="*/ 25 h 49"/>
                <a:gd name="T6" fmla="*/ 20 w 97"/>
                <a:gd name="T7" fmla="*/ 36 h 49"/>
                <a:gd name="T8" fmla="*/ 40 w 97"/>
                <a:gd name="T9" fmla="*/ 41 h 49"/>
                <a:gd name="T10" fmla="*/ 55 w 97"/>
                <a:gd name="T11" fmla="*/ 41 h 49"/>
                <a:gd name="T12" fmla="*/ 67 w 97"/>
                <a:gd name="T13" fmla="*/ 40 h 49"/>
                <a:gd name="T14" fmla="*/ 76 w 97"/>
                <a:gd name="T15" fmla="*/ 38 h 49"/>
                <a:gd name="T16" fmla="*/ 82 w 97"/>
                <a:gd name="T17" fmla="*/ 34 h 49"/>
                <a:gd name="T18" fmla="*/ 87 w 97"/>
                <a:gd name="T19" fmla="*/ 29 h 49"/>
                <a:gd name="T20" fmla="*/ 90 w 97"/>
                <a:gd name="T21" fmla="*/ 21 h 49"/>
                <a:gd name="T22" fmla="*/ 91 w 97"/>
                <a:gd name="T23" fmla="*/ 12 h 49"/>
                <a:gd name="T24" fmla="*/ 91 w 97"/>
                <a:gd name="T25" fmla="*/ 0 h 49"/>
                <a:gd name="T26" fmla="*/ 92 w 97"/>
                <a:gd name="T27" fmla="*/ 0 h 49"/>
                <a:gd name="T28" fmla="*/ 95 w 97"/>
                <a:gd name="T29" fmla="*/ 0 h 49"/>
                <a:gd name="T30" fmla="*/ 97 w 97"/>
                <a:gd name="T31" fmla="*/ 0 h 49"/>
                <a:gd name="T32" fmla="*/ 97 w 97"/>
                <a:gd name="T33" fmla="*/ 2 h 49"/>
                <a:gd name="T34" fmla="*/ 97 w 97"/>
                <a:gd name="T35" fmla="*/ 6 h 49"/>
                <a:gd name="T36" fmla="*/ 97 w 97"/>
                <a:gd name="T37" fmla="*/ 12 h 49"/>
                <a:gd name="T38" fmla="*/ 97 w 97"/>
                <a:gd name="T39" fmla="*/ 20 h 49"/>
                <a:gd name="T40" fmla="*/ 95 w 97"/>
                <a:gd name="T41" fmla="*/ 29 h 49"/>
                <a:gd name="T42" fmla="*/ 90 w 97"/>
                <a:gd name="T43" fmla="*/ 38 h 49"/>
                <a:gd name="T44" fmla="*/ 79 w 97"/>
                <a:gd name="T45" fmla="*/ 45 h 49"/>
                <a:gd name="T46" fmla="*/ 63 w 97"/>
                <a:gd name="T47" fmla="*/ 49 h 49"/>
                <a:gd name="T48" fmla="*/ 40 w 97"/>
                <a:gd name="T49" fmla="*/ 49 h 49"/>
                <a:gd name="T50" fmla="*/ 26 w 97"/>
                <a:gd name="T51" fmla="*/ 46 h 49"/>
                <a:gd name="T52" fmla="*/ 15 w 97"/>
                <a:gd name="T53" fmla="*/ 41 h 49"/>
                <a:gd name="T54" fmla="*/ 7 w 97"/>
                <a:gd name="T55" fmla="*/ 36 h 49"/>
                <a:gd name="T56" fmla="*/ 3 w 97"/>
                <a:gd name="T57" fmla="*/ 30 h 49"/>
                <a:gd name="T58" fmla="*/ 1 w 97"/>
                <a:gd name="T59" fmla="*/ 24 h 49"/>
                <a:gd name="T60" fmla="*/ 0 w 97"/>
                <a:gd name="T61" fmla="*/ 19 h 49"/>
                <a:gd name="T62" fmla="*/ 0 w 97"/>
                <a:gd name="T63" fmla="*/ 13 h 49"/>
                <a:gd name="T64" fmla="*/ 0 w 97"/>
                <a:gd name="T65" fmla="*/ 11 h 49"/>
                <a:gd name="T66" fmla="*/ 0 w 97"/>
                <a:gd name="T67" fmla="*/ 10 h 49"/>
                <a:gd name="T68" fmla="*/ 1 w 97"/>
                <a:gd name="T69" fmla="*/ 8 h 49"/>
                <a:gd name="T70" fmla="*/ 3 w 97"/>
                <a:gd name="T71" fmla="*/ 7 h 49"/>
                <a:gd name="T72" fmla="*/ 6 w 97"/>
                <a:gd name="T73" fmla="*/ 10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7"/>
                <a:gd name="T112" fmla="*/ 0 h 49"/>
                <a:gd name="T113" fmla="*/ 97 w 97"/>
                <a:gd name="T114" fmla="*/ 49 h 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7" h="49">
                  <a:moveTo>
                    <a:pt x="6" y="10"/>
                  </a:moveTo>
                  <a:lnTo>
                    <a:pt x="6" y="15"/>
                  </a:lnTo>
                  <a:lnTo>
                    <a:pt x="10" y="25"/>
                  </a:lnTo>
                  <a:lnTo>
                    <a:pt x="20" y="36"/>
                  </a:lnTo>
                  <a:lnTo>
                    <a:pt x="40" y="41"/>
                  </a:lnTo>
                  <a:lnTo>
                    <a:pt x="55" y="41"/>
                  </a:lnTo>
                  <a:lnTo>
                    <a:pt x="67" y="40"/>
                  </a:lnTo>
                  <a:lnTo>
                    <a:pt x="76" y="38"/>
                  </a:lnTo>
                  <a:lnTo>
                    <a:pt x="82" y="34"/>
                  </a:lnTo>
                  <a:lnTo>
                    <a:pt x="87" y="29"/>
                  </a:lnTo>
                  <a:lnTo>
                    <a:pt x="90" y="21"/>
                  </a:lnTo>
                  <a:lnTo>
                    <a:pt x="91" y="12"/>
                  </a:lnTo>
                  <a:lnTo>
                    <a:pt x="91" y="0"/>
                  </a:lnTo>
                  <a:lnTo>
                    <a:pt x="92" y="0"/>
                  </a:lnTo>
                  <a:lnTo>
                    <a:pt x="95" y="0"/>
                  </a:lnTo>
                  <a:lnTo>
                    <a:pt x="97" y="0"/>
                  </a:lnTo>
                  <a:lnTo>
                    <a:pt x="97" y="2"/>
                  </a:lnTo>
                  <a:lnTo>
                    <a:pt x="97" y="6"/>
                  </a:lnTo>
                  <a:lnTo>
                    <a:pt x="97" y="12"/>
                  </a:lnTo>
                  <a:lnTo>
                    <a:pt x="97" y="20"/>
                  </a:lnTo>
                  <a:lnTo>
                    <a:pt x="95" y="29"/>
                  </a:lnTo>
                  <a:lnTo>
                    <a:pt x="90" y="38"/>
                  </a:lnTo>
                  <a:lnTo>
                    <a:pt x="79" y="45"/>
                  </a:lnTo>
                  <a:lnTo>
                    <a:pt x="63" y="49"/>
                  </a:lnTo>
                  <a:lnTo>
                    <a:pt x="40" y="49"/>
                  </a:lnTo>
                  <a:lnTo>
                    <a:pt x="26" y="46"/>
                  </a:lnTo>
                  <a:lnTo>
                    <a:pt x="15" y="41"/>
                  </a:lnTo>
                  <a:lnTo>
                    <a:pt x="7" y="36"/>
                  </a:lnTo>
                  <a:lnTo>
                    <a:pt x="3" y="30"/>
                  </a:lnTo>
                  <a:lnTo>
                    <a:pt x="1" y="24"/>
                  </a:lnTo>
                  <a:lnTo>
                    <a:pt x="0" y="19"/>
                  </a:lnTo>
                  <a:lnTo>
                    <a:pt x="0" y="13"/>
                  </a:lnTo>
                  <a:lnTo>
                    <a:pt x="0" y="11"/>
                  </a:lnTo>
                  <a:lnTo>
                    <a:pt x="0" y="10"/>
                  </a:lnTo>
                  <a:lnTo>
                    <a:pt x="1" y="8"/>
                  </a:lnTo>
                  <a:lnTo>
                    <a:pt x="3" y="7"/>
                  </a:lnTo>
                  <a:lnTo>
                    <a:pt x="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3" name="Freeform 235"/>
            <p:cNvSpPr>
              <a:spLocks/>
            </p:cNvSpPr>
            <p:nvPr/>
          </p:nvSpPr>
          <p:spPr bwMode="auto">
            <a:xfrm>
              <a:off x="4590" y="2653"/>
              <a:ext cx="12" cy="24"/>
            </a:xfrm>
            <a:custGeom>
              <a:avLst/>
              <a:gdLst>
                <a:gd name="T0" fmla="*/ 4 w 12"/>
                <a:gd name="T1" fmla="*/ 0 h 24"/>
                <a:gd name="T2" fmla="*/ 8 w 12"/>
                <a:gd name="T3" fmla="*/ 0 h 24"/>
                <a:gd name="T4" fmla="*/ 11 w 12"/>
                <a:gd name="T5" fmla="*/ 1 h 24"/>
                <a:gd name="T6" fmla="*/ 11 w 12"/>
                <a:gd name="T7" fmla="*/ 4 h 24"/>
                <a:gd name="T8" fmla="*/ 12 w 12"/>
                <a:gd name="T9" fmla="*/ 9 h 24"/>
                <a:gd name="T10" fmla="*/ 12 w 12"/>
                <a:gd name="T11" fmla="*/ 18 h 24"/>
                <a:gd name="T12" fmla="*/ 9 w 12"/>
                <a:gd name="T13" fmla="*/ 23 h 24"/>
                <a:gd name="T14" fmla="*/ 7 w 12"/>
                <a:gd name="T15" fmla="*/ 24 h 24"/>
                <a:gd name="T16" fmla="*/ 3 w 12"/>
                <a:gd name="T17" fmla="*/ 21 h 24"/>
                <a:gd name="T18" fmla="*/ 0 w 12"/>
                <a:gd name="T19" fmla="*/ 16 h 24"/>
                <a:gd name="T20" fmla="*/ 0 w 12"/>
                <a:gd name="T21" fmla="*/ 9 h 24"/>
                <a:gd name="T22" fmla="*/ 0 w 12"/>
                <a:gd name="T23" fmla="*/ 4 h 24"/>
                <a:gd name="T24" fmla="*/ 4 w 12"/>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24"/>
                <a:gd name="T41" fmla="*/ 12 w 12"/>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24">
                  <a:moveTo>
                    <a:pt x="4" y="0"/>
                  </a:moveTo>
                  <a:lnTo>
                    <a:pt x="8" y="0"/>
                  </a:lnTo>
                  <a:lnTo>
                    <a:pt x="11" y="1"/>
                  </a:lnTo>
                  <a:lnTo>
                    <a:pt x="11" y="4"/>
                  </a:lnTo>
                  <a:lnTo>
                    <a:pt x="12" y="9"/>
                  </a:lnTo>
                  <a:lnTo>
                    <a:pt x="12" y="18"/>
                  </a:lnTo>
                  <a:lnTo>
                    <a:pt x="9" y="23"/>
                  </a:lnTo>
                  <a:lnTo>
                    <a:pt x="7" y="24"/>
                  </a:lnTo>
                  <a:lnTo>
                    <a:pt x="3" y="21"/>
                  </a:lnTo>
                  <a:lnTo>
                    <a:pt x="0" y="16"/>
                  </a:lnTo>
                  <a:lnTo>
                    <a:pt x="0" y="9"/>
                  </a:lnTo>
                  <a:lnTo>
                    <a:pt x="0" y="4"/>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4" name="Freeform 236"/>
            <p:cNvSpPr>
              <a:spLocks/>
            </p:cNvSpPr>
            <p:nvPr/>
          </p:nvSpPr>
          <p:spPr bwMode="auto">
            <a:xfrm>
              <a:off x="4715" y="2647"/>
              <a:ext cx="11" cy="24"/>
            </a:xfrm>
            <a:custGeom>
              <a:avLst/>
              <a:gdLst>
                <a:gd name="T0" fmla="*/ 3 w 11"/>
                <a:gd name="T1" fmla="*/ 0 h 24"/>
                <a:gd name="T2" fmla="*/ 7 w 11"/>
                <a:gd name="T3" fmla="*/ 0 h 24"/>
                <a:gd name="T4" fmla="*/ 10 w 11"/>
                <a:gd name="T5" fmla="*/ 1 h 24"/>
                <a:gd name="T6" fmla="*/ 10 w 11"/>
                <a:gd name="T7" fmla="*/ 3 h 24"/>
                <a:gd name="T8" fmla="*/ 11 w 11"/>
                <a:gd name="T9" fmla="*/ 7 h 24"/>
                <a:gd name="T10" fmla="*/ 11 w 11"/>
                <a:gd name="T11" fmla="*/ 16 h 24"/>
                <a:gd name="T12" fmla="*/ 10 w 11"/>
                <a:gd name="T13" fmla="*/ 21 h 24"/>
                <a:gd name="T14" fmla="*/ 6 w 11"/>
                <a:gd name="T15" fmla="*/ 24 h 24"/>
                <a:gd name="T16" fmla="*/ 2 w 11"/>
                <a:gd name="T17" fmla="*/ 21 h 24"/>
                <a:gd name="T18" fmla="*/ 0 w 11"/>
                <a:gd name="T19" fmla="*/ 16 h 24"/>
                <a:gd name="T20" fmla="*/ 0 w 11"/>
                <a:gd name="T21" fmla="*/ 8 h 24"/>
                <a:gd name="T22" fmla="*/ 0 w 11"/>
                <a:gd name="T23" fmla="*/ 2 h 24"/>
                <a:gd name="T24" fmla="*/ 3 w 11"/>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24"/>
                <a:gd name="T41" fmla="*/ 11 w 11"/>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24">
                  <a:moveTo>
                    <a:pt x="3" y="0"/>
                  </a:moveTo>
                  <a:lnTo>
                    <a:pt x="7" y="0"/>
                  </a:lnTo>
                  <a:lnTo>
                    <a:pt x="10" y="1"/>
                  </a:lnTo>
                  <a:lnTo>
                    <a:pt x="10" y="3"/>
                  </a:lnTo>
                  <a:lnTo>
                    <a:pt x="11" y="7"/>
                  </a:lnTo>
                  <a:lnTo>
                    <a:pt x="11" y="16"/>
                  </a:lnTo>
                  <a:lnTo>
                    <a:pt x="10" y="21"/>
                  </a:lnTo>
                  <a:lnTo>
                    <a:pt x="6" y="24"/>
                  </a:lnTo>
                  <a:lnTo>
                    <a:pt x="2" y="21"/>
                  </a:lnTo>
                  <a:lnTo>
                    <a:pt x="0" y="16"/>
                  </a:lnTo>
                  <a:lnTo>
                    <a:pt x="0" y="8"/>
                  </a:lnTo>
                  <a:lnTo>
                    <a:pt x="0"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5" name="Freeform 237"/>
            <p:cNvSpPr>
              <a:spLocks/>
            </p:cNvSpPr>
            <p:nvPr/>
          </p:nvSpPr>
          <p:spPr bwMode="auto">
            <a:xfrm>
              <a:off x="3319" y="1780"/>
              <a:ext cx="288" cy="287"/>
            </a:xfrm>
            <a:custGeom>
              <a:avLst/>
              <a:gdLst>
                <a:gd name="T0" fmla="*/ 145 w 288"/>
                <a:gd name="T1" fmla="*/ 287 h 287"/>
                <a:gd name="T2" fmla="*/ 174 w 288"/>
                <a:gd name="T3" fmla="*/ 285 h 287"/>
                <a:gd name="T4" fmla="*/ 200 w 288"/>
                <a:gd name="T5" fmla="*/ 276 h 287"/>
                <a:gd name="T6" fmla="*/ 225 w 288"/>
                <a:gd name="T7" fmla="*/ 263 h 287"/>
                <a:gd name="T8" fmla="*/ 246 w 288"/>
                <a:gd name="T9" fmla="*/ 245 h 287"/>
                <a:gd name="T10" fmla="*/ 264 w 288"/>
                <a:gd name="T11" fmla="*/ 224 h 287"/>
                <a:gd name="T12" fmla="*/ 276 w 288"/>
                <a:gd name="T13" fmla="*/ 199 h 287"/>
                <a:gd name="T14" fmla="*/ 285 w 288"/>
                <a:gd name="T15" fmla="*/ 172 h 287"/>
                <a:gd name="T16" fmla="*/ 288 w 288"/>
                <a:gd name="T17" fmla="*/ 143 h 287"/>
                <a:gd name="T18" fmla="*/ 285 w 288"/>
                <a:gd name="T19" fmla="*/ 114 h 287"/>
                <a:gd name="T20" fmla="*/ 276 w 288"/>
                <a:gd name="T21" fmla="*/ 87 h 287"/>
                <a:gd name="T22" fmla="*/ 264 w 288"/>
                <a:gd name="T23" fmla="*/ 63 h 287"/>
                <a:gd name="T24" fmla="*/ 246 w 288"/>
                <a:gd name="T25" fmla="*/ 42 h 287"/>
                <a:gd name="T26" fmla="*/ 225 w 288"/>
                <a:gd name="T27" fmla="*/ 24 h 287"/>
                <a:gd name="T28" fmla="*/ 200 w 288"/>
                <a:gd name="T29" fmla="*/ 11 h 287"/>
                <a:gd name="T30" fmla="*/ 174 w 288"/>
                <a:gd name="T31" fmla="*/ 3 h 287"/>
                <a:gd name="T32" fmla="*/ 145 w 288"/>
                <a:gd name="T33" fmla="*/ 0 h 287"/>
                <a:gd name="T34" fmla="*/ 116 w 288"/>
                <a:gd name="T35" fmla="*/ 3 h 287"/>
                <a:gd name="T36" fmla="*/ 89 w 288"/>
                <a:gd name="T37" fmla="*/ 11 h 287"/>
                <a:gd name="T38" fmla="*/ 64 w 288"/>
                <a:gd name="T39" fmla="*/ 24 h 287"/>
                <a:gd name="T40" fmla="*/ 42 w 288"/>
                <a:gd name="T41" fmla="*/ 42 h 287"/>
                <a:gd name="T42" fmla="*/ 25 w 288"/>
                <a:gd name="T43" fmla="*/ 63 h 287"/>
                <a:gd name="T44" fmla="*/ 12 w 288"/>
                <a:gd name="T45" fmla="*/ 87 h 287"/>
                <a:gd name="T46" fmla="*/ 3 w 288"/>
                <a:gd name="T47" fmla="*/ 114 h 287"/>
                <a:gd name="T48" fmla="*/ 0 w 288"/>
                <a:gd name="T49" fmla="*/ 143 h 287"/>
                <a:gd name="T50" fmla="*/ 3 w 288"/>
                <a:gd name="T51" fmla="*/ 172 h 287"/>
                <a:gd name="T52" fmla="*/ 12 w 288"/>
                <a:gd name="T53" fmla="*/ 199 h 287"/>
                <a:gd name="T54" fmla="*/ 25 w 288"/>
                <a:gd name="T55" fmla="*/ 224 h 287"/>
                <a:gd name="T56" fmla="*/ 42 w 288"/>
                <a:gd name="T57" fmla="*/ 245 h 287"/>
                <a:gd name="T58" fmla="*/ 64 w 288"/>
                <a:gd name="T59" fmla="*/ 263 h 287"/>
                <a:gd name="T60" fmla="*/ 89 w 288"/>
                <a:gd name="T61" fmla="*/ 276 h 287"/>
                <a:gd name="T62" fmla="*/ 116 w 288"/>
                <a:gd name="T63" fmla="*/ 285 h 287"/>
                <a:gd name="T64" fmla="*/ 145 w 288"/>
                <a:gd name="T65" fmla="*/ 287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287"/>
                <a:gd name="T101" fmla="*/ 288 w 288"/>
                <a:gd name="T102" fmla="*/ 287 h 2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287">
                  <a:moveTo>
                    <a:pt x="145" y="287"/>
                  </a:moveTo>
                  <a:lnTo>
                    <a:pt x="174" y="285"/>
                  </a:lnTo>
                  <a:lnTo>
                    <a:pt x="200" y="276"/>
                  </a:lnTo>
                  <a:lnTo>
                    <a:pt x="225" y="263"/>
                  </a:lnTo>
                  <a:lnTo>
                    <a:pt x="246" y="245"/>
                  </a:lnTo>
                  <a:lnTo>
                    <a:pt x="264" y="224"/>
                  </a:lnTo>
                  <a:lnTo>
                    <a:pt x="276" y="199"/>
                  </a:lnTo>
                  <a:lnTo>
                    <a:pt x="285" y="172"/>
                  </a:lnTo>
                  <a:lnTo>
                    <a:pt x="288" y="143"/>
                  </a:lnTo>
                  <a:lnTo>
                    <a:pt x="285" y="114"/>
                  </a:lnTo>
                  <a:lnTo>
                    <a:pt x="276" y="87"/>
                  </a:lnTo>
                  <a:lnTo>
                    <a:pt x="264" y="63"/>
                  </a:lnTo>
                  <a:lnTo>
                    <a:pt x="246" y="42"/>
                  </a:lnTo>
                  <a:lnTo>
                    <a:pt x="225" y="24"/>
                  </a:lnTo>
                  <a:lnTo>
                    <a:pt x="200" y="11"/>
                  </a:lnTo>
                  <a:lnTo>
                    <a:pt x="174" y="3"/>
                  </a:lnTo>
                  <a:lnTo>
                    <a:pt x="145" y="0"/>
                  </a:lnTo>
                  <a:lnTo>
                    <a:pt x="116" y="3"/>
                  </a:lnTo>
                  <a:lnTo>
                    <a:pt x="89" y="11"/>
                  </a:lnTo>
                  <a:lnTo>
                    <a:pt x="64" y="24"/>
                  </a:lnTo>
                  <a:lnTo>
                    <a:pt x="42" y="42"/>
                  </a:lnTo>
                  <a:lnTo>
                    <a:pt x="25" y="63"/>
                  </a:lnTo>
                  <a:lnTo>
                    <a:pt x="12" y="87"/>
                  </a:lnTo>
                  <a:lnTo>
                    <a:pt x="3" y="114"/>
                  </a:lnTo>
                  <a:lnTo>
                    <a:pt x="0" y="143"/>
                  </a:lnTo>
                  <a:lnTo>
                    <a:pt x="3" y="172"/>
                  </a:lnTo>
                  <a:lnTo>
                    <a:pt x="12" y="199"/>
                  </a:lnTo>
                  <a:lnTo>
                    <a:pt x="25" y="224"/>
                  </a:lnTo>
                  <a:lnTo>
                    <a:pt x="42" y="245"/>
                  </a:lnTo>
                  <a:lnTo>
                    <a:pt x="64" y="263"/>
                  </a:lnTo>
                  <a:lnTo>
                    <a:pt x="89" y="276"/>
                  </a:lnTo>
                  <a:lnTo>
                    <a:pt x="116" y="285"/>
                  </a:lnTo>
                  <a:lnTo>
                    <a:pt x="145" y="287"/>
                  </a:lnTo>
                  <a:close/>
                </a:path>
              </a:pathLst>
            </a:custGeom>
            <a:solidFill>
              <a:srgbClr val="FFDB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6" name="Freeform 238"/>
            <p:cNvSpPr>
              <a:spLocks/>
            </p:cNvSpPr>
            <p:nvPr/>
          </p:nvSpPr>
          <p:spPr bwMode="auto">
            <a:xfrm>
              <a:off x="3316" y="1775"/>
              <a:ext cx="293" cy="296"/>
            </a:xfrm>
            <a:custGeom>
              <a:avLst/>
              <a:gdLst>
                <a:gd name="T0" fmla="*/ 134 w 293"/>
                <a:gd name="T1" fmla="*/ 11 h 296"/>
                <a:gd name="T2" fmla="*/ 86 w 293"/>
                <a:gd name="T3" fmla="*/ 28 h 296"/>
                <a:gd name="T4" fmla="*/ 41 w 293"/>
                <a:gd name="T5" fmla="*/ 63 h 296"/>
                <a:gd name="T6" fmla="*/ 14 w 293"/>
                <a:gd name="T7" fmla="*/ 118 h 296"/>
                <a:gd name="T8" fmla="*/ 15 w 293"/>
                <a:gd name="T9" fmla="*/ 188 h 296"/>
                <a:gd name="T10" fmla="*/ 46 w 293"/>
                <a:gd name="T11" fmla="*/ 243 h 296"/>
                <a:gd name="T12" fmla="*/ 92 w 293"/>
                <a:gd name="T13" fmla="*/ 275 h 296"/>
                <a:gd name="T14" fmla="*/ 136 w 293"/>
                <a:gd name="T15" fmla="*/ 287 h 296"/>
                <a:gd name="T16" fmla="*/ 187 w 293"/>
                <a:gd name="T17" fmla="*/ 282 h 296"/>
                <a:gd name="T18" fmla="*/ 239 w 293"/>
                <a:gd name="T19" fmla="*/ 254 h 296"/>
                <a:gd name="T20" fmla="*/ 269 w 293"/>
                <a:gd name="T21" fmla="*/ 214 h 296"/>
                <a:gd name="T22" fmla="*/ 281 w 293"/>
                <a:gd name="T23" fmla="*/ 175 h 296"/>
                <a:gd name="T24" fmla="*/ 278 w 293"/>
                <a:gd name="T25" fmla="*/ 123 h 296"/>
                <a:gd name="T26" fmla="*/ 253 w 293"/>
                <a:gd name="T27" fmla="*/ 67 h 296"/>
                <a:gd name="T28" fmla="*/ 215 w 293"/>
                <a:gd name="T29" fmla="*/ 30 h 296"/>
                <a:gd name="T30" fmla="*/ 172 w 293"/>
                <a:gd name="T31" fmla="*/ 13 h 296"/>
                <a:gd name="T32" fmla="*/ 153 w 293"/>
                <a:gd name="T33" fmla="*/ 1 h 296"/>
                <a:gd name="T34" fmla="*/ 174 w 293"/>
                <a:gd name="T35" fmla="*/ 4 h 296"/>
                <a:gd name="T36" fmla="*/ 222 w 293"/>
                <a:gd name="T37" fmla="*/ 20 h 296"/>
                <a:gd name="T38" fmla="*/ 271 w 293"/>
                <a:gd name="T39" fmla="*/ 66 h 296"/>
                <a:gd name="T40" fmla="*/ 293 w 293"/>
                <a:gd name="T41" fmla="*/ 153 h 296"/>
                <a:gd name="T42" fmla="*/ 278 w 293"/>
                <a:gd name="T43" fmla="*/ 218 h 296"/>
                <a:gd name="T44" fmla="*/ 243 w 293"/>
                <a:gd name="T45" fmla="*/ 262 h 296"/>
                <a:gd name="T46" fmla="*/ 196 w 293"/>
                <a:gd name="T47" fmla="*/ 287 h 296"/>
                <a:gd name="T48" fmla="*/ 150 w 293"/>
                <a:gd name="T49" fmla="*/ 296 h 296"/>
                <a:gd name="T50" fmla="*/ 103 w 293"/>
                <a:gd name="T51" fmla="*/ 288 h 296"/>
                <a:gd name="T52" fmla="*/ 55 w 293"/>
                <a:gd name="T53" fmla="*/ 266 h 296"/>
                <a:gd name="T54" fmla="*/ 16 w 293"/>
                <a:gd name="T55" fmla="*/ 221 h 296"/>
                <a:gd name="T56" fmla="*/ 0 w 293"/>
                <a:gd name="T57" fmla="*/ 152 h 296"/>
                <a:gd name="T58" fmla="*/ 15 w 293"/>
                <a:gd name="T59" fmla="*/ 82 h 296"/>
                <a:gd name="T60" fmla="*/ 53 w 293"/>
                <a:gd name="T61" fmla="*/ 35 h 296"/>
                <a:gd name="T62" fmla="*/ 102 w 293"/>
                <a:gd name="T63" fmla="*/ 9 h 296"/>
                <a:gd name="T64" fmla="*/ 153 w 293"/>
                <a:gd name="T65" fmla="*/ 0 h 2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3"/>
                <a:gd name="T100" fmla="*/ 0 h 296"/>
                <a:gd name="T101" fmla="*/ 293 w 293"/>
                <a:gd name="T102" fmla="*/ 296 h 2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3" h="296">
                  <a:moveTo>
                    <a:pt x="154" y="10"/>
                  </a:moveTo>
                  <a:lnTo>
                    <a:pt x="134" y="11"/>
                  </a:lnTo>
                  <a:lnTo>
                    <a:pt x="110" y="18"/>
                  </a:lnTo>
                  <a:lnTo>
                    <a:pt x="86" y="28"/>
                  </a:lnTo>
                  <a:lnTo>
                    <a:pt x="62" y="43"/>
                  </a:lnTo>
                  <a:lnTo>
                    <a:pt x="41" y="63"/>
                  </a:lnTo>
                  <a:lnTo>
                    <a:pt x="24" y="89"/>
                  </a:lnTo>
                  <a:lnTo>
                    <a:pt x="14" y="118"/>
                  </a:lnTo>
                  <a:lnTo>
                    <a:pt x="10" y="152"/>
                  </a:lnTo>
                  <a:lnTo>
                    <a:pt x="15" y="188"/>
                  </a:lnTo>
                  <a:lnTo>
                    <a:pt x="29" y="219"/>
                  </a:lnTo>
                  <a:lnTo>
                    <a:pt x="46" y="243"/>
                  </a:lnTo>
                  <a:lnTo>
                    <a:pt x="69" y="262"/>
                  </a:lnTo>
                  <a:lnTo>
                    <a:pt x="92" y="275"/>
                  </a:lnTo>
                  <a:lnTo>
                    <a:pt x="115" y="283"/>
                  </a:lnTo>
                  <a:lnTo>
                    <a:pt x="136" y="287"/>
                  </a:lnTo>
                  <a:lnTo>
                    <a:pt x="152" y="288"/>
                  </a:lnTo>
                  <a:lnTo>
                    <a:pt x="187" y="282"/>
                  </a:lnTo>
                  <a:lnTo>
                    <a:pt x="216" y="269"/>
                  </a:lnTo>
                  <a:lnTo>
                    <a:pt x="239" y="254"/>
                  </a:lnTo>
                  <a:lnTo>
                    <a:pt x="257" y="234"/>
                  </a:lnTo>
                  <a:lnTo>
                    <a:pt x="269" y="214"/>
                  </a:lnTo>
                  <a:lnTo>
                    <a:pt x="277" y="194"/>
                  </a:lnTo>
                  <a:lnTo>
                    <a:pt x="281" y="175"/>
                  </a:lnTo>
                  <a:lnTo>
                    <a:pt x="282" y="158"/>
                  </a:lnTo>
                  <a:lnTo>
                    <a:pt x="278" y="123"/>
                  </a:lnTo>
                  <a:lnTo>
                    <a:pt x="268" y="92"/>
                  </a:lnTo>
                  <a:lnTo>
                    <a:pt x="253" y="67"/>
                  </a:lnTo>
                  <a:lnTo>
                    <a:pt x="235" y="46"/>
                  </a:lnTo>
                  <a:lnTo>
                    <a:pt x="215" y="30"/>
                  </a:lnTo>
                  <a:lnTo>
                    <a:pt x="193" y="19"/>
                  </a:lnTo>
                  <a:lnTo>
                    <a:pt x="172" y="13"/>
                  </a:lnTo>
                  <a:lnTo>
                    <a:pt x="153" y="10"/>
                  </a:lnTo>
                  <a:lnTo>
                    <a:pt x="153" y="1"/>
                  </a:lnTo>
                  <a:lnTo>
                    <a:pt x="159" y="1"/>
                  </a:lnTo>
                  <a:lnTo>
                    <a:pt x="174" y="4"/>
                  </a:lnTo>
                  <a:lnTo>
                    <a:pt x="197" y="9"/>
                  </a:lnTo>
                  <a:lnTo>
                    <a:pt x="222" y="20"/>
                  </a:lnTo>
                  <a:lnTo>
                    <a:pt x="248" y="38"/>
                  </a:lnTo>
                  <a:lnTo>
                    <a:pt x="271" y="66"/>
                  </a:lnTo>
                  <a:lnTo>
                    <a:pt x="287" y="102"/>
                  </a:lnTo>
                  <a:lnTo>
                    <a:pt x="293" y="153"/>
                  </a:lnTo>
                  <a:lnTo>
                    <a:pt x="290" y="187"/>
                  </a:lnTo>
                  <a:lnTo>
                    <a:pt x="278" y="218"/>
                  </a:lnTo>
                  <a:lnTo>
                    <a:pt x="263" y="242"/>
                  </a:lnTo>
                  <a:lnTo>
                    <a:pt x="243" y="262"/>
                  </a:lnTo>
                  <a:lnTo>
                    <a:pt x="220" y="277"/>
                  </a:lnTo>
                  <a:lnTo>
                    <a:pt x="196" y="287"/>
                  </a:lnTo>
                  <a:lnTo>
                    <a:pt x="172" y="293"/>
                  </a:lnTo>
                  <a:lnTo>
                    <a:pt x="150" y="296"/>
                  </a:lnTo>
                  <a:lnTo>
                    <a:pt x="129" y="295"/>
                  </a:lnTo>
                  <a:lnTo>
                    <a:pt x="103" y="288"/>
                  </a:lnTo>
                  <a:lnTo>
                    <a:pt x="79" y="280"/>
                  </a:lnTo>
                  <a:lnTo>
                    <a:pt x="55" y="266"/>
                  </a:lnTo>
                  <a:lnTo>
                    <a:pt x="34" y="245"/>
                  </a:lnTo>
                  <a:lnTo>
                    <a:pt x="16" y="221"/>
                  </a:lnTo>
                  <a:lnTo>
                    <a:pt x="5" y="190"/>
                  </a:lnTo>
                  <a:lnTo>
                    <a:pt x="0" y="152"/>
                  </a:lnTo>
                  <a:lnTo>
                    <a:pt x="3" y="114"/>
                  </a:lnTo>
                  <a:lnTo>
                    <a:pt x="15" y="82"/>
                  </a:lnTo>
                  <a:lnTo>
                    <a:pt x="31" y="56"/>
                  </a:lnTo>
                  <a:lnTo>
                    <a:pt x="53" y="35"/>
                  </a:lnTo>
                  <a:lnTo>
                    <a:pt x="77" y="19"/>
                  </a:lnTo>
                  <a:lnTo>
                    <a:pt x="102" y="9"/>
                  </a:lnTo>
                  <a:lnTo>
                    <a:pt x="129" y="3"/>
                  </a:lnTo>
                  <a:lnTo>
                    <a:pt x="153" y="0"/>
                  </a:lnTo>
                  <a:lnTo>
                    <a:pt x="15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7" name="Freeform 239"/>
            <p:cNvSpPr>
              <a:spLocks/>
            </p:cNvSpPr>
            <p:nvPr/>
          </p:nvSpPr>
          <p:spPr bwMode="auto">
            <a:xfrm>
              <a:off x="3460" y="1913"/>
              <a:ext cx="19" cy="128"/>
            </a:xfrm>
            <a:custGeom>
              <a:avLst/>
              <a:gdLst>
                <a:gd name="T0" fmla="*/ 14 w 19"/>
                <a:gd name="T1" fmla="*/ 9 h 128"/>
                <a:gd name="T2" fmla="*/ 16 w 19"/>
                <a:gd name="T3" fmla="*/ 24 h 128"/>
                <a:gd name="T4" fmla="*/ 19 w 19"/>
                <a:gd name="T5" fmla="*/ 58 h 128"/>
                <a:gd name="T6" fmla="*/ 18 w 19"/>
                <a:gd name="T7" fmla="*/ 97 h 128"/>
                <a:gd name="T8" fmla="*/ 9 w 19"/>
                <a:gd name="T9" fmla="*/ 128 h 128"/>
                <a:gd name="T10" fmla="*/ 6 w 19"/>
                <a:gd name="T11" fmla="*/ 123 h 128"/>
                <a:gd name="T12" fmla="*/ 3 w 19"/>
                <a:gd name="T13" fmla="*/ 105 h 128"/>
                <a:gd name="T14" fmla="*/ 0 w 19"/>
                <a:gd name="T15" fmla="*/ 69 h 128"/>
                <a:gd name="T16" fmla="*/ 1 w 19"/>
                <a:gd name="T17" fmla="*/ 9 h 128"/>
                <a:gd name="T18" fmla="*/ 3 w 19"/>
                <a:gd name="T19" fmla="*/ 6 h 128"/>
                <a:gd name="T20" fmla="*/ 5 w 19"/>
                <a:gd name="T21" fmla="*/ 1 h 128"/>
                <a:gd name="T22" fmla="*/ 9 w 19"/>
                <a:gd name="T23" fmla="*/ 0 h 128"/>
                <a:gd name="T24" fmla="*/ 14 w 19"/>
                <a:gd name="T25" fmla="*/ 9 h 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28"/>
                <a:gd name="T41" fmla="*/ 19 w 19"/>
                <a:gd name="T42" fmla="*/ 128 h 1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28">
                  <a:moveTo>
                    <a:pt x="14" y="9"/>
                  </a:moveTo>
                  <a:lnTo>
                    <a:pt x="16" y="24"/>
                  </a:lnTo>
                  <a:lnTo>
                    <a:pt x="19" y="58"/>
                  </a:lnTo>
                  <a:lnTo>
                    <a:pt x="18" y="97"/>
                  </a:lnTo>
                  <a:lnTo>
                    <a:pt x="9" y="128"/>
                  </a:lnTo>
                  <a:lnTo>
                    <a:pt x="6" y="123"/>
                  </a:lnTo>
                  <a:lnTo>
                    <a:pt x="3" y="105"/>
                  </a:lnTo>
                  <a:lnTo>
                    <a:pt x="0" y="69"/>
                  </a:lnTo>
                  <a:lnTo>
                    <a:pt x="1" y="9"/>
                  </a:lnTo>
                  <a:lnTo>
                    <a:pt x="3" y="6"/>
                  </a:lnTo>
                  <a:lnTo>
                    <a:pt x="5" y="1"/>
                  </a:lnTo>
                  <a:lnTo>
                    <a:pt x="9" y="0"/>
                  </a:lnTo>
                  <a:lnTo>
                    <a:pt x="1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8" name="Freeform 240"/>
            <p:cNvSpPr>
              <a:spLocks/>
            </p:cNvSpPr>
            <p:nvPr/>
          </p:nvSpPr>
          <p:spPr bwMode="auto">
            <a:xfrm>
              <a:off x="3371" y="1910"/>
              <a:ext cx="99" cy="47"/>
            </a:xfrm>
            <a:custGeom>
              <a:avLst/>
              <a:gdLst>
                <a:gd name="T0" fmla="*/ 97 w 99"/>
                <a:gd name="T1" fmla="*/ 12 h 47"/>
                <a:gd name="T2" fmla="*/ 71 w 99"/>
                <a:gd name="T3" fmla="*/ 27 h 47"/>
                <a:gd name="T4" fmla="*/ 51 w 99"/>
                <a:gd name="T5" fmla="*/ 37 h 47"/>
                <a:gd name="T6" fmla="*/ 35 w 99"/>
                <a:gd name="T7" fmla="*/ 42 h 47"/>
                <a:gd name="T8" fmla="*/ 22 w 99"/>
                <a:gd name="T9" fmla="*/ 46 h 47"/>
                <a:gd name="T10" fmla="*/ 12 w 99"/>
                <a:gd name="T11" fmla="*/ 47 h 47"/>
                <a:gd name="T12" fmla="*/ 5 w 99"/>
                <a:gd name="T13" fmla="*/ 46 h 47"/>
                <a:gd name="T14" fmla="*/ 2 w 99"/>
                <a:gd name="T15" fmla="*/ 45 h 47"/>
                <a:gd name="T16" fmla="*/ 0 w 99"/>
                <a:gd name="T17" fmla="*/ 45 h 47"/>
                <a:gd name="T18" fmla="*/ 2 w 99"/>
                <a:gd name="T19" fmla="*/ 43 h 47"/>
                <a:gd name="T20" fmla="*/ 4 w 99"/>
                <a:gd name="T21" fmla="*/ 40 h 47"/>
                <a:gd name="T22" fmla="*/ 9 w 99"/>
                <a:gd name="T23" fmla="*/ 35 h 47"/>
                <a:gd name="T24" fmla="*/ 18 w 99"/>
                <a:gd name="T25" fmla="*/ 28 h 47"/>
                <a:gd name="T26" fmla="*/ 31 w 99"/>
                <a:gd name="T27" fmla="*/ 22 h 47"/>
                <a:gd name="T28" fmla="*/ 46 w 99"/>
                <a:gd name="T29" fmla="*/ 14 h 47"/>
                <a:gd name="T30" fmla="*/ 67 w 99"/>
                <a:gd name="T31" fmla="*/ 7 h 47"/>
                <a:gd name="T32" fmla="*/ 93 w 99"/>
                <a:gd name="T33" fmla="*/ 0 h 47"/>
                <a:gd name="T34" fmla="*/ 94 w 99"/>
                <a:gd name="T35" fmla="*/ 2 h 47"/>
                <a:gd name="T36" fmla="*/ 98 w 99"/>
                <a:gd name="T37" fmla="*/ 4 h 47"/>
                <a:gd name="T38" fmla="*/ 99 w 99"/>
                <a:gd name="T39" fmla="*/ 7 h 47"/>
                <a:gd name="T40" fmla="*/ 97 w 99"/>
                <a:gd name="T41" fmla="*/ 12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9"/>
                <a:gd name="T64" fmla="*/ 0 h 47"/>
                <a:gd name="T65" fmla="*/ 99 w 99"/>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9" h="47">
                  <a:moveTo>
                    <a:pt x="97" y="12"/>
                  </a:moveTo>
                  <a:lnTo>
                    <a:pt x="71" y="27"/>
                  </a:lnTo>
                  <a:lnTo>
                    <a:pt x="51" y="37"/>
                  </a:lnTo>
                  <a:lnTo>
                    <a:pt x="35" y="42"/>
                  </a:lnTo>
                  <a:lnTo>
                    <a:pt x="22" y="46"/>
                  </a:lnTo>
                  <a:lnTo>
                    <a:pt x="12" y="47"/>
                  </a:lnTo>
                  <a:lnTo>
                    <a:pt x="5" y="46"/>
                  </a:lnTo>
                  <a:lnTo>
                    <a:pt x="2" y="45"/>
                  </a:lnTo>
                  <a:lnTo>
                    <a:pt x="0" y="45"/>
                  </a:lnTo>
                  <a:lnTo>
                    <a:pt x="2" y="43"/>
                  </a:lnTo>
                  <a:lnTo>
                    <a:pt x="4" y="40"/>
                  </a:lnTo>
                  <a:lnTo>
                    <a:pt x="9" y="35"/>
                  </a:lnTo>
                  <a:lnTo>
                    <a:pt x="18" y="28"/>
                  </a:lnTo>
                  <a:lnTo>
                    <a:pt x="31" y="22"/>
                  </a:lnTo>
                  <a:lnTo>
                    <a:pt x="46" y="14"/>
                  </a:lnTo>
                  <a:lnTo>
                    <a:pt x="67" y="7"/>
                  </a:lnTo>
                  <a:lnTo>
                    <a:pt x="93" y="0"/>
                  </a:lnTo>
                  <a:lnTo>
                    <a:pt x="94" y="2"/>
                  </a:lnTo>
                  <a:lnTo>
                    <a:pt x="98" y="4"/>
                  </a:lnTo>
                  <a:lnTo>
                    <a:pt x="99" y="7"/>
                  </a:lnTo>
                  <a:lnTo>
                    <a:pt x="97"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9" name="Freeform 241"/>
            <p:cNvSpPr>
              <a:spLocks/>
            </p:cNvSpPr>
            <p:nvPr/>
          </p:nvSpPr>
          <p:spPr bwMode="auto">
            <a:xfrm>
              <a:off x="4647" y="2768"/>
              <a:ext cx="80" cy="46"/>
            </a:xfrm>
            <a:custGeom>
              <a:avLst/>
              <a:gdLst>
                <a:gd name="T0" fmla="*/ 0 w 80"/>
                <a:gd name="T1" fmla="*/ 5 h 46"/>
                <a:gd name="T2" fmla="*/ 45 w 80"/>
                <a:gd name="T3" fmla="*/ 0 h 46"/>
                <a:gd name="T4" fmla="*/ 80 w 80"/>
                <a:gd name="T5" fmla="*/ 15 h 46"/>
                <a:gd name="T6" fmla="*/ 80 w 80"/>
                <a:gd name="T7" fmla="*/ 16 h 46"/>
                <a:gd name="T8" fmla="*/ 80 w 80"/>
                <a:gd name="T9" fmla="*/ 22 h 46"/>
                <a:gd name="T10" fmla="*/ 79 w 80"/>
                <a:gd name="T11" fmla="*/ 27 h 46"/>
                <a:gd name="T12" fmla="*/ 75 w 80"/>
                <a:gd name="T13" fmla="*/ 33 h 46"/>
                <a:gd name="T14" fmla="*/ 69 w 80"/>
                <a:gd name="T15" fmla="*/ 39 h 46"/>
                <a:gd name="T16" fmla="*/ 60 w 80"/>
                <a:gd name="T17" fmla="*/ 43 h 46"/>
                <a:gd name="T18" fmla="*/ 45 w 80"/>
                <a:gd name="T19" fmla="*/ 46 h 46"/>
                <a:gd name="T20" fmla="*/ 25 w 80"/>
                <a:gd name="T21" fmla="*/ 44 h 46"/>
                <a:gd name="T22" fmla="*/ 9 w 80"/>
                <a:gd name="T23" fmla="*/ 37 h 46"/>
                <a:gd name="T24" fmla="*/ 2 w 80"/>
                <a:gd name="T25" fmla="*/ 23 h 46"/>
                <a:gd name="T26" fmla="*/ 0 w 80"/>
                <a:gd name="T27" fmla="*/ 10 h 46"/>
                <a:gd name="T28" fmla="*/ 0 w 80"/>
                <a:gd name="T29" fmla="*/ 5 h 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
                <a:gd name="T46" fmla="*/ 0 h 46"/>
                <a:gd name="T47" fmla="*/ 80 w 80"/>
                <a:gd name="T48" fmla="*/ 46 h 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 h="46">
                  <a:moveTo>
                    <a:pt x="0" y="5"/>
                  </a:moveTo>
                  <a:lnTo>
                    <a:pt x="45" y="0"/>
                  </a:lnTo>
                  <a:lnTo>
                    <a:pt x="80" y="15"/>
                  </a:lnTo>
                  <a:lnTo>
                    <a:pt x="80" y="16"/>
                  </a:lnTo>
                  <a:lnTo>
                    <a:pt x="80" y="22"/>
                  </a:lnTo>
                  <a:lnTo>
                    <a:pt x="79" y="27"/>
                  </a:lnTo>
                  <a:lnTo>
                    <a:pt x="75" y="33"/>
                  </a:lnTo>
                  <a:lnTo>
                    <a:pt x="69" y="39"/>
                  </a:lnTo>
                  <a:lnTo>
                    <a:pt x="60" y="43"/>
                  </a:lnTo>
                  <a:lnTo>
                    <a:pt x="45" y="46"/>
                  </a:lnTo>
                  <a:lnTo>
                    <a:pt x="25" y="44"/>
                  </a:lnTo>
                  <a:lnTo>
                    <a:pt x="9" y="37"/>
                  </a:lnTo>
                  <a:lnTo>
                    <a:pt x="2" y="23"/>
                  </a:lnTo>
                  <a:lnTo>
                    <a:pt x="0" y="10"/>
                  </a:lnTo>
                  <a:lnTo>
                    <a:pt x="0" y="5"/>
                  </a:lnTo>
                  <a:close/>
                </a:path>
              </a:pathLst>
            </a:custGeom>
            <a:solidFill>
              <a:srgbClr val="E228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30" name="Freeform 242"/>
            <p:cNvSpPr>
              <a:spLocks/>
            </p:cNvSpPr>
            <p:nvPr/>
          </p:nvSpPr>
          <p:spPr bwMode="auto">
            <a:xfrm>
              <a:off x="4641" y="2764"/>
              <a:ext cx="93" cy="56"/>
            </a:xfrm>
            <a:custGeom>
              <a:avLst/>
              <a:gdLst>
                <a:gd name="T0" fmla="*/ 1 w 93"/>
                <a:gd name="T1" fmla="*/ 12 h 56"/>
                <a:gd name="T2" fmla="*/ 0 w 93"/>
                <a:gd name="T3" fmla="*/ 15 h 56"/>
                <a:gd name="T4" fmla="*/ 3 w 93"/>
                <a:gd name="T5" fmla="*/ 26 h 56"/>
                <a:gd name="T6" fmla="*/ 6 w 93"/>
                <a:gd name="T7" fmla="*/ 36 h 56"/>
                <a:gd name="T8" fmla="*/ 10 w 93"/>
                <a:gd name="T9" fmla="*/ 43 h 56"/>
                <a:gd name="T10" fmla="*/ 15 w 93"/>
                <a:gd name="T11" fmla="*/ 48 h 56"/>
                <a:gd name="T12" fmla="*/ 22 w 93"/>
                <a:gd name="T13" fmla="*/ 52 h 56"/>
                <a:gd name="T14" fmla="*/ 31 w 93"/>
                <a:gd name="T15" fmla="*/ 55 h 56"/>
                <a:gd name="T16" fmla="*/ 41 w 93"/>
                <a:gd name="T17" fmla="*/ 56 h 56"/>
                <a:gd name="T18" fmla="*/ 52 w 93"/>
                <a:gd name="T19" fmla="*/ 55 h 56"/>
                <a:gd name="T20" fmla="*/ 62 w 93"/>
                <a:gd name="T21" fmla="*/ 52 h 56"/>
                <a:gd name="T22" fmla="*/ 74 w 93"/>
                <a:gd name="T23" fmla="*/ 47 h 56"/>
                <a:gd name="T24" fmla="*/ 84 w 93"/>
                <a:gd name="T25" fmla="*/ 39 h 56"/>
                <a:gd name="T26" fmla="*/ 91 w 93"/>
                <a:gd name="T27" fmla="*/ 29 h 56"/>
                <a:gd name="T28" fmla="*/ 93 w 93"/>
                <a:gd name="T29" fmla="*/ 20 h 56"/>
                <a:gd name="T30" fmla="*/ 89 w 93"/>
                <a:gd name="T31" fmla="*/ 13 h 56"/>
                <a:gd name="T32" fmla="*/ 80 w 93"/>
                <a:gd name="T33" fmla="*/ 8 h 56"/>
                <a:gd name="T34" fmla="*/ 70 w 93"/>
                <a:gd name="T35" fmla="*/ 4 h 56"/>
                <a:gd name="T36" fmla="*/ 58 w 93"/>
                <a:gd name="T37" fmla="*/ 1 h 56"/>
                <a:gd name="T38" fmla="*/ 47 w 93"/>
                <a:gd name="T39" fmla="*/ 0 h 56"/>
                <a:gd name="T40" fmla="*/ 39 w 93"/>
                <a:gd name="T41" fmla="*/ 1 h 56"/>
                <a:gd name="T42" fmla="*/ 28 w 93"/>
                <a:gd name="T43" fmla="*/ 3 h 56"/>
                <a:gd name="T44" fmla="*/ 17 w 93"/>
                <a:gd name="T45" fmla="*/ 3 h 56"/>
                <a:gd name="T46" fmla="*/ 8 w 93"/>
                <a:gd name="T47" fmla="*/ 1 h 56"/>
                <a:gd name="T48" fmla="*/ 4 w 93"/>
                <a:gd name="T49" fmla="*/ 1 h 56"/>
                <a:gd name="T50" fmla="*/ 3 w 93"/>
                <a:gd name="T51" fmla="*/ 3 h 56"/>
                <a:gd name="T52" fmla="*/ 0 w 93"/>
                <a:gd name="T53" fmla="*/ 8 h 56"/>
                <a:gd name="T54" fmla="*/ 1 w 93"/>
                <a:gd name="T55" fmla="*/ 12 h 56"/>
                <a:gd name="T56" fmla="*/ 12 w 93"/>
                <a:gd name="T57" fmla="*/ 14 h 56"/>
                <a:gd name="T58" fmla="*/ 18 w 93"/>
                <a:gd name="T59" fmla="*/ 14 h 56"/>
                <a:gd name="T60" fmla="*/ 25 w 93"/>
                <a:gd name="T61" fmla="*/ 13 h 56"/>
                <a:gd name="T62" fmla="*/ 31 w 93"/>
                <a:gd name="T63" fmla="*/ 13 h 56"/>
                <a:gd name="T64" fmla="*/ 37 w 93"/>
                <a:gd name="T65" fmla="*/ 12 h 56"/>
                <a:gd name="T66" fmla="*/ 42 w 93"/>
                <a:gd name="T67" fmla="*/ 12 h 56"/>
                <a:gd name="T68" fmla="*/ 47 w 93"/>
                <a:gd name="T69" fmla="*/ 10 h 56"/>
                <a:gd name="T70" fmla="*/ 52 w 93"/>
                <a:gd name="T71" fmla="*/ 10 h 56"/>
                <a:gd name="T72" fmla="*/ 57 w 93"/>
                <a:gd name="T73" fmla="*/ 10 h 56"/>
                <a:gd name="T74" fmla="*/ 68 w 93"/>
                <a:gd name="T75" fmla="*/ 14 h 56"/>
                <a:gd name="T76" fmla="*/ 77 w 93"/>
                <a:gd name="T77" fmla="*/ 19 h 56"/>
                <a:gd name="T78" fmla="*/ 80 w 93"/>
                <a:gd name="T79" fmla="*/ 28 h 56"/>
                <a:gd name="T80" fmla="*/ 74 w 93"/>
                <a:gd name="T81" fmla="*/ 38 h 56"/>
                <a:gd name="T82" fmla="*/ 66 w 93"/>
                <a:gd name="T83" fmla="*/ 43 h 56"/>
                <a:gd name="T84" fmla="*/ 57 w 93"/>
                <a:gd name="T85" fmla="*/ 47 h 56"/>
                <a:gd name="T86" fmla="*/ 48 w 93"/>
                <a:gd name="T87" fmla="*/ 48 h 56"/>
                <a:gd name="T88" fmla="*/ 38 w 93"/>
                <a:gd name="T89" fmla="*/ 47 h 56"/>
                <a:gd name="T90" fmla="*/ 29 w 93"/>
                <a:gd name="T91" fmla="*/ 44 h 56"/>
                <a:gd name="T92" fmla="*/ 22 w 93"/>
                <a:gd name="T93" fmla="*/ 41 h 56"/>
                <a:gd name="T94" fmla="*/ 15 w 93"/>
                <a:gd name="T95" fmla="*/ 34 h 56"/>
                <a:gd name="T96" fmla="*/ 13 w 93"/>
                <a:gd name="T97" fmla="*/ 28 h 56"/>
                <a:gd name="T98" fmla="*/ 10 w 93"/>
                <a:gd name="T99" fmla="*/ 17 h 56"/>
                <a:gd name="T100" fmla="*/ 8 w 93"/>
                <a:gd name="T101" fmla="*/ 12 h 56"/>
                <a:gd name="T102" fmla="*/ 4 w 93"/>
                <a:gd name="T103" fmla="*/ 10 h 56"/>
                <a:gd name="T104" fmla="*/ 1 w 93"/>
                <a:gd name="T105" fmla="*/ 12 h 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3"/>
                <a:gd name="T160" fmla="*/ 0 h 56"/>
                <a:gd name="T161" fmla="*/ 93 w 93"/>
                <a:gd name="T162" fmla="*/ 56 h 5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3" h="56">
                  <a:moveTo>
                    <a:pt x="1" y="12"/>
                  </a:moveTo>
                  <a:lnTo>
                    <a:pt x="0" y="15"/>
                  </a:lnTo>
                  <a:lnTo>
                    <a:pt x="3" y="26"/>
                  </a:lnTo>
                  <a:lnTo>
                    <a:pt x="6" y="36"/>
                  </a:lnTo>
                  <a:lnTo>
                    <a:pt x="10" y="43"/>
                  </a:lnTo>
                  <a:lnTo>
                    <a:pt x="15" y="48"/>
                  </a:lnTo>
                  <a:lnTo>
                    <a:pt x="22" y="52"/>
                  </a:lnTo>
                  <a:lnTo>
                    <a:pt x="31" y="55"/>
                  </a:lnTo>
                  <a:lnTo>
                    <a:pt x="41" y="56"/>
                  </a:lnTo>
                  <a:lnTo>
                    <a:pt x="52" y="55"/>
                  </a:lnTo>
                  <a:lnTo>
                    <a:pt x="62" y="52"/>
                  </a:lnTo>
                  <a:lnTo>
                    <a:pt x="74" y="47"/>
                  </a:lnTo>
                  <a:lnTo>
                    <a:pt x="84" y="39"/>
                  </a:lnTo>
                  <a:lnTo>
                    <a:pt x="91" y="29"/>
                  </a:lnTo>
                  <a:lnTo>
                    <a:pt x="93" y="20"/>
                  </a:lnTo>
                  <a:lnTo>
                    <a:pt x="89" y="13"/>
                  </a:lnTo>
                  <a:lnTo>
                    <a:pt x="80" y="8"/>
                  </a:lnTo>
                  <a:lnTo>
                    <a:pt x="70" y="4"/>
                  </a:lnTo>
                  <a:lnTo>
                    <a:pt x="58" y="1"/>
                  </a:lnTo>
                  <a:lnTo>
                    <a:pt x="47" y="0"/>
                  </a:lnTo>
                  <a:lnTo>
                    <a:pt x="39" y="1"/>
                  </a:lnTo>
                  <a:lnTo>
                    <a:pt x="28" y="3"/>
                  </a:lnTo>
                  <a:lnTo>
                    <a:pt x="17" y="3"/>
                  </a:lnTo>
                  <a:lnTo>
                    <a:pt x="8" y="1"/>
                  </a:lnTo>
                  <a:lnTo>
                    <a:pt x="4" y="1"/>
                  </a:lnTo>
                  <a:lnTo>
                    <a:pt x="3" y="3"/>
                  </a:lnTo>
                  <a:lnTo>
                    <a:pt x="0" y="8"/>
                  </a:lnTo>
                  <a:lnTo>
                    <a:pt x="1" y="12"/>
                  </a:lnTo>
                  <a:lnTo>
                    <a:pt x="12" y="14"/>
                  </a:lnTo>
                  <a:lnTo>
                    <a:pt x="18" y="14"/>
                  </a:lnTo>
                  <a:lnTo>
                    <a:pt x="25" y="13"/>
                  </a:lnTo>
                  <a:lnTo>
                    <a:pt x="31" y="13"/>
                  </a:lnTo>
                  <a:lnTo>
                    <a:pt x="37" y="12"/>
                  </a:lnTo>
                  <a:lnTo>
                    <a:pt x="42" y="12"/>
                  </a:lnTo>
                  <a:lnTo>
                    <a:pt x="47" y="10"/>
                  </a:lnTo>
                  <a:lnTo>
                    <a:pt x="52" y="10"/>
                  </a:lnTo>
                  <a:lnTo>
                    <a:pt x="57" y="10"/>
                  </a:lnTo>
                  <a:lnTo>
                    <a:pt x="68" y="14"/>
                  </a:lnTo>
                  <a:lnTo>
                    <a:pt x="77" y="19"/>
                  </a:lnTo>
                  <a:lnTo>
                    <a:pt x="80" y="28"/>
                  </a:lnTo>
                  <a:lnTo>
                    <a:pt x="74" y="38"/>
                  </a:lnTo>
                  <a:lnTo>
                    <a:pt x="66" y="43"/>
                  </a:lnTo>
                  <a:lnTo>
                    <a:pt x="57" y="47"/>
                  </a:lnTo>
                  <a:lnTo>
                    <a:pt x="48" y="48"/>
                  </a:lnTo>
                  <a:lnTo>
                    <a:pt x="38" y="47"/>
                  </a:lnTo>
                  <a:lnTo>
                    <a:pt x="29" y="44"/>
                  </a:lnTo>
                  <a:lnTo>
                    <a:pt x="22" y="41"/>
                  </a:lnTo>
                  <a:lnTo>
                    <a:pt x="15" y="34"/>
                  </a:lnTo>
                  <a:lnTo>
                    <a:pt x="13" y="28"/>
                  </a:lnTo>
                  <a:lnTo>
                    <a:pt x="10" y="17"/>
                  </a:lnTo>
                  <a:lnTo>
                    <a:pt x="8" y="12"/>
                  </a:lnTo>
                  <a:lnTo>
                    <a:pt x="4" y="10"/>
                  </a:lnTo>
                  <a:lnTo>
                    <a:pt x="1"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31" name="Freeform 243"/>
            <p:cNvSpPr>
              <a:spLocks/>
            </p:cNvSpPr>
            <p:nvPr/>
          </p:nvSpPr>
          <p:spPr bwMode="auto">
            <a:xfrm>
              <a:off x="3523" y="2626"/>
              <a:ext cx="40" cy="43"/>
            </a:xfrm>
            <a:custGeom>
              <a:avLst/>
              <a:gdLst>
                <a:gd name="T0" fmla="*/ 2 w 40"/>
                <a:gd name="T1" fmla="*/ 32 h 43"/>
                <a:gd name="T2" fmla="*/ 4 w 40"/>
                <a:gd name="T3" fmla="*/ 33 h 43"/>
                <a:gd name="T4" fmla="*/ 12 w 40"/>
                <a:gd name="T5" fmla="*/ 33 h 43"/>
                <a:gd name="T6" fmla="*/ 19 w 40"/>
                <a:gd name="T7" fmla="*/ 31 h 43"/>
                <a:gd name="T8" fmla="*/ 24 w 40"/>
                <a:gd name="T9" fmla="*/ 22 h 43"/>
                <a:gd name="T10" fmla="*/ 23 w 40"/>
                <a:gd name="T11" fmla="*/ 16 h 43"/>
                <a:gd name="T12" fmla="*/ 19 w 40"/>
                <a:gd name="T13" fmla="*/ 9 h 43"/>
                <a:gd name="T14" fmla="*/ 15 w 40"/>
                <a:gd name="T15" fmla="*/ 5 h 43"/>
                <a:gd name="T16" fmla="*/ 18 w 40"/>
                <a:gd name="T17" fmla="*/ 2 h 43"/>
                <a:gd name="T18" fmla="*/ 23 w 40"/>
                <a:gd name="T19" fmla="*/ 0 h 43"/>
                <a:gd name="T20" fmla="*/ 26 w 40"/>
                <a:gd name="T21" fmla="*/ 3 h 43"/>
                <a:gd name="T22" fmla="*/ 29 w 40"/>
                <a:gd name="T23" fmla="*/ 7 h 43"/>
                <a:gd name="T24" fmla="*/ 33 w 40"/>
                <a:gd name="T25" fmla="*/ 10 h 43"/>
                <a:gd name="T26" fmla="*/ 40 w 40"/>
                <a:gd name="T27" fmla="*/ 21 h 43"/>
                <a:gd name="T28" fmla="*/ 37 w 40"/>
                <a:gd name="T29" fmla="*/ 31 h 43"/>
                <a:gd name="T30" fmla="*/ 27 w 40"/>
                <a:gd name="T31" fmla="*/ 40 h 43"/>
                <a:gd name="T32" fmla="*/ 12 w 40"/>
                <a:gd name="T33" fmla="*/ 43 h 43"/>
                <a:gd name="T34" fmla="*/ 4 w 40"/>
                <a:gd name="T35" fmla="*/ 42 h 43"/>
                <a:gd name="T36" fmla="*/ 0 w 40"/>
                <a:gd name="T37" fmla="*/ 40 h 43"/>
                <a:gd name="T38" fmla="*/ 0 w 40"/>
                <a:gd name="T39" fmla="*/ 36 h 43"/>
                <a:gd name="T40" fmla="*/ 2 w 40"/>
                <a:gd name="T41" fmla="*/ 32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43"/>
                <a:gd name="T65" fmla="*/ 40 w 40"/>
                <a:gd name="T66" fmla="*/ 43 h 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43">
                  <a:moveTo>
                    <a:pt x="2" y="32"/>
                  </a:moveTo>
                  <a:lnTo>
                    <a:pt x="4" y="33"/>
                  </a:lnTo>
                  <a:lnTo>
                    <a:pt x="12" y="33"/>
                  </a:lnTo>
                  <a:lnTo>
                    <a:pt x="19" y="31"/>
                  </a:lnTo>
                  <a:lnTo>
                    <a:pt x="24" y="22"/>
                  </a:lnTo>
                  <a:lnTo>
                    <a:pt x="23" y="16"/>
                  </a:lnTo>
                  <a:lnTo>
                    <a:pt x="19" y="9"/>
                  </a:lnTo>
                  <a:lnTo>
                    <a:pt x="15" y="5"/>
                  </a:lnTo>
                  <a:lnTo>
                    <a:pt x="18" y="2"/>
                  </a:lnTo>
                  <a:lnTo>
                    <a:pt x="23" y="0"/>
                  </a:lnTo>
                  <a:lnTo>
                    <a:pt x="26" y="3"/>
                  </a:lnTo>
                  <a:lnTo>
                    <a:pt x="29" y="7"/>
                  </a:lnTo>
                  <a:lnTo>
                    <a:pt x="33" y="10"/>
                  </a:lnTo>
                  <a:lnTo>
                    <a:pt x="40" y="21"/>
                  </a:lnTo>
                  <a:lnTo>
                    <a:pt x="37" y="31"/>
                  </a:lnTo>
                  <a:lnTo>
                    <a:pt x="27" y="40"/>
                  </a:lnTo>
                  <a:lnTo>
                    <a:pt x="12" y="43"/>
                  </a:lnTo>
                  <a:lnTo>
                    <a:pt x="4" y="42"/>
                  </a:lnTo>
                  <a:lnTo>
                    <a:pt x="0" y="40"/>
                  </a:lnTo>
                  <a:lnTo>
                    <a:pt x="0" y="36"/>
                  </a:lnTo>
                  <a:lnTo>
                    <a:pt x="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grpSp>
      <p:sp>
        <p:nvSpPr>
          <p:cNvPr id="232" name="Cloud"/>
          <p:cNvSpPr>
            <a:spLocks noChangeAspect="1" noEditPoints="1" noChangeArrowheads="1"/>
          </p:cNvSpPr>
          <p:nvPr/>
        </p:nvSpPr>
        <p:spPr bwMode="auto">
          <a:xfrm>
            <a:off x="1763713" y="936625"/>
            <a:ext cx="2225675" cy="149225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noFill/>
          <a:ln w="9525">
            <a:solidFill>
              <a:srgbClr val="000000"/>
            </a:solidFill>
            <a:miter lim="800000"/>
            <a:headEnd/>
            <a:tailEnd/>
          </a:ln>
          <a:effectLst>
            <a:outerShdw dist="107763" dir="2700000" algn="ctr" rotWithShape="0">
              <a:srgbClr val="808080"/>
            </a:outerShdw>
          </a:effectLst>
        </p:spPr>
        <p:txBody>
          <a:bodyPr/>
          <a:lstStyle/>
          <a:p>
            <a:pPr eaLnBrk="1" fontAlgn="auto" hangingPunct="1">
              <a:spcBef>
                <a:spcPts val="0"/>
              </a:spcBef>
              <a:spcAft>
                <a:spcPts val="0"/>
              </a:spcAft>
              <a:defRPr/>
            </a:pPr>
            <a:endParaRPr lang="zh-TW" altLang="en-US">
              <a:solidFill>
                <a:srgbClr val="000000"/>
              </a:solidFill>
              <a:latin typeface="+mn-lt"/>
              <a:ea typeface="+mn-ea"/>
            </a:endParaRPr>
          </a:p>
        </p:txBody>
      </p:sp>
      <p:sp>
        <p:nvSpPr>
          <p:cNvPr id="233" name="矩形 232"/>
          <p:cNvSpPr/>
          <p:nvPr/>
        </p:nvSpPr>
        <p:spPr>
          <a:xfrm>
            <a:off x="20638" y="2563813"/>
            <a:ext cx="2590800" cy="215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000" b="1" dirty="0">
                <a:solidFill>
                  <a:srgbClr val="000000"/>
                </a:solidFill>
                <a:latin typeface="標楷體" pitchFamily="65" charset="-120"/>
                <a:ea typeface="標楷體" pitchFamily="65" charset="-120"/>
              </a:rPr>
              <a:t>分析學生的學習能力</a:t>
            </a:r>
            <a:endParaRPr lang="en-US" altLang="zh-TW" b="1" dirty="0">
              <a:solidFill>
                <a:srgbClr val="000000"/>
              </a:solidFill>
              <a:latin typeface="標楷體" pitchFamily="65" charset="-120"/>
              <a:ea typeface="標楷體" pitchFamily="65" charset="-120"/>
            </a:endParaRPr>
          </a:p>
        </p:txBody>
      </p:sp>
      <p:sp>
        <p:nvSpPr>
          <p:cNvPr id="234" name="矩形 233"/>
          <p:cNvSpPr/>
          <p:nvPr/>
        </p:nvSpPr>
        <p:spPr>
          <a:xfrm>
            <a:off x="2411413" y="1584325"/>
            <a:ext cx="1008062" cy="215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2000" b="1">
                <a:solidFill>
                  <a:srgbClr val="000000"/>
                </a:solidFill>
                <a:latin typeface="標楷體" pitchFamily="65" charset="-120"/>
                <a:ea typeface="標楷體" pitchFamily="65" charset="-120"/>
              </a:rPr>
              <a:t>雲端</a:t>
            </a:r>
          </a:p>
        </p:txBody>
      </p:sp>
      <p:pic>
        <p:nvPicPr>
          <p:cNvPr id="235" name="Picture 24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8313" y="5516563"/>
            <a:ext cx="1227137"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6" name="直線單箭頭接點 10"/>
          <p:cNvCxnSpPr>
            <a:cxnSpLocks noChangeShapeType="1"/>
          </p:cNvCxnSpPr>
          <p:nvPr/>
        </p:nvCxnSpPr>
        <p:spPr bwMode="auto">
          <a:xfrm flipV="1">
            <a:off x="1619250" y="4922838"/>
            <a:ext cx="517525" cy="882650"/>
          </a:xfrm>
          <a:prstGeom prst="straightConnector1">
            <a:avLst/>
          </a:prstGeom>
          <a:noFill/>
          <a:ln w="38100" algn="ctr">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237" name="Freeform 251"/>
          <p:cNvSpPr>
            <a:spLocks/>
          </p:cNvSpPr>
          <p:nvPr/>
        </p:nvSpPr>
        <p:spPr bwMode="auto">
          <a:xfrm>
            <a:off x="2124075" y="4437063"/>
            <a:ext cx="6169025" cy="2279650"/>
          </a:xfrm>
          <a:custGeom>
            <a:avLst/>
            <a:gdLst>
              <a:gd name="T0" fmla="*/ 6169025 w 3825"/>
              <a:gd name="T1" fmla="*/ 1319213 h 1436"/>
              <a:gd name="T2" fmla="*/ 5219076 w 3825"/>
              <a:gd name="T3" fmla="*/ 2111375 h 1436"/>
              <a:gd name="T4" fmla="*/ 756411 w 3825"/>
              <a:gd name="T5" fmla="*/ 311150 h 1436"/>
              <a:gd name="T6" fmla="*/ 682222 w 3825"/>
              <a:gd name="T7" fmla="*/ 239713 h 1436"/>
              <a:gd name="T8" fmla="*/ 0 60000 65536"/>
              <a:gd name="T9" fmla="*/ 0 60000 65536"/>
              <a:gd name="T10" fmla="*/ 0 60000 65536"/>
              <a:gd name="T11" fmla="*/ 0 60000 65536"/>
              <a:gd name="T12" fmla="*/ 0 w 3825"/>
              <a:gd name="T13" fmla="*/ 0 h 1436"/>
              <a:gd name="T14" fmla="*/ 3825 w 3825"/>
              <a:gd name="T15" fmla="*/ 1436 h 1436"/>
            </a:gdLst>
            <a:ahLst/>
            <a:cxnLst>
              <a:cxn ang="T8">
                <a:pos x="T0" y="T1"/>
              </a:cxn>
              <a:cxn ang="T9">
                <a:pos x="T2" y="T3"/>
              </a:cxn>
              <a:cxn ang="T10">
                <a:pos x="T4" y="T5"/>
              </a:cxn>
              <a:cxn ang="T11">
                <a:pos x="T6" y="T7"/>
              </a:cxn>
            </a:cxnLst>
            <a:rect l="T12" t="T13" r="T14" b="T15"/>
            <a:pathLst>
              <a:path w="3825" h="1436">
                <a:moveTo>
                  <a:pt x="3825" y="831"/>
                </a:moveTo>
                <a:cubicBezTo>
                  <a:pt x="3810" y="1133"/>
                  <a:pt x="3795" y="1436"/>
                  <a:pt x="3236" y="1330"/>
                </a:cubicBezTo>
                <a:cubicBezTo>
                  <a:pt x="2677" y="1224"/>
                  <a:pt x="938" y="392"/>
                  <a:pt x="469" y="196"/>
                </a:cubicBezTo>
                <a:cubicBezTo>
                  <a:pt x="0" y="0"/>
                  <a:pt x="211" y="75"/>
                  <a:pt x="423" y="151"/>
                </a:cubicBezTo>
              </a:path>
            </a:pathLst>
          </a:custGeom>
          <a:noFill/>
          <a:ln w="31750" cap="flat" cmpd="sng">
            <a:solidFill>
              <a:srgbClr val="0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nchor="ctr"/>
          <a:lstStyle/>
          <a:p>
            <a:endParaRPr lang="zh-TW" altLang="en-US">
              <a:solidFill>
                <a:srgbClr val="000000"/>
              </a:solidFill>
            </a:endParaRPr>
          </a:p>
        </p:txBody>
      </p:sp>
      <p:pic>
        <p:nvPicPr>
          <p:cNvPr id="238" name="Picture 10" descr="C:\Users\madmad\Pictures\Microsoft 多媒體藝廊\j0428945.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44600" y="3644900"/>
            <a:ext cx="178435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 name="Picture 1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56550" y="4797425"/>
            <a:ext cx="1090613"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 name="矩形 22"/>
          <p:cNvSpPr>
            <a:spLocks noChangeArrowheads="1"/>
          </p:cNvSpPr>
          <p:nvPr/>
        </p:nvSpPr>
        <p:spPr bwMode="auto">
          <a:xfrm>
            <a:off x="1979613" y="5373688"/>
            <a:ext cx="20891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r>
              <a:rPr lang="zh-TW" altLang="en-US" sz="2000" b="1" dirty="0">
                <a:solidFill>
                  <a:srgbClr val="000000"/>
                </a:solidFill>
                <a:latin typeface="標楷體" pitchFamily="65" charset="-120"/>
                <a:ea typeface="標楷體" pitchFamily="65" charset="-120"/>
              </a:rPr>
              <a:t>視訊即時分析學生專注力</a:t>
            </a:r>
          </a:p>
        </p:txBody>
      </p:sp>
      <p:cxnSp>
        <p:nvCxnSpPr>
          <p:cNvPr id="241" name="直線單箭頭接點 10"/>
          <p:cNvCxnSpPr>
            <a:cxnSpLocks noChangeShapeType="1"/>
          </p:cNvCxnSpPr>
          <p:nvPr/>
        </p:nvCxnSpPr>
        <p:spPr bwMode="auto">
          <a:xfrm flipV="1">
            <a:off x="2397125" y="2276475"/>
            <a:ext cx="144463" cy="1152525"/>
          </a:xfrm>
          <a:prstGeom prst="straightConnector1">
            <a:avLst/>
          </a:prstGeom>
          <a:noFill/>
          <a:ln w="38100" algn="ctr">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242" name="Rectangle 255"/>
          <p:cNvSpPr>
            <a:spLocks noChangeArrowheads="1"/>
          </p:cNvSpPr>
          <p:nvPr/>
        </p:nvSpPr>
        <p:spPr bwMode="auto">
          <a:xfrm>
            <a:off x="8243888" y="5876925"/>
            <a:ext cx="8699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TW" altLang="en-US" b="1">
                <a:solidFill>
                  <a:srgbClr val="000000"/>
                </a:solidFill>
                <a:latin typeface="標楷體" pitchFamily="65" charset="-120"/>
                <a:ea typeface="標楷體" pitchFamily="65" charset="-120"/>
              </a:rPr>
              <a:t>攝影機</a:t>
            </a:r>
          </a:p>
        </p:txBody>
      </p:sp>
    </p:spTree>
    <p:extLst>
      <p:ext uri="{BB962C8B-B14F-4D97-AF65-F5344CB8AC3E}">
        <p14:creationId xmlns:p14="http://schemas.microsoft.com/office/powerpoint/2010/main" val="409442592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影像元件</a:t>
            </a:r>
          </a:p>
        </p:txBody>
      </p:sp>
      <p:sp>
        <p:nvSpPr>
          <p:cNvPr id="3" name="內容版面配置區 2"/>
          <p:cNvSpPr>
            <a:spLocks noGrp="1"/>
          </p:cNvSpPr>
          <p:nvPr>
            <p:ph idx="1"/>
          </p:nvPr>
        </p:nvSpPr>
        <p:spPr/>
        <p:txBody>
          <a:bodyPr/>
          <a:lstStyle/>
          <a:p>
            <a:r>
              <a:rPr lang="zh-TW" altLang="en-US" dirty="0">
                <a:latin typeface="標楷體" pitchFamily="65" charset="-120"/>
                <a:ea typeface="標楷體" pitchFamily="65" charset="-120"/>
              </a:rPr>
              <a:t>功能</a:t>
            </a:r>
            <a:endParaRPr lang="en-US" altLang="zh-TW" dirty="0">
              <a:latin typeface="標楷體" pitchFamily="65" charset="-120"/>
              <a:ea typeface="標楷體" pitchFamily="65" charset="-120"/>
            </a:endParaRPr>
          </a:p>
          <a:p>
            <a:pPr lvl="1"/>
            <a:r>
              <a:rPr lang="zh-TW" altLang="en-US" dirty="0">
                <a:latin typeface="標楷體" pitchFamily="65" charset="-120"/>
                <a:ea typeface="標楷體" pitchFamily="65" charset="-120"/>
              </a:rPr>
              <a:t>特徵偵測</a:t>
            </a:r>
          </a:p>
          <a:p>
            <a:pPr lvl="2"/>
            <a:r>
              <a:rPr lang="zh-TW" altLang="en-US" dirty="0">
                <a:latin typeface="標楷體" pitchFamily="65" charset="-120"/>
                <a:ea typeface="標楷體" pitchFamily="65" charset="-120"/>
              </a:rPr>
              <a:t>臉、雙眼、瞳孔、鼻子</a:t>
            </a:r>
          </a:p>
          <a:p>
            <a:pPr lvl="1"/>
            <a:endParaRPr lang="en-US" altLang="zh-TW" dirty="0">
              <a:latin typeface="標楷體" pitchFamily="65" charset="-120"/>
              <a:ea typeface="標楷體" pitchFamily="65" charset="-120"/>
            </a:endParaRPr>
          </a:p>
          <a:p>
            <a:pPr lvl="1"/>
            <a:r>
              <a:rPr lang="zh-TW" altLang="en-US" dirty="0">
                <a:latin typeface="標楷體" pitchFamily="65" charset="-120"/>
                <a:ea typeface="標楷體" pitchFamily="65" charset="-120"/>
              </a:rPr>
              <a:t>非專注力判斷條件</a:t>
            </a:r>
          </a:p>
          <a:p>
            <a:pPr lvl="2"/>
            <a:r>
              <a:rPr lang="zh-TW" altLang="en-US" dirty="0">
                <a:latin typeface="標楷體" pitchFamily="65" charset="-120"/>
                <a:ea typeface="標楷體" pitchFamily="65" charset="-120"/>
              </a:rPr>
              <a:t>臉部偵測失敗</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離開座位</a:t>
            </a:r>
            <a:r>
              <a:rPr lang="en-US" altLang="zh-TW" dirty="0">
                <a:latin typeface="標楷體" pitchFamily="65" charset="-120"/>
                <a:ea typeface="標楷體" pitchFamily="65" charset="-120"/>
              </a:rPr>
              <a:t>)</a:t>
            </a:r>
          </a:p>
          <a:p>
            <a:pPr lvl="2"/>
            <a:r>
              <a:rPr lang="zh-TW" altLang="en-US" dirty="0">
                <a:latin typeface="標楷體" pitchFamily="65" charset="-120"/>
                <a:ea typeface="標楷體" pitchFamily="65" charset="-120"/>
              </a:rPr>
              <a:t>視線偏離螢幕</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上下左右</a:t>
            </a:r>
            <a:r>
              <a:rPr lang="en-US" altLang="zh-TW" dirty="0">
                <a:latin typeface="標楷體" pitchFamily="65" charset="-120"/>
                <a:ea typeface="標楷體" pitchFamily="65" charset="-120"/>
              </a:rPr>
              <a:t>)</a:t>
            </a:r>
          </a:p>
          <a:p>
            <a:pPr lvl="2"/>
            <a:r>
              <a:rPr lang="zh-TW" altLang="en-US" dirty="0">
                <a:latin typeface="標楷體" pitchFamily="65" charset="-120"/>
                <a:ea typeface="標楷體" pitchFamily="65" charset="-120"/>
              </a:rPr>
              <a:t>閉眼</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單眼或雙眼</a:t>
            </a:r>
            <a:r>
              <a:rPr lang="en-US" altLang="zh-TW" dirty="0">
                <a:latin typeface="標楷體" pitchFamily="65" charset="-120"/>
                <a:ea typeface="標楷體" pitchFamily="65" charset="-120"/>
              </a:rPr>
              <a:t>)</a:t>
            </a:r>
          </a:p>
          <a:p>
            <a:endParaRPr lang="zh-TW" altLang="en-US" dirty="0"/>
          </a:p>
        </p:txBody>
      </p:sp>
      <p:pic>
        <p:nvPicPr>
          <p:cNvPr id="4"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03800" y="1412875"/>
            <a:ext cx="4032250" cy="3311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5C7A00"/>
                  </a:outerShdw>
                </a:effectLst>
              </a14:hiddenEffects>
            </a:ext>
          </a:extLst>
        </p:spPr>
      </p:pic>
    </p:spTree>
    <p:extLst>
      <p:ext uri="{BB962C8B-B14F-4D97-AF65-F5344CB8AC3E}">
        <p14:creationId xmlns:p14="http://schemas.microsoft.com/office/powerpoint/2010/main" val="31418795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6" descr="C:\Users\madmad\AppData\Local\Microsoft\Windows\Temporary Internet Files\Content.IE5\TMKNEKT1\MC900382612[1].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65688" y="1071563"/>
            <a:ext cx="3981450"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p:cNvSpPr>
            <a:spLocks noGrp="1"/>
          </p:cNvSpPr>
          <p:nvPr>
            <p:ph type="title"/>
          </p:nvPr>
        </p:nvSpPr>
        <p:spPr/>
        <p:txBody>
          <a:bodyPr/>
          <a:lstStyle/>
          <a:p>
            <a:r>
              <a:rPr lang="zh-TW" altLang="en-US" dirty="0">
                <a:latin typeface="標楷體" pitchFamily="65" charset="-120"/>
              </a:rPr>
              <a:t>感測元件</a:t>
            </a:r>
            <a:endParaRPr lang="zh-TW" altLang="en-US" dirty="0"/>
          </a:p>
        </p:txBody>
      </p:sp>
      <p:pic>
        <p:nvPicPr>
          <p:cNvPr id="4"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2895836">
            <a:off x="5551488" y="2868613"/>
            <a:ext cx="504825"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3157836">
            <a:off x="5336382" y="2436019"/>
            <a:ext cx="503237"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直線接點 5"/>
          <p:cNvCxnSpPr/>
          <p:nvPr/>
        </p:nvCxnSpPr>
        <p:spPr>
          <a:xfrm rot="16200000" flipV="1">
            <a:off x="4793456" y="2223295"/>
            <a:ext cx="574675" cy="57626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pic>
        <p:nvPicPr>
          <p:cNvPr id="7"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4320815">
            <a:off x="4383088" y="2881313"/>
            <a:ext cx="81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C:\Users\madmad\Pictures\Microsoft 多媒體藝廊\j0428945.wmf"/>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8313" y="4437063"/>
            <a:ext cx="23050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loud"/>
          <p:cNvSpPr>
            <a:spLocks noChangeAspect="1" noEditPoints="1" noChangeArrowheads="1"/>
          </p:cNvSpPr>
          <p:nvPr/>
        </p:nvSpPr>
        <p:spPr bwMode="auto">
          <a:xfrm>
            <a:off x="684213" y="1268413"/>
            <a:ext cx="2227262" cy="1295400"/>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noFill/>
          <a:ln w="9525">
            <a:solidFill>
              <a:srgbClr val="000000"/>
            </a:solidFill>
            <a:miter lim="800000"/>
            <a:headEnd/>
            <a:tailEnd/>
          </a:ln>
          <a:effectLst>
            <a:outerShdw dist="107763" dir="2700000" algn="ctr" rotWithShape="0">
              <a:srgbClr val="808080"/>
            </a:outerShdw>
          </a:effectLst>
        </p:spPr>
        <p:txBody>
          <a:bodyPr/>
          <a:lstStyle/>
          <a:p>
            <a:pPr eaLnBrk="1" fontAlgn="auto" hangingPunct="1">
              <a:spcBef>
                <a:spcPts val="0"/>
              </a:spcBef>
              <a:spcAft>
                <a:spcPts val="0"/>
              </a:spcAft>
              <a:defRPr/>
            </a:pPr>
            <a:endParaRPr lang="zh-TW" altLang="en-US">
              <a:solidFill>
                <a:srgbClr val="000000"/>
              </a:solidFill>
              <a:latin typeface="+mn-lt"/>
              <a:ea typeface="+mn-ea"/>
            </a:endParaRPr>
          </a:p>
        </p:txBody>
      </p:sp>
      <p:pic>
        <p:nvPicPr>
          <p:cNvPr id="10"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4320815">
            <a:off x="3609975" y="3290888"/>
            <a:ext cx="81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180975" y="6237288"/>
            <a:ext cx="2808288" cy="28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b="1">
                <a:solidFill>
                  <a:srgbClr val="000000"/>
                </a:solidFill>
              </a:rPr>
              <a:t>收集血氧、脈搏資料</a:t>
            </a:r>
            <a:endParaRPr lang="en-US" altLang="zh-TW" b="1">
              <a:solidFill>
                <a:srgbClr val="000000"/>
              </a:solidFill>
            </a:endParaRPr>
          </a:p>
        </p:txBody>
      </p:sp>
      <p:sp>
        <p:nvSpPr>
          <p:cNvPr id="12" name="矩形 11"/>
          <p:cNvSpPr/>
          <p:nvPr/>
        </p:nvSpPr>
        <p:spPr>
          <a:xfrm>
            <a:off x="1403350" y="1773238"/>
            <a:ext cx="1008063" cy="215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b="1">
                <a:solidFill>
                  <a:srgbClr val="000000"/>
                </a:solidFill>
              </a:rPr>
              <a:t>雲端</a:t>
            </a:r>
          </a:p>
        </p:txBody>
      </p:sp>
      <p:sp>
        <p:nvSpPr>
          <p:cNvPr id="13" name="矩形 12"/>
          <p:cNvSpPr/>
          <p:nvPr/>
        </p:nvSpPr>
        <p:spPr>
          <a:xfrm>
            <a:off x="1403350" y="2974975"/>
            <a:ext cx="2520950" cy="215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b="1">
                <a:solidFill>
                  <a:srgbClr val="000000"/>
                </a:solidFill>
                <a:latin typeface="標楷體" pitchFamily="65" charset="-120"/>
              </a:rPr>
              <a:t>分析學生的疲勞程度與精神集中度</a:t>
            </a:r>
          </a:p>
        </p:txBody>
      </p:sp>
      <p:sp>
        <p:nvSpPr>
          <p:cNvPr id="14" name="矩形 13"/>
          <p:cNvSpPr/>
          <p:nvPr/>
        </p:nvSpPr>
        <p:spPr>
          <a:xfrm>
            <a:off x="4071938" y="3914775"/>
            <a:ext cx="1296987" cy="215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b="1">
                <a:solidFill>
                  <a:srgbClr val="000000"/>
                </a:solidFill>
              </a:rPr>
              <a:t>無線傳輸</a:t>
            </a:r>
          </a:p>
        </p:txBody>
      </p:sp>
      <p:sp>
        <p:nvSpPr>
          <p:cNvPr id="15" name="Line 19"/>
          <p:cNvSpPr>
            <a:spLocks noChangeShapeType="1"/>
          </p:cNvSpPr>
          <p:nvPr/>
        </p:nvSpPr>
        <p:spPr bwMode="auto">
          <a:xfrm flipV="1">
            <a:off x="1403350" y="2493963"/>
            <a:ext cx="144463" cy="1870075"/>
          </a:xfrm>
          <a:prstGeom prst="line">
            <a:avLst/>
          </a:prstGeom>
          <a:noFill/>
          <a:ln w="2857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TW" altLang="en-US">
              <a:solidFill>
                <a:srgbClr val="000000"/>
              </a:solidFill>
            </a:endParaRPr>
          </a:p>
        </p:txBody>
      </p:sp>
      <p:pic>
        <p:nvPicPr>
          <p:cNvPr id="16"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4320815">
            <a:off x="2808288" y="3659188"/>
            <a:ext cx="819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圖片 33" descr="未命名 -1.png"/>
          <p:cNvPicPr>
            <a:picLocks noChangeAspect="1"/>
          </p:cNvPicPr>
          <p:nvPr/>
        </p:nvPicPr>
        <p:blipFill>
          <a:blip r:embed="rId6" cstate="screen">
            <a:lum bright="-40000"/>
            <a:extLst>
              <a:ext uri="{28A0092B-C50C-407E-A947-70E740481C1C}">
                <a14:useLocalDpi xmlns:a14="http://schemas.microsoft.com/office/drawing/2010/main"/>
              </a:ext>
            </a:extLst>
          </a:blip>
          <a:srcRect/>
          <a:stretch>
            <a:fillRect/>
          </a:stretch>
        </p:blipFill>
        <p:spPr bwMode="auto">
          <a:xfrm>
            <a:off x="4787900" y="4868863"/>
            <a:ext cx="36036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圖片 34" descr="未命名 -1.png"/>
          <p:cNvPicPr>
            <a:picLocks noChangeAspect="1"/>
          </p:cNvPicPr>
          <p:nvPr/>
        </p:nvPicPr>
        <p:blipFill>
          <a:blip r:embed="rId6" cstate="screen">
            <a:lum bright="-40000"/>
            <a:extLst>
              <a:ext uri="{28A0092B-C50C-407E-A947-70E740481C1C}">
                <a14:useLocalDpi xmlns:a14="http://schemas.microsoft.com/office/drawing/2010/main"/>
              </a:ext>
            </a:extLst>
          </a:blip>
          <a:srcRect/>
          <a:stretch>
            <a:fillRect/>
          </a:stretch>
        </p:blipFill>
        <p:spPr bwMode="auto">
          <a:xfrm>
            <a:off x="5435600" y="4868863"/>
            <a:ext cx="36036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圖片 35" descr="未命名 -1.png"/>
          <p:cNvPicPr>
            <a:picLocks noChangeAspect="1"/>
          </p:cNvPicPr>
          <p:nvPr/>
        </p:nvPicPr>
        <p:blipFill>
          <a:blip r:embed="rId6" cstate="screen">
            <a:lum bright="-40000"/>
            <a:extLst>
              <a:ext uri="{28A0092B-C50C-407E-A947-70E740481C1C}">
                <a14:useLocalDpi xmlns:a14="http://schemas.microsoft.com/office/drawing/2010/main"/>
              </a:ext>
            </a:extLst>
          </a:blip>
          <a:srcRect/>
          <a:stretch>
            <a:fillRect/>
          </a:stretch>
        </p:blipFill>
        <p:spPr bwMode="auto">
          <a:xfrm>
            <a:off x="6084888" y="4868863"/>
            <a:ext cx="3587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圖片 36" descr="未命名 -1.png"/>
          <p:cNvPicPr>
            <a:picLocks noChangeAspect="1"/>
          </p:cNvPicPr>
          <p:nvPr/>
        </p:nvPicPr>
        <p:blipFill>
          <a:blip r:embed="rId6" cstate="screen">
            <a:lum bright="-40000"/>
            <a:extLst>
              <a:ext uri="{28A0092B-C50C-407E-A947-70E740481C1C}">
                <a14:useLocalDpi xmlns:a14="http://schemas.microsoft.com/office/drawing/2010/main"/>
              </a:ext>
            </a:extLst>
          </a:blip>
          <a:srcRect/>
          <a:stretch>
            <a:fillRect/>
          </a:stretch>
        </p:blipFill>
        <p:spPr bwMode="auto">
          <a:xfrm>
            <a:off x="4787900" y="5229225"/>
            <a:ext cx="36036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圖片 37" descr="未命名 -1.png"/>
          <p:cNvPicPr>
            <a:picLocks noChangeAspect="1"/>
          </p:cNvPicPr>
          <p:nvPr/>
        </p:nvPicPr>
        <p:blipFill>
          <a:blip r:embed="rId6" cstate="screen">
            <a:lum bright="-40000"/>
            <a:extLst>
              <a:ext uri="{28A0092B-C50C-407E-A947-70E740481C1C}">
                <a14:useLocalDpi xmlns:a14="http://schemas.microsoft.com/office/drawing/2010/main"/>
              </a:ext>
            </a:extLst>
          </a:blip>
          <a:srcRect/>
          <a:stretch>
            <a:fillRect/>
          </a:stretch>
        </p:blipFill>
        <p:spPr bwMode="auto">
          <a:xfrm>
            <a:off x="5435600" y="5229225"/>
            <a:ext cx="36036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圖片 38" descr="未命名 -1.png"/>
          <p:cNvPicPr>
            <a:picLocks noChangeAspect="1"/>
          </p:cNvPicPr>
          <p:nvPr/>
        </p:nvPicPr>
        <p:blipFill>
          <a:blip r:embed="rId6" cstate="screen">
            <a:lum bright="-40000"/>
            <a:extLst>
              <a:ext uri="{28A0092B-C50C-407E-A947-70E740481C1C}">
                <a14:useLocalDpi xmlns:a14="http://schemas.microsoft.com/office/drawing/2010/main"/>
              </a:ext>
            </a:extLst>
          </a:blip>
          <a:srcRect/>
          <a:stretch>
            <a:fillRect/>
          </a:stretch>
        </p:blipFill>
        <p:spPr bwMode="auto">
          <a:xfrm>
            <a:off x="6084888" y="5229225"/>
            <a:ext cx="3587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圖片 39" descr="未命名 -1.png"/>
          <p:cNvPicPr>
            <a:picLocks noChangeAspect="1"/>
          </p:cNvPicPr>
          <p:nvPr/>
        </p:nvPicPr>
        <p:blipFill>
          <a:blip r:embed="rId6" cstate="screen">
            <a:lum bright="-40000"/>
            <a:extLst>
              <a:ext uri="{28A0092B-C50C-407E-A947-70E740481C1C}">
                <a14:useLocalDpi xmlns:a14="http://schemas.microsoft.com/office/drawing/2010/main"/>
              </a:ext>
            </a:extLst>
          </a:blip>
          <a:srcRect/>
          <a:stretch>
            <a:fillRect/>
          </a:stretch>
        </p:blipFill>
        <p:spPr bwMode="auto">
          <a:xfrm>
            <a:off x="4787900" y="5589588"/>
            <a:ext cx="3603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圖片 40" descr="未命名 -1.png"/>
          <p:cNvPicPr>
            <a:picLocks noChangeAspect="1"/>
          </p:cNvPicPr>
          <p:nvPr/>
        </p:nvPicPr>
        <p:blipFill>
          <a:blip r:embed="rId6" cstate="screen">
            <a:lum bright="-40000"/>
            <a:extLst>
              <a:ext uri="{28A0092B-C50C-407E-A947-70E740481C1C}">
                <a14:useLocalDpi xmlns:a14="http://schemas.microsoft.com/office/drawing/2010/main"/>
              </a:ext>
            </a:extLst>
          </a:blip>
          <a:srcRect/>
          <a:stretch>
            <a:fillRect/>
          </a:stretch>
        </p:blipFill>
        <p:spPr bwMode="auto">
          <a:xfrm>
            <a:off x="5435600" y="5589588"/>
            <a:ext cx="360363"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圖片 41" descr="未命名 -1.png"/>
          <p:cNvPicPr>
            <a:picLocks noChangeAspect="1"/>
          </p:cNvPicPr>
          <p:nvPr/>
        </p:nvPicPr>
        <p:blipFill>
          <a:blip r:embed="rId6" cstate="screen">
            <a:lum bright="-40000"/>
            <a:extLst>
              <a:ext uri="{28A0092B-C50C-407E-A947-70E740481C1C}">
                <a14:useLocalDpi xmlns:a14="http://schemas.microsoft.com/office/drawing/2010/main"/>
              </a:ext>
            </a:extLst>
          </a:blip>
          <a:srcRect/>
          <a:stretch>
            <a:fillRect/>
          </a:stretch>
        </p:blipFill>
        <p:spPr bwMode="auto">
          <a:xfrm>
            <a:off x="6084888" y="5589588"/>
            <a:ext cx="358775" cy="290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C:\Users\taddy\Desktop\76.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427538" y="4508500"/>
            <a:ext cx="2613025"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直線接點 26"/>
          <p:cNvCxnSpPr/>
          <p:nvPr/>
        </p:nvCxnSpPr>
        <p:spPr>
          <a:xfrm flipV="1">
            <a:off x="6588125" y="4437063"/>
            <a:ext cx="1079500" cy="360362"/>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28" name="矩形 27"/>
          <p:cNvSpPr/>
          <p:nvPr/>
        </p:nvSpPr>
        <p:spPr>
          <a:xfrm>
            <a:off x="4356100" y="6381750"/>
            <a:ext cx="2808288" cy="287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zh-TW" b="1">
                <a:solidFill>
                  <a:srgbClr val="000000"/>
                </a:solidFill>
                <a:latin typeface="標楷體" pitchFamily="65" charset="-120"/>
              </a:rPr>
              <a:t>壓力感測器</a:t>
            </a:r>
          </a:p>
        </p:txBody>
      </p:sp>
      <p:pic>
        <p:nvPicPr>
          <p:cNvPr id="29"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995738" y="4581525"/>
            <a:ext cx="4572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521075" y="4602163"/>
            <a:ext cx="4572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矩形 30"/>
          <p:cNvSpPr/>
          <p:nvPr/>
        </p:nvSpPr>
        <p:spPr>
          <a:xfrm>
            <a:off x="3305175" y="5538788"/>
            <a:ext cx="1295400" cy="215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b="1">
                <a:solidFill>
                  <a:srgbClr val="000000"/>
                </a:solidFill>
                <a:latin typeface="標楷體" pitchFamily="65" charset="-120"/>
              </a:rPr>
              <a:t>無線傳輸</a:t>
            </a:r>
          </a:p>
        </p:txBody>
      </p:sp>
      <p:sp>
        <p:nvSpPr>
          <p:cNvPr id="32" name="Line 41"/>
          <p:cNvSpPr>
            <a:spLocks noChangeShapeType="1"/>
          </p:cNvSpPr>
          <p:nvPr/>
        </p:nvSpPr>
        <p:spPr bwMode="auto">
          <a:xfrm flipH="1">
            <a:off x="6319838" y="5767388"/>
            <a:ext cx="87312" cy="722312"/>
          </a:xfrm>
          <a:prstGeom prst="line">
            <a:avLst/>
          </a:prstGeom>
          <a:noFill/>
          <a:ln w="2857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solidFill>
                <a:srgbClr val="000000"/>
              </a:solidFill>
            </a:endParaRPr>
          </a:p>
        </p:txBody>
      </p:sp>
      <p:sp>
        <p:nvSpPr>
          <p:cNvPr id="33" name="Line 42"/>
          <p:cNvSpPr>
            <a:spLocks noChangeShapeType="1"/>
          </p:cNvSpPr>
          <p:nvPr/>
        </p:nvSpPr>
        <p:spPr bwMode="auto">
          <a:xfrm flipH="1">
            <a:off x="5148263" y="5724525"/>
            <a:ext cx="1027112" cy="801688"/>
          </a:xfrm>
          <a:prstGeom prst="line">
            <a:avLst/>
          </a:prstGeom>
          <a:noFill/>
          <a:ln w="2857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solidFill>
                <a:srgbClr val="000000"/>
              </a:solidFill>
            </a:endParaRPr>
          </a:p>
        </p:txBody>
      </p:sp>
      <p:pic>
        <p:nvPicPr>
          <p:cNvPr id="34"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989263" y="4702175"/>
            <a:ext cx="45720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矩形 34"/>
          <p:cNvSpPr/>
          <p:nvPr/>
        </p:nvSpPr>
        <p:spPr>
          <a:xfrm>
            <a:off x="3924300" y="1863725"/>
            <a:ext cx="1511300" cy="2159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b="1">
                <a:solidFill>
                  <a:srgbClr val="000000"/>
                </a:solidFill>
              </a:rPr>
              <a:t>血氧脈搏</a:t>
            </a:r>
          </a:p>
          <a:p>
            <a:pPr algn="ctr" eaLnBrk="1" hangingPunct="1">
              <a:defRPr/>
            </a:pPr>
            <a:r>
              <a:rPr lang="zh-TW" altLang="en-US" b="1">
                <a:solidFill>
                  <a:srgbClr val="000000"/>
                </a:solidFill>
              </a:rPr>
              <a:t>感測器</a:t>
            </a:r>
          </a:p>
        </p:txBody>
      </p:sp>
      <p:pic>
        <p:nvPicPr>
          <p:cNvPr id="36" name="Picture 5"/>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308850" y="3290888"/>
            <a:ext cx="1566863" cy="215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4180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itchFamily="65" charset="-120"/>
              </a:rPr>
              <a:t>感測元件</a:t>
            </a:r>
            <a:r>
              <a:rPr lang="zh-TW" altLang="en-US" dirty="0"/>
              <a:t>：血氧脈搏感測器</a:t>
            </a:r>
          </a:p>
        </p:txBody>
      </p:sp>
      <p:sp>
        <p:nvSpPr>
          <p:cNvPr id="3" name="內容版面配置區 2"/>
          <p:cNvSpPr>
            <a:spLocks noGrp="1"/>
          </p:cNvSpPr>
          <p:nvPr>
            <p:ph idx="1"/>
          </p:nvPr>
        </p:nvSpPr>
        <p:spPr/>
        <p:txBody>
          <a:bodyPr/>
          <a:lstStyle/>
          <a:p>
            <a:r>
              <a:rPr lang="zh-TW" altLang="en-US" dirty="0">
                <a:latin typeface="Times New Roman" pitchFamily="18" charset="0"/>
                <a:ea typeface="標楷體" pitchFamily="65" charset="-120"/>
                <a:cs typeface="Times New Roman" pitchFamily="18" charset="0"/>
              </a:rPr>
              <a:t>設備</a:t>
            </a:r>
            <a:endParaRPr lang="en-US" altLang="zh-TW" dirty="0">
              <a:latin typeface="Times New Roman" pitchFamily="18" charset="0"/>
              <a:ea typeface="標楷體" pitchFamily="65" charset="-120"/>
              <a:cs typeface="Times New Roman" pitchFamily="18" charset="0"/>
            </a:endParaRPr>
          </a:p>
          <a:p>
            <a:pPr lvl="1"/>
            <a:r>
              <a:rPr lang="en-US" altLang="zh-TW" dirty="0">
                <a:latin typeface="Times New Roman" pitchFamily="18" charset="0"/>
                <a:ea typeface="標楷體" pitchFamily="65" charset="-120"/>
                <a:cs typeface="Times New Roman" pitchFamily="18" charset="0"/>
              </a:rPr>
              <a:t>Pulse-</a:t>
            </a:r>
            <a:r>
              <a:rPr lang="en-US" altLang="zh-TW" dirty="0" err="1">
                <a:latin typeface="Times New Roman" pitchFamily="18" charset="0"/>
                <a:ea typeface="標楷體" pitchFamily="65" charset="-120"/>
                <a:cs typeface="Times New Roman" pitchFamily="18" charset="0"/>
              </a:rPr>
              <a:t>Oximater</a:t>
            </a:r>
            <a:r>
              <a:rPr lang="en-US" altLang="zh-TW" dirty="0">
                <a:latin typeface="Times New Roman" pitchFamily="18" charset="0"/>
                <a:ea typeface="標楷體" pitchFamily="65" charset="-120"/>
                <a:cs typeface="Times New Roman" pitchFamily="18" charset="0"/>
              </a:rPr>
              <a:t>: HBE-</a:t>
            </a:r>
            <a:r>
              <a:rPr lang="en-US" altLang="zh-TW" dirty="0" err="1">
                <a:latin typeface="Times New Roman" pitchFamily="18" charset="0"/>
                <a:ea typeface="標楷體" pitchFamily="65" charset="-120"/>
                <a:cs typeface="Times New Roman" pitchFamily="18" charset="0"/>
              </a:rPr>
              <a:t>Ubi</a:t>
            </a:r>
            <a:r>
              <a:rPr lang="en-US" altLang="zh-TW" dirty="0">
                <a:latin typeface="Times New Roman" pitchFamily="18" charset="0"/>
                <a:ea typeface="標楷體" pitchFamily="65" charset="-120"/>
                <a:cs typeface="Times New Roman" pitchFamily="18" charset="0"/>
              </a:rPr>
              <a:t>-</a:t>
            </a:r>
            <a:r>
              <a:rPr lang="en-US" altLang="zh-TW" dirty="0" err="1">
                <a:latin typeface="Times New Roman" pitchFamily="18" charset="0"/>
                <a:ea typeface="標楷體" pitchFamily="65" charset="-120"/>
                <a:cs typeface="Times New Roman" pitchFamily="18" charset="0"/>
              </a:rPr>
              <a:t>nanoLoc</a:t>
            </a:r>
            <a:r>
              <a:rPr lang="en-US" altLang="zh-TW" dirty="0">
                <a:latin typeface="Times New Roman" pitchFamily="18" charset="0"/>
                <a:ea typeface="標楷體" pitchFamily="65" charset="-120"/>
                <a:cs typeface="Times New Roman" pitchFamily="18" charset="0"/>
              </a:rPr>
              <a:t> M100i0404</a:t>
            </a:r>
            <a:endParaRPr lang="zh-TW" altLang="en-US" dirty="0">
              <a:latin typeface="Times New Roman" pitchFamily="18" charset="0"/>
              <a:ea typeface="標楷體" pitchFamily="65" charset="-120"/>
              <a:cs typeface="Times New Roman" pitchFamily="18" charset="0"/>
            </a:endParaRPr>
          </a:p>
          <a:p>
            <a:pPr lvl="1"/>
            <a:endParaRPr lang="en-US" altLang="zh-TW" dirty="0">
              <a:latin typeface="Times New Roman" pitchFamily="18" charset="0"/>
              <a:ea typeface="標楷體" pitchFamily="65" charset="-120"/>
              <a:cs typeface="Times New Roman" pitchFamily="18" charset="0"/>
            </a:endParaRPr>
          </a:p>
          <a:p>
            <a:r>
              <a:rPr lang="zh-TW" altLang="en-US" dirty="0">
                <a:latin typeface="Times New Roman" pitchFamily="18" charset="0"/>
                <a:ea typeface="標楷體" pitchFamily="65" charset="-120"/>
                <a:cs typeface="Times New Roman" pitchFamily="18" charset="0"/>
              </a:rPr>
              <a:t>紅外線偵測</a:t>
            </a:r>
          </a:p>
          <a:p>
            <a:pPr lvl="1"/>
            <a:r>
              <a:rPr lang="zh-TW" altLang="en-US" dirty="0">
                <a:latin typeface="Times New Roman" pitchFamily="18" charset="0"/>
                <a:ea typeface="標楷體" pitchFamily="65" charset="-120"/>
                <a:cs typeface="Times New Roman" pitchFamily="18" charset="0"/>
              </a:rPr>
              <a:t>心跳反應學習情緒</a:t>
            </a:r>
          </a:p>
          <a:p>
            <a:pPr lvl="2"/>
            <a:r>
              <a:rPr lang="zh-TW" altLang="en-US" dirty="0">
                <a:latin typeface="Times New Roman" pitchFamily="18" charset="0"/>
                <a:ea typeface="標楷體" pitchFamily="65" charset="-120"/>
                <a:cs typeface="Times New Roman" pitchFamily="18" charset="0"/>
              </a:rPr>
              <a:t>平靜、激昂</a:t>
            </a:r>
          </a:p>
          <a:p>
            <a:pPr lvl="1"/>
            <a:r>
              <a:rPr lang="zh-TW" altLang="en-US" dirty="0">
                <a:latin typeface="Times New Roman" pitchFamily="18" charset="0"/>
                <a:ea typeface="標楷體" pitchFamily="65" charset="-120"/>
                <a:cs typeface="Times New Roman" pitchFamily="18" charset="0"/>
              </a:rPr>
              <a:t>血氧反應學習狀態</a:t>
            </a:r>
          </a:p>
          <a:p>
            <a:pPr lvl="2"/>
            <a:r>
              <a:rPr lang="zh-TW" altLang="en-US" dirty="0">
                <a:latin typeface="Times New Roman" pitchFamily="18" charset="0"/>
                <a:ea typeface="標楷體" pitchFamily="65" charset="-120"/>
                <a:cs typeface="Times New Roman" pitchFamily="18" charset="0"/>
              </a:rPr>
              <a:t>是否疲勞</a:t>
            </a:r>
            <a:endParaRPr lang="en-US" altLang="zh-TW" dirty="0">
              <a:latin typeface="Times New Roman" pitchFamily="18" charset="0"/>
              <a:ea typeface="標楷體" pitchFamily="65" charset="-120"/>
              <a:cs typeface="Times New Roman" pitchFamily="18" charset="0"/>
            </a:endParaRPr>
          </a:p>
          <a:p>
            <a:endParaRPr lang="zh-TW" altLang="en-US" dirty="0">
              <a:latin typeface="Times New Roman" pitchFamily="18" charset="0"/>
              <a:ea typeface="標楷體" pitchFamily="65" charset="-120"/>
              <a:cs typeface="Times New Roman" pitchFamily="18" charset="0"/>
            </a:endParaRPr>
          </a:p>
        </p:txBody>
      </p:sp>
      <p:pic>
        <p:nvPicPr>
          <p:cNvPr id="4" name="Picture 4" descr="C:\Users\chaos\Desktop\SpO2 Option Module.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932040" y="2758654"/>
            <a:ext cx="3921125"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99601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itchFamily="65" charset="-120"/>
              </a:rPr>
              <a:t>感測元件</a:t>
            </a:r>
            <a:r>
              <a:rPr lang="zh-TW" altLang="en-US" dirty="0"/>
              <a:t>：血氧脈搏感測器</a:t>
            </a:r>
          </a:p>
        </p:txBody>
      </p:sp>
      <p:sp>
        <p:nvSpPr>
          <p:cNvPr id="3" name="內容版面配置區 2"/>
          <p:cNvSpPr>
            <a:spLocks noGrp="1"/>
          </p:cNvSpPr>
          <p:nvPr>
            <p:ph idx="1"/>
          </p:nvPr>
        </p:nvSpPr>
        <p:spPr/>
        <p:txBody>
          <a:bodyPr/>
          <a:lstStyle/>
          <a:p>
            <a:endParaRPr lang="zh-TW" altLang="en-US"/>
          </a:p>
        </p:txBody>
      </p:sp>
      <p:pic>
        <p:nvPicPr>
          <p:cNvPr id="4" name="Picture 2" descr="W:\我的研究\A5 - My Conference paper\03. I2MTC\2012\血氧滑鼠\DSC06002_調整大小.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52791" y="2909008"/>
            <a:ext cx="52324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W:\我的研究\A5 - My Conference paper\03. I2MTC\2012\血氧滑鼠\DSC05988_調整大小.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1450" y="1268760"/>
            <a:ext cx="3402013"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70547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itchFamily="65" charset="-120"/>
              </a:rPr>
              <a:t>感測元件</a:t>
            </a:r>
            <a:r>
              <a:rPr lang="zh-TW" altLang="en-US" dirty="0"/>
              <a:t>：壓力感測器</a:t>
            </a:r>
          </a:p>
        </p:txBody>
      </p:sp>
      <p:sp>
        <p:nvSpPr>
          <p:cNvPr id="3" name="內容版面配置區 2"/>
          <p:cNvSpPr>
            <a:spLocks noGrp="1"/>
          </p:cNvSpPr>
          <p:nvPr>
            <p:ph idx="1"/>
          </p:nvPr>
        </p:nvSpPr>
        <p:spPr/>
        <p:txBody>
          <a:bodyPr/>
          <a:lstStyle/>
          <a:p>
            <a:r>
              <a:rPr lang="zh-TW" altLang="en-US" dirty="0" smtClean="0">
                <a:latin typeface="Times New Roman" pitchFamily="18" charset="0"/>
                <a:ea typeface="標楷體" pitchFamily="65" charset="-120"/>
                <a:cs typeface="Times New Roman" pitchFamily="18" charset="0"/>
              </a:rPr>
              <a:t>設備</a:t>
            </a:r>
            <a:endParaRPr lang="en-US" altLang="zh-TW" dirty="0" smtClean="0">
              <a:latin typeface="Times New Roman" pitchFamily="18" charset="0"/>
              <a:ea typeface="標楷體" pitchFamily="65" charset="-120"/>
              <a:cs typeface="Times New Roman" pitchFamily="18" charset="0"/>
            </a:endParaRPr>
          </a:p>
          <a:p>
            <a:pPr lvl="1"/>
            <a:r>
              <a:rPr lang="en-US" altLang="zh-TW" sz="2000" dirty="0" err="1" smtClean="0">
                <a:latin typeface="Times New Roman" pitchFamily="18" charset="0"/>
                <a:ea typeface="標楷體" pitchFamily="65" charset="-120"/>
                <a:cs typeface="Times New Roman" pitchFamily="18" charset="0"/>
              </a:rPr>
              <a:t>FlexiForce</a:t>
            </a:r>
            <a:r>
              <a:rPr lang="en-US" altLang="zh-TW" sz="2000" dirty="0" smtClean="0">
                <a:latin typeface="Times New Roman" pitchFamily="18" charset="0"/>
                <a:ea typeface="標楷體" pitchFamily="65" charset="-120"/>
                <a:cs typeface="Times New Roman" pitchFamily="18" charset="0"/>
              </a:rPr>
              <a:t> Sensor Model A201</a:t>
            </a:r>
          </a:p>
          <a:p>
            <a:endParaRPr lang="zh-TW" altLang="en-US" dirty="0">
              <a:latin typeface="Times New Roman" pitchFamily="18" charset="0"/>
              <a:ea typeface="標楷體" pitchFamily="65" charset="-120"/>
              <a:cs typeface="Times New Roman" pitchFamily="18" charset="0"/>
            </a:endParaRPr>
          </a:p>
        </p:txBody>
      </p:sp>
      <p:graphicFrame>
        <p:nvGraphicFramePr>
          <p:cNvPr id="4" name="Group 66"/>
          <p:cNvGraphicFramePr>
            <a:graphicFrameLocks noGrp="1"/>
          </p:cNvGraphicFramePr>
          <p:nvPr>
            <p:extLst>
              <p:ext uri="{D42A27DB-BD31-4B8C-83A1-F6EECF244321}">
                <p14:modId xmlns:p14="http://schemas.microsoft.com/office/powerpoint/2010/main" val="172098435"/>
              </p:ext>
            </p:extLst>
          </p:nvPr>
        </p:nvGraphicFramePr>
        <p:xfrm>
          <a:off x="5364088" y="1340768"/>
          <a:ext cx="3606800" cy="2286002"/>
        </p:xfrm>
        <a:graphic>
          <a:graphicData uri="http://schemas.openxmlformats.org/drawingml/2006/table">
            <a:tbl>
              <a:tblPr>
                <a:tableStyleId>{16D9F66E-5EB9-4882-86FB-DCBF35E3C3E4}</a:tableStyleId>
              </a:tblPr>
              <a:tblGrid>
                <a:gridCol w="1400175">
                  <a:extLst>
                    <a:ext uri="{9D8B030D-6E8A-4147-A177-3AD203B41FA5}">
                      <a16:colId xmlns:a16="http://schemas.microsoft.com/office/drawing/2014/main" val="20000"/>
                    </a:ext>
                  </a:extLst>
                </a:gridCol>
                <a:gridCol w="2206625">
                  <a:extLst>
                    <a:ext uri="{9D8B030D-6E8A-4147-A177-3AD203B41FA5}">
                      <a16:colId xmlns:a16="http://schemas.microsoft.com/office/drawing/2014/main" val="20001"/>
                    </a:ext>
                  </a:extLst>
                </a:gridCol>
              </a:tblGrid>
              <a:tr h="55245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solidFill>
                            <a:srgbClr val="000000"/>
                          </a:solidFill>
                          <a:effectLst/>
                          <a:latin typeface="標楷體" pitchFamily="65" charset="-120"/>
                          <a:ea typeface="標楷體" pitchFamily="65" charset="-120"/>
                        </a:rPr>
                        <a:t>壓力感測器規格</a:t>
                      </a:r>
                      <a:endParaRPr kumimoji="0" lang="zh-TW" altLang="en-US" sz="1800" b="1" i="0" u="none" strike="noStrike" cap="none" normalizeH="0" baseline="0" dirty="0" smtClean="0">
                        <a:ln>
                          <a:noFill/>
                        </a:ln>
                        <a:solidFill>
                          <a:srgbClr val="000000"/>
                        </a:solidFill>
                        <a:effectLst/>
                        <a:latin typeface="標楷體" pitchFamily="65" charset="-120"/>
                        <a:ea typeface="標楷體" pitchFamily="65" charset="-120"/>
                      </a:endParaRPr>
                    </a:p>
                  </a:txBody>
                  <a:tcPr anchor="ctr" horzOverflow="overflow"/>
                </a:tc>
                <a:tc hMerge="1">
                  <a:txBody>
                    <a:bodyPr/>
                    <a:lstStyle/>
                    <a:p>
                      <a:endParaRPr lang="zh-TW" altLang="en-US"/>
                    </a:p>
                  </a:txBody>
                  <a:tcPr/>
                </a:tc>
                <a:extLst>
                  <a:ext uri="{0D108BD9-81ED-4DB2-BD59-A6C34878D82A}">
                    <a16:rowId xmlns:a16="http://schemas.microsoft.com/office/drawing/2014/main" val="10000"/>
                  </a:ext>
                </a:extLst>
              </a:tr>
              <a:tr h="433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smtClean="0">
                          <a:ln>
                            <a:noFill/>
                          </a:ln>
                          <a:solidFill>
                            <a:srgbClr val="000000"/>
                          </a:solidFill>
                          <a:effectLst/>
                          <a:latin typeface="標楷體" pitchFamily="65" charset="-120"/>
                          <a:ea typeface="標楷體" pitchFamily="65" charset="-120"/>
                        </a:rPr>
                        <a:t>連結器</a:t>
                      </a:r>
                      <a:endParaRPr kumimoji="0" lang="en-US" altLang="zh-TW" sz="1800" b="0" i="0" u="none" strike="noStrike" cap="none" normalizeH="0" baseline="0" smtClean="0">
                        <a:ln>
                          <a:noFill/>
                        </a:ln>
                        <a:solidFill>
                          <a:srgbClr val="000000"/>
                        </a:solidFill>
                        <a:effectLst/>
                        <a:latin typeface="標楷體" pitchFamily="65" charset="-120"/>
                        <a:ea typeface="標楷體" pitchFamily="65" charset="-12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dirty="0" smtClean="0">
                          <a:ln>
                            <a:noFill/>
                          </a:ln>
                          <a:solidFill>
                            <a:srgbClr val="000000"/>
                          </a:solidFill>
                          <a:effectLst/>
                          <a:latin typeface="標楷體" pitchFamily="65" charset="-120"/>
                          <a:ea typeface="標楷體" pitchFamily="65" charset="-120"/>
                        </a:rPr>
                        <a:t>電路板</a:t>
                      </a:r>
                      <a:r>
                        <a:rPr kumimoji="0" lang="en-US" altLang="zh-TW" sz="1800" u="none" strike="noStrike" cap="none" normalizeH="0" baseline="0" dirty="0" smtClean="0">
                          <a:ln>
                            <a:noFill/>
                          </a:ln>
                          <a:solidFill>
                            <a:srgbClr val="000000"/>
                          </a:solidFill>
                          <a:effectLst/>
                          <a:latin typeface="標楷體" pitchFamily="65" charset="-120"/>
                          <a:ea typeface="標楷體" pitchFamily="65" charset="-120"/>
                        </a:rPr>
                        <a:t> (RS232)</a:t>
                      </a:r>
                      <a:endParaRPr kumimoji="0" lang="zh-TW" altLang="en-US" sz="1800" b="0" i="0" u="none" strike="noStrike" cap="none" normalizeH="0" baseline="0" dirty="0" smtClean="0">
                        <a:ln>
                          <a:noFill/>
                        </a:ln>
                        <a:solidFill>
                          <a:srgbClr val="000000"/>
                        </a:solidFill>
                        <a:effectLst/>
                        <a:latin typeface="標楷體" pitchFamily="65" charset="-120"/>
                        <a:ea typeface="標楷體" pitchFamily="65" charset="-120"/>
                      </a:endParaRPr>
                    </a:p>
                  </a:txBody>
                  <a:tcPr horzOverflow="overflow"/>
                </a:tc>
                <a:extLst>
                  <a:ext uri="{0D108BD9-81ED-4DB2-BD59-A6C34878D82A}">
                    <a16:rowId xmlns:a16="http://schemas.microsoft.com/office/drawing/2014/main" val="10001"/>
                  </a:ext>
                </a:extLst>
              </a:tr>
              <a:tr h="433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smtClean="0">
                          <a:ln>
                            <a:noFill/>
                          </a:ln>
                          <a:solidFill>
                            <a:srgbClr val="000000"/>
                          </a:solidFill>
                          <a:effectLst/>
                          <a:latin typeface="標楷體" pitchFamily="65" charset="-120"/>
                          <a:ea typeface="標楷體" pitchFamily="65" charset="-120"/>
                        </a:rPr>
                        <a:t>元件大小</a:t>
                      </a:r>
                      <a:endParaRPr kumimoji="0" lang="zh-TW" altLang="en-US" sz="1800" b="0" i="0" u="none" strike="noStrike" cap="none" normalizeH="0" baseline="0" smtClean="0">
                        <a:ln>
                          <a:noFill/>
                        </a:ln>
                        <a:solidFill>
                          <a:srgbClr val="000000"/>
                        </a:solidFill>
                        <a:effectLst/>
                        <a:latin typeface="標楷體" pitchFamily="65" charset="-120"/>
                        <a:ea typeface="標楷體" pitchFamily="65" charset="-12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solidFill>
                            <a:srgbClr val="000000"/>
                          </a:solidFill>
                          <a:effectLst/>
                          <a:latin typeface="標楷體" pitchFamily="65" charset="-120"/>
                          <a:ea typeface="標楷體" pitchFamily="65" charset="-120"/>
                        </a:rPr>
                        <a:t>1cm*1cm</a:t>
                      </a:r>
                      <a:endParaRPr kumimoji="0" lang="zh-TW" altLang="en-US" sz="1800" b="0" i="0" u="none" strike="noStrike" cap="none" normalizeH="0" baseline="30000" smtClean="0">
                        <a:ln>
                          <a:noFill/>
                        </a:ln>
                        <a:solidFill>
                          <a:srgbClr val="000000"/>
                        </a:solidFill>
                        <a:effectLst/>
                        <a:latin typeface="標楷體" pitchFamily="65" charset="-120"/>
                        <a:ea typeface="標楷體" pitchFamily="65" charset="-120"/>
                      </a:endParaRPr>
                    </a:p>
                  </a:txBody>
                  <a:tcPr horzOverflow="overflow"/>
                </a:tc>
                <a:extLst>
                  <a:ext uri="{0D108BD9-81ED-4DB2-BD59-A6C34878D82A}">
                    <a16:rowId xmlns:a16="http://schemas.microsoft.com/office/drawing/2014/main" val="10002"/>
                  </a:ext>
                </a:extLst>
              </a:tr>
              <a:tr h="433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smtClean="0">
                          <a:ln>
                            <a:noFill/>
                          </a:ln>
                          <a:solidFill>
                            <a:srgbClr val="000000"/>
                          </a:solidFill>
                          <a:effectLst/>
                          <a:latin typeface="標楷體" pitchFamily="65" charset="-120"/>
                          <a:ea typeface="標楷體" pitchFamily="65" charset="-120"/>
                        </a:rPr>
                        <a:t>測量範圍</a:t>
                      </a:r>
                      <a:endParaRPr kumimoji="0" lang="zh-TW" altLang="en-US" sz="1800" b="0" i="0" u="none" strike="noStrike" cap="none" normalizeH="0" baseline="0" smtClean="0">
                        <a:ln>
                          <a:noFill/>
                        </a:ln>
                        <a:solidFill>
                          <a:srgbClr val="000000"/>
                        </a:solidFill>
                        <a:effectLst/>
                        <a:latin typeface="標楷體" pitchFamily="65" charset="-120"/>
                        <a:ea typeface="標楷體" pitchFamily="65" charset="-12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smtClean="0">
                          <a:ln>
                            <a:noFill/>
                          </a:ln>
                          <a:solidFill>
                            <a:srgbClr val="000000"/>
                          </a:solidFill>
                          <a:effectLst/>
                          <a:latin typeface="標楷體" pitchFamily="65" charset="-120"/>
                          <a:ea typeface="標楷體" pitchFamily="65" charset="-120"/>
                        </a:rPr>
                        <a:t>1cm</a:t>
                      </a:r>
                      <a:r>
                        <a:rPr kumimoji="0" lang="en-US" altLang="zh-TW" sz="1800" u="none" strike="noStrike" cap="none" normalizeH="0" baseline="30000" smtClean="0">
                          <a:ln>
                            <a:noFill/>
                          </a:ln>
                          <a:solidFill>
                            <a:srgbClr val="000000"/>
                          </a:solidFill>
                          <a:effectLst/>
                          <a:latin typeface="標楷體" pitchFamily="65" charset="-120"/>
                          <a:ea typeface="標楷體" pitchFamily="65" charset="-120"/>
                        </a:rPr>
                        <a:t>2</a:t>
                      </a:r>
                      <a:endParaRPr kumimoji="0" lang="zh-TW" altLang="en-US" sz="1800" b="0" i="0" u="none" strike="noStrike" cap="none" normalizeH="0" baseline="30000" smtClean="0">
                        <a:ln>
                          <a:noFill/>
                        </a:ln>
                        <a:solidFill>
                          <a:srgbClr val="000000"/>
                        </a:solidFill>
                        <a:effectLst/>
                        <a:latin typeface="標楷體" pitchFamily="65" charset="-120"/>
                        <a:ea typeface="標楷體" pitchFamily="65" charset="-120"/>
                      </a:endParaRPr>
                    </a:p>
                  </a:txBody>
                  <a:tcPr horzOverflow="overflow"/>
                </a:tc>
                <a:extLst>
                  <a:ext uri="{0D108BD9-81ED-4DB2-BD59-A6C34878D82A}">
                    <a16:rowId xmlns:a16="http://schemas.microsoft.com/office/drawing/2014/main" val="10003"/>
                  </a:ext>
                </a:extLst>
              </a:tr>
              <a:tr h="433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1800" u="none" strike="noStrike" cap="none" normalizeH="0" baseline="0" smtClean="0">
                          <a:ln>
                            <a:noFill/>
                          </a:ln>
                          <a:solidFill>
                            <a:srgbClr val="000000"/>
                          </a:solidFill>
                          <a:effectLst/>
                          <a:latin typeface="標楷體" pitchFamily="65" charset="-120"/>
                          <a:ea typeface="標楷體" pitchFamily="65" charset="-120"/>
                        </a:rPr>
                        <a:t>測重區間</a:t>
                      </a:r>
                      <a:endParaRPr kumimoji="0" lang="zh-TW" altLang="en-US" sz="1800" b="0" i="0" u="none" strike="noStrike" cap="none" normalizeH="0" baseline="0" smtClean="0">
                        <a:ln>
                          <a:noFill/>
                        </a:ln>
                        <a:solidFill>
                          <a:srgbClr val="000000"/>
                        </a:solidFill>
                        <a:effectLst/>
                        <a:latin typeface="標楷體" pitchFamily="65" charset="-120"/>
                        <a:ea typeface="標楷體" pitchFamily="65" charset="-12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1800" u="none" strike="noStrike" cap="none" normalizeH="0" baseline="0" dirty="0" smtClean="0">
                          <a:ln>
                            <a:noFill/>
                          </a:ln>
                          <a:solidFill>
                            <a:srgbClr val="000000"/>
                          </a:solidFill>
                          <a:effectLst/>
                          <a:latin typeface="標楷體" pitchFamily="65" charset="-120"/>
                          <a:ea typeface="標楷體" pitchFamily="65" charset="-120"/>
                        </a:rPr>
                        <a:t>0~60kg</a:t>
                      </a:r>
                      <a:endParaRPr kumimoji="0" lang="zh-TW" altLang="en-US" sz="1800" b="0" i="0" u="none" strike="noStrike" cap="none" normalizeH="0" baseline="0" dirty="0" smtClean="0">
                        <a:ln>
                          <a:noFill/>
                        </a:ln>
                        <a:solidFill>
                          <a:srgbClr val="000000"/>
                        </a:solidFill>
                        <a:effectLst/>
                        <a:latin typeface="標楷體" pitchFamily="65" charset="-120"/>
                        <a:ea typeface="標楷體" pitchFamily="65" charset="-120"/>
                      </a:endParaRPr>
                    </a:p>
                  </a:txBody>
                  <a:tcPr horzOverflow="overflow"/>
                </a:tc>
                <a:extLst>
                  <a:ext uri="{0D108BD9-81ED-4DB2-BD59-A6C34878D82A}">
                    <a16:rowId xmlns:a16="http://schemas.microsoft.com/office/drawing/2014/main" val="10004"/>
                  </a:ext>
                </a:extLst>
              </a:tr>
            </a:tbl>
          </a:graphicData>
        </a:graphic>
      </p:graphicFrame>
      <p:pic>
        <p:nvPicPr>
          <p:cNvPr id="5" name="圖片 33" descr="未命名 -1.png"/>
          <p:cNvPicPr>
            <a:picLocks noChangeAspect="1"/>
          </p:cNvPicPr>
          <p:nvPr/>
        </p:nvPicPr>
        <p:blipFill>
          <a:blip r:embed="rId2" cstate="screen">
            <a:lum bright="-40000"/>
            <a:extLst>
              <a:ext uri="{28A0092B-C50C-407E-A947-70E740481C1C}">
                <a14:useLocalDpi xmlns:a14="http://schemas.microsoft.com/office/drawing/2010/main"/>
              </a:ext>
            </a:extLst>
          </a:blip>
          <a:srcRect/>
          <a:stretch>
            <a:fillRect/>
          </a:stretch>
        </p:blipFill>
        <p:spPr bwMode="auto">
          <a:xfrm>
            <a:off x="838200" y="4079875"/>
            <a:ext cx="36036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圖片 34" descr="未命名 -1.png"/>
          <p:cNvPicPr>
            <a:picLocks noChangeAspect="1"/>
          </p:cNvPicPr>
          <p:nvPr/>
        </p:nvPicPr>
        <p:blipFill>
          <a:blip r:embed="rId2" cstate="screen">
            <a:lum bright="-40000"/>
            <a:extLst>
              <a:ext uri="{28A0092B-C50C-407E-A947-70E740481C1C}">
                <a14:useLocalDpi xmlns:a14="http://schemas.microsoft.com/office/drawing/2010/main"/>
              </a:ext>
            </a:extLst>
          </a:blip>
          <a:srcRect/>
          <a:stretch>
            <a:fillRect/>
          </a:stretch>
        </p:blipFill>
        <p:spPr bwMode="auto">
          <a:xfrm>
            <a:off x="1485900" y="4079875"/>
            <a:ext cx="36036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圖片 35" descr="未命名 -1.png"/>
          <p:cNvPicPr>
            <a:picLocks noChangeAspect="1"/>
          </p:cNvPicPr>
          <p:nvPr/>
        </p:nvPicPr>
        <p:blipFill>
          <a:blip r:embed="rId2" cstate="screen">
            <a:lum bright="-40000"/>
            <a:extLst>
              <a:ext uri="{28A0092B-C50C-407E-A947-70E740481C1C}">
                <a14:useLocalDpi xmlns:a14="http://schemas.microsoft.com/office/drawing/2010/main"/>
              </a:ext>
            </a:extLst>
          </a:blip>
          <a:srcRect/>
          <a:stretch>
            <a:fillRect/>
          </a:stretch>
        </p:blipFill>
        <p:spPr bwMode="auto">
          <a:xfrm>
            <a:off x="2135188" y="4079875"/>
            <a:ext cx="3587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圖片 36" descr="未命名 -1.png"/>
          <p:cNvPicPr>
            <a:picLocks noChangeAspect="1"/>
          </p:cNvPicPr>
          <p:nvPr/>
        </p:nvPicPr>
        <p:blipFill>
          <a:blip r:embed="rId2" cstate="screen">
            <a:lum bright="-40000"/>
            <a:extLst>
              <a:ext uri="{28A0092B-C50C-407E-A947-70E740481C1C}">
                <a14:useLocalDpi xmlns:a14="http://schemas.microsoft.com/office/drawing/2010/main"/>
              </a:ext>
            </a:extLst>
          </a:blip>
          <a:srcRect/>
          <a:stretch>
            <a:fillRect/>
          </a:stretch>
        </p:blipFill>
        <p:spPr bwMode="auto">
          <a:xfrm>
            <a:off x="838200" y="4440238"/>
            <a:ext cx="36036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圖片 37" descr="未命名 -1.png"/>
          <p:cNvPicPr>
            <a:picLocks noChangeAspect="1"/>
          </p:cNvPicPr>
          <p:nvPr/>
        </p:nvPicPr>
        <p:blipFill>
          <a:blip r:embed="rId2" cstate="screen">
            <a:lum bright="-40000"/>
            <a:extLst>
              <a:ext uri="{28A0092B-C50C-407E-A947-70E740481C1C}">
                <a14:useLocalDpi xmlns:a14="http://schemas.microsoft.com/office/drawing/2010/main"/>
              </a:ext>
            </a:extLst>
          </a:blip>
          <a:srcRect/>
          <a:stretch>
            <a:fillRect/>
          </a:stretch>
        </p:blipFill>
        <p:spPr bwMode="auto">
          <a:xfrm>
            <a:off x="1485900" y="4440238"/>
            <a:ext cx="360363"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圖片 38" descr="未命名 -1.png"/>
          <p:cNvPicPr>
            <a:picLocks noChangeAspect="1"/>
          </p:cNvPicPr>
          <p:nvPr/>
        </p:nvPicPr>
        <p:blipFill>
          <a:blip r:embed="rId2" cstate="screen">
            <a:lum bright="-40000"/>
            <a:extLst>
              <a:ext uri="{28A0092B-C50C-407E-A947-70E740481C1C}">
                <a14:useLocalDpi xmlns:a14="http://schemas.microsoft.com/office/drawing/2010/main"/>
              </a:ext>
            </a:extLst>
          </a:blip>
          <a:srcRect/>
          <a:stretch>
            <a:fillRect/>
          </a:stretch>
        </p:blipFill>
        <p:spPr bwMode="auto">
          <a:xfrm>
            <a:off x="2135188" y="4440238"/>
            <a:ext cx="358775" cy="29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39" descr="未命名 -1.png"/>
          <p:cNvPicPr>
            <a:picLocks noChangeAspect="1"/>
          </p:cNvPicPr>
          <p:nvPr/>
        </p:nvPicPr>
        <p:blipFill>
          <a:blip r:embed="rId2" cstate="screen">
            <a:lum bright="-40000"/>
            <a:extLst>
              <a:ext uri="{28A0092B-C50C-407E-A947-70E740481C1C}">
                <a14:useLocalDpi xmlns:a14="http://schemas.microsoft.com/office/drawing/2010/main"/>
              </a:ext>
            </a:extLst>
          </a:blip>
          <a:srcRect/>
          <a:stretch>
            <a:fillRect/>
          </a:stretch>
        </p:blipFill>
        <p:spPr bwMode="auto">
          <a:xfrm>
            <a:off x="838200" y="4800600"/>
            <a:ext cx="36036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圖片 40" descr="未命名 -1.png"/>
          <p:cNvPicPr>
            <a:picLocks noChangeAspect="1"/>
          </p:cNvPicPr>
          <p:nvPr/>
        </p:nvPicPr>
        <p:blipFill>
          <a:blip r:embed="rId2" cstate="screen">
            <a:lum bright="-40000"/>
            <a:extLst>
              <a:ext uri="{28A0092B-C50C-407E-A947-70E740481C1C}">
                <a14:useLocalDpi xmlns:a14="http://schemas.microsoft.com/office/drawing/2010/main"/>
              </a:ext>
            </a:extLst>
          </a:blip>
          <a:srcRect/>
          <a:stretch>
            <a:fillRect/>
          </a:stretch>
        </p:blipFill>
        <p:spPr bwMode="auto">
          <a:xfrm>
            <a:off x="1485900" y="4800600"/>
            <a:ext cx="360363"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圖片 41" descr="未命名 -1.png"/>
          <p:cNvPicPr>
            <a:picLocks noChangeAspect="1"/>
          </p:cNvPicPr>
          <p:nvPr/>
        </p:nvPicPr>
        <p:blipFill>
          <a:blip r:embed="rId2" cstate="screen">
            <a:lum bright="-40000"/>
            <a:extLst>
              <a:ext uri="{28A0092B-C50C-407E-A947-70E740481C1C}">
                <a14:useLocalDpi xmlns:a14="http://schemas.microsoft.com/office/drawing/2010/main"/>
              </a:ext>
            </a:extLst>
          </a:blip>
          <a:srcRect/>
          <a:stretch>
            <a:fillRect/>
          </a:stretch>
        </p:blipFill>
        <p:spPr bwMode="auto">
          <a:xfrm>
            <a:off x="2135188" y="4800600"/>
            <a:ext cx="35877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C:\Users\taddy\Desktop\76.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388" y="3587750"/>
            <a:ext cx="2814637"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14"/>
          <p:cNvSpPr/>
          <p:nvPr/>
        </p:nvSpPr>
        <p:spPr>
          <a:xfrm>
            <a:off x="446088" y="5661025"/>
            <a:ext cx="2344737" cy="288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zh-TW" sz="1400" b="1">
                <a:solidFill>
                  <a:srgbClr val="0000FF"/>
                </a:solidFill>
                <a:latin typeface="標楷體" pitchFamily="65" charset="-120"/>
              </a:rPr>
              <a:t>坐墊</a:t>
            </a:r>
            <a:r>
              <a:rPr lang="zh-TW" altLang="en-US" sz="1400" b="1">
                <a:solidFill>
                  <a:srgbClr val="0000FF"/>
                </a:solidFill>
                <a:latin typeface="標楷體" pitchFamily="65" charset="-120"/>
              </a:rPr>
              <a:t>示意圖</a:t>
            </a:r>
            <a:endParaRPr lang="zh-TW" altLang="zh-TW" sz="1400" b="1">
              <a:solidFill>
                <a:srgbClr val="0000FF"/>
              </a:solidFill>
              <a:latin typeface="標楷體" pitchFamily="65" charset="-120"/>
            </a:endParaRPr>
          </a:p>
        </p:txBody>
      </p:sp>
      <p:sp>
        <p:nvSpPr>
          <p:cNvPr id="16" name="矩形 15"/>
          <p:cNvSpPr/>
          <p:nvPr/>
        </p:nvSpPr>
        <p:spPr>
          <a:xfrm>
            <a:off x="3322638" y="5591175"/>
            <a:ext cx="2516187" cy="392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1400" b="1">
                <a:solidFill>
                  <a:srgbClr val="0000FF"/>
                </a:solidFill>
                <a:latin typeface="標楷體" pitchFamily="65" charset="-120"/>
              </a:rPr>
              <a:t>電壓式壓力感測器</a:t>
            </a:r>
            <a:endParaRPr lang="en-US" altLang="zh-TW" sz="1400" b="1">
              <a:solidFill>
                <a:srgbClr val="0000FF"/>
              </a:solidFill>
              <a:latin typeface="標楷體" pitchFamily="65" charset="-120"/>
            </a:endParaRPr>
          </a:p>
        </p:txBody>
      </p:sp>
      <p:pic>
        <p:nvPicPr>
          <p:cNvPr id="17" name="Picture 44" descr="C:\Users\Administrator\我的研究\A - Sensor Research\FC - 未來教室\adc180_top.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04025" y="3860800"/>
            <a:ext cx="226695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矩形 17"/>
          <p:cNvSpPr/>
          <p:nvPr/>
        </p:nvSpPr>
        <p:spPr>
          <a:xfrm>
            <a:off x="6864350" y="5557838"/>
            <a:ext cx="2206625" cy="392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1400" b="1">
                <a:solidFill>
                  <a:srgbClr val="0000FF"/>
                </a:solidFill>
                <a:latin typeface="標楷體" pitchFamily="65" charset="-120"/>
              </a:rPr>
              <a:t>類比數位連結器</a:t>
            </a:r>
            <a:endParaRPr lang="en-US" altLang="zh-TW" sz="1400" b="1">
              <a:solidFill>
                <a:srgbClr val="0000FF"/>
              </a:solidFill>
              <a:latin typeface="標楷體" pitchFamily="65" charset="-120"/>
            </a:endParaRPr>
          </a:p>
        </p:txBody>
      </p:sp>
      <p:sp>
        <p:nvSpPr>
          <p:cNvPr id="19" name="向右箭號 27"/>
          <p:cNvSpPr>
            <a:spLocks noChangeArrowheads="1"/>
          </p:cNvSpPr>
          <p:nvPr/>
        </p:nvSpPr>
        <p:spPr bwMode="auto">
          <a:xfrm>
            <a:off x="5940425" y="4371975"/>
            <a:ext cx="792163" cy="587375"/>
          </a:xfrm>
          <a:prstGeom prst="rightArrow">
            <a:avLst>
              <a:gd name="adj1" fmla="val 50000"/>
              <a:gd name="adj2" fmla="val 53796"/>
            </a:avLst>
          </a:prstGeom>
          <a:solidFill>
            <a:schemeClr val="accent1"/>
          </a:solidFill>
          <a:ln w="9525" algn="ctr">
            <a:solidFill>
              <a:schemeClr val="tx1"/>
            </a:solidFill>
            <a:round/>
            <a:headEnd/>
            <a:tailEnd/>
          </a:ln>
        </p:spPr>
        <p:txBody>
          <a:bodyPr/>
          <a:lstStyle/>
          <a:p>
            <a:endParaRPr lang="zh-TW" altLang="en-US"/>
          </a:p>
        </p:txBody>
      </p:sp>
      <p:sp>
        <p:nvSpPr>
          <p:cNvPr id="20" name="Line 41"/>
          <p:cNvSpPr>
            <a:spLocks noChangeShapeType="1"/>
          </p:cNvSpPr>
          <p:nvPr/>
        </p:nvSpPr>
        <p:spPr bwMode="auto">
          <a:xfrm flipV="1">
            <a:off x="2279650" y="4079875"/>
            <a:ext cx="900113" cy="720725"/>
          </a:xfrm>
          <a:prstGeom prst="line">
            <a:avLst/>
          </a:prstGeom>
          <a:noFill/>
          <a:ln w="2857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1" name="Line 42"/>
          <p:cNvSpPr>
            <a:spLocks noChangeShapeType="1"/>
          </p:cNvSpPr>
          <p:nvPr/>
        </p:nvSpPr>
        <p:spPr bwMode="auto">
          <a:xfrm>
            <a:off x="2279650" y="5091113"/>
            <a:ext cx="1042988" cy="495300"/>
          </a:xfrm>
          <a:prstGeom prst="line">
            <a:avLst/>
          </a:prstGeom>
          <a:noFill/>
          <a:ln w="2857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pic>
        <p:nvPicPr>
          <p:cNvPr id="22" name="Picture 6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94025" y="4065588"/>
            <a:ext cx="29464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5C7A00"/>
                  </a:outerShdw>
                </a:effectLst>
              </a14:hiddenEffects>
            </a:ext>
          </a:extLst>
        </p:spPr>
      </p:pic>
    </p:spTree>
    <p:extLst>
      <p:ext uri="{BB962C8B-B14F-4D97-AF65-F5344CB8AC3E}">
        <p14:creationId xmlns:p14="http://schemas.microsoft.com/office/powerpoint/2010/main" val="9718239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感測元件：壓力感測器</a:t>
            </a:r>
          </a:p>
        </p:txBody>
      </p:sp>
      <p:sp>
        <p:nvSpPr>
          <p:cNvPr id="3" name="內容版面配置區 2"/>
          <p:cNvSpPr>
            <a:spLocks noGrp="1"/>
          </p:cNvSpPr>
          <p:nvPr>
            <p:ph idx="1"/>
          </p:nvPr>
        </p:nvSpPr>
        <p:spPr/>
        <p:txBody>
          <a:bodyPr/>
          <a:lstStyle/>
          <a:p>
            <a:r>
              <a:rPr lang="zh-TW" altLang="en-US" dirty="0">
                <a:latin typeface="標楷體" pitchFamily="65" charset="-120"/>
                <a:ea typeface="標楷體" pitchFamily="65" charset="-120"/>
              </a:rPr>
              <a:t>坐姿偵測</a:t>
            </a:r>
            <a:endParaRPr lang="en-US" altLang="zh-TW" dirty="0">
              <a:latin typeface="標楷體" pitchFamily="65" charset="-120"/>
              <a:ea typeface="標楷體" pitchFamily="65" charset="-120"/>
            </a:endParaRPr>
          </a:p>
          <a:p>
            <a:pPr lvl="1"/>
            <a:r>
              <a:rPr lang="zh-TW" altLang="en-US" dirty="0">
                <a:latin typeface="標楷體" pitchFamily="65" charset="-120"/>
                <a:ea typeface="標楷體" pitchFamily="65" charset="-120"/>
              </a:rPr>
              <a:t>壓力坐墊之變異量分析方法</a:t>
            </a:r>
          </a:p>
          <a:p>
            <a:endParaRPr lang="zh-TW" altLang="en-US" dirty="0"/>
          </a:p>
        </p:txBody>
      </p:sp>
      <p:pic>
        <p:nvPicPr>
          <p:cNvPr id="4" name="Picture 13" descr="C:\Users\Administrator\我的研究\F - Metting Presentation\~~Future Classroom\2010-12-27 000.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0825" y="2636838"/>
            <a:ext cx="2854325"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bwMode="auto">
          <a:xfrm>
            <a:off x="941388" y="5643563"/>
            <a:ext cx="1492250" cy="392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1400" b="1">
                <a:solidFill>
                  <a:schemeClr val="tx1"/>
                </a:solidFill>
                <a:latin typeface="標楷體" pitchFamily="65" charset="-120"/>
              </a:rPr>
              <a:t>電腦端資料畫面</a:t>
            </a:r>
            <a:endParaRPr lang="en-US" altLang="zh-TW" sz="1400" b="1">
              <a:solidFill>
                <a:schemeClr val="tx1"/>
              </a:solidFill>
              <a:latin typeface="標楷體" pitchFamily="65" charset="-120"/>
            </a:endParaRPr>
          </a:p>
        </p:txBody>
      </p:sp>
      <p:pic>
        <p:nvPicPr>
          <p:cNvPr id="6" name="Picture 10" descr="C:\Users\madmad\Pictures\Microsoft 多媒體藝廊\j0428945.wm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513138" y="3314700"/>
            <a:ext cx="230505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41"/>
          <p:cNvSpPr>
            <a:spLocks noChangeShapeType="1"/>
          </p:cNvSpPr>
          <p:nvPr/>
        </p:nvSpPr>
        <p:spPr bwMode="auto">
          <a:xfrm>
            <a:off x="3179763" y="2636838"/>
            <a:ext cx="1166812" cy="923925"/>
          </a:xfrm>
          <a:prstGeom prst="line">
            <a:avLst/>
          </a:prstGeom>
          <a:noFill/>
          <a:ln w="2857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8" name="Line 41"/>
          <p:cNvSpPr>
            <a:spLocks noChangeShapeType="1"/>
          </p:cNvSpPr>
          <p:nvPr/>
        </p:nvSpPr>
        <p:spPr bwMode="auto">
          <a:xfrm flipV="1">
            <a:off x="3322638" y="4238625"/>
            <a:ext cx="1023937" cy="1036638"/>
          </a:xfrm>
          <a:prstGeom prst="line">
            <a:avLst/>
          </a:prstGeom>
          <a:noFill/>
          <a:ln w="2857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p>
        </p:txBody>
      </p:sp>
      <p:pic>
        <p:nvPicPr>
          <p:cNvPr id="9" name="Picture 68" descr="C:\Users\Administrator\我的研究\F - Metting Presentation\~~Future Classroom\新資料夾\a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72288" y="2636838"/>
            <a:ext cx="2070100"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Administrator\下載\img_3160_usb-logo.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43588" y="3662363"/>
            <a:ext cx="981075" cy="73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bwMode="auto">
          <a:xfrm>
            <a:off x="4013200" y="5080000"/>
            <a:ext cx="1492250" cy="3921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1400" b="1">
                <a:solidFill>
                  <a:schemeClr val="tx1"/>
                </a:solidFill>
                <a:latin typeface="標楷體" pitchFamily="65" charset="-120"/>
              </a:rPr>
              <a:t>電腦端</a:t>
            </a:r>
            <a:endParaRPr lang="en-US" altLang="zh-TW" sz="1400" b="1">
              <a:solidFill>
                <a:schemeClr val="tx1"/>
              </a:solidFill>
              <a:latin typeface="標楷體" pitchFamily="65" charset="-120"/>
            </a:endParaRPr>
          </a:p>
        </p:txBody>
      </p:sp>
      <p:sp>
        <p:nvSpPr>
          <p:cNvPr id="12" name="矩形 11"/>
          <p:cNvSpPr/>
          <p:nvPr/>
        </p:nvSpPr>
        <p:spPr bwMode="auto">
          <a:xfrm>
            <a:off x="7200900" y="5840413"/>
            <a:ext cx="1492250" cy="392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1400" b="1">
                <a:solidFill>
                  <a:schemeClr val="tx1"/>
                </a:solidFill>
                <a:latin typeface="標楷體" pitchFamily="65" charset="-120"/>
              </a:rPr>
              <a:t>壓力坐椅測試版</a:t>
            </a:r>
            <a:endParaRPr lang="en-US" altLang="zh-TW" sz="1400" b="1">
              <a:solidFill>
                <a:schemeClr val="tx1"/>
              </a:solidFill>
              <a:latin typeface="標楷體" pitchFamily="65" charset="-120"/>
            </a:endParaRPr>
          </a:p>
        </p:txBody>
      </p:sp>
    </p:spTree>
    <p:extLst>
      <p:ext uri="{BB962C8B-B14F-4D97-AF65-F5344CB8AC3E}">
        <p14:creationId xmlns:p14="http://schemas.microsoft.com/office/powerpoint/2010/main" val="16840682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latin typeface="標楷體" pitchFamily="65" charset="-120"/>
              </a:rPr>
              <a:t>感測元件</a:t>
            </a:r>
            <a:r>
              <a:rPr lang="zh-TW" altLang="en-US" dirty="0"/>
              <a:t>：壓力感測器</a:t>
            </a:r>
          </a:p>
        </p:txBody>
      </p:sp>
      <p:sp>
        <p:nvSpPr>
          <p:cNvPr id="3" name="內容版面配置區 2"/>
          <p:cNvSpPr>
            <a:spLocks noGrp="1"/>
          </p:cNvSpPr>
          <p:nvPr>
            <p:ph idx="1"/>
          </p:nvPr>
        </p:nvSpPr>
        <p:spPr/>
        <p:txBody>
          <a:bodyPr/>
          <a:lstStyle/>
          <a:p>
            <a:r>
              <a:rPr lang="zh-TW" altLang="en-US" dirty="0">
                <a:latin typeface="標楷體" pitchFamily="65" charset="-120"/>
                <a:ea typeface="標楷體" pitchFamily="65" charset="-120"/>
              </a:rPr>
              <a:t>壓力坐</a:t>
            </a:r>
            <a:r>
              <a:rPr lang="zh-TW" altLang="en-US" dirty="0" smtClean="0">
                <a:latin typeface="標楷體" pitchFamily="65" charset="-120"/>
                <a:ea typeface="標楷體" pitchFamily="65" charset="-120"/>
              </a:rPr>
              <a:t>椅</a:t>
            </a:r>
            <a:endParaRPr lang="en-US" altLang="zh-TW" dirty="0" smtClean="0">
              <a:latin typeface="標楷體" pitchFamily="65" charset="-120"/>
              <a:ea typeface="標楷體" pitchFamily="65" charset="-120"/>
            </a:endParaRPr>
          </a:p>
          <a:p>
            <a:pPr lvl="1"/>
            <a:r>
              <a:rPr lang="zh-TW" altLang="en-US" dirty="0" smtClean="0">
                <a:latin typeface="標楷體" pitchFamily="65" charset="-120"/>
                <a:ea typeface="標楷體" pitchFamily="65" charset="-120"/>
              </a:rPr>
              <a:t>連結</a:t>
            </a:r>
            <a:r>
              <a:rPr lang="zh-TW" altLang="en-US" dirty="0">
                <a:latin typeface="標楷體" pitchFamily="65" charset="-120"/>
                <a:ea typeface="標楷體" pitchFamily="65" charset="-120"/>
              </a:rPr>
              <a:t>電腦進行壓力分析</a:t>
            </a:r>
          </a:p>
          <a:p>
            <a:endParaRPr lang="zh-TW" altLang="en-US" dirty="0"/>
          </a:p>
        </p:txBody>
      </p:sp>
      <p:pic>
        <p:nvPicPr>
          <p:cNvPr id="4" name="Picture 4" descr="C:\Users\Administrator\Pictures\壓力坐墊.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64088" y="2564903"/>
            <a:ext cx="3600400" cy="3892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8" descr="C:\Users\Administrator\我的研究\F - Metting Presentation\~~Future Classroom\新資料夾\a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98775" y="2602181"/>
            <a:ext cx="2324100" cy="348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bwMode="auto">
          <a:xfrm>
            <a:off x="241300" y="6288356"/>
            <a:ext cx="1897063" cy="392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1400" b="1">
                <a:solidFill>
                  <a:srgbClr val="000000"/>
                </a:solidFill>
                <a:latin typeface="標楷體" pitchFamily="65" charset="-120"/>
              </a:rPr>
              <a:t>類比數位連結器</a:t>
            </a:r>
            <a:endParaRPr lang="en-US" altLang="zh-TW" sz="1400" b="1">
              <a:solidFill>
                <a:srgbClr val="000000"/>
              </a:solidFill>
              <a:latin typeface="標楷體" pitchFamily="65" charset="-120"/>
            </a:endParaRPr>
          </a:p>
        </p:txBody>
      </p:sp>
      <p:pic>
        <p:nvPicPr>
          <p:cNvPr id="7" name="Picture 69" descr="C:\Users\Administrator\我的研究\F - Metting Presentation\~~Future Classroom\新資料夾\a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9863" y="4308743"/>
            <a:ext cx="196850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群組 13"/>
          <p:cNvGrpSpPr>
            <a:grpSpLocks/>
          </p:cNvGrpSpPr>
          <p:nvPr/>
        </p:nvGrpSpPr>
        <p:grpSpPr bwMode="auto">
          <a:xfrm>
            <a:off x="169863" y="2573606"/>
            <a:ext cx="2516187" cy="1320800"/>
            <a:chOff x="4308382" y="3930488"/>
            <a:chExt cx="2516187" cy="1320168"/>
          </a:xfrm>
        </p:grpSpPr>
        <p:sp>
          <p:nvSpPr>
            <p:cNvPr id="9" name="矩形 8"/>
            <p:cNvSpPr/>
            <p:nvPr/>
          </p:nvSpPr>
          <p:spPr>
            <a:xfrm>
              <a:off x="4308382" y="4858731"/>
              <a:ext cx="2516187" cy="391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1400" b="1">
                  <a:solidFill>
                    <a:srgbClr val="000000"/>
                  </a:solidFill>
                  <a:latin typeface="標楷體" pitchFamily="65" charset="-120"/>
                </a:rPr>
                <a:t>電壓式壓力感測器</a:t>
              </a:r>
              <a:endParaRPr lang="en-US" altLang="zh-TW" sz="1400" b="1">
                <a:solidFill>
                  <a:srgbClr val="000000"/>
                </a:solidFill>
                <a:latin typeface="標楷體" pitchFamily="65" charset="-120"/>
              </a:endParaRPr>
            </a:p>
          </p:txBody>
        </p:sp>
        <p:pic>
          <p:nvPicPr>
            <p:cNvPr id="10" name="Picture 6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08382" y="3930488"/>
              <a:ext cx="2319431" cy="95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Line 41"/>
          <p:cNvSpPr>
            <a:spLocks noChangeShapeType="1"/>
          </p:cNvSpPr>
          <p:nvPr/>
        </p:nvSpPr>
        <p:spPr bwMode="auto">
          <a:xfrm>
            <a:off x="2138363" y="4465906"/>
            <a:ext cx="1103312" cy="714375"/>
          </a:xfrm>
          <a:prstGeom prst="line">
            <a:avLst/>
          </a:prstGeom>
          <a:noFill/>
          <a:ln w="2857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solidFill>
                <a:srgbClr val="000000"/>
              </a:solidFill>
            </a:endParaRPr>
          </a:p>
        </p:txBody>
      </p:sp>
      <p:sp>
        <p:nvSpPr>
          <p:cNvPr id="12" name="Line 41"/>
          <p:cNvSpPr>
            <a:spLocks noChangeShapeType="1"/>
          </p:cNvSpPr>
          <p:nvPr/>
        </p:nvSpPr>
        <p:spPr bwMode="auto">
          <a:xfrm flipV="1">
            <a:off x="2138363" y="5751781"/>
            <a:ext cx="1317625" cy="454025"/>
          </a:xfrm>
          <a:prstGeom prst="line">
            <a:avLst/>
          </a:prstGeom>
          <a:noFill/>
          <a:ln w="2857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solidFill>
                <a:srgbClr val="000000"/>
              </a:solidFill>
            </a:endParaRPr>
          </a:p>
        </p:txBody>
      </p:sp>
      <p:sp>
        <p:nvSpPr>
          <p:cNvPr id="13" name="Line 41"/>
          <p:cNvSpPr>
            <a:spLocks noChangeShapeType="1"/>
          </p:cNvSpPr>
          <p:nvPr/>
        </p:nvSpPr>
        <p:spPr bwMode="auto">
          <a:xfrm>
            <a:off x="2138363" y="2602181"/>
            <a:ext cx="1960562" cy="1863725"/>
          </a:xfrm>
          <a:prstGeom prst="line">
            <a:avLst/>
          </a:prstGeom>
          <a:noFill/>
          <a:ln w="2857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solidFill>
                <a:srgbClr val="000000"/>
              </a:solidFill>
            </a:endParaRPr>
          </a:p>
        </p:txBody>
      </p:sp>
      <p:sp>
        <p:nvSpPr>
          <p:cNvPr id="14" name="Line 41"/>
          <p:cNvSpPr>
            <a:spLocks noChangeShapeType="1"/>
          </p:cNvSpPr>
          <p:nvPr/>
        </p:nvSpPr>
        <p:spPr bwMode="auto">
          <a:xfrm>
            <a:off x="541338" y="3751531"/>
            <a:ext cx="3200400" cy="714375"/>
          </a:xfrm>
          <a:prstGeom prst="line">
            <a:avLst/>
          </a:prstGeom>
          <a:noFill/>
          <a:ln w="2857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zh-TW" altLang="en-US">
              <a:solidFill>
                <a:srgbClr val="000000"/>
              </a:solidFill>
            </a:endParaRPr>
          </a:p>
        </p:txBody>
      </p:sp>
      <p:sp>
        <p:nvSpPr>
          <p:cNvPr id="15" name="矩形 14"/>
          <p:cNvSpPr/>
          <p:nvPr/>
        </p:nvSpPr>
        <p:spPr bwMode="auto">
          <a:xfrm>
            <a:off x="2898775" y="6091506"/>
            <a:ext cx="2324100" cy="3921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zh-TW" altLang="en-US" sz="1400" b="1">
                <a:solidFill>
                  <a:srgbClr val="000000"/>
                </a:solidFill>
                <a:latin typeface="標楷體" pitchFamily="65" charset="-120"/>
              </a:rPr>
              <a:t>壓力坐椅測試版</a:t>
            </a:r>
            <a:endParaRPr lang="en-US" altLang="zh-TW" sz="1400" b="1">
              <a:solidFill>
                <a:srgbClr val="000000"/>
              </a:solidFill>
              <a:latin typeface="標楷體" pitchFamily="65" charset="-120"/>
            </a:endParaRPr>
          </a:p>
        </p:txBody>
      </p:sp>
    </p:spTree>
    <p:extLst>
      <p:ext uri="{BB962C8B-B14F-4D97-AF65-F5344CB8AC3E}">
        <p14:creationId xmlns:p14="http://schemas.microsoft.com/office/powerpoint/2010/main" val="278622981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雲端元件</a:t>
            </a:r>
          </a:p>
        </p:txBody>
      </p:sp>
      <p:sp>
        <p:nvSpPr>
          <p:cNvPr id="3" name="內容版面配置區 2"/>
          <p:cNvSpPr>
            <a:spLocks noGrp="1"/>
          </p:cNvSpPr>
          <p:nvPr>
            <p:ph idx="1"/>
          </p:nvPr>
        </p:nvSpPr>
        <p:spPr/>
        <p:txBody>
          <a:bodyPr/>
          <a:lstStyle/>
          <a:p>
            <a:endParaRPr lang="zh-TW" altLang="en-US" dirty="0"/>
          </a:p>
        </p:txBody>
      </p:sp>
      <p:sp>
        <p:nvSpPr>
          <p:cNvPr id="4" name="Line 15"/>
          <p:cNvSpPr>
            <a:spLocks noChangeShapeType="1"/>
          </p:cNvSpPr>
          <p:nvPr/>
        </p:nvSpPr>
        <p:spPr bwMode="auto">
          <a:xfrm rot="10800000" flipH="1">
            <a:off x="1773238" y="3100388"/>
            <a:ext cx="795337" cy="835025"/>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lIns="0" tIns="0" rIns="0" bIns="0"/>
          <a:lstStyle/>
          <a:p>
            <a:endParaRPr lang="zh-TW" altLang="en-US">
              <a:solidFill>
                <a:srgbClr val="000000"/>
              </a:solidFill>
            </a:endParaRPr>
          </a:p>
        </p:txBody>
      </p:sp>
      <p:sp>
        <p:nvSpPr>
          <p:cNvPr id="5" name="Line 16"/>
          <p:cNvSpPr>
            <a:spLocks noChangeShapeType="1"/>
          </p:cNvSpPr>
          <p:nvPr/>
        </p:nvSpPr>
        <p:spPr bwMode="auto">
          <a:xfrm rot="10800000" flipH="1">
            <a:off x="1773238" y="3481388"/>
            <a:ext cx="795337" cy="454025"/>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lIns="0" tIns="0" rIns="0" bIns="0"/>
          <a:lstStyle/>
          <a:p>
            <a:endParaRPr lang="zh-TW" altLang="en-US">
              <a:solidFill>
                <a:srgbClr val="000000"/>
              </a:solidFill>
            </a:endParaRPr>
          </a:p>
        </p:txBody>
      </p:sp>
      <p:sp>
        <p:nvSpPr>
          <p:cNvPr id="6" name="Line 18"/>
          <p:cNvSpPr>
            <a:spLocks noChangeShapeType="1"/>
          </p:cNvSpPr>
          <p:nvPr/>
        </p:nvSpPr>
        <p:spPr bwMode="auto">
          <a:xfrm>
            <a:off x="1773238" y="3935413"/>
            <a:ext cx="795337" cy="384175"/>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lIns="0" tIns="0" rIns="0" bIns="0"/>
          <a:lstStyle/>
          <a:p>
            <a:endParaRPr lang="zh-TW" altLang="en-US">
              <a:solidFill>
                <a:srgbClr val="000000"/>
              </a:solidFill>
            </a:endParaRPr>
          </a:p>
        </p:txBody>
      </p:sp>
      <p:sp>
        <p:nvSpPr>
          <p:cNvPr id="7" name="Line 19"/>
          <p:cNvSpPr>
            <a:spLocks noChangeShapeType="1"/>
          </p:cNvSpPr>
          <p:nvPr/>
        </p:nvSpPr>
        <p:spPr bwMode="auto">
          <a:xfrm>
            <a:off x="1773238" y="3935413"/>
            <a:ext cx="795337" cy="917575"/>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lIns="0" tIns="0" rIns="0" bIns="0"/>
          <a:lstStyle/>
          <a:p>
            <a:endParaRPr lang="zh-TW" altLang="en-US">
              <a:solidFill>
                <a:srgbClr val="000000"/>
              </a:solidFill>
            </a:endParaRPr>
          </a:p>
        </p:txBody>
      </p:sp>
      <p:sp>
        <p:nvSpPr>
          <p:cNvPr id="8" name="Line 20"/>
          <p:cNvSpPr>
            <a:spLocks noChangeShapeType="1"/>
          </p:cNvSpPr>
          <p:nvPr/>
        </p:nvSpPr>
        <p:spPr bwMode="auto">
          <a:xfrm>
            <a:off x="6226175" y="3481388"/>
            <a:ext cx="762000" cy="1587"/>
          </a:xfrm>
          <a:prstGeom prst="line">
            <a:avLst/>
          </a:prstGeom>
          <a:noFill/>
          <a:ln w="9525">
            <a:solidFill>
              <a:srgbClr val="0C0C0C"/>
            </a:solidFill>
            <a:prstDash val="dash"/>
            <a:round/>
            <a:headEnd/>
            <a:tailEnd type="arrow" w="sm" len="sm"/>
          </a:ln>
          <a:extLst>
            <a:ext uri="{909E8E84-426E-40DD-AFC4-6F175D3DCCD1}">
              <a14:hiddenFill xmlns:a14="http://schemas.microsoft.com/office/drawing/2010/main">
                <a:noFill/>
              </a14:hiddenFill>
            </a:ext>
          </a:extLst>
        </p:spPr>
        <p:txBody>
          <a:bodyPr lIns="0" tIns="0" rIns="0" bIns="0"/>
          <a:lstStyle/>
          <a:p>
            <a:endParaRPr lang="zh-TW" altLang="en-US">
              <a:solidFill>
                <a:srgbClr val="000000"/>
              </a:solidFill>
            </a:endParaRPr>
          </a:p>
        </p:txBody>
      </p:sp>
      <p:sp>
        <p:nvSpPr>
          <p:cNvPr id="9" name="Line 21"/>
          <p:cNvSpPr>
            <a:spLocks noChangeShapeType="1"/>
          </p:cNvSpPr>
          <p:nvPr/>
        </p:nvSpPr>
        <p:spPr bwMode="auto">
          <a:xfrm rot="10800000">
            <a:off x="6149975" y="3709988"/>
            <a:ext cx="838200" cy="1587"/>
          </a:xfrm>
          <a:prstGeom prst="line">
            <a:avLst/>
          </a:prstGeom>
          <a:noFill/>
          <a:ln w="9525">
            <a:solidFill>
              <a:srgbClr val="A5A5A5"/>
            </a:solidFill>
            <a:prstDash val="dash"/>
            <a:round/>
            <a:headEnd/>
            <a:tailEnd type="arrow" w="sm" len="sm"/>
          </a:ln>
          <a:extLst>
            <a:ext uri="{909E8E84-426E-40DD-AFC4-6F175D3DCCD1}">
              <a14:hiddenFill xmlns:a14="http://schemas.microsoft.com/office/drawing/2010/main">
                <a:noFill/>
              </a14:hiddenFill>
            </a:ext>
          </a:extLst>
        </p:spPr>
        <p:txBody>
          <a:bodyPr lIns="0" tIns="0" rIns="0" bIns="0"/>
          <a:lstStyle/>
          <a:p>
            <a:endParaRPr lang="zh-TW" altLang="en-US">
              <a:solidFill>
                <a:srgbClr val="000000"/>
              </a:solidFill>
            </a:endParaRPr>
          </a:p>
        </p:txBody>
      </p:sp>
      <p:sp>
        <p:nvSpPr>
          <p:cNvPr id="10" name="Line 22"/>
          <p:cNvSpPr>
            <a:spLocks noChangeShapeType="1"/>
          </p:cNvSpPr>
          <p:nvPr/>
        </p:nvSpPr>
        <p:spPr bwMode="auto">
          <a:xfrm>
            <a:off x="6226175" y="4014788"/>
            <a:ext cx="762000" cy="1587"/>
          </a:xfrm>
          <a:prstGeom prst="line">
            <a:avLst/>
          </a:prstGeom>
          <a:noFill/>
          <a:ln w="9525">
            <a:solidFill>
              <a:srgbClr val="0C0C0C"/>
            </a:solidFill>
            <a:prstDash val="dash"/>
            <a:round/>
            <a:headEnd/>
            <a:tailEnd type="arrow" w="sm" len="sm"/>
          </a:ln>
          <a:extLst>
            <a:ext uri="{909E8E84-426E-40DD-AFC4-6F175D3DCCD1}">
              <a14:hiddenFill xmlns:a14="http://schemas.microsoft.com/office/drawing/2010/main">
                <a:noFill/>
              </a14:hiddenFill>
            </a:ext>
          </a:extLst>
        </p:spPr>
        <p:txBody>
          <a:bodyPr lIns="0" tIns="0" rIns="0" bIns="0"/>
          <a:lstStyle/>
          <a:p>
            <a:endParaRPr lang="zh-TW" altLang="en-US">
              <a:solidFill>
                <a:srgbClr val="000000"/>
              </a:solidFill>
            </a:endParaRPr>
          </a:p>
        </p:txBody>
      </p:sp>
      <p:sp>
        <p:nvSpPr>
          <p:cNvPr id="11" name="Line 23"/>
          <p:cNvSpPr>
            <a:spLocks noChangeShapeType="1"/>
          </p:cNvSpPr>
          <p:nvPr/>
        </p:nvSpPr>
        <p:spPr bwMode="auto">
          <a:xfrm rot="10800000">
            <a:off x="6149975" y="4243388"/>
            <a:ext cx="838200" cy="1587"/>
          </a:xfrm>
          <a:prstGeom prst="line">
            <a:avLst/>
          </a:prstGeom>
          <a:noFill/>
          <a:ln w="9525">
            <a:solidFill>
              <a:srgbClr val="A5A5A5"/>
            </a:solidFill>
            <a:prstDash val="dash"/>
            <a:round/>
            <a:headEnd/>
            <a:tailEnd type="arrow" w="sm" len="sm"/>
          </a:ln>
          <a:extLst>
            <a:ext uri="{909E8E84-426E-40DD-AFC4-6F175D3DCCD1}">
              <a14:hiddenFill xmlns:a14="http://schemas.microsoft.com/office/drawing/2010/main">
                <a:noFill/>
              </a14:hiddenFill>
            </a:ext>
          </a:extLst>
        </p:spPr>
        <p:txBody>
          <a:bodyPr lIns="0" tIns="0" rIns="0" bIns="0"/>
          <a:lstStyle/>
          <a:p>
            <a:endParaRPr lang="zh-TW" altLang="en-US">
              <a:solidFill>
                <a:srgbClr val="000000"/>
              </a:solidFill>
            </a:endParaRPr>
          </a:p>
        </p:txBody>
      </p:sp>
      <p:sp>
        <p:nvSpPr>
          <p:cNvPr id="12" name="Line 24"/>
          <p:cNvSpPr>
            <a:spLocks noChangeShapeType="1"/>
          </p:cNvSpPr>
          <p:nvPr/>
        </p:nvSpPr>
        <p:spPr bwMode="auto">
          <a:xfrm>
            <a:off x="6226175" y="4548188"/>
            <a:ext cx="762000" cy="1587"/>
          </a:xfrm>
          <a:prstGeom prst="line">
            <a:avLst/>
          </a:prstGeom>
          <a:noFill/>
          <a:ln w="9525">
            <a:solidFill>
              <a:srgbClr val="0C0C0C"/>
            </a:solidFill>
            <a:prstDash val="dash"/>
            <a:round/>
            <a:headEnd/>
            <a:tailEnd type="arrow" w="sm" len="sm"/>
          </a:ln>
          <a:extLst>
            <a:ext uri="{909E8E84-426E-40DD-AFC4-6F175D3DCCD1}">
              <a14:hiddenFill xmlns:a14="http://schemas.microsoft.com/office/drawing/2010/main">
                <a:noFill/>
              </a14:hiddenFill>
            </a:ext>
          </a:extLst>
        </p:spPr>
        <p:txBody>
          <a:bodyPr lIns="0" tIns="0" rIns="0" bIns="0"/>
          <a:lstStyle/>
          <a:p>
            <a:endParaRPr lang="zh-TW" altLang="en-US">
              <a:solidFill>
                <a:srgbClr val="000000"/>
              </a:solidFill>
            </a:endParaRPr>
          </a:p>
        </p:txBody>
      </p:sp>
      <p:sp>
        <p:nvSpPr>
          <p:cNvPr id="13" name="Rectangle 28"/>
          <p:cNvSpPr>
            <a:spLocks/>
          </p:cNvSpPr>
          <p:nvPr/>
        </p:nvSpPr>
        <p:spPr bwMode="auto">
          <a:xfrm>
            <a:off x="461963" y="2492375"/>
            <a:ext cx="1923604"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wrap="none" lIns="38100" tIns="38100" rIns="38100" bIns="38100">
            <a:spAutoFit/>
          </a:bodyPr>
          <a:lstStyle/>
          <a:p>
            <a:pPr eaLnBrk="1" hangingPunct="1"/>
            <a:r>
              <a:rPr lang="zh-TW" altLang="en-US" sz="2400" b="1" dirty="0" smtClean="0">
                <a:solidFill>
                  <a:srgbClr val="000000"/>
                </a:solidFill>
                <a:latin typeface="標楷體" pitchFamily="65" charset="-120"/>
                <a:ea typeface="標楷體" pitchFamily="65" charset="-120"/>
                <a:sym typeface="Lucida Grande" charset="0"/>
              </a:rPr>
              <a:t>智慧教室情境</a:t>
            </a:r>
            <a:endParaRPr lang="zh-TW" altLang="en-US" sz="2400" b="1" dirty="0">
              <a:solidFill>
                <a:srgbClr val="000000"/>
              </a:solidFill>
              <a:latin typeface="標楷體" pitchFamily="65" charset="-120"/>
              <a:ea typeface="標楷體" pitchFamily="65" charset="-120"/>
              <a:sym typeface="Lucida Grande" charset="0"/>
            </a:endParaRPr>
          </a:p>
        </p:txBody>
      </p:sp>
      <p:sp>
        <p:nvSpPr>
          <p:cNvPr id="14" name="Rectangle 29"/>
          <p:cNvSpPr>
            <a:spLocks/>
          </p:cNvSpPr>
          <p:nvPr/>
        </p:nvSpPr>
        <p:spPr bwMode="auto">
          <a:xfrm>
            <a:off x="6280150" y="2563813"/>
            <a:ext cx="2508250"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rgbClr val="000000"/>
                </a:solidFill>
                <a:round/>
                <a:headEnd/>
                <a:tailEnd/>
              </a14:hiddenLine>
            </a:ext>
          </a:extLst>
        </p:spPr>
        <p:txBody>
          <a:bodyPr lIns="38100" tIns="38100" rIns="38100" bIns="38100">
            <a:spAutoFit/>
          </a:bodyPr>
          <a:lstStyle/>
          <a:p>
            <a:pPr algn="ctr" eaLnBrk="1" hangingPunct="1"/>
            <a:r>
              <a:rPr lang="zh-TW" altLang="en-US" sz="2400" b="1" dirty="0">
                <a:solidFill>
                  <a:srgbClr val="000000"/>
                </a:solidFill>
                <a:latin typeface="標楷體" pitchFamily="65" charset="-120"/>
                <a:ea typeface="標楷體" pitchFamily="65" charset="-120"/>
                <a:sym typeface="Arial" charset="0"/>
              </a:rPr>
              <a:t>雲端運算</a:t>
            </a:r>
            <a:r>
              <a:rPr lang="zh-TW" altLang="en-US" sz="2400" b="1" dirty="0">
                <a:solidFill>
                  <a:srgbClr val="000000"/>
                </a:solidFill>
                <a:latin typeface="標楷體" pitchFamily="65" charset="-120"/>
                <a:ea typeface="標楷體" pitchFamily="65" charset="-120"/>
                <a:sym typeface="Lucida Grande" charset="0"/>
              </a:rPr>
              <a:t>中心</a:t>
            </a:r>
          </a:p>
        </p:txBody>
      </p:sp>
      <p:grpSp>
        <p:nvGrpSpPr>
          <p:cNvPr id="15" name="Group 30"/>
          <p:cNvGrpSpPr>
            <a:grpSpLocks/>
          </p:cNvGrpSpPr>
          <p:nvPr/>
        </p:nvGrpSpPr>
        <p:grpSpPr bwMode="auto">
          <a:xfrm>
            <a:off x="381000" y="3135313"/>
            <a:ext cx="1620838" cy="1712912"/>
            <a:chOff x="2927" y="1775"/>
            <a:chExt cx="2318" cy="2449"/>
          </a:xfrm>
        </p:grpSpPr>
        <p:sp>
          <p:nvSpPr>
            <p:cNvPr id="16" name="AutoShape 31"/>
            <p:cNvSpPr>
              <a:spLocks noChangeAspect="1" noChangeArrowheads="1" noTextEdit="1"/>
            </p:cNvSpPr>
            <p:nvPr/>
          </p:nvSpPr>
          <p:spPr bwMode="auto">
            <a:xfrm>
              <a:off x="2927" y="1775"/>
              <a:ext cx="2318" cy="2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TW" altLang="en-US">
                <a:solidFill>
                  <a:srgbClr val="000000"/>
                </a:solidFill>
              </a:endParaRPr>
            </a:p>
          </p:txBody>
        </p:sp>
        <p:grpSp>
          <p:nvGrpSpPr>
            <p:cNvPr id="17" name="Group 32"/>
            <p:cNvGrpSpPr>
              <a:grpSpLocks/>
            </p:cNvGrpSpPr>
            <p:nvPr/>
          </p:nvGrpSpPr>
          <p:grpSpPr bwMode="auto">
            <a:xfrm>
              <a:off x="2979" y="1880"/>
              <a:ext cx="2258" cy="2344"/>
              <a:chOff x="3070" y="1675"/>
              <a:chExt cx="2258" cy="2344"/>
            </a:xfrm>
          </p:grpSpPr>
          <p:sp>
            <p:nvSpPr>
              <p:cNvPr id="43" name="Freeform 33"/>
              <p:cNvSpPr>
                <a:spLocks/>
              </p:cNvSpPr>
              <p:nvPr/>
            </p:nvSpPr>
            <p:spPr bwMode="auto">
              <a:xfrm>
                <a:off x="4184" y="3832"/>
                <a:ext cx="40" cy="36"/>
              </a:xfrm>
              <a:custGeom>
                <a:avLst/>
                <a:gdLst>
                  <a:gd name="T0" fmla="*/ 1 w 40"/>
                  <a:gd name="T1" fmla="*/ 5 h 36"/>
                  <a:gd name="T2" fmla="*/ 40 w 40"/>
                  <a:gd name="T3" fmla="*/ 0 h 36"/>
                  <a:gd name="T4" fmla="*/ 40 w 40"/>
                  <a:gd name="T5" fmla="*/ 28 h 36"/>
                  <a:gd name="T6" fmla="*/ 40 w 40"/>
                  <a:gd name="T7" fmla="*/ 29 h 36"/>
                  <a:gd name="T8" fmla="*/ 38 w 40"/>
                  <a:gd name="T9" fmla="*/ 30 h 36"/>
                  <a:gd name="T10" fmla="*/ 35 w 40"/>
                  <a:gd name="T11" fmla="*/ 33 h 36"/>
                  <a:gd name="T12" fmla="*/ 30 w 40"/>
                  <a:gd name="T13" fmla="*/ 34 h 36"/>
                  <a:gd name="T14" fmla="*/ 25 w 40"/>
                  <a:gd name="T15" fmla="*/ 36 h 36"/>
                  <a:gd name="T16" fmla="*/ 18 w 40"/>
                  <a:gd name="T17" fmla="*/ 36 h 36"/>
                  <a:gd name="T18" fmla="*/ 10 w 40"/>
                  <a:gd name="T19" fmla="*/ 34 h 36"/>
                  <a:gd name="T20" fmla="*/ 0 w 40"/>
                  <a:gd name="T21" fmla="*/ 30 h 36"/>
                  <a:gd name="T22" fmla="*/ 1 w 40"/>
                  <a:gd name="T23" fmla="*/ 5 h 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36"/>
                  <a:gd name="T38" fmla="*/ 40 w 40"/>
                  <a:gd name="T39" fmla="*/ 36 h 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36">
                    <a:moveTo>
                      <a:pt x="1" y="5"/>
                    </a:moveTo>
                    <a:lnTo>
                      <a:pt x="40" y="0"/>
                    </a:lnTo>
                    <a:lnTo>
                      <a:pt x="40" y="28"/>
                    </a:lnTo>
                    <a:lnTo>
                      <a:pt x="40" y="29"/>
                    </a:lnTo>
                    <a:lnTo>
                      <a:pt x="38" y="30"/>
                    </a:lnTo>
                    <a:lnTo>
                      <a:pt x="35" y="33"/>
                    </a:lnTo>
                    <a:lnTo>
                      <a:pt x="30" y="34"/>
                    </a:lnTo>
                    <a:lnTo>
                      <a:pt x="25" y="36"/>
                    </a:lnTo>
                    <a:lnTo>
                      <a:pt x="18" y="36"/>
                    </a:lnTo>
                    <a:lnTo>
                      <a:pt x="10" y="34"/>
                    </a:lnTo>
                    <a:lnTo>
                      <a:pt x="0" y="30"/>
                    </a:lnTo>
                    <a:lnTo>
                      <a:pt x="1"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44" name="Freeform 34"/>
              <p:cNvSpPr>
                <a:spLocks/>
              </p:cNvSpPr>
              <p:nvPr/>
            </p:nvSpPr>
            <p:spPr bwMode="auto">
              <a:xfrm>
                <a:off x="3950" y="3839"/>
                <a:ext cx="120" cy="121"/>
              </a:xfrm>
              <a:custGeom>
                <a:avLst/>
                <a:gdLst>
                  <a:gd name="T0" fmla="*/ 0 w 120"/>
                  <a:gd name="T1" fmla="*/ 46 h 121"/>
                  <a:gd name="T2" fmla="*/ 26 w 120"/>
                  <a:gd name="T3" fmla="*/ 121 h 121"/>
                  <a:gd name="T4" fmla="*/ 30 w 120"/>
                  <a:gd name="T5" fmla="*/ 119 h 121"/>
                  <a:gd name="T6" fmla="*/ 39 w 120"/>
                  <a:gd name="T7" fmla="*/ 114 h 121"/>
                  <a:gd name="T8" fmla="*/ 52 w 120"/>
                  <a:gd name="T9" fmla="*/ 107 h 121"/>
                  <a:gd name="T10" fmla="*/ 68 w 120"/>
                  <a:gd name="T11" fmla="*/ 99 h 121"/>
                  <a:gd name="T12" fmla="*/ 83 w 120"/>
                  <a:gd name="T13" fmla="*/ 91 h 121"/>
                  <a:gd name="T14" fmla="*/ 99 w 120"/>
                  <a:gd name="T15" fmla="*/ 85 h 121"/>
                  <a:gd name="T16" fmla="*/ 111 w 120"/>
                  <a:gd name="T17" fmla="*/ 81 h 121"/>
                  <a:gd name="T18" fmla="*/ 120 w 120"/>
                  <a:gd name="T19" fmla="*/ 80 h 121"/>
                  <a:gd name="T20" fmla="*/ 93 w 120"/>
                  <a:gd name="T21" fmla="*/ 0 h 121"/>
                  <a:gd name="T22" fmla="*/ 92 w 120"/>
                  <a:gd name="T23" fmla="*/ 3 h 121"/>
                  <a:gd name="T24" fmla="*/ 87 w 120"/>
                  <a:gd name="T25" fmla="*/ 8 h 121"/>
                  <a:gd name="T26" fmla="*/ 78 w 120"/>
                  <a:gd name="T27" fmla="*/ 16 h 121"/>
                  <a:gd name="T28" fmla="*/ 68 w 120"/>
                  <a:gd name="T29" fmla="*/ 24 h 121"/>
                  <a:gd name="T30" fmla="*/ 54 w 120"/>
                  <a:gd name="T31" fmla="*/ 33 h 121"/>
                  <a:gd name="T32" fmla="*/ 38 w 120"/>
                  <a:gd name="T33" fmla="*/ 41 h 121"/>
                  <a:gd name="T34" fmla="*/ 20 w 120"/>
                  <a:gd name="T35" fmla="*/ 46 h 121"/>
                  <a:gd name="T36" fmla="*/ 0 w 120"/>
                  <a:gd name="T37" fmla="*/ 46 h 12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0"/>
                  <a:gd name="T58" fmla="*/ 0 h 121"/>
                  <a:gd name="T59" fmla="*/ 120 w 120"/>
                  <a:gd name="T60" fmla="*/ 121 h 12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0" h="121">
                    <a:moveTo>
                      <a:pt x="0" y="46"/>
                    </a:moveTo>
                    <a:lnTo>
                      <a:pt x="26" y="121"/>
                    </a:lnTo>
                    <a:lnTo>
                      <a:pt x="30" y="119"/>
                    </a:lnTo>
                    <a:lnTo>
                      <a:pt x="39" y="114"/>
                    </a:lnTo>
                    <a:lnTo>
                      <a:pt x="52" y="107"/>
                    </a:lnTo>
                    <a:lnTo>
                      <a:pt x="68" y="99"/>
                    </a:lnTo>
                    <a:lnTo>
                      <a:pt x="83" y="91"/>
                    </a:lnTo>
                    <a:lnTo>
                      <a:pt x="99" y="85"/>
                    </a:lnTo>
                    <a:lnTo>
                      <a:pt x="111" y="81"/>
                    </a:lnTo>
                    <a:lnTo>
                      <a:pt x="120" y="80"/>
                    </a:lnTo>
                    <a:lnTo>
                      <a:pt x="93" y="0"/>
                    </a:lnTo>
                    <a:lnTo>
                      <a:pt x="92" y="3"/>
                    </a:lnTo>
                    <a:lnTo>
                      <a:pt x="87" y="8"/>
                    </a:lnTo>
                    <a:lnTo>
                      <a:pt x="78" y="16"/>
                    </a:lnTo>
                    <a:lnTo>
                      <a:pt x="68" y="24"/>
                    </a:lnTo>
                    <a:lnTo>
                      <a:pt x="54" y="33"/>
                    </a:lnTo>
                    <a:lnTo>
                      <a:pt x="38" y="41"/>
                    </a:lnTo>
                    <a:lnTo>
                      <a:pt x="20" y="46"/>
                    </a:lnTo>
                    <a:lnTo>
                      <a:pt x="0"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45" name="Freeform 35"/>
              <p:cNvSpPr>
                <a:spLocks/>
              </p:cNvSpPr>
              <p:nvPr/>
            </p:nvSpPr>
            <p:spPr bwMode="auto">
              <a:xfrm>
                <a:off x="3827" y="3887"/>
                <a:ext cx="80" cy="66"/>
              </a:xfrm>
              <a:custGeom>
                <a:avLst/>
                <a:gdLst>
                  <a:gd name="T0" fmla="*/ 0 w 80"/>
                  <a:gd name="T1" fmla="*/ 3 h 66"/>
                  <a:gd name="T2" fmla="*/ 2 w 80"/>
                  <a:gd name="T3" fmla="*/ 3 h 66"/>
                  <a:gd name="T4" fmla="*/ 10 w 80"/>
                  <a:gd name="T5" fmla="*/ 4 h 66"/>
                  <a:gd name="T6" fmla="*/ 20 w 80"/>
                  <a:gd name="T7" fmla="*/ 6 h 66"/>
                  <a:gd name="T8" fmla="*/ 33 w 80"/>
                  <a:gd name="T9" fmla="*/ 6 h 66"/>
                  <a:gd name="T10" fmla="*/ 46 w 80"/>
                  <a:gd name="T11" fmla="*/ 7 h 66"/>
                  <a:gd name="T12" fmla="*/ 58 w 80"/>
                  <a:gd name="T13" fmla="*/ 6 h 66"/>
                  <a:gd name="T14" fmla="*/ 71 w 80"/>
                  <a:gd name="T15" fmla="*/ 4 h 66"/>
                  <a:gd name="T16" fmla="*/ 80 w 80"/>
                  <a:gd name="T17" fmla="*/ 0 h 66"/>
                  <a:gd name="T18" fmla="*/ 62 w 80"/>
                  <a:gd name="T19" fmla="*/ 59 h 66"/>
                  <a:gd name="T20" fmla="*/ 59 w 80"/>
                  <a:gd name="T21" fmla="*/ 59 h 66"/>
                  <a:gd name="T22" fmla="*/ 54 w 80"/>
                  <a:gd name="T23" fmla="*/ 60 h 66"/>
                  <a:gd name="T24" fmla="*/ 47 w 80"/>
                  <a:gd name="T25" fmla="*/ 62 h 66"/>
                  <a:gd name="T26" fmla="*/ 38 w 80"/>
                  <a:gd name="T27" fmla="*/ 64 h 66"/>
                  <a:gd name="T28" fmla="*/ 29 w 80"/>
                  <a:gd name="T29" fmla="*/ 65 h 66"/>
                  <a:gd name="T30" fmla="*/ 19 w 80"/>
                  <a:gd name="T31" fmla="*/ 66 h 66"/>
                  <a:gd name="T32" fmla="*/ 11 w 80"/>
                  <a:gd name="T33" fmla="*/ 66 h 66"/>
                  <a:gd name="T34" fmla="*/ 5 w 80"/>
                  <a:gd name="T35" fmla="*/ 65 h 66"/>
                  <a:gd name="T36" fmla="*/ 0 w 80"/>
                  <a:gd name="T37" fmla="*/ 3 h 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
                  <a:gd name="T58" fmla="*/ 0 h 66"/>
                  <a:gd name="T59" fmla="*/ 80 w 80"/>
                  <a:gd name="T60" fmla="*/ 66 h 6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 h="66">
                    <a:moveTo>
                      <a:pt x="0" y="3"/>
                    </a:moveTo>
                    <a:lnTo>
                      <a:pt x="2" y="3"/>
                    </a:lnTo>
                    <a:lnTo>
                      <a:pt x="10" y="4"/>
                    </a:lnTo>
                    <a:lnTo>
                      <a:pt x="20" y="6"/>
                    </a:lnTo>
                    <a:lnTo>
                      <a:pt x="33" y="6"/>
                    </a:lnTo>
                    <a:lnTo>
                      <a:pt x="46" y="7"/>
                    </a:lnTo>
                    <a:lnTo>
                      <a:pt x="58" y="6"/>
                    </a:lnTo>
                    <a:lnTo>
                      <a:pt x="71" y="4"/>
                    </a:lnTo>
                    <a:lnTo>
                      <a:pt x="80" y="0"/>
                    </a:lnTo>
                    <a:lnTo>
                      <a:pt x="62" y="59"/>
                    </a:lnTo>
                    <a:lnTo>
                      <a:pt x="59" y="59"/>
                    </a:lnTo>
                    <a:lnTo>
                      <a:pt x="54" y="60"/>
                    </a:lnTo>
                    <a:lnTo>
                      <a:pt x="47" y="62"/>
                    </a:lnTo>
                    <a:lnTo>
                      <a:pt x="38" y="64"/>
                    </a:lnTo>
                    <a:lnTo>
                      <a:pt x="29" y="65"/>
                    </a:lnTo>
                    <a:lnTo>
                      <a:pt x="19" y="66"/>
                    </a:lnTo>
                    <a:lnTo>
                      <a:pt x="11" y="66"/>
                    </a:lnTo>
                    <a:lnTo>
                      <a:pt x="5" y="65"/>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46" name="Freeform 36"/>
              <p:cNvSpPr>
                <a:spLocks/>
              </p:cNvSpPr>
              <p:nvPr/>
            </p:nvSpPr>
            <p:spPr bwMode="auto">
              <a:xfrm>
                <a:off x="5044" y="2673"/>
                <a:ext cx="273" cy="125"/>
              </a:xfrm>
              <a:custGeom>
                <a:avLst/>
                <a:gdLst>
                  <a:gd name="T0" fmla="*/ 24 w 273"/>
                  <a:gd name="T1" fmla="*/ 28 h 125"/>
                  <a:gd name="T2" fmla="*/ 27 w 273"/>
                  <a:gd name="T3" fmla="*/ 29 h 125"/>
                  <a:gd name="T4" fmla="*/ 35 w 273"/>
                  <a:gd name="T5" fmla="*/ 32 h 125"/>
                  <a:gd name="T6" fmla="*/ 49 w 273"/>
                  <a:gd name="T7" fmla="*/ 37 h 125"/>
                  <a:gd name="T8" fmla="*/ 64 w 273"/>
                  <a:gd name="T9" fmla="*/ 44 h 125"/>
                  <a:gd name="T10" fmla="*/ 82 w 273"/>
                  <a:gd name="T11" fmla="*/ 56 h 125"/>
                  <a:gd name="T12" fmla="*/ 98 w 273"/>
                  <a:gd name="T13" fmla="*/ 70 h 125"/>
                  <a:gd name="T14" fmla="*/ 115 w 273"/>
                  <a:gd name="T15" fmla="*/ 89 h 125"/>
                  <a:gd name="T16" fmla="*/ 127 w 273"/>
                  <a:gd name="T17" fmla="*/ 111 h 125"/>
                  <a:gd name="T18" fmla="*/ 130 w 273"/>
                  <a:gd name="T19" fmla="*/ 108 h 125"/>
                  <a:gd name="T20" fmla="*/ 135 w 273"/>
                  <a:gd name="T21" fmla="*/ 99 h 125"/>
                  <a:gd name="T22" fmla="*/ 145 w 273"/>
                  <a:gd name="T23" fmla="*/ 85 h 125"/>
                  <a:gd name="T24" fmla="*/ 159 w 273"/>
                  <a:gd name="T25" fmla="*/ 68 h 125"/>
                  <a:gd name="T26" fmla="*/ 177 w 273"/>
                  <a:gd name="T27" fmla="*/ 51 h 125"/>
                  <a:gd name="T28" fmla="*/ 200 w 273"/>
                  <a:gd name="T29" fmla="*/ 32 h 125"/>
                  <a:gd name="T30" fmla="*/ 226 w 273"/>
                  <a:gd name="T31" fmla="*/ 15 h 125"/>
                  <a:gd name="T32" fmla="*/ 258 w 273"/>
                  <a:gd name="T33" fmla="*/ 0 h 125"/>
                  <a:gd name="T34" fmla="*/ 260 w 273"/>
                  <a:gd name="T35" fmla="*/ 19 h 125"/>
                  <a:gd name="T36" fmla="*/ 273 w 273"/>
                  <a:gd name="T37" fmla="*/ 14 h 125"/>
                  <a:gd name="T38" fmla="*/ 272 w 273"/>
                  <a:gd name="T39" fmla="*/ 37 h 125"/>
                  <a:gd name="T40" fmla="*/ 267 w 273"/>
                  <a:gd name="T41" fmla="*/ 38 h 125"/>
                  <a:gd name="T42" fmla="*/ 254 w 273"/>
                  <a:gd name="T43" fmla="*/ 43 h 125"/>
                  <a:gd name="T44" fmla="*/ 236 w 273"/>
                  <a:gd name="T45" fmla="*/ 52 h 125"/>
                  <a:gd name="T46" fmla="*/ 215 w 273"/>
                  <a:gd name="T47" fmla="*/ 62 h 125"/>
                  <a:gd name="T48" fmla="*/ 192 w 273"/>
                  <a:gd name="T49" fmla="*/ 75 h 125"/>
                  <a:gd name="T50" fmla="*/ 170 w 273"/>
                  <a:gd name="T51" fmla="*/ 89 h 125"/>
                  <a:gd name="T52" fmla="*/ 153 w 273"/>
                  <a:gd name="T53" fmla="*/ 105 h 125"/>
                  <a:gd name="T54" fmla="*/ 141 w 273"/>
                  <a:gd name="T55" fmla="*/ 122 h 125"/>
                  <a:gd name="T56" fmla="*/ 119 w 273"/>
                  <a:gd name="T57" fmla="*/ 125 h 125"/>
                  <a:gd name="T58" fmla="*/ 116 w 273"/>
                  <a:gd name="T59" fmla="*/ 123 h 125"/>
                  <a:gd name="T60" fmla="*/ 107 w 273"/>
                  <a:gd name="T61" fmla="*/ 116 h 125"/>
                  <a:gd name="T62" fmla="*/ 95 w 273"/>
                  <a:gd name="T63" fmla="*/ 109 h 125"/>
                  <a:gd name="T64" fmla="*/ 78 w 273"/>
                  <a:gd name="T65" fmla="*/ 99 h 125"/>
                  <a:gd name="T66" fmla="*/ 59 w 273"/>
                  <a:gd name="T67" fmla="*/ 89 h 125"/>
                  <a:gd name="T68" fmla="*/ 40 w 273"/>
                  <a:gd name="T69" fmla="*/ 80 h 125"/>
                  <a:gd name="T70" fmla="*/ 20 w 273"/>
                  <a:gd name="T71" fmla="*/ 72 h 125"/>
                  <a:gd name="T72" fmla="*/ 0 w 273"/>
                  <a:gd name="T73" fmla="*/ 70 h 125"/>
                  <a:gd name="T74" fmla="*/ 24 w 273"/>
                  <a:gd name="T75" fmla="*/ 28 h 12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73"/>
                  <a:gd name="T115" fmla="*/ 0 h 125"/>
                  <a:gd name="T116" fmla="*/ 273 w 273"/>
                  <a:gd name="T117" fmla="*/ 125 h 12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73" h="125">
                    <a:moveTo>
                      <a:pt x="24" y="28"/>
                    </a:moveTo>
                    <a:lnTo>
                      <a:pt x="27" y="29"/>
                    </a:lnTo>
                    <a:lnTo>
                      <a:pt x="35" y="32"/>
                    </a:lnTo>
                    <a:lnTo>
                      <a:pt x="49" y="37"/>
                    </a:lnTo>
                    <a:lnTo>
                      <a:pt x="64" y="44"/>
                    </a:lnTo>
                    <a:lnTo>
                      <a:pt x="82" y="56"/>
                    </a:lnTo>
                    <a:lnTo>
                      <a:pt x="98" y="70"/>
                    </a:lnTo>
                    <a:lnTo>
                      <a:pt x="115" y="89"/>
                    </a:lnTo>
                    <a:lnTo>
                      <a:pt x="127" y="111"/>
                    </a:lnTo>
                    <a:lnTo>
                      <a:pt x="130" y="108"/>
                    </a:lnTo>
                    <a:lnTo>
                      <a:pt x="135" y="99"/>
                    </a:lnTo>
                    <a:lnTo>
                      <a:pt x="145" y="85"/>
                    </a:lnTo>
                    <a:lnTo>
                      <a:pt x="159" y="68"/>
                    </a:lnTo>
                    <a:lnTo>
                      <a:pt x="177" y="51"/>
                    </a:lnTo>
                    <a:lnTo>
                      <a:pt x="200" y="32"/>
                    </a:lnTo>
                    <a:lnTo>
                      <a:pt x="226" y="15"/>
                    </a:lnTo>
                    <a:lnTo>
                      <a:pt x="258" y="0"/>
                    </a:lnTo>
                    <a:lnTo>
                      <a:pt x="260" y="19"/>
                    </a:lnTo>
                    <a:lnTo>
                      <a:pt x="273" y="14"/>
                    </a:lnTo>
                    <a:lnTo>
                      <a:pt x="272" y="37"/>
                    </a:lnTo>
                    <a:lnTo>
                      <a:pt x="267" y="38"/>
                    </a:lnTo>
                    <a:lnTo>
                      <a:pt x="254" y="43"/>
                    </a:lnTo>
                    <a:lnTo>
                      <a:pt x="236" y="52"/>
                    </a:lnTo>
                    <a:lnTo>
                      <a:pt x="215" y="62"/>
                    </a:lnTo>
                    <a:lnTo>
                      <a:pt x="192" y="75"/>
                    </a:lnTo>
                    <a:lnTo>
                      <a:pt x="170" y="89"/>
                    </a:lnTo>
                    <a:lnTo>
                      <a:pt x="153" y="105"/>
                    </a:lnTo>
                    <a:lnTo>
                      <a:pt x="141" y="122"/>
                    </a:lnTo>
                    <a:lnTo>
                      <a:pt x="119" y="125"/>
                    </a:lnTo>
                    <a:lnTo>
                      <a:pt x="116" y="123"/>
                    </a:lnTo>
                    <a:lnTo>
                      <a:pt x="107" y="116"/>
                    </a:lnTo>
                    <a:lnTo>
                      <a:pt x="95" y="109"/>
                    </a:lnTo>
                    <a:lnTo>
                      <a:pt x="78" y="99"/>
                    </a:lnTo>
                    <a:lnTo>
                      <a:pt x="59" y="89"/>
                    </a:lnTo>
                    <a:lnTo>
                      <a:pt x="40" y="80"/>
                    </a:lnTo>
                    <a:lnTo>
                      <a:pt x="20" y="72"/>
                    </a:lnTo>
                    <a:lnTo>
                      <a:pt x="0" y="70"/>
                    </a:lnTo>
                    <a:lnTo>
                      <a:pt x="24" y="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47" name="Freeform 37"/>
              <p:cNvSpPr>
                <a:spLocks/>
              </p:cNvSpPr>
              <p:nvPr/>
            </p:nvSpPr>
            <p:spPr bwMode="auto">
              <a:xfrm>
                <a:off x="5032" y="2419"/>
                <a:ext cx="142" cy="166"/>
              </a:xfrm>
              <a:custGeom>
                <a:avLst/>
                <a:gdLst>
                  <a:gd name="T0" fmla="*/ 52 w 142"/>
                  <a:gd name="T1" fmla="*/ 52 h 166"/>
                  <a:gd name="T2" fmla="*/ 105 w 142"/>
                  <a:gd name="T3" fmla="*/ 0 h 166"/>
                  <a:gd name="T4" fmla="*/ 110 w 142"/>
                  <a:gd name="T5" fmla="*/ 1 h 166"/>
                  <a:gd name="T6" fmla="*/ 123 w 142"/>
                  <a:gd name="T7" fmla="*/ 6 h 166"/>
                  <a:gd name="T8" fmla="*/ 136 w 142"/>
                  <a:gd name="T9" fmla="*/ 16 h 166"/>
                  <a:gd name="T10" fmla="*/ 142 w 142"/>
                  <a:gd name="T11" fmla="*/ 33 h 166"/>
                  <a:gd name="T12" fmla="*/ 36 w 142"/>
                  <a:gd name="T13" fmla="*/ 166 h 166"/>
                  <a:gd name="T14" fmla="*/ 0 w 142"/>
                  <a:gd name="T15" fmla="*/ 154 h 166"/>
                  <a:gd name="T16" fmla="*/ 52 w 142"/>
                  <a:gd name="T17" fmla="*/ 52 h 1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2"/>
                  <a:gd name="T28" fmla="*/ 0 h 166"/>
                  <a:gd name="T29" fmla="*/ 142 w 142"/>
                  <a:gd name="T30" fmla="*/ 166 h 1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2" h="166">
                    <a:moveTo>
                      <a:pt x="52" y="52"/>
                    </a:moveTo>
                    <a:lnTo>
                      <a:pt x="105" y="0"/>
                    </a:lnTo>
                    <a:lnTo>
                      <a:pt x="110" y="1"/>
                    </a:lnTo>
                    <a:lnTo>
                      <a:pt x="123" y="6"/>
                    </a:lnTo>
                    <a:lnTo>
                      <a:pt x="136" y="16"/>
                    </a:lnTo>
                    <a:lnTo>
                      <a:pt x="142" y="33"/>
                    </a:lnTo>
                    <a:lnTo>
                      <a:pt x="36" y="166"/>
                    </a:lnTo>
                    <a:lnTo>
                      <a:pt x="0" y="154"/>
                    </a:lnTo>
                    <a:lnTo>
                      <a:pt x="52"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48" name="Freeform 38"/>
              <p:cNvSpPr>
                <a:spLocks/>
              </p:cNvSpPr>
              <p:nvPr/>
            </p:nvSpPr>
            <p:spPr bwMode="auto">
              <a:xfrm>
                <a:off x="3509" y="2585"/>
                <a:ext cx="286" cy="91"/>
              </a:xfrm>
              <a:custGeom>
                <a:avLst/>
                <a:gdLst>
                  <a:gd name="T0" fmla="*/ 0 w 286"/>
                  <a:gd name="T1" fmla="*/ 64 h 91"/>
                  <a:gd name="T2" fmla="*/ 5 w 286"/>
                  <a:gd name="T3" fmla="*/ 91 h 91"/>
                  <a:gd name="T4" fmla="*/ 9 w 286"/>
                  <a:gd name="T5" fmla="*/ 89 h 91"/>
                  <a:gd name="T6" fmla="*/ 19 w 286"/>
                  <a:gd name="T7" fmla="*/ 84 h 91"/>
                  <a:gd name="T8" fmla="*/ 36 w 286"/>
                  <a:gd name="T9" fmla="*/ 78 h 91"/>
                  <a:gd name="T10" fmla="*/ 56 w 286"/>
                  <a:gd name="T11" fmla="*/ 73 h 91"/>
                  <a:gd name="T12" fmla="*/ 80 w 286"/>
                  <a:gd name="T13" fmla="*/ 69 h 91"/>
                  <a:gd name="T14" fmla="*/ 107 w 286"/>
                  <a:gd name="T15" fmla="*/ 68 h 91"/>
                  <a:gd name="T16" fmla="*/ 136 w 286"/>
                  <a:gd name="T17" fmla="*/ 73 h 91"/>
                  <a:gd name="T18" fmla="*/ 165 w 286"/>
                  <a:gd name="T19" fmla="*/ 83 h 91"/>
                  <a:gd name="T20" fmla="*/ 184 w 286"/>
                  <a:gd name="T21" fmla="*/ 79 h 91"/>
                  <a:gd name="T22" fmla="*/ 185 w 286"/>
                  <a:gd name="T23" fmla="*/ 78 h 91"/>
                  <a:gd name="T24" fmla="*/ 189 w 286"/>
                  <a:gd name="T25" fmla="*/ 73 h 91"/>
                  <a:gd name="T26" fmla="*/ 194 w 286"/>
                  <a:gd name="T27" fmla="*/ 67 h 91"/>
                  <a:gd name="T28" fmla="*/ 204 w 286"/>
                  <a:gd name="T29" fmla="*/ 59 h 91"/>
                  <a:gd name="T30" fmla="*/ 218 w 286"/>
                  <a:gd name="T31" fmla="*/ 51 h 91"/>
                  <a:gd name="T32" fmla="*/ 236 w 286"/>
                  <a:gd name="T33" fmla="*/ 44 h 91"/>
                  <a:gd name="T34" fmla="*/ 258 w 286"/>
                  <a:gd name="T35" fmla="*/ 37 h 91"/>
                  <a:gd name="T36" fmla="*/ 286 w 286"/>
                  <a:gd name="T37" fmla="*/ 32 h 91"/>
                  <a:gd name="T38" fmla="*/ 284 w 286"/>
                  <a:gd name="T39" fmla="*/ 0 h 91"/>
                  <a:gd name="T40" fmla="*/ 280 w 286"/>
                  <a:gd name="T41" fmla="*/ 0 h 91"/>
                  <a:gd name="T42" fmla="*/ 269 w 286"/>
                  <a:gd name="T43" fmla="*/ 1 h 91"/>
                  <a:gd name="T44" fmla="*/ 253 w 286"/>
                  <a:gd name="T45" fmla="*/ 3 h 91"/>
                  <a:gd name="T46" fmla="*/ 234 w 286"/>
                  <a:gd name="T47" fmla="*/ 8 h 91"/>
                  <a:gd name="T48" fmla="*/ 214 w 286"/>
                  <a:gd name="T49" fmla="*/ 15 h 91"/>
                  <a:gd name="T50" fmla="*/ 195 w 286"/>
                  <a:gd name="T51" fmla="*/ 24 h 91"/>
                  <a:gd name="T52" fmla="*/ 180 w 286"/>
                  <a:gd name="T53" fmla="*/ 36 h 91"/>
                  <a:gd name="T54" fmla="*/ 169 w 286"/>
                  <a:gd name="T55" fmla="*/ 51 h 91"/>
                  <a:gd name="T56" fmla="*/ 165 w 286"/>
                  <a:gd name="T57" fmla="*/ 50 h 91"/>
                  <a:gd name="T58" fmla="*/ 155 w 286"/>
                  <a:gd name="T59" fmla="*/ 46 h 91"/>
                  <a:gd name="T60" fmla="*/ 137 w 286"/>
                  <a:gd name="T61" fmla="*/ 44 h 91"/>
                  <a:gd name="T62" fmla="*/ 115 w 286"/>
                  <a:gd name="T63" fmla="*/ 40 h 91"/>
                  <a:gd name="T64" fmla="*/ 90 w 286"/>
                  <a:gd name="T65" fmla="*/ 40 h 91"/>
                  <a:gd name="T66" fmla="*/ 62 w 286"/>
                  <a:gd name="T67" fmla="*/ 43 h 91"/>
                  <a:gd name="T68" fmla="*/ 32 w 286"/>
                  <a:gd name="T69" fmla="*/ 50 h 91"/>
                  <a:gd name="T70" fmla="*/ 0 w 286"/>
                  <a:gd name="T71" fmla="*/ 64 h 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6"/>
                  <a:gd name="T109" fmla="*/ 0 h 91"/>
                  <a:gd name="T110" fmla="*/ 286 w 286"/>
                  <a:gd name="T111" fmla="*/ 91 h 9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6" h="91">
                    <a:moveTo>
                      <a:pt x="0" y="64"/>
                    </a:moveTo>
                    <a:lnTo>
                      <a:pt x="5" y="91"/>
                    </a:lnTo>
                    <a:lnTo>
                      <a:pt x="9" y="89"/>
                    </a:lnTo>
                    <a:lnTo>
                      <a:pt x="19" y="84"/>
                    </a:lnTo>
                    <a:lnTo>
                      <a:pt x="36" y="78"/>
                    </a:lnTo>
                    <a:lnTo>
                      <a:pt x="56" y="73"/>
                    </a:lnTo>
                    <a:lnTo>
                      <a:pt x="80" y="69"/>
                    </a:lnTo>
                    <a:lnTo>
                      <a:pt x="107" y="68"/>
                    </a:lnTo>
                    <a:lnTo>
                      <a:pt x="136" y="73"/>
                    </a:lnTo>
                    <a:lnTo>
                      <a:pt x="165" y="83"/>
                    </a:lnTo>
                    <a:lnTo>
                      <a:pt x="184" y="79"/>
                    </a:lnTo>
                    <a:lnTo>
                      <a:pt x="185" y="78"/>
                    </a:lnTo>
                    <a:lnTo>
                      <a:pt x="189" y="73"/>
                    </a:lnTo>
                    <a:lnTo>
                      <a:pt x="194" y="67"/>
                    </a:lnTo>
                    <a:lnTo>
                      <a:pt x="204" y="59"/>
                    </a:lnTo>
                    <a:lnTo>
                      <a:pt x="218" y="51"/>
                    </a:lnTo>
                    <a:lnTo>
                      <a:pt x="236" y="44"/>
                    </a:lnTo>
                    <a:lnTo>
                      <a:pt x="258" y="37"/>
                    </a:lnTo>
                    <a:lnTo>
                      <a:pt x="286" y="32"/>
                    </a:lnTo>
                    <a:lnTo>
                      <a:pt x="284" y="0"/>
                    </a:lnTo>
                    <a:lnTo>
                      <a:pt x="280" y="0"/>
                    </a:lnTo>
                    <a:lnTo>
                      <a:pt x="269" y="1"/>
                    </a:lnTo>
                    <a:lnTo>
                      <a:pt x="253" y="3"/>
                    </a:lnTo>
                    <a:lnTo>
                      <a:pt x="234" y="8"/>
                    </a:lnTo>
                    <a:lnTo>
                      <a:pt x="214" y="15"/>
                    </a:lnTo>
                    <a:lnTo>
                      <a:pt x="195" y="24"/>
                    </a:lnTo>
                    <a:lnTo>
                      <a:pt x="180" y="36"/>
                    </a:lnTo>
                    <a:lnTo>
                      <a:pt x="169" y="51"/>
                    </a:lnTo>
                    <a:lnTo>
                      <a:pt x="165" y="50"/>
                    </a:lnTo>
                    <a:lnTo>
                      <a:pt x="155" y="46"/>
                    </a:lnTo>
                    <a:lnTo>
                      <a:pt x="137" y="44"/>
                    </a:lnTo>
                    <a:lnTo>
                      <a:pt x="115" y="40"/>
                    </a:lnTo>
                    <a:lnTo>
                      <a:pt x="90" y="40"/>
                    </a:lnTo>
                    <a:lnTo>
                      <a:pt x="62" y="43"/>
                    </a:lnTo>
                    <a:lnTo>
                      <a:pt x="32" y="50"/>
                    </a:lnTo>
                    <a:lnTo>
                      <a:pt x="0"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49" name="Freeform 39"/>
              <p:cNvSpPr>
                <a:spLocks/>
              </p:cNvSpPr>
              <p:nvPr/>
            </p:nvSpPr>
            <p:spPr bwMode="auto">
              <a:xfrm>
                <a:off x="3656" y="2480"/>
                <a:ext cx="51" cy="101"/>
              </a:xfrm>
              <a:custGeom>
                <a:avLst/>
                <a:gdLst>
                  <a:gd name="T0" fmla="*/ 17 w 51"/>
                  <a:gd name="T1" fmla="*/ 24 h 101"/>
                  <a:gd name="T2" fmla="*/ 42 w 51"/>
                  <a:gd name="T3" fmla="*/ 0 h 101"/>
                  <a:gd name="T4" fmla="*/ 51 w 51"/>
                  <a:gd name="T5" fmla="*/ 101 h 101"/>
                  <a:gd name="T6" fmla="*/ 0 w 51"/>
                  <a:gd name="T7" fmla="*/ 77 h 101"/>
                  <a:gd name="T8" fmla="*/ 17 w 51"/>
                  <a:gd name="T9" fmla="*/ 24 h 101"/>
                  <a:gd name="T10" fmla="*/ 0 60000 65536"/>
                  <a:gd name="T11" fmla="*/ 0 60000 65536"/>
                  <a:gd name="T12" fmla="*/ 0 60000 65536"/>
                  <a:gd name="T13" fmla="*/ 0 60000 65536"/>
                  <a:gd name="T14" fmla="*/ 0 60000 65536"/>
                  <a:gd name="T15" fmla="*/ 0 w 51"/>
                  <a:gd name="T16" fmla="*/ 0 h 101"/>
                  <a:gd name="T17" fmla="*/ 51 w 51"/>
                  <a:gd name="T18" fmla="*/ 101 h 101"/>
                </a:gdLst>
                <a:ahLst/>
                <a:cxnLst>
                  <a:cxn ang="T10">
                    <a:pos x="T0" y="T1"/>
                  </a:cxn>
                  <a:cxn ang="T11">
                    <a:pos x="T2" y="T3"/>
                  </a:cxn>
                  <a:cxn ang="T12">
                    <a:pos x="T4" y="T5"/>
                  </a:cxn>
                  <a:cxn ang="T13">
                    <a:pos x="T6" y="T7"/>
                  </a:cxn>
                  <a:cxn ang="T14">
                    <a:pos x="T8" y="T9"/>
                  </a:cxn>
                </a:cxnLst>
                <a:rect l="T15" t="T16" r="T17" b="T18"/>
                <a:pathLst>
                  <a:path w="51" h="101">
                    <a:moveTo>
                      <a:pt x="17" y="24"/>
                    </a:moveTo>
                    <a:lnTo>
                      <a:pt x="42" y="0"/>
                    </a:lnTo>
                    <a:lnTo>
                      <a:pt x="51" y="101"/>
                    </a:lnTo>
                    <a:lnTo>
                      <a:pt x="0" y="77"/>
                    </a:lnTo>
                    <a:lnTo>
                      <a:pt x="17"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50" name="Freeform 40"/>
              <p:cNvSpPr>
                <a:spLocks/>
              </p:cNvSpPr>
              <p:nvPr/>
            </p:nvSpPr>
            <p:spPr bwMode="auto">
              <a:xfrm>
                <a:off x="4183" y="3621"/>
                <a:ext cx="34" cy="213"/>
              </a:xfrm>
              <a:custGeom>
                <a:avLst/>
                <a:gdLst>
                  <a:gd name="T0" fmla="*/ 34 w 34"/>
                  <a:gd name="T1" fmla="*/ 0 h 213"/>
                  <a:gd name="T2" fmla="*/ 33 w 34"/>
                  <a:gd name="T3" fmla="*/ 26 h 213"/>
                  <a:gd name="T4" fmla="*/ 30 w 34"/>
                  <a:gd name="T5" fmla="*/ 87 h 213"/>
                  <a:gd name="T6" fmla="*/ 30 w 34"/>
                  <a:gd name="T7" fmla="*/ 156 h 213"/>
                  <a:gd name="T8" fmla="*/ 34 w 34"/>
                  <a:gd name="T9" fmla="*/ 208 h 213"/>
                  <a:gd name="T10" fmla="*/ 6 w 34"/>
                  <a:gd name="T11" fmla="*/ 213 h 213"/>
                  <a:gd name="T12" fmla="*/ 3 w 34"/>
                  <a:gd name="T13" fmla="*/ 184 h 213"/>
                  <a:gd name="T14" fmla="*/ 0 w 34"/>
                  <a:gd name="T15" fmla="*/ 120 h 213"/>
                  <a:gd name="T16" fmla="*/ 0 w 34"/>
                  <a:gd name="T17" fmla="*/ 51 h 213"/>
                  <a:gd name="T18" fmla="*/ 6 w 34"/>
                  <a:gd name="T19" fmla="*/ 8 h 213"/>
                  <a:gd name="T20" fmla="*/ 34 w 34"/>
                  <a:gd name="T21" fmla="*/ 0 h 2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4"/>
                  <a:gd name="T34" fmla="*/ 0 h 213"/>
                  <a:gd name="T35" fmla="*/ 34 w 34"/>
                  <a:gd name="T36" fmla="*/ 213 h 2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4" h="213">
                    <a:moveTo>
                      <a:pt x="34" y="0"/>
                    </a:moveTo>
                    <a:lnTo>
                      <a:pt x="33" y="26"/>
                    </a:lnTo>
                    <a:lnTo>
                      <a:pt x="30" y="87"/>
                    </a:lnTo>
                    <a:lnTo>
                      <a:pt x="30" y="156"/>
                    </a:lnTo>
                    <a:lnTo>
                      <a:pt x="34" y="208"/>
                    </a:lnTo>
                    <a:lnTo>
                      <a:pt x="6" y="213"/>
                    </a:lnTo>
                    <a:lnTo>
                      <a:pt x="3" y="184"/>
                    </a:lnTo>
                    <a:lnTo>
                      <a:pt x="0" y="120"/>
                    </a:lnTo>
                    <a:lnTo>
                      <a:pt x="0" y="51"/>
                    </a:lnTo>
                    <a:lnTo>
                      <a:pt x="6" y="8"/>
                    </a:lnTo>
                    <a:lnTo>
                      <a:pt x="34" y="0"/>
                    </a:lnTo>
                    <a:close/>
                  </a:path>
                </a:pathLst>
              </a:custGeom>
              <a:solidFill>
                <a:srgbClr val="B2C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51" name="Freeform 41"/>
              <p:cNvSpPr>
                <a:spLocks/>
              </p:cNvSpPr>
              <p:nvPr/>
            </p:nvSpPr>
            <p:spPr bwMode="auto">
              <a:xfrm>
                <a:off x="4036" y="3087"/>
                <a:ext cx="156" cy="196"/>
              </a:xfrm>
              <a:custGeom>
                <a:avLst/>
                <a:gdLst>
                  <a:gd name="T0" fmla="*/ 34 w 156"/>
                  <a:gd name="T1" fmla="*/ 0 h 196"/>
                  <a:gd name="T2" fmla="*/ 31 w 156"/>
                  <a:gd name="T3" fmla="*/ 0 h 196"/>
                  <a:gd name="T4" fmla="*/ 24 w 156"/>
                  <a:gd name="T5" fmla="*/ 0 h 196"/>
                  <a:gd name="T6" fmla="*/ 15 w 156"/>
                  <a:gd name="T7" fmla="*/ 5 h 196"/>
                  <a:gd name="T8" fmla="*/ 6 w 156"/>
                  <a:gd name="T9" fmla="*/ 16 h 196"/>
                  <a:gd name="T10" fmla="*/ 1 w 156"/>
                  <a:gd name="T11" fmla="*/ 38 h 196"/>
                  <a:gd name="T12" fmla="*/ 0 w 156"/>
                  <a:gd name="T13" fmla="*/ 73 h 196"/>
                  <a:gd name="T14" fmla="*/ 5 w 156"/>
                  <a:gd name="T15" fmla="*/ 125 h 196"/>
                  <a:gd name="T16" fmla="*/ 20 w 156"/>
                  <a:gd name="T17" fmla="*/ 196 h 196"/>
                  <a:gd name="T18" fmla="*/ 156 w 156"/>
                  <a:gd name="T19" fmla="*/ 150 h 196"/>
                  <a:gd name="T20" fmla="*/ 139 w 156"/>
                  <a:gd name="T21" fmla="*/ 129 h 196"/>
                  <a:gd name="T22" fmla="*/ 134 w 156"/>
                  <a:gd name="T23" fmla="*/ 130 h 196"/>
                  <a:gd name="T24" fmla="*/ 120 w 156"/>
                  <a:gd name="T25" fmla="*/ 133 h 196"/>
                  <a:gd name="T26" fmla="*/ 100 w 156"/>
                  <a:gd name="T27" fmla="*/ 133 h 196"/>
                  <a:gd name="T28" fmla="*/ 78 w 156"/>
                  <a:gd name="T29" fmla="*/ 127 h 196"/>
                  <a:gd name="T30" fmla="*/ 58 w 156"/>
                  <a:gd name="T31" fmla="*/ 115 h 196"/>
                  <a:gd name="T32" fmla="*/ 42 w 156"/>
                  <a:gd name="T33" fmla="*/ 91 h 196"/>
                  <a:gd name="T34" fmla="*/ 33 w 156"/>
                  <a:gd name="T35" fmla="*/ 54 h 196"/>
                  <a:gd name="T36" fmla="*/ 34 w 156"/>
                  <a:gd name="T37" fmla="*/ 0 h 19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6"/>
                  <a:gd name="T58" fmla="*/ 0 h 196"/>
                  <a:gd name="T59" fmla="*/ 156 w 156"/>
                  <a:gd name="T60" fmla="*/ 196 h 19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6" h="196">
                    <a:moveTo>
                      <a:pt x="34" y="0"/>
                    </a:moveTo>
                    <a:lnTo>
                      <a:pt x="31" y="0"/>
                    </a:lnTo>
                    <a:lnTo>
                      <a:pt x="24" y="0"/>
                    </a:lnTo>
                    <a:lnTo>
                      <a:pt x="15" y="5"/>
                    </a:lnTo>
                    <a:lnTo>
                      <a:pt x="6" y="16"/>
                    </a:lnTo>
                    <a:lnTo>
                      <a:pt x="1" y="38"/>
                    </a:lnTo>
                    <a:lnTo>
                      <a:pt x="0" y="73"/>
                    </a:lnTo>
                    <a:lnTo>
                      <a:pt x="5" y="125"/>
                    </a:lnTo>
                    <a:lnTo>
                      <a:pt x="20" y="196"/>
                    </a:lnTo>
                    <a:lnTo>
                      <a:pt x="156" y="150"/>
                    </a:lnTo>
                    <a:lnTo>
                      <a:pt x="139" y="129"/>
                    </a:lnTo>
                    <a:lnTo>
                      <a:pt x="134" y="130"/>
                    </a:lnTo>
                    <a:lnTo>
                      <a:pt x="120" y="133"/>
                    </a:lnTo>
                    <a:lnTo>
                      <a:pt x="100" y="133"/>
                    </a:lnTo>
                    <a:lnTo>
                      <a:pt x="78" y="127"/>
                    </a:lnTo>
                    <a:lnTo>
                      <a:pt x="58" y="115"/>
                    </a:lnTo>
                    <a:lnTo>
                      <a:pt x="42" y="91"/>
                    </a:lnTo>
                    <a:lnTo>
                      <a:pt x="33" y="54"/>
                    </a:lnTo>
                    <a:lnTo>
                      <a:pt x="34" y="0"/>
                    </a:lnTo>
                    <a:close/>
                  </a:path>
                </a:pathLst>
              </a:custGeom>
              <a:solidFill>
                <a:srgbClr val="E891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52" name="Freeform 42"/>
              <p:cNvSpPr>
                <a:spLocks/>
              </p:cNvSpPr>
              <p:nvPr/>
            </p:nvSpPr>
            <p:spPr bwMode="auto">
              <a:xfrm>
                <a:off x="3992" y="3724"/>
                <a:ext cx="73" cy="147"/>
              </a:xfrm>
              <a:custGeom>
                <a:avLst/>
                <a:gdLst>
                  <a:gd name="T0" fmla="*/ 31 w 73"/>
                  <a:gd name="T1" fmla="*/ 0 h 147"/>
                  <a:gd name="T2" fmla="*/ 0 w 73"/>
                  <a:gd name="T3" fmla="*/ 5 h 147"/>
                  <a:gd name="T4" fmla="*/ 1 w 73"/>
                  <a:gd name="T5" fmla="*/ 8 h 147"/>
                  <a:gd name="T6" fmla="*/ 6 w 73"/>
                  <a:gd name="T7" fmla="*/ 15 h 147"/>
                  <a:gd name="T8" fmla="*/ 12 w 73"/>
                  <a:gd name="T9" fmla="*/ 28 h 147"/>
                  <a:gd name="T10" fmla="*/ 20 w 73"/>
                  <a:gd name="T11" fmla="*/ 43 h 147"/>
                  <a:gd name="T12" fmla="*/ 26 w 73"/>
                  <a:gd name="T13" fmla="*/ 62 h 147"/>
                  <a:gd name="T14" fmla="*/ 30 w 73"/>
                  <a:gd name="T15" fmla="*/ 85 h 147"/>
                  <a:gd name="T16" fmla="*/ 31 w 73"/>
                  <a:gd name="T17" fmla="*/ 109 h 147"/>
                  <a:gd name="T18" fmla="*/ 29 w 73"/>
                  <a:gd name="T19" fmla="*/ 136 h 147"/>
                  <a:gd name="T20" fmla="*/ 30 w 73"/>
                  <a:gd name="T21" fmla="*/ 134 h 147"/>
                  <a:gd name="T22" fmla="*/ 31 w 73"/>
                  <a:gd name="T23" fmla="*/ 131 h 147"/>
                  <a:gd name="T24" fmla="*/ 35 w 73"/>
                  <a:gd name="T25" fmla="*/ 127 h 147"/>
                  <a:gd name="T26" fmla="*/ 40 w 73"/>
                  <a:gd name="T27" fmla="*/ 123 h 147"/>
                  <a:gd name="T28" fmla="*/ 45 w 73"/>
                  <a:gd name="T29" fmla="*/ 122 h 147"/>
                  <a:gd name="T30" fmla="*/ 53 w 73"/>
                  <a:gd name="T31" fmla="*/ 124 h 147"/>
                  <a:gd name="T32" fmla="*/ 63 w 73"/>
                  <a:gd name="T33" fmla="*/ 132 h 147"/>
                  <a:gd name="T34" fmla="*/ 73 w 73"/>
                  <a:gd name="T35" fmla="*/ 147 h 147"/>
                  <a:gd name="T36" fmla="*/ 73 w 73"/>
                  <a:gd name="T37" fmla="*/ 142 h 147"/>
                  <a:gd name="T38" fmla="*/ 72 w 73"/>
                  <a:gd name="T39" fmla="*/ 131 h 147"/>
                  <a:gd name="T40" fmla="*/ 70 w 73"/>
                  <a:gd name="T41" fmla="*/ 113 h 147"/>
                  <a:gd name="T42" fmla="*/ 68 w 73"/>
                  <a:gd name="T43" fmla="*/ 90 h 147"/>
                  <a:gd name="T44" fmla="*/ 63 w 73"/>
                  <a:gd name="T45" fmla="*/ 66 h 147"/>
                  <a:gd name="T46" fmla="*/ 55 w 73"/>
                  <a:gd name="T47" fmla="*/ 42 h 147"/>
                  <a:gd name="T48" fmla="*/ 45 w 73"/>
                  <a:gd name="T49" fmla="*/ 19 h 147"/>
                  <a:gd name="T50" fmla="*/ 31 w 73"/>
                  <a:gd name="T51" fmla="*/ 0 h 14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3"/>
                  <a:gd name="T79" fmla="*/ 0 h 147"/>
                  <a:gd name="T80" fmla="*/ 73 w 73"/>
                  <a:gd name="T81" fmla="*/ 147 h 14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3" h="147">
                    <a:moveTo>
                      <a:pt x="31" y="0"/>
                    </a:moveTo>
                    <a:lnTo>
                      <a:pt x="0" y="5"/>
                    </a:lnTo>
                    <a:lnTo>
                      <a:pt x="1" y="8"/>
                    </a:lnTo>
                    <a:lnTo>
                      <a:pt x="6" y="15"/>
                    </a:lnTo>
                    <a:lnTo>
                      <a:pt x="12" y="28"/>
                    </a:lnTo>
                    <a:lnTo>
                      <a:pt x="20" y="43"/>
                    </a:lnTo>
                    <a:lnTo>
                      <a:pt x="26" y="62"/>
                    </a:lnTo>
                    <a:lnTo>
                      <a:pt x="30" y="85"/>
                    </a:lnTo>
                    <a:lnTo>
                      <a:pt x="31" y="109"/>
                    </a:lnTo>
                    <a:lnTo>
                      <a:pt x="29" y="136"/>
                    </a:lnTo>
                    <a:lnTo>
                      <a:pt x="30" y="134"/>
                    </a:lnTo>
                    <a:lnTo>
                      <a:pt x="31" y="131"/>
                    </a:lnTo>
                    <a:lnTo>
                      <a:pt x="35" y="127"/>
                    </a:lnTo>
                    <a:lnTo>
                      <a:pt x="40" y="123"/>
                    </a:lnTo>
                    <a:lnTo>
                      <a:pt x="45" y="122"/>
                    </a:lnTo>
                    <a:lnTo>
                      <a:pt x="53" y="124"/>
                    </a:lnTo>
                    <a:lnTo>
                      <a:pt x="63" y="132"/>
                    </a:lnTo>
                    <a:lnTo>
                      <a:pt x="73" y="147"/>
                    </a:lnTo>
                    <a:lnTo>
                      <a:pt x="73" y="142"/>
                    </a:lnTo>
                    <a:lnTo>
                      <a:pt x="72" y="131"/>
                    </a:lnTo>
                    <a:lnTo>
                      <a:pt x="70" y="113"/>
                    </a:lnTo>
                    <a:lnTo>
                      <a:pt x="68" y="90"/>
                    </a:lnTo>
                    <a:lnTo>
                      <a:pt x="63" y="66"/>
                    </a:lnTo>
                    <a:lnTo>
                      <a:pt x="55" y="42"/>
                    </a:lnTo>
                    <a:lnTo>
                      <a:pt x="45" y="19"/>
                    </a:lnTo>
                    <a:lnTo>
                      <a:pt x="31" y="0"/>
                    </a:lnTo>
                    <a:close/>
                  </a:path>
                </a:pathLst>
              </a:custGeom>
              <a:solidFill>
                <a:srgbClr val="B2C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53" name="Freeform 43"/>
              <p:cNvSpPr>
                <a:spLocks/>
              </p:cNvSpPr>
              <p:nvPr/>
            </p:nvSpPr>
            <p:spPr bwMode="auto">
              <a:xfrm>
                <a:off x="4004" y="3737"/>
                <a:ext cx="66" cy="138"/>
              </a:xfrm>
              <a:custGeom>
                <a:avLst/>
                <a:gdLst>
                  <a:gd name="T0" fmla="*/ 52 w 66"/>
                  <a:gd name="T1" fmla="*/ 138 h 138"/>
                  <a:gd name="T2" fmla="*/ 52 w 66"/>
                  <a:gd name="T3" fmla="*/ 88 h 138"/>
                  <a:gd name="T4" fmla="*/ 47 w 66"/>
                  <a:gd name="T5" fmla="*/ 53 h 138"/>
                  <a:gd name="T6" fmla="*/ 39 w 66"/>
                  <a:gd name="T7" fmla="*/ 28 h 138"/>
                  <a:gd name="T8" fmla="*/ 29 w 66"/>
                  <a:gd name="T9" fmla="*/ 13 h 138"/>
                  <a:gd name="T10" fmla="*/ 19 w 66"/>
                  <a:gd name="T11" fmla="*/ 4 h 138"/>
                  <a:gd name="T12" fmla="*/ 9 w 66"/>
                  <a:gd name="T13" fmla="*/ 0 h 138"/>
                  <a:gd name="T14" fmla="*/ 3 w 66"/>
                  <a:gd name="T15" fmla="*/ 0 h 138"/>
                  <a:gd name="T16" fmla="*/ 0 w 66"/>
                  <a:gd name="T17" fmla="*/ 0 h 138"/>
                  <a:gd name="T18" fmla="*/ 22 w 66"/>
                  <a:gd name="T19" fmla="*/ 4 h 138"/>
                  <a:gd name="T20" fmla="*/ 23 w 66"/>
                  <a:gd name="T21" fmla="*/ 2 h 138"/>
                  <a:gd name="T22" fmla="*/ 28 w 66"/>
                  <a:gd name="T23" fmla="*/ 1 h 138"/>
                  <a:gd name="T24" fmla="*/ 34 w 66"/>
                  <a:gd name="T25" fmla="*/ 1 h 138"/>
                  <a:gd name="T26" fmla="*/ 42 w 66"/>
                  <a:gd name="T27" fmla="*/ 6 h 138"/>
                  <a:gd name="T28" fmla="*/ 50 w 66"/>
                  <a:gd name="T29" fmla="*/ 20 h 138"/>
                  <a:gd name="T30" fmla="*/ 56 w 66"/>
                  <a:gd name="T31" fmla="*/ 43 h 138"/>
                  <a:gd name="T32" fmla="*/ 62 w 66"/>
                  <a:gd name="T33" fmla="*/ 80 h 138"/>
                  <a:gd name="T34" fmla="*/ 66 w 66"/>
                  <a:gd name="T35" fmla="*/ 131 h 138"/>
                  <a:gd name="T36" fmla="*/ 52 w 66"/>
                  <a:gd name="T37" fmla="*/ 138 h 13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138"/>
                  <a:gd name="T59" fmla="*/ 66 w 66"/>
                  <a:gd name="T60" fmla="*/ 138 h 13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138">
                    <a:moveTo>
                      <a:pt x="52" y="138"/>
                    </a:moveTo>
                    <a:lnTo>
                      <a:pt x="52" y="88"/>
                    </a:lnTo>
                    <a:lnTo>
                      <a:pt x="47" y="53"/>
                    </a:lnTo>
                    <a:lnTo>
                      <a:pt x="39" y="28"/>
                    </a:lnTo>
                    <a:lnTo>
                      <a:pt x="29" y="13"/>
                    </a:lnTo>
                    <a:lnTo>
                      <a:pt x="19" y="4"/>
                    </a:lnTo>
                    <a:lnTo>
                      <a:pt x="9" y="0"/>
                    </a:lnTo>
                    <a:lnTo>
                      <a:pt x="3" y="0"/>
                    </a:lnTo>
                    <a:lnTo>
                      <a:pt x="0" y="0"/>
                    </a:lnTo>
                    <a:lnTo>
                      <a:pt x="22" y="4"/>
                    </a:lnTo>
                    <a:lnTo>
                      <a:pt x="23" y="2"/>
                    </a:lnTo>
                    <a:lnTo>
                      <a:pt x="28" y="1"/>
                    </a:lnTo>
                    <a:lnTo>
                      <a:pt x="34" y="1"/>
                    </a:lnTo>
                    <a:lnTo>
                      <a:pt x="42" y="6"/>
                    </a:lnTo>
                    <a:lnTo>
                      <a:pt x="50" y="20"/>
                    </a:lnTo>
                    <a:lnTo>
                      <a:pt x="56" y="43"/>
                    </a:lnTo>
                    <a:lnTo>
                      <a:pt x="62" y="80"/>
                    </a:lnTo>
                    <a:lnTo>
                      <a:pt x="66" y="131"/>
                    </a:lnTo>
                    <a:lnTo>
                      <a:pt x="52" y="1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54" name="Freeform 44"/>
              <p:cNvSpPr>
                <a:spLocks/>
              </p:cNvSpPr>
              <p:nvPr/>
            </p:nvSpPr>
            <p:spPr bwMode="auto">
              <a:xfrm>
                <a:off x="3721" y="3860"/>
                <a:ext cx="31" cy="122"/>
              </a:xfrm>
              <a:custGeom>
                <a:avLst/>
                <a:gdLst>
                  <a:gd name="T0" fmla="*/ 0 w 31"/>
                  <a:gd name="T1" fmla="*/ 7 h 122"/>
                  <a:gd name="T2" fmla="*/ 2 w 31"/>
                  <a:gd name="T3" fmla="*/ 22 h 122"/>
                  <a:gd name="T4" fmla="*/ 6 w 31"/>
                  <a:gd name="T5" fmla="*/ 57 h 122"/>
                  <a:gd name="T6" fmla="*/ 8 w 31"/>
                  <a:gd name="T7" fmla="*/ 96 h 122"/>
                  <a:gd name="T8" fmla="*/ 5 w 31"/>
                  <a:gd name="T9" fmla="*/ 122 h 122"/>
                  <a:gd name="T10" fmla="*/ 31 w 31"/>
                  <a:gd name="T11" fmla="*/ 116 h 122"/>
                  <a:gd name="T12" fmla="*/ 29 w 31"/>
                  <a:gd name="T13" fmla="*/ 0 h 122"/>
                  <a:gd name="T14" fmla="*/ 0 w 31"/>
                  <a:gd name="T15" fmla="*/ 7 h 122"/>
                  <a:gd name="T16" fmla="*/ 0 60000 65536"/>
                  <a:gd name="T17" fmla="*/ 0 60000 65536"/>
                  <a:gd name="T18" fmla="*/ 0 60000 65536"/>
                  <a:gd name="T19" fmla="*/ 0 60000 65536"/>
                  <a:gd name="T20" fmla="*/ 0 60000 65536"/>
                  <a:gd name="T21" fmla="*/ 0 60000 65536"/>
                  <a:gd name="T22" fmla="*/ 0 60000 65536"/>
                  <a:gd name="T23" fmla="*/ 0 60000 65536"/>
                  <a:gd name="T24" fmla="*/ 0 w 31"/>
                  <a:gd name="T25" fmla="*/ 0 h 122"/>
                  <a:gd name="T26" fmla="*/ 31 w 31"/>
                  <a:gd name="T27" fmla="*/ 122 h 1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1" h="122">
                    <a:moveTo>
                      <a:pt x="0" y="7"/>
                    </a:moveTo>
                    <a:lnTo>
                      <a:pt x="2" y="22"/>
                    </a:lnTo>
                    <a:lnTo>
                      <a:pt x="6" y="57"/>
                    </a:lnTo>
                    <a:lnTo>
                      <a:pt x="8" y="96"/>
                    </a:lnTo>
                    <a:lnTo>
                      <a:pt x="5" y="122"/>
                    </a:lnTo>
                    <a:lnTo>
                      <a:pt x="31" y="116"/>
                    </a:lnTo>
                    <a:lnTo>
                      <a:pt x="29" y="0"/>
                    </a:lnTo>
                    <a:lnTo>
                      <a:pt x="0" y="7"/>
                    </a:lnTo>
                    <a:close/>
                  </a:path>
                </a:pathLst>
              </a:custGeom>
              <a:solidFill>
                <a:srgbClr val="B2C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55" name="Freeform 45"/>
              <p:cNvSpPr>
                <a:spLocks/>
              </p:cNvSpPr>
              <p:nvPr/>
            </p:nvSpPr>
            <p:spPr bwMode="auto">
              <a:xfrm>
                <a:off x="3493" y="3825"/>
                <a:ext cx="67" cy="151"/>
              </a:xfrm>
              <a:custGeom>
                <a:avLst/>
                <a:gdLst>
                  <a:gd name="T0" fmla="*/ 35 w 67"/>
                  <a:gd name="T1" fmla="*/ 0 h 151"/>
                  <a:gd name="T2" fmla="*/ 67 w 67"/>
                  <a:gd name="T3" fmla="*/ 7 h 151"/>
                  <a:gd name="T4" fmla="*/ 62 w 67"/>
                  <a:gd name="T5" fmla="*/ 19 h 151"/>
                  <a:gd name="T6" fmla="*/ 50 w 67"/>
                  <a:gd name="T7" fmla="*/ 52 h 151"/>
                  <a:gd name="T8" fmla="*/ 42 w 67"/>
                  <a:gd name="T9" fmla="*/ 99 h 151"/>
                  <a:gd name="T10" fmla="*/ 43 w 67"/>
                  <a:gd name="T11" fmla="*/ 151 h 151"/>
                  <a:gd name="T12" fmla="*/ 42 w 67"/>
                  <a:gd name="T13" fmla="*/ 150 h 151"/>
                  <a:gd name="T14" fmla="*/ 39 w 67"/>
                  <a:gd name="T15" fmla="*/ 147 h 151"/>
                  <a:gd name="T16" fmla="*/ 34 w 67"/>
                  <a:gd name="T17" fmla="*/ 142 h 151"/>
                  <a:gd name="T18" fmla="*/ 29 w 67"/>
                  <a:gd name="T19" fmla="*/ 138 h 151"/>
                  <a:gd name="T20" fmla="*/ 23 w 67"/>
                  <a:gd name="T21" fmla="*/ 136 h 151"/>
                  <a:gd name="T22" fmla="*/ 15 w 67"/>
                  <a:gd name="T23" fmla="*/ 133 h 151"/>
                  <a:gd name="T24" fmla="*/ 7 w 67"/>
                  <a:gd name="T25" fmla="*/ 135 h 151"/>
                  <a:gd name="T26" fmla="*/ 0 w 67"/>
                  <a:gd name="T27" fmla="*/ 140 h 151"/>
                  <a:gd name="T28" fmla="*/ 0 w 67"/>
                  <a:gd name="T29" fmla="*/ 123 h 151"/>
                  <a:gd name="T30" fmla="*/ 5 w 67"/>
                  <a:gd name="T31" fmla="*/ 83 h 151"/>
                  <a:gd name="T32" fmla="*/ 15 w 67"/>
                  <a:gd name="T33" fmla="*/ 37 h 151"/>
                  <a:gd name="T34" fmla="*/ 35 w 67"/>
                  <a:gd name="T35" fmla="*/ 0 h 15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7"/>
                  <a:gd name="T55" fmla="*/ 0 h 151"/>
                  <a:gd name="T56" fmla="*/ 67 w 67"/>
                  <a:gd name="T57" fmla="*/ 151 h 15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7" h="151">
                    <a:moveTo>
                      <a:pt x="35" y="0"/>
                    </a:moveTo>
                    <a:lnTo>
                      <a:pt x="67" y="7"/>
                    </a:lnTo>
                    <a:lnTo>
                      <a:pt x="62" y="19"/>
                    </a:lnTo>
                    <a:lnTo>
                      <a:pt x="50" y="52"/>
                    </a:lnTo>
                    <a:lnTo>
                      <a:pt x="42" y="99"/>
                    </a:lnTo>
                    <a:lnTo>
                      <a:pt x="43" y="151"/>
                    </a:lnTo>
                    <a:lnTo>
                      <a:pt x="42" y="150"/>
                    </a:lnTo>
                    <a:lnTo>
                      <a:pt x="39" y="147"/>
                    </a:lnTo>
                    <a:lnTo>
                      <a:pt x="34" y="142"/>
                    </a:lnTo>
                    <a:lnTo>
                      <a:pt x="29" y="138"/>
                    </a:lnTo>
                    <a:lnTo>
                      <a:pt x="23" y="136"/>
                    </a:lnTo>
                    <a:lnTo>
                      <a:pt x="15" y="133"/>
                    </a:lnTo>
                    <a:lnTo>
                      <a:pt x="7" y="135"/>
                    </a:lnTo>
                    <a:lnTo>
                      <a:pt x="0" y="140"/>
                    </a:lnTo>
                    <a:lnTo>
                      <a:pt x="0" y="123"/>
                    </a:lnTo>
                    <a:lnTo>
                      <a:pt x="5" y="83"/>
                    </a:lnTo>
                    <a:lnTo>
                      <a:pt x="15" y="37"/>
                    </a:lnTo>
                    <a:lnTo>
                      <a:pt x="35" y="0"/>
                    </a:lnTo>
                    <a:close/>
                  </a:path>
                </a:pathLst>
              </a:custGeom>
              <a:solidFill>
                <a:srgbClr val="B2C1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56" name="Freeform 46"/>
              <p:cNvSpPr>
                <a:spLocks/>
              </p:cNvSpPr>
              <p:nvPr/>
            </p:nvSpPr>
            <p:spPr bwMode="auto">
              <a:xfrm>
                <a:off x="3403" y="3330"/>
                <a:ext cx="76" cy="170"/>
              </a:xfrm>
              <a:custGeom>
                <a:avLst/>
                <a:gdLst>
                  <a:gd name="T0" fmla="*/ 43 w 76"/>
                  <a:gd name="T1" fmla="*/ 0 h 170"/>
                  <a:gd name="T2" fmla="*/ 40 w 76"/>
                  <a:gd name="T3" fmla="*/ 0 h 170"/>
                  <a:gd name="T4" fmla="*/ 34 w 76"/>
                  <a:gd name="T5" fmla="*/ 2 h 170"/>
                  <a:gd name="T6" fmla="*/ 24 w 76"/>
                  <a:gd name="T7" fmla="*/ 8 h 170"/>
                  <a:gd name="T8" fmla="*/ 15 w 76"/>
                  <a:gd name="T9" fmla="*/ 21 h 170"/>
                  <a:gd name="T10" fmla="*/ 6 w 76"/>
                  <a:gd name="T11" fmla="*/ 41 h 170"/>
                  <a:gd name="T12" fmla="*/ 1 w 76"/>
                  <a:gd name="T13" fmla="*/ 72 h 170"/>
                  <a:gd name="T14" fmla="*/ 0 w 76"/>
                  <a:gd name="T15" fmla="*/ 113 h 170"/>
                  <a:gd name="T16" fmla="*/ 6 w 76"/>
                  <a:gd name="T17" fmla="*/ 170 h 170"/>
                  <a:gd name="T18" fmla="*/ 64 w 76"/>
                  <a:gd name="T19" fmla="*/ 151 h 170"/>
                  <a:gd name="T20" fmla="*/ 76 w 76"/>
                  <a:gd name="T21" fmla="*/ 105 h 170"/>
                  <a:gd name="T22" fmla="*/ 73 w 76"/>
                  <a:gd name="T23" fmla="*/ 103 h 170"/>
                  <a:gd name="T24" fmla="*/ 68 w 76"/>
                  <a:gd name="T25" fmla="*/ 100 h 170"/>
                  <a:gd name="T26" fmla="*/ 61 w 76"/>
                  <a:gd name="T27" fmla="*/ 93 h 170"/>
                  <a:gd name="T28" fmla="*/ 53 w 76"/>
                  <a:gd name="T29" fmla="*/ 84 h 170"/>
                  <a:gd name="T30" fmla="*/ 45 w 76"/>
                  <a:gd name="T31" fmla="*/ 70 h 170"/>
                  <a:gd name="T32" fmla="*/ 40 w 76"/>
                  <a:gd name="T33" fmla="*/ 51 h 170"/>
                  <a:gd name="T34" fmla="*/ 39 w 76"/>
                  <a:gd name="T35" fmla="*/ 29 h 170"/>
                  <a:gd name="T36" fmla="*/ 43 w 76"/>
                  <a:gd name="T37" fmla="*/ 0 h 17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6"/>
                  <a:gd name="T58" fmla="*/ 0 h 170"/>
                  <a:gd name="T59" fmla="*/ 76 w 76"/>
                  <a:gd name="T60" fmla="*/ 170 h 17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6" h="170">
                    <a:moveTo>
                      <a:pt x="43" y="0"/>
                    </a:moveTo>
                    <a:lnTo>
                      <a:pt x="40" y="0"/>
                    </a:lnTo>
                    <a:lnTo>
                      <a:pt x="34" y="2"/>
                    </a:lnTo>
                    <a:lnTo>
                      <a:pt x="24" y="8"/>
                    </a:lnTo>
                    <a:lnTo>
                      <a:pt x="15" y="21"/>
                    </a:lnTo>
                    <a:lnTo>
                      <a:pt x="6" y="41"/>
                    </a:lnTo>
                    <a:lnTo>
                      <a:pt x="1" y="72"/>
                    </a:lnTo>
                    <a:lnTo>
                      <a:pt x="0" y="113"/>
                    </a:lnTo>
                    <a:lnTo>
                      <a:pt x="6" y="170"/>
                    </a:lnTo>
                    <a:lnTo>
                      <a:pt x="64" y="151"/>
                    </a:lnTo>
                    <a:lnTo>
                      <a:pt x="76" y="105"/>
                    </a:lnTo>
                    <a:lnTo>
                      <a:pt x="73" y="103"/>
                    </a:lnTo>
                    <a:lnTo>
                      <a:pt x="68" y="100"/>
                    </a:lnTo>
                    <a:lnTo>
                      <a:pt x="61" y="93"/>
                    </a:lnTo>
                    <a:lnTo>
                      <a:pt x="53" y="84"/>
                    </a:lnTo>
                    <a:lnTo>
                      <a:pt x="45" y="70"/>
                    </a:lnTo>
                    <a:lnTo>
                      <a:pt x="40" y="51"/>
                    </a:lnTo>
                    <a:lnTo>
                      <a:pt x="39" y="29"/>
                    </a:lnTo>
                    <a:lnTo>
                      <a:pt x="43" y="0"/>
                    </a:lnTo>
                    <a:close/>
                  </a:path>
                </a:pathLst>
              </a:custGeom>
              <a:solidFill>
                <a:srgbClr val="E891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57" name="Freeform 47"/>
              <p:cNvSpPr>
                <a:spLocks/>
              </p:cNvSpPr>
              <p:nvPr/>
            </p:nvSpPr>
            <p:spPr bwMode="auto">
              <a:xfrm>
                <a:off x="3483" y="3776"/>
                <a:ext cx="103" cy="53"/>
              </a:xfrm>
              <a:custGeom>
                <a:avLst/>
                <a:gdLst>
                  <a:gd name="T0" fmla="*/ 14 w 103"/>
                  <a:gd name="T1" fmla="*/ 0 h 53"/>
                  <a:gd name="T2" fmla="*/ 11 w 103"/>
                  <a:gd name="T3" fmla="*/ 3 h 53"/>
                  <a:gd name="T4" fmla="*/ 6 w 103"/>
                  <a:gd name="T5" fmla="*/ 10 h 53"/>
                  <a:gd name="T6" fmla="*/ 1 w 103"/>
                  <a:gd name="T7" fmla="*/ 19 h 53"/>
                  <a:gd name="T8" fmla="*/ 0 w 103"/>
                  <a:gd name="T9" fmla="*/ 30 h 53"/>
                  <a:gd name="T10" fmla="*/ 6 w 103"/>
                  <a:gd name="T11" fmla="*/ 41 h 53"/>
                  <a:gd name="T12" fmla="*/ 24 w 103"/>
                  <a:gd name="T13" fmla="*/ 48 h 53"/>
                  <a:gd name="T14" fmla="*/ 54 w 103"/>
                  <a:gd name="T15" fmla="*/ 53 h 53"/>
                  <a:gd name="T16" fmla="*/ 103 w 103"/>
                  <a:gd name="T17" fmla="*/ 53 h 53"/>
                  <a:gd name="T18" fmla="*/ 95 w 103"/>
                  <a:gd name="T19" fmla="*/ 18 h 53"/>
                  <a:gd name="T20" fmla="*/ 14 w 103"/>
                  <a:gd name="T21" fmla="*/ 0 h 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3"/>
                  <a:gd name="T34" fmla="*/ 0 h 53"/>
                  <a:gd name="T35" fmla="*/ 103 w 103"/>
                  <a:gd name="T36" fmla="*/ 53 h 5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3" h="53">
                    <a:moveTo>
                      <a:pt x="14" y="0"/>
                    </a:moveTo>
                    <a:lnTo>
                      <a:pt x="11" y="3"/>
                    </a:lnTo>
                    <a:lnTo>
                      <a:pt x="6" y="10"/>
                    </a:lnTo>
                    <a:lnTo>
                      <a:pt x="1" y="19"/>
                    </a:lnTo>
                    <a:lnTo>
                      <a:pt x="0" y="30"/>
                    </a:lnTo>
                    <a:lnTo>
                      <a:pt x="6" y="41"/>
                    </a:lnTo>
                    <a:lnTo>
                      <a:pt x="24" y="48"/>
                    </a:lnTo>
                    <a:lnTo>
                      <a:pt x="54" y="53"/>
                    </a:lnTo>
                    <a:lnTo>
                      <a:pt x="103" y="53"/>
                    </a:lnTo>
                    <a:lnTo>
                      <a:pt x="95" y="18"/>
                    </a:lnTo>
                    <a:lnTo>
                      <a:pt x="14" y="0"/>
                    </a:lnTo>
                    <a:close/>
                  </a:path>
                </a:pathLst>
              </a:custGeom>
              <a:solidFill>
                <a:srgbClr val="E891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58" name="Freeform 48"/>
              <p:cNvSpPr>
                <a:spLocks/>
              </p:cNvSpPr>
              <p:nvPr/>
            </p:nvSpPr>
            <p:spPr bwMode="auto">
              <a:xfrm>
                <a:off x="3489" y="3829"/>
                <a:ext cx="66" cy="139"/>
              </a:xfrm>
              <a:custGeom>
                <a:avLst/>
                <a:gdLst>
                  <a:gd name="T0" fmla="*/ 14 w 66"/>
                  <a:gd name="T1" fmla="*/ 139 h 139"/>
                  <a:gd name="T2" fmla="*/ 14 w 66"/>
                  <a:gd name="T3" fmla="*/ 90 h 139"/>
                  <a:gd name="T4" fmla="*/ 19 w 66"/>
                  <a:gd name="T5" fmla="*/ 55 h 139"/>
                  <a:gd name="T6" fmla="*/ 27 w 66"/>
                  <a:gd name="T7" fmla="*/ 29 h 139"/>
                  <a:gd name="T8" fmla="*/ 37 w 66"/>
                  <a:gd name="T9" fmla="*/ 13 h 139"/>
                  <a:gd name="T10" fmla="*/ 47 w 66"/>
                  <a:gd name="T11" fmla="*/ 4 h 139"/>
                  <a:gd name="T12" fmla="*/ 57 w 66"/>
                  <a:gd name="T13" fmla="*/ 0 h 139"/>
                  <a:gd name="T14" fmla="*/ 63 w 66"/>
                  <a:gd name="T15" fmla="*/ 0 h 139"/>
                  <a:gd name="T16" fmla="*/ 66 w 66"/>
                  <a:gd name="T17" fmla="*/ 0 h 139"/>
                  <a:gd name="T18" fmla="*/ 43 w 66"/>
                  <a:gd name="T19" fmla="*/ 5 h 139"/>
                  <a:gd name="T20" fmla="*/ 42 w 66"/>
                  <a:gd name="T21" fmla="*/ 4 h 139"/>
                  <a:gd name="T22" fmla="*/ 37 w 66"/>
                  <a:gd name="T23" fmla="*/ 3 h 139"/>
                  <a:gd name="T24" fmla="*/ 32 w 66"/>
                  <a:gd name="T25" fmla="*/ 3 h 139"/>
                  <a:gd name="T26" fmla="*/ 24 w 66"/>
                  <a:gd name="T27" fmla="*/ 8 h 139"/>
                  <a:gd name="T28" fmla="*/ 16 w 66"/>
                  <a:gd name="T29" fmla="*/ 22 h 139"/>
                  <a:gd name="T30" fmla="*/ 9 w 66"/>
                  <a:gd name="T31" fmla="*/ 45 h 139"/>
                  <a:gd name="T32" fmla="*/ 4 w 66"/>
                  <a:gd name="T33" fmla="*/ 81 h 139"/>
                  <a:gd name="T34" fmla="*/ 0 w 66"/>
                  <a:gd name="T35" fmla="*/ 133 h 139"/>
                  <a:gd name="T36" fmla="*/ 14 w 66"/>
                  <a:gd name="T37" fmla="*/ 139 h 1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139"/>
                  <a:gd name="T59" fmla="*/ 66 w 66"/>
                  <a:gd name="T60" fmla="*/ 139 h 1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139">
                    <a:moveTo>
                      <a:pt x="14" y="139"/>
                    </a:moveTo>
                    <a:lnTo>
                      <a:pt x="14" y="90"/>
                    </a:lnTo>
                    <a:lnTo>
                      <a:pt x="19" y="55"/>
                    </a:lnTo>
                    <a:lnTo>
                      <a:pt x="27" y="29"/>
                    </a:lnTo>
                    <a:lnTo>
                      <a:pt x="37" y="13"/>
                    </a:lnTo>
                    <a:lnTo>
                      <a:pt x="47" y="4"/>
                    </a:lnTo>
                    <a:lnTo>
                      <a:pt x="57" y="0"/>
                    </a:lnTo>
                    <a:lnTo>
                      <a:pt x="63" y="0"/>
                    </a:lnTo>
                    <a:lnTo>
                      <a:pt x="66" y="0"/>
                    </a:lnTo>
                    <a:lnTo>
                      <a:pt x="43" y="5"/>
                    </a:lnTo>
                    <a:lnTo>
                      <a:pt x="42" y="4"/>
                    </a:lnTo>
                    <a:lnTo>
                      <a:pt x="37" y="3"/>
                    </a:lnTo>
                    <a:lnTo>
                      <a:pt x="32" y="3"/>
                    </a:lnTo>
                    <a:lnTo>
                      <a:pt x="24" y="8"/>
                    </a:lnTo>
                    <a:lnTo>
                      <a:pt x="16" y="22"/>
                    </a:lnTo>
                    <a:lnTo>
                      <a:pt x="9" y="45"/>
                    </a:lnTo>
                    <a:lnTo>
                      <a:pt x="4" y="81"/>
                    </a:lnTo>
                    <a:lnTo>
                      <a:pt x="0" y="133"/>
                    </a:lnTo>
                    <a:lnTo>
                      <a:pt x="14"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59" name="Freeform 49"/>
              <p:cNvSpPr>
                <a:spLocks/>
              </p:cNvSpPr>
              <p:nvPr/>
            </p:nvSpPr>
            <p:spPr bwMode="auto">
              <a:xfrm>
                <a:off x="3528" y="3836"/>
                <a:ext cx="66" cy="139"/>
              </a:xfrm>
              <a:custGeom>
                <a:avLst/>
                <a:gdLst>
                  <a:gd name="T0" fmla="*/ 14 w 66"/>
                  <a:gd name="T1" fmla="*/ 139 h 139"/>
                  <a:gd name="T2" fmla="*/ 14 w 66"/>
                  <a:gd name="T3" fmla="*/ 89 h 139"/>
                  <a:gd name="T4" fmla="*/ 19 w 66"/>
                  <a:gd name="T5" fmla="*/ 54 h 139"/>
                  <a:gd name="T6" fmla="*/ 27 w 66"/>
                  <a:gd name="T7" fmla="*/ 29 h 139"/>
                  <a:gd name="T8" fmla="*/ 37 w 66"/>
                  <a:gd name="T9" fmla="*/ 12 h 139"/>
                  <a:gd name="T10" fmla="*/ 47 w 66"/>
                  <a:gd name="T11" fmla="*/ 3 h 139"/>
                  <a:gd name="T12" fmla="*/ 57 w 66"/>
                  <a:gd name="T13" fmla="*/ 0 h 139"/>
                  <a:gd name="T14" fmla="*/ 63 w 66"/>
                  <a:gd name="T15" fmla="*/ 0 h 139"/>
                  <a:gd name="T16" fmla="*/ 66 w 66"/>
                  <a:gd name="T17" fmla="*/ 0 h 139"/>
                  <a:gd name="T18" fmla="*/ 44 w 66"/>
                  <a:gd name="T19" fmla="*/ 3 h 139"/>
                  <a:gd name="T20" fmla="*/ 43 w 66"/>
                  <a:gd name="T21" fmla="*/ 2 h 139"/>
                  <a:gd name="T22" fmla="*/ 38 w 66"/>
                  <a:gd name="T23" fmla="*/ 1 h 139"/>
                  <a:gd name="T24" fmla="*/ 32 w 66"/>
                  <a:gd name="T25" fmla="*/ 2 h 139"/>
                  <a:gd name="T26" fmla="*/ 24 w 66"/>
                  <a:gd name="T27" fmla="*/ 7 h 139"/>
                  <a:gd name="T28" fmla="*/ 17 w 66"/>
                  <a:gd name="T29" fmla="*/ 20 h 139"/>
                  <a:gd name="T30" fmla="*/ 10 w 66"/>
                  <a:gd name="T31" fmla="*/ 44 h 139"/>
                  <a:gd name="T32" fmla="*/ 4 w 66"/>
                  <a:gd name="T33" fmla="*/ 81 h 139"/>
                  <a:gd name="T34" fmla="*/ 0 w 66"/>
                  <a:gd name="T35" fmla="*/ 132 h 139"/>
                  <a:gd name="T36" fmla="*/ 14 w 66"/>
                  <a:gd name="T37" fmla="*/ 139 h 13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139"/>
                  <a:gd name="T59" fmla="*/ 66 w 66"/>
                  <a:gd name="T60" fmla="*/ 139 h 13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139">
                    <a:moveTo>
                      <a:pt x="14" y="139"/>
                    </a:moveTo>
                    <a:lnTo>
                      <a:pt x="14" y="89"/>
                    </a:lnTo>
                    <a:lnTo>
                      <a:pt x="19" y="54"/>
                    </a:lnTo>
                    <a:lnTo>
                      <a:pt x="27" y="29"/>
                    </a:lnTo>
                    <a:lnTo>
                      <a:pt x="37" y="12"/>
                    </a:lnTo>
                    <a:lnTo>
                      <a:pt x="47" y="3"/>
                    </a:lnTo>
                    <a:lnTo>
                      <a:pt x="57" y="0"/>
                    </a:lnTo>
                    <a:lnTo>
                      <a:pt x="63" y="0"/>
                    </a:lnTo>
                    <a:lnTo>
                      <a:pt x="66" y="0"/>
                    </a:lnTo>
                    <a:lnTo>
                      <a:pt x="44" y="3"/>
                    </a:lnTo>
                    <a:lnTo>
                      <a:pt x="43" y="2"/>
                    </a:lnTo>
                    <a:lnTo>
                      <a:pt x="38" y="1"/>
                    </a:lnTo>
                    <a:lnTo>
                      <a:pt x="32" y="2"/>
                    </a:lnTo>
                    <a:lnTo>
                      <a:pt x="24" y="7"/>
                    </a:lnTo>
                    <a:lnTo>
                      <a:pt x="17" y="20"/>
                    </a:lnTo>
                    <a:lnTo>
                      <a:pt x="10" y="44"/>
                    </a:lnTo>
                    <a:lnTo>
                      <a:pt x="4" y="81"/>
                    </a:lnTo>
                    <a:lnTo>
                      <a:pt x="0" y="132"/>
                    </a:lnTo>
                    <a:lnTo>
                      <a:pt x="14" y="1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60" name="Freeform 50"/>
              <p:cNvSpPr>
                <a:spLocks/>
              </p:cNvSpPr>
              <p:nvPr/>
            </p:nvSpPr>
            <p:spPr bwMode="auto">
              <a:xfrm>
                <a:off x="3678" y="3848"/>
                <a:ext cx="55" cy="142"/>
              </a:xfrm>
              <a:custGeom>
                <a:avLst/>
                <a:gdLst>
                  <a:gd name="T0" fmla="*/ 41 w 55"/>
                  <a:gd name="T1" fmla="*/ 142 h 142"/>
                  <a:gd name="T2" fmla="*/ 45 w 55"/>
                  <a:gd name="T3" fmla="*/ 93 h 142"/>
                  <a:gd name="T4" fmla="*/ 43 w 55"/>
                  <a:gd name="T5" fmla="*/ 57 h 142"/>
                  <a:gd name="T6" fmla="*/ 36 w 55"/>
                  <a:gd name="T7" fmla="*/ 32 h 142"/>
                  <a:gd name="T8" fmla="*/ 27 w 55"/>
                  <a:gd name="T9" fmla="*/ 15 h 142"/>
                  <a:gd name="T10" fmla="*/ 17 w 55"/>
                  <a:gd name="T11" fmla="*/ 5 h 142"/>
                  <a:gd name="T12" fmla="*/ 8 w 55"/>
                  <a:gd name="T13" fmla="*/ 1 h 142"/>
                  <a:gd name="T14" fmla="*/ 2 w 55"/>
                  <a:gd name="T15" fmla="*/ 0 h 142"/>
                  <a:gd name="T16" fmla="*/ 0 w 55"/>
                  <a:gd name="T17" fmla="*/ 0 h 142"/>
                  <a:gd name="T18" fmla="*/ 21 w 55"/>
                  <a:gd name="T19" fmla="*/ 5 h 142"/>
                  <a:gd name="T20" fmla="*/ 22 w 55"/>
                  <a:gd name="T21" fmla="*/ 4 h 142"/>
                  <a:gd name="T22" fmla="*/ 27 w 55"/>
                  <a:gd name="T23" fmla="*/ 3 h 142"/>
                  <a:gd name="T24" fmla="*/ 34 w 55"/>
                  <a:gd name="T25" fmla="*/ 4 h 142"/>
                  <a:gd name="T26" fmla="*/ 40 w 55"/>
                  <a:gd name="T27" fmla="*/ 10 h 142"/>
                  <a:gd name="T28" fmla="*/ 48 w 55"/>
                  <a:gd name="T29" fmla="*/ 24 h 142"/>
                  <a:gd name="T30" fmla="*/ 53 w 55"/>
                  <a:gd name="T31" fmla="*/ 48 h 142"/>
                  <a:gd name="T32" fmla="*/ 55 w 55"/>
                  <a:gd name="T33" fmla="*/ 85 h 142"/>
                  <a:gd name="T34" fmla="*/ 55 w 55"/>
                  <a:gd name="T35" fmla="*/ 137 h 142"/>
                  <a:gd name="T36" fmla="*/ 41 w 55"/>
                  <a:gd name="T37" fmla="*/ 142 h 14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142"/>
                  <a:gd name="T59" fmla="*/ 55 w 55"/>
                  <a:gd name="T60" fmla="*/ 142 h 14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142">
                    <a:moveTo>
                      <a:pt x="41" y="142"/>
                    </a:moveTo>
                    <a:lnTo>
                      <a:pt x="45" y="93"/>
                    </a:lnTo>
                    <a:lnTo>
                      <a:pt x="43" y="57"/>
                    </a:lnTo>
                    <a:lnTo>
                      <a:pt x="36" y="32"/>
                    </a:lnTo>
                    <a:lnTo>
                      <a:pt x="27" y="15"/>
                    </a:lnTo>
                    <a:lnTo>
                      <a:pt x="17" y="5"/>
                    </a:lnTo>
                    <a:lnTo>
                      <a:pt x="8" y="1"/>
                    </a:lnTo>
                    <a:lnTo>
                      <a:pt x="2" y="0"/>
                    </a:lnTo>
                    <a:lnTo>
                      <a:pt x="0" y="0"/>
                    </a:lnTo>
                    <a:lnTo>
                      <a:pt x="21" y="5"/>
                    </a:lnTo>
                    <a:lnTo>
                      <a:pt x="22" y="4"/>
                    </a:lnTo>
                    <a:lnTo>
                      <a:pt x="27" y="3"/>
                    </a:lnTo>
                    <a:lnTo>
                      <a:pt x="34" y="4"/>
                    </a:lnTo>
                    <a:lnTo>
                      <a:pt x="40" y="10"/>
                    </a:lnTo>
                    <a:lnTo>
                      <a:pt x="48" y="24"/>
                    </a:lnTo>
                    <a:lnTo>
                      <a:pt x="53" y="48"/>
                    </a:lnTo>
                    <a:lnTo>
                      <a:pt x="55" y="85"/>
                    </a:lnTo>
                    <a:lnTo>
                      <a:pt x="55" y="137"/>
                    </a:lnTo>
                    <a:lnTo>
                      <a:pt x="41" y="1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61" name="Freeform 51"/>
              <p:cNvSpPr>
                <a:spLocks/>
              </p:cNvSpPr>
              <p:nvPr/>
            </p:nvSpPr>
            <p:spPr bwMode="auto">
              <a:xfrm>
                <a:off x="3886" y="1679"/>
                <a:ext cx="1123" cy="774"/>
              </a:xfrm>
              <a:custGeom>
                <a:avLst/>
                <a:gdLst>
                  <a:gd name="T0" fmla="*/ 0 w 1123"/>
                  <a:gd name="T1" fmla="*/ 0 h 774"/>
                  <a:gd name="T2" fmla="*/ 6 w 1123"/>
                  <a:gd name="T3" fmla="*/ 703 h 774"/>
                  <a:gd name="T4" fmla="*/ 8 w 1123"/>
                  <a:gd name="T5" fmla="*/ 703 h 774"/>
                  <a:gd name="T6" fmla="*/ 16 w 1123"/>
                  <a:gd name="T7" fmla="*/ 704 h 774"/>
                  <a:gd name="T8" fmla="*/ 28 w 1123"/>
                  <a:gd name="T9" fmla="*/ 706 h 774"/>
                  <a:gd name="T10" fmla="*/ 45 w 1123"/>
                  <a:gd name="T11" fmla="*/ 707 h 774"/>
                  <a:gd name="T12" fmla="*/ 65 w 1123"/>
                  <a:gd name="T13" fmla="*/ 708 h 774"/>
                  <a:gd name="T14" fmla="*/ 89 w 1123"/>
                  <a:gd name="T15" fmla="*/ 711 h 774"/>
                  <a:gd name="T16" fmla="*/ 117 w 1123"/>
                  <a:gd name="T17" fmla="*/ 713 h 774"/>
                  <a:gd name="T18" fmla="*/ 149 w 1123"/>
                  <a:gd name="T19" fmla="*/ 716 h 774"/>
                  <a:gd name="T20" fmla="*/ 183 w 1123"/>
                  <a:gd name="T21" fmla="*/ 718 h 774"/>
                  <a:gd name="T22" fmla="*/ 219 w 1123"/>
                  <a:gd name="T23" fmla="*/ 721 h 774"/>
                  <a:gd name="T24" fmla="*/ 259 w 1123"/>
                  <a:gd name="T25" fmla="*/ 725 h 774"/>
                  <a:gd name="T26" fmla="*/ 299 w 1123"/>
                  <a:gd name="T27" fmla="*/ 727 h 774"/>
                  <a:gd name="T28" fmla="*/ 342 w 1123"/>
                  <a:gd name="T29" fmla="*/ 731 h 774"/>
                  <a:gd name="T30" fmla="*/ 387 w 1123"/>
                  <a:gd name="T31" fmla="*/ 735 h 774"/>
                  <a:gd name="T32" fmla="*/ 432 w 1123"/>
                  <a:gd name="T33" fmla="*/ 737 h 774"/>
                  <a:gd name="T34" fmla="*/ 479 w 1123"/>
                  <a:gd name="T35" fmla="*/ 741 h 774"/>
                  <a:gd name="T36" fmla="*/ 527 w 1123"/>
                  <a:gd name="T37" fmla="*/ 745 h 774"/>
                  <a:gd name="T38" fmla="*/ 574 w 1123"/>
                  <a:gd name="T39" fmla="*/ 749 h 774"/>
                  <a:gd name="T40" fmla="*/ 622 w 1123"/>
                  <a:gd name="T41" fmla="*/ 751 h 774"/>
                  <a:gd name="T42" fmla="*/ 669 w 1123"/>
                  <a:gd name="T43" fmla="*/ 755 h 774"/>
                  <a:gd name="T44" fmla="*/ 716 w 1123"/>
                  <a:gd name="T45" fmla="*/ 758 h 774"/>
                  <a:gd name="T46" fmla="*/ 761 w 1123"/>
                  <a:gd name="T47" fmla="*/ 761 h 774"/>
                  <a:gd name="T48" fmla="*/ 807 w 1123"/>
                  <a:gd name="T49" fmla="*/ 764 h 774"/>
                  <a:gd name="T50" fmla="*/ 850 w 1123"/>
                  <a:gd name="T51" fmla="*/ 766 h 774"/>
                  <a:gd name="T52" fmla="*/ 892 w 1123"/>
                  <a:gd name="T53" fmla="*/ 769 h 774"/>
                  <a:gd name="T54" fmla="*/ 932 w 1123"/>
                  <a:gd name="T55" fmla="*/ 770 h 774"/>
                  <a:gd name="T56" fmla="*/ 970 w 1123"/>
                  <a:gd name="T57" fmla="*/ 771 h 774"/>
                  <a:gd name="T58" fmla="*/ 1006 w 1123"/>
                  <a:gd name="T59" fmla="*/ 773 h 774"/>
                  <a:gd name="T60" fmla="*/ 1037 w 1123"/>
                  <a:gd name="T61" fmla="*/ 774 h 774"/>
                  <a:gd name="T62" fmla="*/ 1066 w 1123"/>
                  <a:gd name="T63" fmla="*/ 774 h 774"/>
                  <a:gd name="T64" fmla="*/ 1093 w 1123"/>
                  <a:gd name="T65" fmla="*/ 774 h 774"/>
                  <a:gd name="T66" fmla="*/ 1115 w 1123"/>
                  <a:gd name="T67" fmla="*/ 774 h 774"/>
                  <a:gd name="T68" fmla="*/ 1122 w 1123"/>
                  <a:gd name="T69" fmla="*/ 661 h 774"/>
                  <a:gd name="T70" fmla="*/ 1123 w 1123"/>
                  <a:gd name="T71" fmla="*/ 412 h 774"/>
                  <a:gd name="T72" fmla="*/ 1121 w 1123"/>
                  <a:gd name="T73" fmla="*/ 164 h 774"/>
                  <a:gd name="T74" fmla="*/ 1118 w 1123"/>
                  <a:gd name="T75" fmla="*/ 52 h 774"/>
                  <a:gd name="T76" fmla="*/ 0 w 1123"/>
                  <a:gd name="T77" fmla="*/ 0 h 77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123"/>
                  <a:gd name="T118" fmla="*/ 0 h 774"/>
                  <a:gd name="T119" fmla="*/ 1123 w 1123"/>
                  <a:gd name="T120" fmla="*/ 774 h 774"/>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123" h="774">
                    <a:moveTo>
                      <a:pt x="0" y="0"/>
                    </a:moveTo>
                    <a:lnTo>
                      <a:pt x="6" y="703"/>
                    </a:lnTo>
                    <a:lnTo>
                      <a:pt x="8" y="703"/>
                    </a:lnTo>
                    <a:lnTo>
                      <a:pt x="16" y="704"/>
                    </a:lnTo>
                    <a:lnTo>
                      <a:pt x="28" y="706"/>
                    </a:lnTo>
                    <a:lnTo>
                      <a:pt x="45" y="707"/>
                    </a:lnTo>
                    <a:lnTo>
                      <a:pt x="65" y="708"/>
                    </a:lnTo>
                    <a:lnTo>
                      <a:pt x="89" y="711"/>
                    </a:lnTo>
                    <a:lnTo>
                      <a:pt x="117" y="713"/>
                    </a:lnTo>
                    <a:lnTo>
                      <a:pt x="149" y="716"/>
                    </a:lnTo>
                    <a:lnTo>
                      <a:pt x="183" y="718"/>
                    </a:lnTo>
                    <a:lnTo>
                      <a:pt x="219" y="721"/>
                    </a:lnTo>
                    <a:lnTo>
                      <a:pt x="259" y="725"/>
                    </a:lnTo>
                    <a:lnTo>
                      <a:pt x="299" y="727"/>
                    </a:lnTo>
                    <a:lnTo>
                      <a:pt x="342" y="731"/>
                    </a:lnTo>
                    <a:lnTo>
                      <a:pt x="387" y="735"/>
                    </a:lnTo>
                    <a:lnTo>
                      <a:pt x="432" y="737"/>
                    </a:lnTo>
                    <a:lnTo>
                      <a:pt x="479" y="741"/>
                    </a:lnTo>
                    <a:lnTo>
                      <a:pt x="527" y="745"/>
                    </a:lnTo>
                    <a:lnTo>
                      <a:pt x="574" y="749"/>
                    </a:lnTo>
                    <a:lnTo>
                      <a:pt x="622" y="751"/>
                    </a:lnTo>
                    <a:lnTo>
                      <a:pt x="669" y="755"/>
                    </a:lnTo>
                    <a:lnTo>
                      <a:pt x="716" y="758"/>
                    </a:lnTo>
                    <a:lnTo>
                      <a:pt x="761" y="761"/>
                    </a:lnTo>
                    <a:lnTo>
                      <a:pt x="807" y="764"/>
                    </a:lnTo>
                    <a:lnTo>
                      <a:pt x="850" y="766"/>
                    </a:lnTo>
                    <a:lnTo>
                      <a:pt x="892" y="769"/>
                    </a:lnTo>
                    <a:lnTo>
                      <a:pt x="932" y="770"/>
                    </a:lnTo>
                    <a:lnTo>
                      <a:pt x="970" y="771"/>
                    </a:lnTo>
                    <a:lnTo>
                      <a:pt x="1006" y="773"/>
                    </a:lnTo>
                    <a:lnTo>
                      <a:pt x="1037" y="774"/>
                    </a:lnTo>
                    <a:lnTo>
                      <a:pt x="1066" y="774"/>
                    </a:lnTo>
                    <a:lnTo>
                      <a:pt x="1093" y="774"/>
                    </a:lnTo>
                    <a:lnTo>
                      <a:pt x="1115" y="774"/>
                    </a:lnTo>
                    <a:lnTo>
                      <a:pt x="1122" y="661"/>
                    </a:lnTo>
                    <a:lnTo>
                      <a:pt x="1123" y="412"/>
                    </a:lnTo>
                    <a:lnTo>
                      <a:pt x="1121" y="164"/>
                    </a:lnTo>
                    <a:lnTo>
                      <a:pt x="1118" y="52"/>
                    </a:lnTo>
                    <a:lnTo>
                      <a:pt x="0" y="0"/>
                    </a:lnTo>
                    <a:close/>
                  </a:path>
                </a:pathLst>
              </a:custGeom>
              <a:solidFill>
                <a:srgbClr val="AFBF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62" name="Freeform 52"/>
              <p:cNvSpPr>
                <a:spLocks/>
              </p:cNvSpPr>
              <p:nvPr/>
            </p:nvSpPr>
            <p:spPr bwMode="auto">
              <a:xfrm>
                <a:off x="3466" y="3440"/>
                <a:ext cx="89" cy="54"/>
              </a:xfrm>
              <a:custGeom>
                <a:avLst/>
                <a:gdLst>
                  <a:gd name="T0" fmla="*/ 9 w 89"/>
                  <a:gd name="T1" fmla="*/ 0 h 54"/>
                  <a:gd name="T2" fmla="*/ 6 w 89"/>
                  <a:gd name="T3" fmla="*/ 7 h 54"/>
                  <a:gd name="T4" fmla="*/ 3 w 89"/>
                  <a:gd name="T5" fmla="*/ 22 h 54"/>
                  <a:gd name="T6" fmla="*/ 0 w 89"/>
                  <a:gd name="T7" fmla="*/ 40 h 54"/>
                  <a:gd name="T8" fmla="*/ 0 w 89"/>
                  <a:gd name="T9" fmla="*/ 53 h 54"/>
                  <a:gd name="T10" fmla="*/ 4 w 89"/>
                  <a:gd name="T11" fmla="*/ 54 h 54"/>
                  <a:gd name="T12" fmla="*/ 10 w 89"/>
                  <a:gd name="T13" fmla="*/ 54 h 54"/>
                  <a:gd name="T14" fmla="*/ 18 w 89"/>
                  <a:gd name="T15" fmla="*/ 52 h 54"/>
                  <a:gd name="T16" fmla="*/ 28 w 89"/>
                  <a:gd name="T17" fmla="*/ 49 h 54"/>
                  <a:gd name="T18" fmla="*/ 37 w 89"/>
                  <a:gd name="T19" fmla="*/ 45 h 54"/>
                  <a:gd name="T20" fmla="*/ 44 w 89"/>
                  <a:gd name="T21" fmla="*/ 41 h 54"/>
                  <a:gd name="T22" fmla="*/ 50 w 89"/>
                  <a:gd name="T23" fmla="*/ 39 h 54"/>
                  <a:gd name="T24" fmla="*/ 52 w 89"/>
                  <a:gd name="T25" fmla="*/ 38 h 54"/>
                  <a:gd name="T26" fmla="*/ 57 w 89"/>
                  <a:gd name="T27" fmla="*/ 33 h 54"/>
                  <a:gd name="T28" fmla="*/ 67 w 89"/>
                  <a:gd name="T29" fmla="*/ 21 h 54"/>
                  <a:gd name="T30" fmla="*/ 80 w 89"/>
                  <a:gd name="T31" fmla="*/ 11 h 54"/>
                  <a:gd name="T32" fmla="*/ 89 w 89"/>
                  <a:gd name="T33" fmla="*/ 6 h 54"/>
                  <a:gd name="T34" fmla="*/ 89 w 89"/>
                  <a:gd name="T35" fmla="*/ 6 h 54"/>
                  <a:gd name="T36" fmla="*/ 81 w 89"/>
                  <a:gd name="T37" fmla="*/ 5 h 54"/>
                  <a:gd name="T38" fmla="*/ 69 w 89"/>
                  <a:gd name="T39" fmla="*/ 3 h 54"/>
                  <a:gd name="T40" fmla="*/ 53 w 89"/>
                  <a:gd name="T41" fmla="*/ 2 h 54"/>
                  <a:gd name="T42" fmla="*/ 37 w 89"/>
                  <a:gd name="T43" fmla="*/ 2 h 54"/>
                  <a:gd name="T44" fmla="*/ 23 w 89"/>
                  <a:gd name="T45" fmla="*/ 1 h 54"/>
                  <a:gd name="T46" fmla="*/ 13 w 89"/>
                  <a:gd name="T47" fmla="*/ 0 h 54"/>
                  <a:gd name="T48" fmla="*/ 9 w 89"/>
                  <a:gd name="T49" fmla="*/ 0 h 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9"/>
                  <a:gd name="T76" fmla="*/ 0 h 54"/>
                  <a:gd name="T77" fmla="*/ 89 w 89"/>
                  <a:gd name="T78" fmla="*/ 54 h 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9" h="54">
                    <a:moveTo>
                      <a:pt x="9" y="0"/>
                    </a:moveTo>
                    <a:lnTo>
                      <a:pt x="6" y="7"/>
                    </a:lnTo>
                    <a:lnTo>
                      <a:pt x="3" y="22"/>
                    </a:lnTo>
                    <a:lnTo>
                      <a:pt x="0" y="40"/>
                    </a:lnTo>
                    <a:lnTo>
                      <a:pt x="0" y="53"/>
                    </a:lnTo>
                    <a:lnTo>
                      <a:pt x="4" y="54"/>
                    </a:lnTo>
                    <a:lnTo>
                      <a:pt x="10" y="54"/>
                    </a:lnTo>
                    <a:lnTo>
                      <a:pt x="18" y="52"/>
                    </a:lnTo>
                    <a:lnTo>
                      <a:pt x="28" y="49"/>
                    </a:lnTo>
                    <a:lnTo>
                      <a:pt x="37" y="45"/>
                    </a:lnTo>
                    <a:lnTo>
                      <a:pt x="44" y="41"/>
                    </a:lnTo>
                    <a:lnTo>
                      <a:pt x="50" y="39"/>
                    </a:lnTo>
                    <a:lnTo>
                      <a:pt x="52" y="38"/>
                    </a:lnTo>
                    <a:lnTo>
                      <a:pt x="57" y="33"/>
                    </a:lnTo>
                    <a:lnTo>
                      <a:pt x="67" y="21"/>
                    </a:lnTo>
                    <a:lnTo>
                      <a:pt x="80" y="11"/>
                    </a:lnTo>
                    <a:lnTo>
                      <a:pt x="89" y="6"/>
                    </a:lnTo>
                    <a:lnTo>
                      <a:pt x="81" y="5"/>
                    </a:lnTo>
                    <a:lnTo>
                      <a:pt x="69" y="3"/>
                    </a:lnTo>
                    <a:lnTo>
                      <a:pt x="53" y="2"/>
                    </a:lnTo>
                    <a:lnTo>
                      <a:pt x="37" y="2"/>
                    </a:lnTo>
                    <a:lnTo>
                      <a:pt x="23" y="1"/>
                    </a:lnTo>
                    <a:lnTo>
                      <a:pt x="13" y="0"/>
                    </a:lnTo>
                    <a:lnTo>
                      <a:pt x="9" y="0"/>
                    </a:lnTo>
                    <a:close/>
                  </a:path>
                </a:pathLst>
              </a:custGeom>
              <a:solidFill>
                <a:srgbClr val="FF7F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63" name="Freeform 53"/>
              <p:cNvSpPr>
                <a:spLocks/>
              </p:cNvSpPr>
              <p:nvPr/>
            </p:nvSpPr>
            <p:spPr bwMode="auto">
              <a:xfrm>
                <a:off x="3489" y="2729"/>
                <a:ext cx="67" cy="60"/>
              </a:xfrm>
              <a:custGeom>
                <a:avLst/>
                <a:gdLst>
                  <a:gd name="T0" fmla="*/ 43 w 67"/>
                  <a:gd name="T1" fmla="*/ 0 h 60"/>
                  <a:gd name="T2" fmla="*/ 0 w 67"/>
                  <a:gd name="T3" fmla="*/ 60 h 60"/>
                  <a:gd name="T4" fmla="*/ 67 w 67"/>
                  <a:gd name="T5" fmla="*/ 44 h 60"/>
                  <a:gd name="T6" fmla="*/ 43 w 67"/>
                  <a:gd name="T7" fmla="*/ 0 h 60"/>
                  <a:gd name="T8" fmla="*/ 0 60000 65536"/>
                  <a:gd name="T9" fmla="*/ 0 60000 65536"/>
                  <a:gd name="T10" fmla="*/ 0 60000 65536"/>
                  <a:gd name="T11" fmla="*/ 0 60000 65536"/>
                  <a:gd name="T12" fmla="*/ 0 w 67"/>
                  <a:gd name="T13" fmla="*/ 0 h 60"/>
                  <a:gd name="T14" fmla="*/ 67 w 67"/>
                  <a:gd name="T15" fmla="*/ 60 h 60"/>
                </a:gdLst>
                <a:ahLst/>
                <a:cxnLst>
                  <a:cxn ang="T8">
                    <a:pos x="T0" y="T1"/>
                  </a:cxn>
                  <a:cxn ang="T9">
                    <a:pos x="T2" y="T3"/>
                  </a:cxn>
                  <a:cxn ang="T10">
                    <a:pos x="T4" y="T5"/>
                  </a:cxn>
                  <a:cxn ang="T11">
                    <a:pos x="T6" y="T7"/>
                  </a:cxn>
                </a:cxnLst>
                <a:rect l="T12" t="T13" r="T14" b="T15"/>
                <a:pathLst>
                  <a:path w="67" h="60">
                    <a:moveTo>
                      <a:pt x="43" y="0"/>
                    </a:moveTo>
                    <a:lnTo>
                      <a:pt x="0" y="60"/>
                    </a:lnTo>
                    <a:lnTo>
                      <a:pt x="67" y="44"/>
                    </a:lnTo>
                    <a:lnTo>
                      <a:pt x="43" y="0"/>
                    </a:lnTo>
                    <a:close/>
                  </a:path>
                </a:pathLst>
              </a:custGeom>
              <a:solidFill>
                <a:srgbClr val="6BF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64" name="Freeform 54"/>
              <p:cNvSpPr>
                <a:spLocks/>
              </p:cNvSpPr>
              <p:nvPr/>
            </p:nvSpPr>
            <p:spPr bwMode="auto">
              <a:xfrm>
                <a:off x="3084" y="2543"/>
                <a:ext cx="1573" cy="512"/>
              </a:xfrm>
              <a:custGeom>
                <a:avLst/>
                <a:gdLst>
                  <a:gd name="T0" fmla="*/ 2 w 1573"/>
                  <a:gd name="T1" fmla="*/ 396 h 512"/>
                  <a:gd name="T2" fmla="*/ 20 w 1573"/>
                  <a:gd name="T3" fmla="*/ 403 h 512"/>
                  <a:gd name="T4" fmla="*/ 53 w 1573"/>
                  <a:gd name="T5" fmla="*/ 418 h 512"/>
                  <a:gd name="T6" fmla="*/ 97 w 1573"/>
                  <a:gd name="T7" fmla="*/ 436 h 512"/>
                  <a:gd name="T8" fmla="*/ 149 w 1573"/>
                  <a:gd name="T9" fmla="*/ 456 h 512"/>
                  <a:gd name="T10" fmla="*/ 209 w 1573"/>
                  <a:gd name="T11" fmla="*/ 477 h 512"/>
                  <a:gd name="T12" fmla="*/ 269 w 1573"/>
                  <a:gd name="T13" fmla="*/ 494 h 512"/>
                  <a:gd name="T14" fmla="*/ 332 w 1573"/>
                  <a:gd name="T15" fmla="*/ 508 h 512"/>
                  <a:gd name="T16" fmla="*/ 363 w 1573"/>
                  <a:gd name="T17" fmla="*/ 512 h 512"/>
                  <a:gd name="T18" fmla="*/ 380 w 1573"/>
                  <a:gd name="T19" fmla="*/ 507 h 512"/>
                  <a:gd name="T20" fmla="*/ 411 w 1573"/>
                  <a:gd name="T21" fmla="*/ 498 h 512"/>
                  <a:gd name="T22" fmla="*/ 457 w 1573"/>
                  <a:gd name="T23" fmla="*/ 484 h 512"/>
                  <a:gd name="T24" fmla="*/ 514 w 1573"/>
                  <a:gd name="T25" fmla="*/ 468 h 512"/>
                  <a:gd name="T26" fmla="*/ 582 w 1573"/>
                  <a:gd name="T27" fmla="*/ 446 h 512"/>
                  <a:gd name="T28" fmla="*/ 661 w 1573"/>
                  <a:gd name="T29" fmla="*/ 424 h 512"/>
                  <a:gd name="T30" fmla="*/ 745 w 1573"/>
                  <a:gd name="T31" fmla="*/ 397 h 512"/>
                  <a:gd name="T32" fmla="*/ 837 w 1573"/>
                  <a:gd name="T33" fmla="*/ 368 h 512"/>
                  <a:gd name="T34" fmla="*/ 933 w 1573"/>
                  <a:gd name="T35" fmla="*/ 336 h 512"/>
                  <a:gd name="T36" fmla="*/ 1033 w 1573"/>
                  <a:gd name="T37" fmla="*/ 303 h 512"/>
                  <a:gd name="T38" fmla="*/ 1134 w 1573"/>
                  <a:gd name="T39" fmla="*/ 269 h 512"/>
                  <a:gd name="T40" fmla="*/ 1237 w 1573"/>
                  <a:gd name="T41" fmla="*/ 233 h 512"/>
                  <a:gd name="T42" fmla="*/ 1337 w 1573"/>
                  <a:gd name="T43" fmla="*/ 197 h 512"/>
                  <a:gd name="T44" fmla="*/ 1434 w 1573"/>
                  <a:gd name="T45" fmla="*/ 159 h 512"/>
                  <a:gd name="T46" fmla="*/ 1529 w 1573"/>
                  <a:gd name="T47" fmla="*/ 122 h 512"/>
                  <a:gd name="T48" fmla="*/ 1558 w 1573"/>
                  <a:gd name="T49" fmla="*/ 88 h 512"/>
                  <a:gd name="T50" fmla="*/ 1209 w 1573"/>
                  <a:gd name="T51" fmla="*/ 1 h 512"/>
                  <a:gd name="T52" fmla="*/ 1185 w 1573"/>
                  <a:gd name="T53" fmla="*/ 7 h 512"/>
                  <a:gd name="T54" fmla="*/ 1142 w 1573"/>
                  <a:gd name="T55" fmla="*/ 21 h 512"/>
                  <a:gd name="T56" fmla="*/ 1081 w 1573"/>
                  <a:gd name="T57" fmla="*/ 39 h 512"/>
                  <a:gd name="T58" fmla="*/ 1005 w 1573"/>
                  <a:gd name="T59" fmla="*/ 62 h 512"/>
                  <a:gd name="T60" fmla="*/ 918 w 1573"/>
                  <a:gd name="T61" fmla="*/ 88 h 512"/>
                  <a:gd name="T62" fmla="*/ 820 w 1573"/>
                  <a:gd name="T63" fmla="*/ 119 h 512"/>
                  <a:gd name="T64" fmla="*/ 718 w 1573"/>
                  <a:gd name="T65" fmla="*/ 150 h 512"/>
                  <a:gd name="T66" fmla="*/ 611 w 1573"/>
                  <a:gd name="T67" fmla="*/ 183 h 512"/>
                  <a:gd name="T68" fmla="*/ 505 w 1573"/>
                  <a:gd name="T69" fmla="*/ 217 h 512"/>
                  <a:gd name="T70" fmla="*/ 401 w 1573"/>
                  <a:gd name="T71" fmla="*/ 250 h 512"/>
                  <a:gd name="T72" fmla="*/ 302 w 1573"/>
                  <a:gd name="T73" fmla="*/ 283 h 512"/>
                  <a:gd name="T74" fmla="*/ 211 w 1573"/>
                  <a:gd name="T75" fmla="*/ 313 h 512"/>
                  <a:gd name="T76" fmla="*/ 133 w 1573"/>
                  <a:gd name="T77" fmla="*/ 341 h 512"/>
                  <a:gd name="T78" fmla="*/ 67 w 1573"/>
                  <a:gd name="T79" fmla="*/ 367 h 512"/>
                  <a:gd name="T80" fmla="*/ 18 w 1573"/>
                  <a:gd name="T81" fmla="*/ 386 h 51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573"/>
                  <a:gd name="T124" fmla="*/ 0 h 512"/>
                  <a:gd name="T125" fmla="*/ 1573 w 1573"/>
                  <a:gd name="T126" fmla="*/ 512 h 51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573" h="512">
                    <a:moveTo>
                      <a:pt x="0" y="394"/>
                    </a:moveTo>
                    <a:lnTo>
                      <a:pt x="2" y="396"/>
                    </a:lnTo>
                    <a:lnTo>
                      <a:pt x="9" y="398"/>
                    </a:lnTo>
                    <a:lnTo>
                      <a:pt x="20" y="403"/>
                    </a:lnTo>
                    <a:lnTo>
                      <a:pt x="34" y="411"/>
                    </a:lnTo>
                    <a:lnTo>
                      <a:pt x="53" y="418"/>
                    </a:lnTo>
                    <a:lnTo>
                      <a:pt x="73" y="427"/>
                    </a:lnTo>
                    <a:lnTo>
                      <a:pt x="97" y="436"/>
                    </a:lnTo>
                    <a:lnTo>
                      <a:pt x="123" y="446"/>
                    </a:lnTo>
                    <a:lnTo>
                      <a:pt x="149" y="456"/>
                    </a:lnTo>
                    <a:lnTo>
                      <a:pt x="178" y="467"/>
                    </a:lnTo>
                    <a:lnTo>
                      <a:pt x="209" y="477"/>
                    </a:lnTo>
                    <a:lnTo>
                      <a:pt x="239" y="487"/>
                    </a:lnTo>
                    <a:lnTo>
                      <a:pt x="269" y="494"/>
                    </a:lnTo>
                    <a:lnTo>
                      <a:pt x="301" y="502"/>
                    </a:lnTo>
                    <a:lnTo>
                      <a:pt x="332" y="508"/>
                    </a:lnTo>
                    <a:lnTo>
                      <a:pt x="361" y="512"/>
                    </a:lnTo>
                    <a:lnTo>
                      <a:pt x="363" y="512"/>
                    </a:lnTo>
                    <a:lnTo>
                      <a:pt x="369" y="510"/>
                    </a:lnTo>
                    <a:lnTo>
                      <a:pt x="380" y="507"/>
                    </a:lnTo>
                    <a:lnTo>
                      <a:pt x="394" y="503"/>
                    </a:lnTo>
                    <a:lnTo>
                      <a:pt x="411" y="498"/>
                    </a:lnTo>
                    <a:lnTo>
                      <a:pt x="433" y="492"/>
                    </a:lnTo>
                    <a:lnTo>
                      <a:pt x="457" y="484"/>
                    </a:lnTo>
                    <a:lnTo>
                      <a:pt x="483" y="477"/>
                    </a:lnTo>
                    <a:lnTo>
                      <a:pt x="514" y="468"/>
                    </a:lnTo>
                    <a:lnTo>
                      <a:pt x="547" y="458"/>
                    </a:lnTo>
                    <a:lnTo>
                      <a:pt x="582" y="446"/>
                    </a:lnTo>
                    <a:lnTo>
                      <a:pt x="620" y="435"/>
                    </a:lnTo>
                    <a:lnTo>
                      <a:pt x="661" y="424"/>
                    </a:lnTo>
                    <a:lnTo>
                      <a:pt x="702" y="410"/>
                    </a:lnTo>
                    <a:lnTo>
                      <a:pt x="745" y="397"/>
                    </a:lnTo>
                    <a:lnTo>
                      <a:pt x="791" y="382"/>
                    </a:lnTo>
                    <a:lnTo>
                      <a:pt x="837" y="368"/>
                    </a:lnTo>
                    <a:lnTo>
                      <a:pt x="885" y="353"/>
                    </a:lnTo>
                    <a:lnTo>
                      <a:pt x="933" y="336"/>
                    </a:lnTo>
                    <a:lnTo>
                      <a:pt x="982" y="320"/>
                    </a:lnTo>
                    <a:lnTo>
                      <a:pt x="1033" y="303"/>
                    </a:lnTo>
                    <a:lnTo>
                      <a:pt x="1084" y="286"/>
                    </a:lnTo>
                    <a:lnTo>
                      <a:pt x="1134" y="269"/>
                    </a:lnTo>
                    <a:lnTo>
                      <a:pt x="1185" y="252"/>
                    </a:lnTo>
                    <a:lnTo>
                      <a:pt x="1237" y="233"/>
                    </a:lnTo>
                    <a:lnTo>
                      <a:pt x="1286" y="215"/>
                    </a:lnTo>
                    <a:lnTo>
                      <a:pt x="1337" y="197"/>
                    </a:lnTo>
                    <a:lnTo>
                      <a:pt x="1386" y="178"/>
                    </a:lnTo>
                    <a:lnTo>
                      <a:pt x="1434" y="159"/>
                    </a:lnTo>
                    <a:lnTo>
                      <a:pt x="1482" y="141"/>
                    </a:lnTo>
                    <a:lnTo>
                      <a:pt x="1529" y="122"/>
                    </a:lnTo>
                    <a:lnTo>
                      <a:pt x="1573" y="103"/>
                    </a:lnTo>
                    <a:lnTo>
                      <a:pt x="1558" y="88"/>
                    </a:lnTo>
                    <a:lnTo>
                      <a:pt x="1211" y="0"/>
                    </a:lnTo>
                    <a:lnTo>
                      <a:pt x="1209" y="1"/>
                    </a:lnTo>
                    <a:lnTo>
                      <a:pt x="1200" y="4"/>
                    </a:lnTo>
                    <a:lnTo>
                      <a:pt x="1185" y="7"/>
                    </a:lnTo>
                    <a:lnTo>
                      <a:pt x="1166" y="14"/>
                    </a:lnTo>
                    <a:lnTo>
                      <a:pt x="1142" y="21"/>
                    </a:lnTo>
                    <a:lnTo>
                      <a:pt x="1113" y="29"/>
                    </a:lnTo>
                    <a:lnTo>
                      <a:pt x="1081" y="39"/>
                    </a:lnTo>
                    <a:lnTo>
                      <a:pt x="1044" y="50"/>
                    </a:lnTo>
                    <a:lnTo>
                      <a:pt x="1005" y="62"/>
                    </a:lnTo>
                    <a:lnTo>
                      <a:pt x="962" y="74"/>
                    </a:lnTo>
                    <a:lnTo>
                      <a:pt x="918" y="88"/>
                    </a:lnTo>
                    <a:lnTo>
                      <a:pt x="870" y="103"/>
                    </a:lnTo>
                    <a:lnTo>
                      <a:pt x="820" y="119"/>
                    </a:lnTo>
                    <a:lnTo>
                      <a:pt x="770" y="134"/>
                    </a:lnTo>
                    <a:lnTo>
                      <a:pt x="718" y="150"/>
                    </a:lnTo>
                    <a:lnTo>
                      <a:pt x="664" y="167"/>
                    </a:lnTo>
                    <a:lnTo>
                      <a:pt x="611" y="183"/>
                    </a:lnTo>
                    <a:lnTo>
                      <a:pt x="558" y="201"/>
                    </a:lnTo>
                    <a:lnTo>
                      <a:pt x="505" y="217"/>
                    </a:lnTo>
                    <a:lnTo>
                      <a:pt x="453" y="234"/>
                    </a:lnTo>
                    <a:lnTo>
                      <a:pt x="401" y="250"/>
                    </a:lnTo>
                    <a:lnTo>
                      <a:pt x="351" y="267"/>
                    </a:lnTo>
                    <a:lnTo>
                      <a:pt x="302" y="283"/>
                    </a:lnTo>
                    <a:lnTo>
                      <a:pt x="256" y="298"/>
                    </a:lnTo>
                    <a:lnTo>
                      <a:pt x="211" y="313"/>
                    </a:lnTo>
                    <a:lnTo>
                      <a:pt x="171" y="327"/>
                    </a:lnTo>
                    <a:lnTo>
                      <a:pt x="133" y="341"/>
                    </a:lnTo>
                    <a:lnTo>
                      <a:pt x="97" y="354"/>
                    </a:lnTo>
                    <a:lnTo>
                      <a:pt x="67" y="367"/>
                    </a:lnTo>
                    <a:lnTo>
                      <a:pt x="39" y="377"/>
                    </a:lnTo>
                    <a:lnTo>
                      <a:pt x="18" y="386"/>
                    </a:lnTo>
                    <a:lnTo>
                      <a:pt x="0" y="394"/>
                    </a:lnTo>
                    <a:close/>
                  </a:path>
                </a:pathLst>
              </a:custGeom>
              <a:solidFill>
                <a:srgbClr val="E891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65" name="Freeform 55"/>
              <p:cNvSpPr>
                <a:spLocks/>
              </p:cNvSpPr>
              <p:nvPr/>
            </p:nvSpPr>
            <p:spPr bwMode="auto">
              <a:xfrm>
                <a:off x="3071" y="2648"/>
                <a:ext cx="1580" cy="482"/>
              </a:xfrm>
              <a:custGeom>
                <a:avLst/>
                <a:gdLst>
                  <a:gd name="T0" fmla="*/ 4 w 1580"/>
                  <a:gd name="T1" fmla="*/ 293 h 482"/>
                  <a:gd name="T2" fmla="*/ 28 w 1580"/>
                  <a:gd name="T3" fmla="*/ 302 h 482"/>
                  <a:gd name="T4" fmla="*/ 71 w 1580"/>
                  <a:gd name="T5" fmla="*/ 319 h 482"/>
                  <a:gd name="T6" fmla="*/ 127 w 1580"/>
                  <a:gd name="T7" fmla="*/ 339 h 482"/>
                  <a:gd name="T8" fmla="*/ 190 w 1580"/>
                  <a:gd name="T9" fmla="*/ 362 h 482"/>
                  <a:gd name="T10" fmla="*/ 252 w 1580"/>
                  <a:gd name="T11" fmla="*/ 383 h 482"/>
                  <a:gd name="T12" fmla="*/ 309 w 1580"/>
                  <a:gd name="T13" fmla="*/ 402 h 482"/>
                  <a:gd name="T14" fmla="*/ 353 w 1580"/>
                  <a:gd name="T15" fmla="*/ 413 h 482"/>
                  <a:gd name="T16" fmla="*/ 371 w 1580"/>
                  <a:gd name="T17" fmla="*/ 417 h 482"/>
                  <a:gd name="T18" fmla="*/ 381 w 1580"/>
                  <a:gd name="T19" fmla="*/ 415 h 482"/>
                  <a:gd name="T20" fmla="*/ 400 w 1580"/>
                  <a:gd name="T21" fmla="*/ 410 h 482"/>
                  <a:gd name="T22" fmla="*/ 428 w 1580"/>
                  <a:gd name="T23" fmla="*/ 402 h 482"/>
                  <a:gd name="T24" fmla="*/ 466 w 1580"/>
                  <a:gd name="T25" fmla="*/ 391 h 482"/>
                  <a:gd name="T26" fmla="*/ 514 w 1580"/>
                  <a:gd name="T27" fmla="*/ 377 h 482"/>
                  <a:gd name="T28" fmla="*/ 571 w 1580"/>
                  <a:gd name="T29" fmla="*/ 359 h 482"/>
                  <a:gd name="T30" fmla="*/ 638 w 1580"/>
                  <a:gd name="T31" fmla="*/ 339 h 482"/>
                  <a:gd name="T32" fmla="*/ 714 w 1580"/>
                  <a:gd name="T33" fmla="*/ 315 h 482"/>
                  <a:gd name="T34" fmla="*/ 799 w 1580"/>
                  <a:gd name="T35" fmla="*/ 287 h 482"/>
                  <a:gd name="T36" fmla="*/ 894 w 1580"/>
                  <a:gd name="T37" fmla="*/ 254 h 482"/>
                  <a:gd name="T38" fmla="*/ 998 w 1580"/>
                  <a:gd name="T39" fmla="*/ 219 h 482"/>
                  <a:gd name="T40" fmla="*/ 1110 w 1580"/>
                  <a:gd name="T41" fmla="*/ 178 h 482"/>
                  <a:gd name="T42" fmla="*/ 1233 w 1580"/>
                  <a:gd name="T43" fmla="*/ 133 h 482"/>
                  <a:gd name="T44" fmla="*/ 1365 w 1580"/>
                  <a:gd name="T45" fmla="*/ 83 h 482"/>
                  <a:gd name="T46" fmla="*/ 1507 w 1580"/>
                  <a:gd name="T47" fmla="*/ 29 h 482"/>
                  <a:gd name="T48" fmla="*/ 1580 w 1580"/>
                  <a:gd name="T49" fmla="*/ 68 h 482"/>
                  <a:gd name="T50" fmla="*/ 1571 w 1580"/>
                  <a:gd name="T51" fmla="*/ 72 h 482"/>
                  <a:gd name="T52" fmla="*/ 1546 w 1580"/>
                  <a:gd name="T53" fmla="*/ 81 h 482"/>
                  <a:gd name="T54" fmla="*/ 1505 w 1580"/>
                  <a:gd name="T55" fmla="*/ 95 h 482"/>
                  <a:gd name="T56" fmla="*/ 1452 w 1580"/>
                  <a:gd name="T57" fmla="*/ 114 h 482"/>
                  <a:gd name="T58" fmla="*/ 1386 w 1580"/>
                  <a:gd name="T59" fmla="*/ 138 h 482"/>
                  <a:gd name="T60" fmla="*/ 1312 w 1580"/>
                  <a:gd name="T61" fmla="*/ 164 h 482"/>
                  <a:gd name="T62" fmla="*/ 1228 w 1580"/>
                  <a:gd name="T63" fmla="*/ 193 h 482"/>
                  <a:gd name="T64" fmla="*/ 1138 w 1580"/>
                  <a:gd name="T65" fmla="*/ 225 h 482"/>
                  <a:gd name="T66" fmla="*/ 1042 w 1580"/>
                  <a:gd name="T67" fmla="*/ 259 h 482"/>
                  <a:gd name="T68" fmla="*/ 943 w 1580"/>
                  <a:gd name="T69" fmla="*/ 293 h 482"/>
                  <a:gd name="T70" fmla="*/ 842 w 1580"/>
                  <a:gd name="T71" fmla="*/ 327 h 482"/>
                  <a:gd name="T72" fmla="*/ 742 w 1580"/>
                  <a:gd name="T73" fmla="*/ 362 h 482"/>
                  <a:gd name="T74" fmla="*/ 642 w 1580"/>
                  <a:gd name="T75" fmla="*/ 394 h 482"/>
                  <a:gd name="T76" fmla="*/ 546 w 1580"/>
                  <a:gd name="T77" fmla="*/ 426 h 482"/>
                  <a:gd name="T78" fmla="*/ 453 w 1580"/>
                  <a:gd name="T79" fmla="*/ 455 h 482"/>
                  <a:gd name="T80" fmla="*/ 369 w 1580"/>
                  <a:gd name="T81" fmla="*/ 482 h 482"/>
                  <a:gd name="T82" fmla="*/ 10 w 1580"/>
                  <a:gd name="T83" fmla="*/ 369 h 482"/>
                  <a:gd name="T84" fmla="*/ 18 w 1580"/>
                  <a:gd name="T85" fmla="*/ 363 h 482"/>
                  <a:gd name="T86" fmla="*/ 23 w 1580"/>
                  <a:gd name="T87" fmla="*/ 346 h 482"/>
                  <a:gd name="T88" fmla="*/ 13 w 1580"/>
                  <a:gd name="T89" fmla="*/ 315 h 48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580"/>
                  <a:gd name="T136" fmla="*/ 0 h 482"/>
                  <a:gd name="T137" fmla="*/ 1580 w 1580"/>
                  <a:gd name="T138" fmla="*/ 482 h 48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580" h="482">
                    <a:moveTo>
                      <a:pt x="0" y="292"/>
                    </a:moveTo>
                    <a:lnTo>
                      <a:pt x="4" y="293"/>
                    </a:lnTo>
                    <a:lnTo>
                      <a:pt x="13" y="297"/>
                    </a:lnTo>
                    <a:lnTo>
                      <a:pt x="28" y="302"/>
                    </a:lnTo>
                    <a:lnTo>
                      <a:pt x="48" y="310"/>
                    </a:lnTo>
                    <a:lnTo>
                      <a:pt x="71" y="319"/>
                    </a:lnTo>
                    <a:lnTo>
                      <a:pt x="98" y="329"/>
                    </a:lnTo>
                    <a:lnTo>
                      <a:pt x="127" y="339"/>
                    </a:lnTo>
                    <a:lnTo>
                      <a:pt x="158" y="350"/>
                    </a:lnTo>
                    <a:lnTo>
                      <a:pt x="190" y="362"/>
                    </a:lnTo>
                    <a:lnTo>
                      <a:pt x="222" y="373"/>
                    </a:lnTo>
                    <a:lnTo>
                      <a:pt x="252" y="383"/>
                    </a:lnTo>
                    <a:lnTo>
                      <a:pt x="281" y="393"/>
                    </a:lnTo>
                    <a:lnTo>
                      <a:pt x="309" y="402"/>
                    </a:lnTo>
                    <a:lnTo>
                      <a:pt x="333" y="408"/>
                    </a:lnTo>
                    <a:lnTo>
                      <a:pt x="353" y="413"/>
                    </a:lnTo>
                    <a:lnTo>
                      <a:pt x="370" y="417"/>
                    </a:lnTo>
                    <a:lnTo>
                      <a:pt x="371" y="417"/>
                    </a:lnTo>
                    <a:lnTo>
                      <a:pt x="375" y="416"/>
                    </a:lnTo>
                    <a:lnTo>
                      <a:pt x="381" y="415"/>
                    </a:lnTo>
                    <a:lnTo>
                      <a:pt x="389" y="412"/>
                    </a:lnTo>
                    <a:lnTo>
                      <a:pt x="400" y="410"/>
                    </a:lnTo>
                    <a:lnTo>
                      <a:pt x="413" y="406"/>
                    </a:lnTo>
                    <a:lnTo>
                      <a:pt x="428" y="402"/>
                    </a:lnTo>
                    <a:lnTo>
                      <a:pt x="446" y="397"/>
                    </a:lnTo>
                    <a:lnTo>
                      <a:pt x="466" y="391"/>
                    </a:lnTo>
                    <a:lnTo>
                      <a:pt x="489" y="384"/>
                    </a:lnTo>
                    <a:lnTo>
                      <a:pt x="514" y="377"/>
                    </a:lnTo>
                    <a:lnTo>
                      <a:pt x="542" y="369"/>
                    </a:lnTo>
                    <a:lnTo>
                      <a:pt x="571" y="359"/>
                    </a:lnTo>
                    <a:lnTo>
                      <a:pt x="603" y="350"/>
                    </a:lnTo>
                    <a:lnTo>
                      <a:pt x="638" y="339"/>
                    </a:lnTo>
                    <a:lnTo>
                      <a:pt x="675" y="327"/>
                    </a:lnTo>
                    <a:lnTo>
                      <a:pt x="714" y="315"/>
                    </a:lnTo>
                    <a:lnTo>
                      <a:pt x="755" y="301"/>
                    </a:lnTo>
                    <a:lnTo>
                      <a:pt x="799" y="287"/>
                    </a:lnTo>
                    <a:lnTo>
                      <a:pt x="845" y="270"/>
                    </a:lnTo>
                    <a:lnTo>
                      <a:pt x="894" y="254"/>
                    </a:lnTo>
                    <a:lnTo>
                      <a:pt x="945" y="236"/>
                    </a:lnTo>
                    <a:lnTo>
                      <a:pt x="998" y="219"/>
                    </a:lnTo>
                    <a:lnTo>
                      <a:pt x="1053" y="198"/>
                    </a:lnTo>
                    <a:lnTo>
                      <a:pt x="1110" y="178"/>
                    </a:lnTo>
                    <a:lnTo>
                      <a:pt x="1171" y="155"/>
                    </a:lnTo>
                    <a:lnTo>
                      <a:pt x="1233" y="133"/>
                    </a:lnTo>
                    <a:lnTo>
                      <a:pt x="1298" y="109"/>
                    </a:lnTo>
                    <a:lnTo>
                      <a:pt x="1365" y="83"/>
                    </a:lnTo>
                    <a:lnTo>
                      <a:pt x="1435" y="57"/>
                    </a:lnTo>
                    <a:lnTo>
                      <a:pt x="1507" y="29"/>
                    </a:lnTo>
                    <a:lnTo>
                      <a:pt x="1580" y="0"/>
                    </a:lnTo>
                    <a:lnTo>
                      <a:pt x="1580" y="68"/>
                    </a:lnTo>
                    <a:lnTo>
                      <a:pt x="1578" y="69"/>
                    </a:lnTo>
                    <a:lnTo>
                      <a:pt x="1571" y="72"/>
                    </a:lnTo>
                    <a:lnTo>
                      <a:pt x="1561" y="76"/>
                    </a:lnTo>
                    <a:lnTo>
                      <a:pt x="1546" y="81"/>
                    </a:lnTo>
                    <a:lnTo>
                      <a:pt x="1527" y="87"/>
                    </a:lnTo>
                    <a:lnTo>
                      <a:pt x="1505" y="95"/>
                    </a:lnTo>
                    <a:lnTo>
                      <a:pt x="1480" y="103"/>
                    </a:lnTo>
                    <a:lnTo>
                      <a:pt x="1452" y="114"/>
                    </a:lnTo>
                    <a:lnTo>
                      <a:pt x="1421" y="125"/>
                    </a:lnTo>
                    <a:lnTo>
                      <a:pt x="1386" y="138"/>
                    </a:lnTo>
                    <a:lnTo>
                      <a:pt x="1351" y="150"/>
                    </a:lnTo>
                    <a:lnTo>
                      <a:pt x="1312" y="164"/>
                    </a:lnTo>
                    <a:lnTo>
                      <a:pt x="1271" y="178"/>
                    </a:lnTo>
                    <a:lnTo>
                      <a:pt x="1228" y="193"/>
                    </a:lnTo>
                    <a:lnTo>
                      <a:pt x="1184" y="210"/>
                    </a:lnTo>
                    <a:lnTo>
                      <a:pt x="1138" y="225"/>
                    </a:lnTo>
                    <a:lnTo>
                      <a:pt x="1090" y="243"/>
                    </a:lnTo>
                    <a:lnTo>
                      <a:pt x="1042" y="259"/>
                    </a:lnTo>
                    <a:lnTo>
                      <a:pt x="993" y="276"/>
                    </a:lnTo>
                    <a:lnTo>
                      <a:pt x="943" y="293"/>
                    </a:lnTo>
                    <a:lnTo>
                      <a:pt x="893" y="310"/>
                    </a:lnTo>
                    <a:lnTo>
                      <a:pt x="842" y="327"/>
                    </a:lnTo>
                    <a:lnTo>
                      <a:pt x="791" y="345"/>
                    </a:lnTo>
                    <a:lnTo>
                      <a:pt x="742" y="362"/>
                    </a:lnTo>
                    <a:lnTo>
                      <a:pt x="691" y="378"/>
                    </a:lnTo>
                    <a:lnTo>
                      <a:pt x="642" y="394"/>
                    </a:lnTo>
                    <a:lnTo>
                      <a:pt x="594" y="411"/>
                    </a:lnTo>
                    <a:lnTo>
                      <a:pt x="546" y="426"/>
                    </a:lnTo>
                    <a:lnTo>
                      <a:pt x="499" y="441"/>
                    </a:lnTo>
                    <a:lnTo>
                      <a:pt x="453" y="455"/>
                    </a:lnTo>
                    <a:lnTo>
                      <a:pt x="410" y="469"/>
                    </a:lnTo>
                    <a:lnTo>
                      <a:pt x="369" y="482"/>
                    </a:lnTo>
                    <a:lnTo>
                      <a:pt x="9" y="369"/>
                    </a:lnTo>
                    <a:lnTo>
                      <a:pt x="10" y="369"/>
                    </a:lnTo>
                    <a:lnTo>
                      <a:pt x="14" y="367"/>
                    </a:lnTo>
                    <a:lnTo>
                      <a:pt x="18" y="363"/>
                    </a:lnTo>
                    <a:lnTo>
                      <a:pt x="22" y="356"/>
                    </a:lnTo>
                    <a:lnTo>
                      <a:pt x="23" y="346"/>
                    </a:lnTo>
                    <a:lnTo>
                      <a:pt x="20" y="334"/>
                    </a:lnTo>
                    <a:lnTo>
                      <a:pt x="13" y="315"/>
                    </a:lnTo>
                    <a:lnTo>
                      <a:pt x="0" y="292"/>
                    </a:lnTo>
                    <a:close/>
                  </a:path>
                </a:pathLst>
              </a:custGeom>
              <a:solidFill>
                <a:srgbClr val="C175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66" name="Freeform 56"/>
              <p:cNvSpPr>
                <a:spLocks/>
              </p:cNvSpPr>
              <p:nvPr/>
            </p:nvSpPr>
            <p:spPr bwMode="auto">
              <a:xfrm>
                <a:off x="4537" y="2743"/>
                <a:ext cx="52" cy="337"/>
              </a:xfrm>
              <a:custGeom>
                <a:avLst/>
                <a:gdLst>
                  <a:gd name="T0" fmla="*/ 0 w 52"/>
                  <a:gd name="T1" fmla="*/ 19 h 337"/>
                  <a:gd name="T2" fmla="*/ 46 w 52"/>
                  <a:gd name="T3" fmla="*/ 0 h 337"/>
                  <a:gd name="T4" fmla="*/ 52 w 52"/>
                  <a:gd name="T5" fmla="*/ 322 h 337"/>
                  <a:gd name="T6" fmla="*/ 51 w 52"/>
                  <a:gd name="T7" fmla="*/ 321 h 337"/>
                  <a:gd name="T8" fmla="*/ 48 w 52"/>
                  <a:gd name="T9" fmla="*/ 318 h 337"/>
                  <a:gd name="T10" fmla="*/ 43 w 52"/>
                  <a:gd name="T11" fmla="*/ 315 h 337"/>
                  <a:gd name="T12" fmla="*/ 37 w 52"/>
                  <a:gd name="T13" fmla="*/ 312 h 337"/>
                  <a:gd name="T14" fmla="*/ 29 w 52"/>
                  <a:gd name="T15" fmla="*/ 312 h 337"/>
                  <a:gd name="T16" fmla="*/ 22 w 52"/>
                  <a:gd name="T17" fmla="*/ 316 h 337"/>
                  <a:gd name="T18" fmla="*/ 12 w 52"/>
                  <a:gd name="T19" fmla="*/ 323 h 337"/>
                  <a:gd name="T20" fmla="*/ 1 w 52"/>
                  <a:gd name="T21" fmla="*/ 337 h 337"/>
                  <a:gd name="T22" fmla="*/ 0 w 52"/>
                  <a:gd name="T23" fmla="*/ 19 h 3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2"/>
                  <a:gd name="T37" fmla="*/ 0 h 337"/>
                  <a:gd name="T38" fmla="*/ 52 w 52"/>
                  <a:gd name="T39" fmla="*/ 337 h 3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2" h="337">
                    <a:moveTo>
                      <a:pt x="0" y="19"/>
                    </a:moveTo>
                    <a:lnTo>
                      <a:pt x="46" y="0"/>
                    </a:lnTo>
                    <a:lnTo>
                      <a:pt x="52" y="322"/>
                    </a:lnTo>
                    <a:lnTo>
                      <a:pt x="51" y="321"/>
                    </a:lnTo>
                    <a:lnTo>
                      <a:pt x="48" y="318"/>
                    </a:lnTo>
                    <a:lnTo>
                      <a:pt x="43" y="315"/>
                    </a:lnTo>
                    <a:lnTo>
                      <a:pt x="37" y="312"/>
                    </a:lnTo>
                    <a:lnTo>
                      <a:pt x="29" y="312"/>
                    </a:lnTo>
                    <a:lnTo>
                      <a:pt x="22" y="316"/>
                    </a:lnTo>
                    <a:lnTo>
                      <a:pt x="12" y="323"/>
                    </a:lnTo>
                    <a:lnTo>
                      <a:pt x="1" y="337"/>
                    </a:lnTo>
                    <a:lnTo>
                      <a:pt x="0" y="19"/>
                    </a:lnTo>
                    <a:close/>
                  </a:path>
                </a:pathLst>
              </a:custGeom>
              <a:solidFill>
                <a:srgbClr val="7F9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67" name="Freeform 57"/>
              <p:cNvSpPr>
                <a:spLocks/>
              </p:cNvSpPr>
              <p:nvPr/>
            </p:nvSpPr>
            <p:spPr bwMode="auto">
              <a:xfrm>
                <a:off x="3512" y="3091"/>
                <a:ext cx="63" cy="208"/>
              </a:xfrm>
              <a:custGeom>
                <a:avLst/>
                <a:gdLst>
                  <a:gd name="T0" fmla="*/ 1 w 63"/>
                  <a:gd name="T1" fmla="*/ 27 h 208"/>
                  <a:gd name="T2" fmla="*/ 0 w 63"/>
                  <a:gd name="T3" fmla="*/ 208 h 208"/>
                  <a:gd name="T4" fmla="*/ 2 w 63"/>
                  <a:gd name="T5" fmla="*/ 206 h 208"/>
                  <a:gd name="T6" fmla="*/ 7 w 63"/>
                  <a:gd name="T7" fmla="*/ 199 h 208"/>
                  <a:gd name="T8" fmla="*/ 16 w 63"/>
                  <a:gd name="T9" fmla="*/ 191 h 208"/>
                  <a:gd name="T10" fmla="*/ 26 w 63"/>
                  <a:gd name="T11" fmla="*/ 183 h 208"/>
                  <a:gd name="T12" fmla="*/ 38 w 63"/>
                  <a:gd name="T13" fmla="*/ 177 h 208"/>
                  <a:gd name="T14" fmla="*/ 48 w 63"/>
                  <a:gd name="T15" fmla="*/ 174 h 208"/>
                  <a:gd name="T16" fmla="*/ 57 w 63"/>
                  <a:gd name="T17" fmla="*/ 179 h 208"/>
                  <a:gd name="T18" fmla="*/ 63 w 63"/>
                  <a:gd name="T19" fmla="*/ 192 h 208"/>
                  <a:gd name="T20" fmla="*/ 62 w 63"/>
                  <a:gd name="T21" fmla="*/ 0 h 208"/>
                  <a:gd name="T22" fmla="*/ 1 w 63"/>
                  <a:gd name="T23" fmla="*/ 27 h 20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3"/>
                  <a:gd name="T37" fmla="*/ 0 h 208"/>
                  <a:gd name="T38" fmla="*/ 63 w 63"/>
                  <a:gd name="T39" fmla="*/ 208 h 20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3" h="208">
                    <a:moveTo>
                      <a:pt x="1" y="27"/>
                    </a:moveTo>
                    <a:lnTo>
                      <a:pt x="0" y="208"/>
                    </a:lnTo>
                    <a:lnTo>
                      <a:pt x="2" y="206"/>
                    </a:lnTo>
                    <a:lnTo>
                      <a:pt x="7" y="199"/>
                    </a:lnTo>
                    <a:lnTo>
                      <a:pt x="16" y="191"/>
                    </a:lnTo>
                    <a:lnTo>
                      <a:pt x="26" y="183"/>
                    </a:lnTo>
                    <a:lnTo>
                      <a:pt x="38" y="177"/>
                    </a:lnTo>
                    <a:lnTo>
                      <a:pt x="48" y="174"/>
                    </a:lnTo>
                    <a:lnTo>
                      <a:pt x="57" y="179"/>
                    </a:lnTo>
                    <a:lnTo>
                      <a:pt x="63" y="192"/>
                    </a:lnTo>
                    <a:lnTo>
                      <a:pt x="62" y="0"/>
                    </a:lnTo>
                    <a:lnTo>
                      <a:pt x="1" y="27"/>
                    </a:lnTo>
                    <a:close/>
                  </a:path>
                </a:pathLst>
              </a:custGeom>
              <a:solidFill>
                <a:srgbClr val="7F9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68" name="Freeform 58"/>
              <p:cNvSpPr>
                <a:spLocks/>
              </p:cNvSpPr>
              <p:nvPr/>
            </p:nvSpPr>
            <p:spPr bwMode="auto">
              <a:xfrm>
                <a:off x="3141" y="3045"/>
                <a:ext cx="61" cy="195"/>
              </a:xfrm>
              <a:custGeom>
                <a:avLst/>
                <a:gdLst>
                  <a:gd name="T0" fmla="*/ 56 w 61"/>
                  <a:gd name="T1" fmla="*/ 18 h 195"/>
                  <a:gd name="T2" fmla="*/ 61 w 61"/>
                  <a:gd name="T3" fmla="*/ 195 h 195"/>
                  <a:gd name="T4" fmla="*/ 59 w 61"/>
                  <a:gd name="T5" fmla="*/ 194 h 195"/>
                  <a:gd name="T6" fmla="*/ 56 w 61"/>
                  <a:gd name="T7" fmla="*/ 191 h 195"/>
                  <a:gd name="T8" fmla="*/ 49 w 61"/>
                  <a:gd name="T9" fmla="*/ 187 h 195"/>
                  <a:gd name="T10" fmla="*/ 42 w 61"/>
                  <a:gd name="T11" fmla="*/ 182 h 195"/>
                  <a:gd name="T12" fmla="*/ 33 w 61"/>
                  <a:gd name="T13" fmla="*/ 178 h 195"/>
                  <a:gd name="T14" fmla="*/ 24 w 61"/>
                  <a:gd name="T15" fmla="*/ 176 h 195"/>
                  <a:gd name="T16" fmla="*/ 14 w 61"/>
                  <a:gd name="T17" fmla="*/ 175 h 195"/>
                  <a:gd name="T18" fmla="*/ 5 w 61"/>
                  <a:gd name="T19" fmla="*/ 176 h 195"/>
                  <a:gd name="T20" fmla="*/ 0 w 61"/>
                  <a:gd name="T21" fmla="*/ 0 h 195"/>
                  <a:gd name="T22" fmla="*/ 56 w 61"/>
                  <a:gd name="T23" fmla="*/ 18 h 1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1"/>
                  <a:gd name="T37" fmla="*/ 0 h 195"/>
                  <a:gd name="T38" fmla="*/ 61 w 61"/>
                  <a:gd name="T39" fmla="*/ 195 h 1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1" h="195">
                    <a:moveTo>
                      <a:pt x="56" y="18"/>
                    </a:moveTo>
                    <a:lnTo>
                      <a:pt x="61" y="195"/>
                    </a:lnTo>
                    <a:lnTo>
                      <a:pt x="59" y="194"/>
                    </a:lnTo>
                    <a:lnTo>
                      <a:pt x="56" y="191"/>
                    </a:lnTo>
                    <a:lnTo>
                      <a:pt x="49" y="187"/>
                    </a:lnTo>
                    <a:lnTo>
                      <a:pt x="42" y="182"/>
                    </a:lnTo>
                    <a:lnTo>
                      <a:pt x="33" y="178"/>
                    </a:lnTo>
                    <a:lnTo>
                      <a:pt x="24" y="176"/>
                    </a:lnTo>
                    <a:lnTo>
                      <a:pt x="14" y="175"/>
                    </a:lnTo>
                    <a:lnTo>
                      <a:pt x="5" y="176"/>
                    </a:lnTo>
                    <a:lnTo>
                      <a:pt x="0" y="0"/>
                    </a:lnTo>
                    <a:lnTo>
                      <a:pt x="56" y="18"/>
                    </a:lnTo>
                    <a:close/>
                  </a:path>
                </a:pathLst>
              </a:custGeom>
              <a:solidFill>
                <a:srgbClr val="7F9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69" name="Freeform 59"/>
              <p:cNvSpPr>
                <a:spLocks/>
              </p:cNvSpPr>
              <p:nvPr/>
            </p:nvSpPr>
            <p:spPr bwMode="auto">
              <a:xfrm>
                <a:off x="3070" y="2540"/>
                <a:ext cx="1590" cy="597"/>
              </a:xfrm>
              <a:custGeom>
                <a:avLst/>
                <a:gdLst>
                  <a:gd name="T0" fmla="*/ 104 w 1590"/>
                  <a:gd name="T1" fmla="*/ 442 h 597"/>
                  <a:gd name="T2" fmla="*/ 259 w 1590"/>
                  <a:gd name="T3" fmla="*/ 494 h 597"/>
                  <a:gd name="T4" fmla="*/ 368 w 1590"/>
                  <a:gd name="T5" fmla="*/ 526 h 597"/>
                  <a:gd name="T6" fmla="*/ 394 w 1590"/>
                  <a:gd name="T7" fmla="*/ 526 h 597"/>
                  <a:gd name="T8" fmla="*/ 475 w 1590"/>
                  <a:gd name="T9" fmla="*/ 501 h 597"/>
                  <a:gd name="T10" fmla="*/ 618 w 1590"/>
                  <a:gd name="T11" fmla="*/ 454 h 597"/>
                  <a:gd name="T12" fmla="*/ 815 w 1590"/>
                  <a:gd name="T13" fmla="*/ 390 h 597"/>
                  <a:gd name="T14" fmla="*/ 1057 w 1590"/>
                  <a:gd name="T15" fmla="*/ 308 h 597"/>
                  <a:gd name="T16" fmla="*/ 1332 w 1590"/>
                  <a:gd name="T17" fmla="*/ 210 h 597"/>
                  <a:gd name="T18" fmla="*/ 1568 w 1590"/>
                  <a:gd name="T19" fmla="*/ 124 h 597"/>
                  <a:gd name="T20" fmla="*/ 1563 w 1590"/>
                  <a:gd name="T21" fmla="*/ 175 h 597"/>
                  <a:gd name="T22" fmla="*/ 1484 w 1590"/>
                  <a:gd name="T23" fmla="*/ 203 h 597"/>
                  <a:gd name="T24" fmla="*/ 1332 w 1590"/>
                  <a:gd name="T25" fmla="*/ 256 h 597"/>
                  <a:gd name="T26" fmla="*/ 1127 w 1590"/>
                  <a:gd name="T27" fmla="*/ 327 h 597"/>
                  <a:gd name="T28" fmla="*/ 887 w 1590"/>
                  <a:gd name="T29" fmla="*/ 410 h 597"/>
                  <a:gd name="T30" fmla="*/ 630 w 1590"/>
                  <a:gd name="T31" fmla="*/ 499 h 597"/>
                  <a:gd name="T32" fmla="*/ 377 w 1590"/>
                  <a:gd name="T33" fmla="*/ 586 h 597"/>
                  <a:gd name="T34" fmla="*/ 333 w 1590"/>
                  <a:gd name="T35" fmla="*/ 573 h 597"/>
                  <a:gd name="T36" fmla="*/ 219 w 1590"/>
                  <a:gd name="T37" fmla="*/ 539 h 597"/>
                  <a:gd name="T38" fmla="*/ 58 w 1590"/>
                  <a:gd name="T39" fmla="*/ 489 h 597"/>
                  <a:gd name="T40" fmla="*/ 45 w 1590"/>
                  <a:gd name="T41" fmla="*/ 495 h 597"/>
                  <a:gd name="T42" fmla="*/ 142 w 1590"/>
                  <a:gd name="T43" fmla="*/ 529 h 597"/>
                  <a:gd name="T44" fmla="*/ 283 w 1590"/>
                  <a:gd name="T45" fmla="*/ 573 h 597"/>
                  <a:gd name="T46" fmla="*/ 380 w 1590"/>
                  <a:gd name="T47" fmla="*/ 596 h 597"/>
                  <a:gd name="T48" fmla="*/ 442 w 1590"/>
                  <a:gd name="T49" fmla="*/ 576 h 597"/>
                  <a:gd name="T50" fmla="*/ 570 w 1590"/>
                  <a:gd name="T51" fmla="*/ 535 h 597"/>
                  <a:gd name="T52" fmla="*/ 753 w 1590"/>
                  <a:gd name="T53" fmla="*/ 475 h 597"/>
                  <a:gd name="T54" fmla="*/ 989 w 1590"/>
                  <a:gd name="T55" fmla="*/ 394 h 597"/>
                  <a:gd name="T56" fmla="*/ 1268 w 1590"/>
                  <a:gd name="T57" fmla="*/ 296 h 597"/>
                  <a:gd name="T58" fmla="*/ 1586 w 1590"/>
                  <a:gd name="T59" fmla="*/ 181 h 597"/>
                  <a:gd name="T60" fmla="*/ 1587 w 1590"/>
                  <a:gd name="T61" fmla="*/ 103 h 597"/>
                  <a:gd name="T62" fmla="*/ 1549 w 1590"/>
                  <a:gd name="T63" fmla="*/ 118 h 597"/>
                  <a:gd name="T64" fmla="*/ 1455 w 1590"/>
                  <a:gd name="T65" fmla="*/ 153 h 597"/>
                  <a:gd name="T66" fmla="*/ 1300 w 1590"/>
                  <a:gd name="T67" fmla="*/ 210 h 597"/>
                  <a:gd name="T68" fmla="*/ 1084 w 1590"/>
                  <a:gd name="T69" fmla="*/ 285 h 597"/>
                  <a:gd name="T70" fmla="*/ 804 w 1590"/>
                  <a:gd name="T71" fmla="*/ 378 h 597"/>
                  <a:gd name="T72" fmla="*/ 457 w 1590"/>
                  <a:gd name="T73" fmla="*/ 491 h 597"/>
                  <a:gd name="T74" fmla="*/ 338 w 1590"/>
                  <a:gd name="T75" fmla="*/ 504 h 597"/>
                  <a:gd name="T76" fmla="*/ 211 w 1590"/>
                  <a:gd name="T77" fmla="*/ 466 h 597"/>
                  <a:gd name="T78" fmla="*/ 67 w 1590"/>
                  <a:gd name="T79" fmla="*/ 416 h 597"/>
                  <a:gd name="T80" fmla="*/ 32 w 1590"/>
                  <a:gd name="T81" fmla="*/ 394 h 597"/>
                  <a:gd name="T82" fmla="*/ 95 w 1590"/>
                  <a:gd name="T83" fmla="*/ 371 h 597"/>
                  <a:gd name="T84" fmla="*/ 216 w 1590"/>
                  <a:gd name="T85" fmla="*/ 328 h 597"/>
                  <a:gd name="T86" fmla="*/ 397 w 1590"/>
                  <a:gd name="T87" fmla="*/ 268 h 597"/>
                  <a:gd name="T88" fmla="*/ 638 w 1590"/>
                  <a:gd name="T89" fmla="*/ 190 h 597"/>
                  <a:gd name="T90" fmla="*/ 938 w 1590"/>
                  <a:gd name="T91" fmla="*/ 96 h 597"/>
                  <a:gd name="T92" fmla="*/ 1223 w 1590"/>
                  <a:gd name="T93" fmla="*/ 12 h 597"/>
                  <a:gd name="T94" fmla="*/ 1282 w 1590"/>
                  <a:gd name="T95" fmla="*/ 29 h 597"/>
                  <a:gd name="T96" fmla="*/ 1405 w 1590"/>
                  <a:gd name="T97" fmla="*/ 62 h 597"/>
                  <a:gd name="T98" fmla="*/ 1565 w 1590"/>
                  <a:gd name="T99" fmla="*/ 101 h 597"/>
                  <a:gd name="T100" fmla="*/ 1586 w 1590"/>
                  <a:gd name="T101" fmla="*/ 95 h 597"/>
                  <a:gd name="T102" fmla="*/ 1571 w 1590"/>
                  <a:gd name="T103" fmla="*/ 84 h 597"/>
                  <a:gd name="T104" fmla="*/ 1481 w 1590"/>
                  <a:gd name="T105" fmla="*/ 62 h 597"/>
                  <a:gd name="T106" fmla="*/ 1341 w 1590"/>
                  <a:gd name="T107" fmla="*/ 28 h 597"/>
                  <a:gd name="T108" fmla="*/ 1225 w 1590"/>
                  <a:gd name="T109" fmla="*/ 2 h 597"/>
                  <a:gd name="T110" fmla="*/ 1111 w 1590"/>
                  <a:gd name="T111" fmla="*/ 34 h 597"/>
                  <a:gd name="T112" fmla="*/ 881 w 1590"/>
                  <a:gd name="T113" fmla="*/ 104 h 597"/>
                  <a:gd name="T114" fmla="*/ 595 w 1590"/>
                  <a:gd name="T115" fmla="*/ 190 h 597"/>
                  <a:gd name="T116" fmla="*/ 313 w 1590"/>
                  <a:gd name="T117" fmla="*/ 280 h 597"/>
                  <a:gd name="T118" fmla="*/ 95 w 1590"/>
                  <a:gd name="T119" fmla="*/ 353 h 597"/>
                  <a:gd name="T120" fmla="*/ 0 w 1590"/>
                  <a:gd name="T121" fmla="*/ 396 h 59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90"/>
                  <a:gd name="T184" fmla="*/ 0 h 597"/>
                  <a:gd name="T185" fmla="*/ 1590 w 1590"/>
                  <a:gd name="T186" fmla="*/ 597 h 59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90" h="597">
                    <a:moveTo>
                      <a:pt x="1" y="400"/>
                    </a:moveTo>
                    <a:lnTo>
                      <a:pt x="23" y="410"/>
                    </a:lnTo>
                    <a:lnTo>
                      <a:pt x="47" y="420"/>
                    </a:lnTo>
                    <a:lnTo>
                      <a:pt x="75" y="430"/>
                    </a:lnTo>
                    <a:lnTo>
                      <a:pt x="104" y="442"/>
                    </a:lnTo>
                    <a:lnTo>
                      <a:pt x="135" y="452"/>
                    </a:lnTo>
                    <a:lnTo>
                      <a:pt x="167" y="463"/>
                    </a:lnTo>
                    <a:lnTo>
                      <a:pt x="199" y="473"/>
                    </a:lnTo>
                    <a:lnTo>
                      <a:pt x="229" y="483"/>
                    </a:lnTo>
                    <a:lnTo>
                      <a:pt x="259" y="494"/>
                    </a:lnTo>
                    <a:lnTo>
                      <a:pt x="287" y="502"/>
                    </a:lnTo>
                    <a:lnTo>
                      <a:pt x="313" y="510"/>
                    </a:lnTo>
                    <a:lnTo>
                      <a:pt x="335" y="516"/>
                    </a:lnTo>
                    <a:lnTo>
                      <a:pt x="353" y="523"/>
                    </a:lnTo>
                    <a:lnTo>
                      <a:pt x="368" y="526"/>
                    </a:lnTo>
                    <a:lnTo>
                      <a:pt x="377" y="529"/>
                    </a:lnTo>
                    <a:lnTo>
                      <a:pt x="380" y="530"/>
                    </a:lnTo>
                    <a:lnTo>
                      <a:pt x="381" y="530"/>
                    </a:lnTo>
                    <a:lnTo>
                      <a:pt x="386" y="529"/>
                    </a:lnTo>
                    <a:lnTo>
                      <a:pt x="394" y="526"/>
                    </a:lnTo>
                    <a:lnTo>
                      <a:pt x="404" y="523"/>
                    </a:lnTo>
                    <a:lnTo>
                      <a:pt x="418" y="519"/>
                    </a:lnTo>
                    <a:lnTo>
                      <a:pt x="434" y="514"/>
                    </a:lnTo>
                    <a:lnTo>
                      <a:pt x="453" y="507"/>
                    </a:lnTo>
                    <a:lnTo>
                      <a:pt x="475" y="501"/>
                    </a:lnTo>
                    <a:lnTo>
                      <a:pt x="499" y="494"/>
                    </a:lnTo>
                    <a:lnTo>
                      <a:pt x="525" y="485"/>
                    </a:lnTo>
                    <a:lnTo>
                      <a:pt x="553" y="476"/>
                    </a:lnTo>
                    <a:lnTo>
                      <a:pt x="585" y="466"/>
                    </a:lnTo>
                    <a:lnTo>
                      <a:pt x="618" y="454"/>
                    </a:lnTo>
                    <a:lnTo>
                      <a:pt x="654" y="443"/>
                    </a:lnTo>
                    <a:lnTo>
                      <a:pt x="691" y="432"/>
                    </a:lnTo>
                    <a:lnTo>
                      <a:pt x="732" y="418"/>
                    </a:lnTo>
                    <a:lnTo>
                      <a:pt x="772" y="404"/>
                    </a:lnTo>
                    <a:lnTo>
                      <a:pt x="815" y="390"/>
                    </a:lnTo>
                    <a:lnTo>
                      <a:pt x="861" y="375"/>
                    </a:lnTo>
                    <a:lnTo>
                      <a:pt x="908" y="358"/>
                    </a:lnTo>
                    <a:lnTo>
                      <a:pt x="956" y="342"/>
                    </a:lnTo>
                    <a:lnTo>
                      <a:pt x="1005" y="325"/>
                    </a:lnTo>
                    <a:lnTo>
                      <a:pt x="1057" y="308"/>
                    </a:lnTo>
                    <a:lnTo>
                      <a:pt x="1109" y="289"/>
                    </a:lnTo>
                    <a:lnTo>
                      <a:pt x="1163" y="270"/>
                    </a:lnTo>
                    <a:lnTo>
                      <a:pt x="1218" y="251"/>
                    </a:lnTo>
                    <a:lnTo>
                      <a:pt x="1275" y="230"/>
                    </a:lnTo>
                    <a:lnTo>
                      <a:pt x="1332" y="210"/>
                    </a:lnTo>
                    <a:lnTo>
                      <a:pt x="1390" y="189"/>
                    </a:lnTo>
                    <a:lnTo>
                      <a:pt x="1448" y="167"/>
                    </a:lnTo>
                    <a:lnTo>
                      <a:pt x="1508" y="144"/>
                    </a:lnTo>
                    <a:lnTo>
                      <a:pt x="1568" y="122"/>
                    </a:lnTo>
                    <a:lnTo>
                      <a:pt x="1568" y="124"/>
                    </a:lnTo>
                    <a:lnTo>
                      <a:pt x="1570" y="133"/>
                    </a:lnTo>
                    <a:lnTo>
                      <a:pt x="1571" y="150"/>
                    </a:lnTo>
                    <a:lnTo>
                      <a:pt x="1571" y="172"/>
                    </a:lnTo>
                    <a:lnTo>
                      <a:pt x="1568" y="174"/>
                    </a:lnTo>
                    <a:lnTo>
                      <a:pt x="1563" y="175"/>
                    </a:lnTo>
                    <a:lnTo>
                      <a:pt x="1555" y="179"/>
                    </a:lnTo>
                    <a:lnTo>
                      <a:pt x="1542" y="182"/>
                    </a:lnTo>
                    <a:lnTo>
                      <a:pt x="1525" y="189"/>
                    </a:lnTo>
                    <a:lnTo>
                      <a:pt x="1506" y="195"/>
                    </a:lnTo>
                    <a:lnTo>
                      <a:pt x="1484" y="203"/>
                    </a:lnTo>
                    <a:lnTo>
                      <a:pt x="1458" y="211"/>
                    </a:lnTo>
                    <a:lnTo>
                      <a:pt x="1430" y="222"/>
                    </a:lnTo>
                    <a:lnTo>
                      <a:pt x="1400" y="232"/>
                    </a:lnTo>
                    <a:lnTo>
                      <a:pt x="1367" y="243"/>
                    </a:lnTo>
                    <a:lnTo>
                      <a:pt x="1332" y="256"/>
                    </a:lnTo>
                    <a:lnTo>
                      <a:pt x="1295" y="268"/>
                    </a:lnTo>
                    <a:lnTo>
                      <a:pt x="1254" y="282"/>
                    </a:lnTo>
                    <a:lnTo>
                      <a:pt x="1214" y="296"/>
                    </a:lnTo>
                    <a:lnTo>
                      <a:pt x="1171" y="311"/>
                    </a:lnTo>
                    <a:lnTo>
                      <a:pt x="1127" y="327"/>
                    </a:lnTo>
                    <a:lnTo>
                      <a:pt x="1081" y="343"/>
                    </a:lnTo>
                    <a:lnTo>
                      <a:pt x="1034" y="359"/>
                    </a:lnTo>
                    <a:lnTo>
                      <a:pt x="986" y="376"/>
                    </a:lnTo>
                    <a:lnTo>
                      <a:pt x="937" y="394"/>
                    </a:lnTo>
                    <a:lnTo>
                      <a:pt x="887" y="410"/>
                    </a:lnTo>
                    <a:lnTo>
                      <a:pt x="837" y="428"/>
                    </a:lnTo>
                    <a:lnTo>
                      <a:pt x="785" y="446"/>
                    </a:lnTo>
                    <a:lnTo>
                      <a:pt x="734" y="463"/>
                    </a:lnTo>
                    <a:lnTo>
                      <a:pt x="682" y="481"/>
                    </a:lnTo>
                    <a:lnTo>
                      <a:pt x="630" y="499"/>
                    </a:lnTo>
                    <a:lnTo>
                      <a:pt x="580" y="516"/>
                    </a:lnTo>
                    <a:lnTo>
                      <a:pt x="528" y="534"/>
                    </a:lnTo>
                    <a:lnTo>
                      <a:pt x="477" y="552"/>
                    </a:lnTo>
                    <a:lnTo>
                      <a:pt x="427" y="569"/>
                    </a:lnTo>
                    <a:lnTo>
                      <a:pt x="377" y="586"/>
                    </a:lnTo>
                    <a:lnTo>
                      <a:pt x="376" y="586"/>
                    </a:lnTo>
                    <a:lnTo>
                      <a:pt x="370" y="583"/>
                    </a:lnTo>
                    <a:lnTo>
                      <a:pt x="361" y="581"/>
                    </a:lnTo>
                    <a:lnTo>
                      <a:pt x="348" y="578"/>
                    </a:lnTo>
                    <a:lnTo>
                      <a:pt x="333" y="573"/>
                    </a:lnTo>
                    <a:lnTo>
                      <a:pt x="315" y="568"/>
                    </a:lnTo>
                    <a:lnTo>
                      <a:pt x="295" y="562"/>
                    </a:lnTo>
                    <a:lnTo>
                      <a:pt x="272" y="556"/>
                    </a:lnTo>
                    <a:lnTo>
                      <a:pt x="247" y="548"/>
                    </a:lnTo>
                    <a:lnTo>
                      <a:pt x="219" y="539"/>
                    </a:lnTo>
                    <a:lnTo>
                      <a:pt x="190" y="530"/>
                    </a:lnTo>
                    <a:lnTo>
                      <a:pt x="158" y="521"/>
                    </a:lnTo>
                    <a:lnTo>
                      <a:pt x="127" y="510"/>
                    </a:lnTo>
                    <a:lnTo>
                      <a:pt x="92" y="500"/>
                    </a:lnTo>
                    <a:lnTo>
                      <a:pt x="58" y="489"/>
                    </a:lnTo>
                    <a:lnTo>
                      <a:pt x="23" y="476"/>
                    </a:lnTo>
                    <a:lnTo>
                      <a:pt x="26" y="487"/>
                    </a:lnTo>
                    <a:lnTo>
                      <a:pt x="29" y="489"/>
                    </a:lnTo>
                    <a:lnTo>
                      <a:pt x="35" y="491"/>
                    </a:lnTo>
                    <a:lnTo>
                      <a:pt x="45" y="495"/>
                    </a:lnTo>
                    <a:lnTo>
                      <a:pt x="58" y="500"/>
                    </a:lnTo>
                    <a:lnTo>
                      <a:pt x="76" y="505"/>
                    </a:lnTo>
                    <a:lnTo>
                      <a:pt x="95" y="513"/>
                    </a:lnTo>
                    <a:lnTo>
                      <a:pt x="116" y="520"/>
                    </a:lnTo>
                    <a:lnTo>
                      <a:pt x="142" y="529"/>
                    </a:lnTo>
                    <a:lnTo>
                      <a:pt x="167" y="538"/>
                    </a:lnTo>
                    <a:lnTo>
                      <a:pt x="195" y="547"/>
                    </a:lnTo>
                    <a:lnTo>
                      <a:pt x="224" y="556"/>
                    </a:lnTo>
                    <a:lnTo>
                      <a:pt x="253" y="564"/>
                    </a:lnTo>
                    <a:lnTo>
                      <a:pt x="283" y="573"/>
                    </a:lnTo>
                    <a:lnTo>
                      <a:pt x="314" y="582"/>
                    </a:lnTo>
                    <a:lnTo>
                      <a:pt x="343" y="590"/>
                    </a:lnTo>
                    <a:lnTo>
                      <a:pt x="373" y="597"/>
                    </a:lnTo>
                    <a:lnTo>
                      <a:pt x="375" y="597"/>
                    </a:lnTo>
                    <a:lnTo>
                      <a:pt x="380" y="596"/>
                    </a:lnTo>
                    <a:lnTo>
                      <a:pt x="386" y="594"/>
                    </a:lnTo>
                    <a:lnTo>
                      <a:pt x="396" y="590"/>
                    </a:lnTo>
                    <a:lnTo>
                      <a:pt x="409" y="586"/>
                    </a:lnTo>
                    <a:lnTo>
                      <a:pt x="424" y="581"/>
                    </a:lnTo>
                    <a:lnTo>
                      <a:pt x="442" y="576"/>
                    </a:lnTo>
                    <a:lnTo>
                      <a:pt x="463" y="569"/>
                    </a:lnTo>
                    <a:lnTo>
                      <a:pt x="486" y="562"/>
                    </a:lnTo>
                    <a:lnTo>
                      <a:pt x="511" y="554"/>
                    </a:lnTo>
                    <a:lnTo>
                      <a:pt x="539" y="544"/>
                    </a:lnTo>
                    <a:lnTo>
                      <a:pt x="570" y="535"/>
                    </a:lnTo>
                    <a:lnTo>
                      <a:pt x="601" y="524"/>
                    </a:lnTo>
                    <a:lnTo>
                      <a:pt x="637" y="513"/>
                    </a:lnTo>
                    <a:lnTo>
                      <a:pt x="673" y="501"/>
                    </a:lnTo>
                    <a:lnTo>
                      <a:pt x="713" y="487"/>
                    </a:lnTo>
                    <a:lnTo>
                      <a:pt x="753" y="475"/>
                    </a:lnTo>
                    <a:lnTo>
                      <a:pt x="797" y="459"/>
                    </a:lnTo>
                    <a:lnTo>
                      <a:pt x="842" y="444"/>
                    </a:lnTo>
                    <a:lnTo>
                      <a:pt x="889" y="429"/>
                    </a:lnTo>
                    <a:lnTo>
                      <a:pt x="938" y="411"/>
                    </a:lnTo>
                    <a:lnTo>
                      <a:pt x="989" y="394"/>
                    </a:lnTo>
                    <a:lnTo>
                      <a:pt x="1042" y="376"/>
                    </a:lnTo>
                    <a:lnTo>
                      <a:pt x="1096" y="357"/>
                    </a:lnTo>
                    <a:lnTo>
                      <a:pt x="1152" y="338"/>
                    </a:lnTo>
                    <a:lnTo>
                      <a:pt x="1210" y="318"/>
                    </a:lnTo>
                    <a:lnTo>
                      <a:pt x="1268" y="296"/>
                    </a:lnTo>
                    <a:lnTo>
                      <a:pt x="1329" y="275"/>
                    </a:lnTo>
                    <a:lnTo>
                      <a:pt x="1391" y="252"/>
                    </a:lnTo>
                    <a:lnTo>
                      <a:pt x="1455" y="229"/>
                    </a:lnTo>
                    <a:lnTo>
                      <a:pt x="1520" y="205"/>
                    </a:lnTo>
                    <a:lnTo>
                      <a:pt x="1586" y="181"/>
                    </a:lnTo>
                    <a:lnTo>
                      <a:pt x="1587" y="176"/>
                    </a:lnTo>
                    <a:lnTo>
                      <a:pt x="1589" y="160"/>
                    </a:lnTo>
                    <a:lnTo>
                      <a:pt x="1590" y="134"/>
                    </a:lnTo>
                    <a:lnTo>
                      <a:pt x="1589" y="103"/>
                    </a:lnTo>
                    <a:lnTo>
                      <a:pt x="1587" y="103"/>
                    </a:lnTo>
                    <a:lnTo>
                      <a:pt x="1585" y="104"/>
                    </a:lnTo>
                    <a:lnTo>
                      <a:pt x="1579" y="106"/>
                    </a:lnTo>
                    <a:lnTo>
                      <a:pt x="1571" y="109"/>
                    </a:lnTo>
                    <a:lnTo>
                      <a:pt x="1561" y="113"/>
                    </a:lnTo>
                    <a:lnTo>
                      <a:pt x="1549" y="118"/>
                    </a:lnTo>
                    <a:lnTo>
                      <a:pt x="1534" y="124"/>
                    </a:lnTo>
                    <a:lnTo>
                      <a:pt x="1518" y="131"/>
                    </a:lnTo>
                    <a:lnTo>
                      <a:pt x="1499" y="137"/>
                    </a:lnTo>
                    <a:lnTo>
                      <a:pt x="1477" y="146"/>
                    </a:lnTo>
                    <a:lnTo>
                      <a:pt x="1455" y="153"/>
                    </a:lnTo>
                    <a:lnTo>
                      <a:pt x="1428" y="163"/>
                    </a:lnTo>
                    <a:lnTo>
                      <a:pt x="1399" y="174"/>
                    </a:lnTo>
                    <a:lnTo>
                      <a:pt x="1368" y="185"/>
                    </a:lnTo>
                    <a:lnTo>
                      <a:pt x="1336" y="198"/>
                    </a:lnTo>
                    <a:lnTo>
                      <a:pt x="1300" y="210"/>
                    </a:lnTo>
                    <a:lnTo>
                      <a:pt x="1261" y="223"/>
                    </a:lnTo>
                    <a:lnTo>
                      <a:pt x="1220" y="238"/>
                    </a:lnTo>
                    <a:lnTo>
                      <a:pt x="1177" y="253"/>
                    </a:lnTo>
                    <a:lnTo>
                      <a:pt x="1132" y="268"/>
                    </a:lnTo>
                    <a:lnTo>
                      <a:pt x="1084" y="285"/>
                    </a:lnTo>
                    <a:lnTo>
                      <a:pt x="1033" y="303"/>
                    </a:lnTo>
                    <a:lnTo>
                      <a:pt x="980" y="320"/>
                    </a:lnTo>
                    <a:lnTo>
                      <a:pt x="923" y="339"/>
                    </a:lnTo>
                    <a:lnTo>
                      <a:pt x="865" y="358"/>
                    </a:lnTo>
                    <a:lnTo>
                      <a:pt x="804" y="378"/>
                    </a:lnTo>
                    <a:lnTo>
                      <a:pt x="739" y="400"/>
                    </a:lnTo>
                    <a:lnTo>
                      <a:pt x="673" y="421"/>
                    </a:lnTo>
                    <a:lnTo>
                      <a:pt x="604" y="444"/>
                    </a:lnTo>
                    <a:lnTo>
                      <a:pt x="532" y="467"/>
                    </a:lnTo>
                    <a:lnTo>
                      <a:pt x="457" y="491"/>
                    </a:lnTo>
                    <a:lnTo>
                      <a:pt x="380" y="515"/>
                    </a:lnTo>
                    <a:lnTo>
                      <a:pt x="377" y="514"/>
                    </a:lnTo>
                    <a:lnTo>
                      <a:pt x="368" y="513"/>
                    </a:lnTo>
                    <a:lnTo>
                      <a:pt x="356" y="509"/>
                    </a:lnTo>
                    <a:lnTo>
                      <a:pt x="338" y="504"/>
                    </a:lnTo>
                    <a:lnTo>
                      <a:pt x="318" y="497"/>
                    </a:lnTo>
                    <a:lnTo>
                      <a:pt x="294" y="491"/>
                    </a:lnTo>
                    <a:lnTo>
                      <a:pt x="268" y="483"/>
                    </a:lnTo>
                    <a:lnTo>
                      <a:pt x="240" y="475"/>
                    </a:lnTo>
                    <a:lnTo>
                      <a:pt x="211" y="466"/>
                    </a:lnTo>
                    <a:lnTo>
                      <a:pt x="181" y="457"/>
                    </a:lnTo>
                    <a:lnTo>
                      <a:pt x="151" y="447"/>
                    </a:lnTo>
                    <a:lnTo>
                      <a:pt x="121" y="437"/>
                    </a:lnTo>
                    <a:lnTo>
                      <a:pt x="94" y="427"/>
                    </a:lnTo>
                    <a:lnTo>
                      <a:pt x="67" y="416"/>
                    </a:lnTo>
                    <a:lnTo>
                      <a:pt x="43" y="408"/>
                    </a:lnTo>
                    <a:lnTo>
                      <a:pt x="21" y="397"/>
                    </a:lnTo>
                    <a:lnTo>
                      <a:pt x="23" y="397"/>
                    </a:lnTo>
                    <a:lnTo>
                      <a:pt x="26" y="396"/>
                    </a:lnTo>
                    <a:lnTo>
                      <a:pt x="32" y="394"/>
                    </a:lnTo>
                    <a:lnTo>
                      <a:pt x="40" y="391"/>
                    </a:lnTo>
                    <a:lnTo>
                      <a:pt x="51" y="387"/>
                    </a:lnTo>
                    <a:lnTo>
                      <a:pt x="63" y="382"/>
                    </a:lnTo>
                    <a:lnTo>
                      <a:pt x="78" y="377"/>
                    </a:lnTo>
                    <a:lnTo>
                      <a:pt x="95" y="371"/>
                    </a:lnTo>
                    <a:lnTo>
                      <a:pt x="115" y="363"/>
                    </a:lnTo>
                    <a:lnTo>
                      <a:pt x="137" y="356"/>
                    </a:lnTo>
                    <a:lnTo>
                      <a:pt x="161" y="348"/>
                    </a:lnTo>
                    <a:lnTo>
                      <a:pt x="187" y="338"/>
                    </a:lnTo>
                    <a:lnTo>
                      <a:pt x="216" y="328"/>
                    </a:lnTo>
                    <a:lnTo>
                      <a:pt x="248" y="318"/>
                    </a:lnTo>
                    <a:lnTo>
                      <a:pt x="282" y="306"/>
                    </a:lnTo>
                    <a:lnTo>
                      <a:pt x="318" y="294"/>
                    </a:lnTo>
                    <a:lnTo>
                      <a:pt x="357" y="281"/>
                    </a:lnTo>
                    <a:lnTo>
                      <a:pt x="397" y="268"/>
                    </a:lnTo>
                    <a:lnTo>
                      <a:pt x="440" y="253"/>
                    </a:lnTo>
                    <a:lnTo>
                      <a:pt x="486" y="239"/>
                    </a:lnTo>
                    <a:lnTo>
                      <a:pt x="534" y="223"/>
                    </a:lnTo>
                    <a:lnTo>
                      <a:pt x="585" y="206"/>
                    </a:lnTo>
                    <a:lnTo>
                      <a:pt x="638" y="190"/>
                    </a:lnTo>
                    <a:lnTo>
                      <a:pt x="692" y="172"/>
                    </a:lnTo>
                    <a:lnTo>
                      <a:pt x="751" y="155"/>
                    </a:lnTo>
                    <a:lnTo>
                      <a:pt x="810" y="136"/>
                    </a:lnTo>
                    <a:lnTo>
                      <a:pt x="873" y="117"/>
                    </a:lnTo>
                    <a:lnTo>
                      <a:pt x="938" y="96"/>
                    </a:lnTo>
                    <a:lnTo>
                      <a:pt x="1005" y="76"/>
                    </a:lnTo>
                    <a:lnTo>
                      <a:pt x="1075" y="56"/>
                    </a:lnTo>
                    <a:lnTo>
                      <a:pt x="1147" y="34"/>
                    </a:lnTo>
                    <a:lnTo>
                      <a:pt x="1222" y="12"/>
                    </a:lnTo>
                    <a:lnTo>
                      <a:pt x="1223" y="12"/>
                    </a:lnTo>
                    <a:lnTo>
                      <a:pt x="1229" y="14"/>
                    </a:lnTo>
                    <a:lnTo>
                      <a:pt x="1238" y="17"/>
                    </a:lnTo>
                    <a:lnTo>
                      <a:pt x="1249" y="19"/>
                    </a:lnTo>
                    <a:lnTo>
                      <a:pt x="1265" y="24"/>
                    </a:lnTo>
                    <a:lnTo>
                      <a:pt x="1282" y="29"/>
                    </a:lnTo>
                    <a:lnTo>
                      <a:pt x="1303" y="34"/>
                    </a:lnTo>
                    <a:lnTo>
                      <a:pt x="1325" y="41"/>
                    </a:lnTo>
                    <a:lnTo>
                      <a:pt x="1351" y="47"/>
                    </a:lnTo>
                    <a:lnTo>
                      <a:pt x="1377" y="55"/>
                    </a:lnTo>
                    <a:lnTo>
                      <a:pt x="1405" y="62"/>
                    </a:lnTo>
                    <a:lnTo>
                      <a:pt x="1436" y="70"/>
                    </a:lnTo>
                    <a:lnTo>
                      <a:pt x="1466" y="77"/>
                    </a:lnTo>
                    <a:lnTo>
                      <a:pt x="1499" y="85"/>
                    </a:lnTo>
                    <a:lnTo>
                      <a:pt x="1532" y="94"/>
                    </a:lnTo>
                    <a:lnTo>
                      <a:pt x="1565" y="101"/>
                    </a:lnTo>
                    <a:lnTo>
                      <a:pt x="1566" y="101"/>
                    </a:lnTo>
                    <a:lnTo>
                      <a:pt x="1571" y="100"/>
                    </a:lnTo>
                    <a:lnTo>
                      <a:pt x="1576" y="99"/>
                    </a:lnTo>
                    <a:lnTo>
                      <a:pt x="1581" y="98"/>
                    </a:lnTo>
                    <a:lnTo>
                      <a:pt x="1586" y="95"/>
                    </a:lnTo>
                    <a:lnTo>
                      <a:pt x="1589" y="93"/>
                    </a:lnTo>
                    <a:lnTo>
                      <a:pt x="1587" y="90"/>
                    </a:lnTo>
                    <a:lnTo>
                      <a:pt x="1581" y="86"/>
                    </a:lnTo>
                    <a:lnTo>
                      <a:pt x="1579" y="86"/>
                    </a:lnTo>
                    <a:lnTo>
                      <a:pt x="1571" y="84"/>
                    </a:lnTo>
                    <a:lnTo>
                      <a:pt x="1560" y="81"/>
                    </a:lnTo>
                    <a:lnTo>
                      <a:pt x="1544" y="77"/>
                    </a:lnTo>
                    <a:lnTo>
                      <a:pt x="1527" y="74"/>
                    </a:lnTo>
                    <a:lnTo>
                      <a:pt x="1505" y="69"/>
                    </a:lnTo>
                    <a:lnTo>
                      <a:pt x="1481" y="62"/>
                    </a:lnTo>
                    <a:lnTo>
                      <a:pt x="1455" y="56"/>
                    </a:lnTo>
                    <a:lnTo>
                      <a:pt x="1428" y="50"/>
                    </a:lnTo>
                    <a:lnTo>
                      <a:pt x="1399" y="43"/>
                    </a:lnTo>
                    <a:lnTo>
                      <a:pt x="1370" y="36"/>
                    </a:lnTo>
                    <a:lnTo>
                      <a:pt x="1341" y="28"/>
                    </a:lnTo>
                    <a:lnTo>
                      <a:pt x="1311" y="22"/>
                    </a:lnTo>
                    <a:lnTo>
                      <a:pt x="1282" y="14"/>
                    </a:lnTo>
                    <a:lnTo>
                      <a:pt x="1254" y="7"/>
                    </a:lnTo>
                    <a:lnTo>
                      <a:pt x="1229" y="0"/>
                    </a:lnTo>
                    <a:lnTo>
                      <a:pt x="1225" y="2"/>
                    </a:lnTo>
                    <a:lnTo>
                      <a:pt x="1215" y="4"/>
                    </a:lnTo>
                    <a:lnTo>
                      <a:pt x="1198" y="9"/>
                    </a:lnTo>
                    <a:lnTo>
                      <a:pt x="1175" y="17"/>
                    </a:lnTo>
                    <a:lnTo>
                      <a:pt x="1146" y="24"/>
                    </a:lnTo>
                    <a:lnTo>
                      <a:pt x="1111" y="34"/>
                    </a:lnTo>
                    <a:lnTo>
                      <a:pt x="1072" y="47"/>
                    </a:lnTo>
                    <a:lnTo>
                      <a:pt x="1030" y="60"/>
                    </a:lnTo>
                    <a:lnTo>
                      <a:pt x="984" y="74"/>
                    </a:lnTo>
                    <a:lnTo>
                      <a:pt x="934" y="88"/>
                    </a:lnTo>
                    <a:lnTo>
                      <a:pt x="881" y="104"/>
                    </a:lnTo>
                    <a:lnTo>
                      <a:pt x="827" y="120"/>
                    </a:lnTo>
                    <a:lnTo>
                      <a:pt x="770" y="137"/>
                    </a:lnTo>
                    <a:lnTo>
                      <a:pt x="713" y="155"/>
                    </a:lnTo>
                    <a:lnTo>
                      <a:pt x="654" y="172"/>
                    </a:lnTo>
                    <a:lnTo>
                      <a:pt x="595" y="190"/>
                    </a:lnTo>
                    <a:lnTo>
                      <a:pt x="537" y="209"/>
                    </a:lnTo>
                    <a:lnTo>
                      <a:pt x="478" y="227"/>
                    </a:lnTo>
                    <a:lnTo>
                      <a:pt x="421" y="244"/>
                    </a:lnTo>
                    <a:lnTo>
                      <a:pt x="366" y="262"/>
                    </a:lnTo>
                    <a:lnTo>
                      <a:pt x="313" y="280"/>
                    </a:lnTo>
                    <a:lnTo>
                      <a:pt x="262" y="296"/>
                    </a:lnTo>
                    <a:lnTo>
                      <a:pt x="215" y="311"/>
                    </a:lnTo>
                    <a:lnTo>
                      <a:pt x="171" y="327"/>
                    </a:lnTo>
                    <a:lnTo>
                      <a:pt x="130" y="341"/>
                    </a:lnTo>
                    <a:lnTo>
                      <a:pt x="95" y="353"/>
                    </a:lnTo>
                    <a:lnTo>
                      <a:pt x="64" y="366"/>
                    </a:lnTo>
                    <a:lnTo>
                      <a:pt x="39" y="376"/>
                    </a:lnTo>
                    <a:lnTo>
                      <a:pt x="19" y="385"/>
                    </a:lnTo>
                    <a:lnTo>
                      <a:pt x="6" y="391"/>
                    </a:lnTo>
                    <a:lnTo>
                      <a:pt x="0" y="396"/>
                    </a:lnTo>
                    <a:lnTo>
                      <a:pt x="1" y="4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70" name="Freeform 60"/>
              <p:cNvSpPr>
                <a:spLocks/>
              </p:cNvSpPr>
              <p:nvPr/>
            </p:nvSpPr>
            <p:spPr bwMode="auto">
              <a:xfrm>
                <a:off x="3440" y="3063"/>
                <a:ext cx="13" cy="68"/>
              </a:xfrm>
              <a:custGeom>
                <a:avLst/>
                <a:gdLst>
                  <a:gd name="T0" fmla="*/ 2 w 13"/>
                  <a:gd name="T1" fmla="*/ 0 h 68"/>
                  <a:gd name="T2" fmla="*/ 2 w 13"/>
                  <a:gd name="T3" fmla="*/ 6 h 68"/>
                  <a:gd name="T4" fmla="*/ 1 w 13"/>
                  <a:gd name="T5" fmla="*/ 24 h 68"/>
                  <a:gd name="T6" fmla="*/ 0 w 13"/>
                  <a:gd name="T7" fmla="*/ 45 h 68"/>
                  <a:gd name="T8" fmla="*/ 1 w 13"/>
                  <a:gd name="T9" fmla="*/ 68 h 68"/>
                  <a:gd name="T10" fmla="*/ 10 w 13"/>
                  <a:gd name="T11" fmla="*/ 67 h 68"/>
                  <a:gd name="T12" fmla="*/ 10 w 13"/>
                  <a:gd name="T13" fmla="*/ 60 h 68"/>
                  <a:gd name="T14" fmla="*/ 12 w 13"/>
                  <a:gd name="T15" fmla="*/ 44 h 68"/>
                  <a:gd name="T16" fmla="*/ 13 w 13"/>
                  <a:gd name="T17" fmla="*/ 22 h 68"/>
                  <a:gd name="T18" fmla="*/ 13 w 13"/>
                  <a:gd name="T19" fmla="*/ 0 h 68"/>
                  <a:gd name="T20" fmla="*/ 2 w 13"/>
                  <a:gd name="T21" fmla="*/ 0 h 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3"/>
                  <a:gd name="T34" fmla="*/ 0 h 68"/>
                  <a:gd name="T35" fmla="*/ 13 w 13"/>
                  <a:gd name="T36" fmla="*/ 68 h 6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3" h="68">
                    <a:moveTo>
                      <a:pt x="2" y="0"/>
                    </a:moveTo>
                    <a:lnTo>
                      <a:pt x="2" y="6"/>
                    </a:lnTo>
                    <a:lnTo>
                      <a:pt x="1" y="24"/>
                    </a:lnTo>
                    <a:lnTo>
                      <a:pt x="0" y="45"/>
                    </a:lnTo>
                    <a:lnTo>
                      <a:pt x="1" y="68"/>
                    </a:lnTo>
                    <a:lnTo>
                      <a:pt x="10" y="67"/>
                    </a:lnTo>
                    <a:lnTo>
                      <a:pt x="10" y="60"/>
                    </a:lnTo>
                    <a:lnTo>
                      <a:pt x="12" y="44"/>
                    </a:lnTo>
                    <a:lnTo>
                      <a:pt x="13" y="22"/>
                    </a:lnTo>
                    <a:lnTo>
                      <a:pt x="13" y="0"/>
                    </a:lnTo>
                    <a:lnTo>
                      <a:pt x="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71" name="Freeform 61"/>
              <p:cNvSpPr>
                <a:spLocks/>
              </p:cNvSpPr>
              <p:nvPr/>
            </p:nvSpPr>
            <p:spPr bwMode="auto">
              <a:xfrm>
                <a:off x="3507" y="3109"/>
                <a:ext cx="16" cy="190"/>
              </a:xfrm>
              <a:custGeom>
                <a:avLst/>
                <a:gdLst>
                  <a:gd name="T0" fmla="*/ 14 w 16"/>
                  <a:gd name="T1" fmla="*/ 0 h 190"/>
                  <a:gd name="T2" fmla="*/ 14 w 16"/>
                  <a:gd name="T3" fmla="*/ 19 h 190"/>
                  <a:gd name="T4" fmla="*/ 15 w 16"/>
                  <a:gd name="T5" fmla="*/ 66 h 190"/>
                  <a:gd name="T6" fmla="*/ 15 w 16"/>
                  <a:gd name="T7" fmla="*/ 128 h 190"/>
                  <a:gd name="T8" fmla="*/ 16 w 16"/>
                  <a:gd name="T9" fmla="*/ 190 h 190"/>
                  <a:gd name="T10" fmla="*/ 5 w 16"/>
                  <a:gd name="T11" fmla="*/ 186 h 190"/>
                  <a:gd name="T12" fmla="*/ 5 w 16"/>
                  <a:gd name="T13" fmla="*/ 167 h 190"/>
                  <a:gd name="T14" fmla="*/ 3 w 16"/>
                  <a:gd name="T15" fmla="*/ 119 h 190"/>
                  <a:gd name="T16" fmla="*/ 1 w 16"/>
                  <a:gd name="T17" fmla="*/ 60 h 190"/>
                  <a:gd name="T18" fmla="*/ 0 w 16"/>
                  <a:gd name="T19" fmla="*/ 0 h 190"/>
                  <a:gd name="T20" fmla="*/ 14 w 16"/>
                  <a:gd name="T21" fmla="*/ 0 h 19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0"/>
                  <a:gd name="T35" fmla="*/ 16 w 16"/>
                  <a:gd name="T36" fmla="*/ 190 h 19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0">
                    <a:moveTo>
                      <a:pt x="14" y="0"/>
                    </a:moveTo>
                    <a:lnTo>
                      <a:pt x="14" y="19"/>
                    </a:lnTo>
                    <a:lnTo>
                      <a:pt x="15" y="66"/>
                    </a:lnTo>
                    <a:lnTo>
                      <a:pt x="15" y="128"/>
                    </a:lnTo>
                    <a:lnTo>
                      <a:pt x="16" y="190"/>
                    </a:lnTo>
                    <a:lnTo>
                      <a:pt x="5" y="186"/>
                    </a:lnTo>
                    <a:lnTo>
                      <a:pt x="5" y="167"/>
                    </a:lnTo>
                    <a:lnTo>
                      <a:pt x="3" y="119"/>
                    </a:lnTo>
                    <a:lnTo>
                      <a:pt x="1" y="60"/>
                    </a:lnTo>
                    <a:lnTo>
                      <a:pt x="0"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72" name="Freeform 62"/>
              <p:cNvSpPr>
                <a:spLocks/>
              </p:cNvSpPr>
              <p:nvPr/>
            </p:nvSpPr>
            <p:spPr bwMode="auto">
              <a:xfrm>
                <a:off x="3566" y="3091"/>
                <a:ext cx="17" cy="189"/>
              </a:xfrm>
              <a:custGeom>
                <a:avLst/>
                <a:gdLst>
                  <a:gd name="T0" fmla="*/ 14 w 17"/>
                  <a:gd name="T1" fmla="*/ 0 h 189"/>
                  <a:gd name="T2" fmla="*/ 14 w 17"/>
                  <a:gd name="T3" fmla="*/ 18 h 189"/>
                  <a:gd name="T4" fmla="*/ 15 w 17"/>
                  <a:gd name="T5" fmla="*/ 65 h 189"/>
                  <a:gd name="T6" fmla="*/ 17 w 17"/>
                  <a:gd name="T7" fmla="*/ 127 h 189"/>
                  <a:gd name="T8" fmla="*/ 17 w 17"/>
                  <a:gd name="T9" fmla="*/ 189 h 189"/>
                  <a:gd name="T10" fmla="*/ 5 w 17"/>
                  <a:gd name="T11" fmla="*/ 187 h 189"/>
                  <a:gd name="T12" fmla="*/ 5 w 17"/>
                  <a:gd name="T13" fmla="*/ 168 h 189"/>
                  <a:gd name="T14" fmla="*/ 4 w 17"/>
                  <a:gd name="T15" fmla="*/ 120 h 189"/>
                  <a:gd name="T16" fmla="*/ 1 w 17"/>
                  <a:gd name="T17" fmla="*/ 59 h 189"/>
                  <a:gd name="T18" fmla="*/ 0 w 17"/>
                  <a:gd name="T19" fmla="*/ 0 h 189"/>
                  <a:gd name="T20" fmla="*/ 14 w 17"/>
                  <a:gd name="T21" fmla="*/ 0 h 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89"/>
                  <a:gd name="T35" fmla="*/ 17 w 17"/>
                  <a:gd name="T36" fmla="*/ 189 h 1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89">
                    <a:moveTo>
                      <a:pt x="14" y="0"/>
                    </a:moveTo>
                    <a:lnTo>
                      <a:pt x="14" y="18"/>
                    </a:lnTo>
                    <a:lnTo>
                      <a:pt x="15" y="65"/>
                    </a:lnTo>
                    <a:lnTo>
                      <a:pt x="17" y="127"/>
                    </a:lnTo>
                    <a:lnTo>
                      <a:pt x="17" y="189"/>
                    </a:lnTo>
                    <a:lnTo>
                      <a:pt x="5" y="187"/>
                    </a:lnTo>
                    <a:lnTo>
                      <a:pt x="5" y="168"/>
                    </a:lnTo>
                    <a:lnTo>
                      <a:pt x="4" y="120"/>
                    </a:lnTo>
                    <a:lnTo>
                      <a:pt x="1" y="59"/>
                    </a:lnTo>
                    <a:lnTo>
                      <a:pt x="0"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73" name="Freeform 63"/>
              <p:cNvSpPr>
                <a:spLocks/>
              </p:cNvSpPr>
              <p:nvPr/>
            </p:nvSpPr>
            <p:spPr bwMode="auto">
              <a:xfrm>
                <a:off x="3140" y="3037"/>
                <a:ext cx="16" cy="191"/>
              </a:xfrm>
              <a:custGeom>
                <a:avLst/>
                <a:gdLst>
                  <a:gd name="T0" fmla="*/ 15 w 16"/>
                  <a:gd name="T1" fmla="*/ 2 h 191"/>
                  <a:gd name="T2" fmla="*/ 15 w 16"/>
                  <a:gd name="T3" fmla="*/ 21 h 191"/>
                  <a:gd name="T4" fmla="*/ 16 w 16"/>
                  <a:gd name="T5" fmla="*/ 67 h 191"/>
                  <a:gd name="T6" fmla="*/ 16 w 16"/>
                  <a:gd name="T7" fmla="*/ 129 h 191"/>
                  <a:gd name="T8" fmla="*/ 16 w 16"/>
                  <a:gd name="T9" fmla="*/ 191 h 191"/>
                  <a:gd name="T10" fmla="*/ 5 w 16"/>
                  <a:gd name="T11" fmla="*/ 188 h 191"/>
                  <a:gd name="T12" fmla="*/ 5 w 16"/>
                  <a:gd name="T13" fmla="*/ 169 h 191"/>
                  <a:gd name="T14" fmla="*/ 3 w 16"/>
                  <a:gd name="T15" fmla="*/ 121 h 191"/>
                  <a:gd name="T16" fmla="*/ 2 w 16"/>
                  <a:gd name="T17" fmla="*/ 60 h 191"/>
                  <a:gd name="T18" fmla="*/ 0 w 16"/>
                  <a:gd name="T19" fmla="*/ 0 h 191"/>
                  <a:gd name="T20" fmla="*/ 15 w 16"/>
                  <a:gd name="T21" fmla="*/ 2 h 19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191"/>
                  <a:gd name="T35" fmla="*/ 16 w 16"/>
                  <a:gd name="T36" fmla="*/ 191 h 19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191">
                    <a:moveTo>
                      <a:pt x="15" y="2"/>
                    </a:moveTo>
                    <a:lnTo>
                      <a:pt x="15" y="21"/>
                    </a:lnTo>
                    <a:lnTo>
                      <a:pt x="16" y="67"/>
                    </a:lnTo>
                    <a:lnTo>
                      <a:pt x="16" y="129"/>
                    </a:lnTo>
                    <a:lnTo>
                      <a:pt x="16" y="191"/>
                    </a:lnTo>
                    <a:lnTo>
                      <a:pt x="5" y="188"/>
                    </a:lnTo>
                    <a:lnTo>
                      <a:pt x="5" y="169"/>
                    </a:lnTo>
                    <a:lnTo>
                      <a:pt x="3" y="121"/>
                    </a:lnTo>
                    <a:lnTo>
                      <a:pt x="2" y="60"/>
                    </a:lnTo>
                    <a:lnTo>
                      <a:pt x="0" y="0"/>
                    </a:lnTo>
                    <a:lnTo>
                      <a:pt x="1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74" name="Freeform 64"/>
              <p:cNvSpPr>
                <a:spLocks/>
              </p:cNvSpPr>
              <p:nvPr/>
            </p:nvSpPr>
            <p:spPr bwMode="auto">
              <a:xfrm>
                <a:off x="3195" y="3058"/>
                <a:ext cx="17" cy="189"/>
              </a:xfrm>
              <a:custGeom>
                <a:avLst/>
                <a:gdLst>
                  <a:gd name="T0" fmla="*/ 14 w 17"/>
                  <a:gd name="T1" fmla="*/ 0 h 189"/>
                  <a:gd name="T2" fmla="*/ 14 w 17"/>
                  <a:gd name="T3" fmla="*/ 19 h 189"/>
                  <a:gd name="T4" fmla="*/ 15 w 17"/>
                  <a:gd name="T5" fmla="*/ 65 h 189"/>
                  <a:gd name="T6" fmla="*/ 17 w 17"/>
                  <a:gd name="T7" fmla="*/ 127 h 189"/>
                  <a:gd name="T8" fmla="*/ 17 w 17"/>
                  <a:gd name="T9" fmla="*/ 189 h 189"/>
                  <a:gd name="T10" fmla="*/ 5 w 17"/>
                  <a:gd name="T11" fmla="*/ 187 h 189"/>
                  <a:gd name="T12" fmla="*/ 5 w 17"/>
                  <a:gd name="T13" fmla="*/ 168 h 189"/>
                  <a:gd name="T14" fmla="*/ 4 w 17"/>
                  <a:gd name="T15" fmla="*/ 120 h 189"/>
                  <a:gd name="T16" fmla="*/ 3 w 17"/>
                  <a:gd name="T17" fmla="*/ 59 h 189"/>
                  <a:gd name="T18" fmla="*/ 0 w 17"/>
                  <a:gd name="T19" fmla="*/ 0 h 189"/>
                  <a:gd name="T20" fmla="*/ 14 w 17"/>
                  <a:gd name="T21" fmla="*/ 0 h 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189"/>
                  <a:gd name="T35" fmla="*/ 17 w 17"/>
                  <a:gd name="T36" fmla="*/ 189 h 18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189">
                    <a:moveTo>
                      <a:pt x="14" y="0"/>
                    </a:moveTo>
                    <a:lnTo>
                      <a:pt x="14" y="19"/>
                    </a:lnTo>
                    <a:lnTo>
                      <a:pt x="15" y="65"/>
                    </a:lnTo>
                    <a:lnTo>
                      <a:pt x="17" y="127"/>
                    </a:lnTo>
                    <a:lnTo>
                      <a:pt x="17" y="189"/>
                    </a:lnTo>
                    <a:lnTo>
                      <a:pt x="5" y="187"/>
                    </a:lnTo>
                    <a:lnTo>
                      <a:pt x="5" y="168"/>
                    </a:lnTo>
                    <a:lnTo>
                      <a:pt x="4" y="120"/>
                    </a:lnTo>
                    <a:lnTo>
                      <a:pt x="3" y="59"/>
                    </a:lnTo>
                    <a:lnTo>
                      <a:pt x="0"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75" name="Freeform 65"/>
              <p:cNvSpPr>
                <a:spLocks/>
              </p:cNvSpPr>
              <p:nvPr/>
            </p:nvSpPr>
            <p:spPr bwMode="auto">
              <a:xfrm>
                <a:off x="4532" y="2753"/>
                <a:ext cx="17" cy="320"/>
              </a:xfrm>
              <a:custGeom>
                <a:avLst/>
                <a:gdLst>
                  <a:gd name="T0" fmla="*/ 14 w 17"/>
                  <a:gd name="T1" fmla="*/ 1 h 320"/>
                  <a:gd name="T2" fmla="*/ 14 w 17"/>
                  <a:gd name="T3" fmla="*/ 40 h 320"/>
                  <a:gd name="T4" fmla="*/ 15 w 17"/>
                  <a:gd name="T5" fmla="*/ 131 h 320"/>
                  <a:gd name="T6" fmla="*/ 15 w 17"/>
                  <a:gd name="T7" fmla="*/ 238 h 320"/>
                  <a:gd name="T8" fmla="*/ 17 w 17"/>
                  <a:gd name="T9" fmla="*/ 320 h 320"/>
                  <a:gd name="T10" fmla="*/ 4 w 17"/>
                  <a:gd name="T11" fmla="*/ 316 h 320"/>
                  <a:gd name="T12" fmla="*/ 4 w 17"/>
                  <a:gd name="T13" fmla="*/ 277 h 320"/>
                  <a:gd name="T14" fmla="*/ 4 w 17"/>
                  <a:gd name="T15" fmla="*/ 184 h 320"/>
                  <a:gd name="T16" fmla="*/ 3 w 17"/>
                  <a:gd name="T17" fmla="*/ 79 h 320"/>
                  <a:gd name="T18" fmla="*/ 0 w 17"/>
                  <a:gd name="T19" fmla="*/ 0 h 320"/>
                  <a:gd name="T20" fmla="*/ 14 w 17"/>
                  <a:gd name="T21" fmla="*/ 1 h 3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320"/>
                  <a:gd name="T35" fmla="*/ 17 w 17"/>
                  <a:gd name="T36" fmla="*/ 320 h 3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320">
                    <a:moveTo>
                      <a:pt x="14" y="1"/>
                    </a:moveTo>
                    <a:lnTo>
                      <a:pt x="14" y="40"/>
                    </a:lnTo>
                    <a:lnTo>
                      <a:pt x="15" y="131"/>
                    </a:lnTo>
                    <a:lnTo>
                      <a:pt x="15" y="238"/>
                    </a:lnTo>
                    <a:lnTo>
                      <a:pt x="17" y="320"/>
                    </a:lnTo>
                    <a:lnTo>
                      <a:pt x="4" y="316"/>
                    </a:lnTo>
                    <a:lnTo>
                      <a:pt x="4" y="277"/>
                    </a:lnTo>
                    <a:lnTo>
                      <a:pt x="4" y="184"/>
                    </a:lnTo>
                    <a:lnTo>
                      <a:pt x="3" y="79"/>
                    </a:lnTo>
                    <a:lnTo>
                      <a:pt x="0" y="0"/>
                    </a:lnTo>
                    <a:lnTo>
                      <a:pt x="14"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76" name="Freeform 66"/>
              <p:cNvSpPr>
                <a:spLocks/>
              </p:cNvSpPr>
              <p:nvPr/>
            </p:nvSpPr>
            <p:spPr bwMode="auto">
              <a:xfrm>
                <a:off x="4579" y="2743"/>
                <a:ext cx="16" cy="320"/>
              </a:xfrm>
              <a:custGeom>
                <a:avLst/>
                <a:gdLst>
                  <a:gd name="T0" fmla="*/ 15 w 16"/>
                  <a:gd name="T1" fmla="*/ 1 h 320"/>
                  <a:gd name="T2" fmla="*/ 15 w 16"/>
                  <a:gd name="T3" fmla="*/ 40 h 320"/>
                  <a:gd name="T4" fmla="*/ 16 w 16"/>
                  <a:gd name="T5" fmla="*/ 131 h 320"/>
                  <a:gd name="T6" fmla="*/ 16 w 16"/>
                  <a:gd name="T7" fmla="*/ 237 h 320"/>
                  <a:gd name="T8" fmla="*/ 16 w 16"/>
                  <a:gd name="T9" fmla="*/ 320 h 320"/>
                  <a:gd name="T10" fmla="*/ 5 w 16"/>
                  <a:gd name="T11" fmla="*/ 316 h 320"/>
                  <a:gd name="T12" fmla="*/ 5 w 16"/>
                  <a:gd name="T13" fmla="*/ 277 h 320"/>
                  <a:gd name="T14" fmla="*/ 4 w 16"/>
                  <a:gd name="T15" fmla="*/ 184 h 320"/>
                  <a:gd name="T16" fmla="*/ 2 w 16"/>
                  <a:gd name="T17" fmla="*/ 79 h 320"/>
                  <a:gd name="T18" fmla="*/ 0 w 16"/>
                  <a:gd name="T19" fmla="*/ 0 h 320"/>
                  <a:gd name="T20" fmla="*/ 15 w 16"/>
                  <a:gd name="T21" fmla="*/ 1 h 32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
                  <a:gd name="T34" fmla="*/ 0 h 320"/>
                  <a:gd name="T35" fmla="*/ 16 w 16"/>
                  <a:gd name="T36" fmla="*/ 320 h 32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 h="320">
                    <a:moveTo>
                      <a:pt x="15" y="1"/>
                    </a:moveTo>
                    <a:lnTo>
                      <a:pt x="15" y="40"/>
                    </a:lnTo>
                    <a:lnTo>
                      <a:pt x="16" y="131"/>
                    </a:lnTo>
                    <a:lnTo>
                      <a:pt x="16" y="237"/>
                    </a:lnTo>
                    <a:lnTo>
                      <a:pt x="16" y="320"/>
                    </a:lnTo>
                    <a:lnTo>
                      <a:pt x="5" y="316"/>
                    </a:lnTo>
                    <a:lnTo>
                      <a:pt x="5" y="277"/>
                    </a:lnTo>
                    <a:lnTo>
                      <a:pt x="4" y="184"/>
                    </a:lnTo>
                    <a:lnTo>
                      <a:pt x="2" y="79"/>
                    </a:lnTo>
                    <a:lnTo>
                      <a:pt x="0" y="0"/>
                    </a:lnTo>
                    <a:lnTo>
                      <a:pt x="15"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77" name="Freeform 67"/>
              <p:cNvSpPr>
                <a:spLocks/>
              </p:cNvSpPr>
              <p:nvPr/>
            </p:nvSpPr>
            <p:spPr bwMode="auto">
              <a:xfrm>
                <a:off x="3522" y="2748"/>
                <a:ext cx="418" cy="206"/>
              </a:xfrm>
              <a:custGeom>
                <a:avLst/>
                <a:gdLst>
                  <a:gd name="T0" fmla="*/ 0 w 418"/>
                  <a:gd name="T1" fmla="*/ 67 h 206"/>
                  <a:gd name="T2" fmla="*/ 73 w 418"/>
                  <a:gd name="T3" fmla="*/ 206 h 206"/>
                  <a:gd name="T4" fmla="*/ 78 w 418"/>
                  <a:gd name="T5" fmla="*/ 203 h 206"/>
                  <a:gd name="T6" fmla="*/ 92 w 418"/>
                  <a:gd name="T7" fmla="*/ 197 h 206"/>
                  <a:gd name="T8" fmla="*/ 113 w 418"/>
                  <a:gd name="T9" fmla="*/ 189 h 206"/>
                  <a:gd name="T10" fmla="*/ 138 w 418"/>
                  <a:gd name="T11" fmla="*/ 179 h 206"/>
                  <a:gd name="T12" fmla="*/ 166 w 418"/>
                  <a:gd name="T13" fmla="*/ 169 h 206"/>
                  <a:gd name="T14" fmla="*/ 194 w 418"/>
                  <a:gd name="T15" fmla="*/ 159 h 206"/>
                  <a:gd name="T16" fmla="*/ 221 w 418"/>
                  <a:gd name="T17" fmla="*/ 153 h 206"/>
                  <a:gd name="T18" fmla="*/ 245 w 418"/>
                  <a:gd name="T19" fmla="*/ 149 h 206"/>
                  <a:gd name="T20" fmla="*/ 251 w 418"/>
                  <a:gd name="T21" fmla="*/ 146 h 206"/>
                  <a:gd name="T22" fmla="*/ 263 w 418"/>
                  <a:gd name="T23" fmla="*/ 139 h 206"/>
                  <a:gd name="T24" fmla="*/ 282 w 418"/>
                  <a:gd name="T25" fmla="*/ 129 h 206"/>
                  <a:gd name="T26" fmla="*/ 307 w 418"/>
                  <a:gd name="T27" fmla="*/ 116 h 206"/>
                  <a:gd name="T28" fmla="*/ 334 w 418"/>
                  <a:gd name="T29" fmla="*/ 102 h 206"/>
                  <a:gd name="T30" fmla="*/ 363 w 418"/>
                  <a:gd name="T31" fmla="*/ 91 h 206"/>
                  <a:gd name="T32" fmla="*/ 391 w 418"/>
                  <a:gd name="T33" fmla="*/ 79 h 206"/>
                  <a:gd name="T34" fmla="*/ 418 w 418"/>
                  <a:gd name="T35" fmla="*/ 73 h 206"/>
                  <a:gd name="T36" fmla="*/ 305 w 418"/>
                  <a:gd name="T37" fmla="*/ 0 h 206"/>
                  <a:gd name="T38" fmla="*/ 305 w 418"/>
                  <a:gd name="T39" fmla="*/ 1 h 206"/>
                  <a:gd name="T40" fmla="*/ 304 w 418"/>
                  <a:gd name="T41" fmla="*/ 3 h 206"/>
                  <a:gd name="T42" fmla="*/ 301 w 418"/>
                  <a:gd name="T43" fmla="*/ 9 h 206"/>
                  <a:gd name="T44" fmla="*/ 297 w 418"/>
                  <a:gd name="T45" fmla="*/ 14 h 206"/>
                  <a:gd name="T46" fmla="*/ 290 w 418"/>
                  <a:gd name="T47" fmla="*/ 20 h 206"/>
                  <a:gd name="T48" fmla="*/ 277 w 418"/>
                  <a:gd name="T49" fmla="*/ 26 h 206"/>
                  <a:gd name="T50" fmla="*/ 262 w 418"/>
                  <a:gd name="T51" fmla="*/ 33 h 206"/>
                  <a:gd name="T52" fmla="*/ 240 w 418"/>
                  <a:gd name="T53" fmla="*/ 38 h 206"/>
                  <a:gd name="T54" fmla="*/ 238 w 418"/>
                  <a:gd name="T55" fmla="*/ 39 h 206"/>
                  <a:gd name="T56" fmla="*/ 230 w 418"/>
                  <a:gd name="T57" fmla="*/ 43 h 206"/>
                  <a:gd name="T58" fmla="*/ 218 w 418"/>
                  <a:gd name="T59" fmla="*/ 47 h 206"/>
                  <a:gd name="T60" fmla="*/ 202 w 418"/>
                  <a:gd name="T61" fmla="*/ 52 h 206"/>
                  <a:gd name="T62" fmla="*/ 185 w 418"/>
                  <a:gd name="T63" fmla="*/ 54 h 206"/>
                  <a:gd name="T64" fmla="*/ 166 w 418"/>
                  <a:gd name="T65" fmla="*/ 54 h 206"/>
                  <a:gd name="T66" fmla="*/ 144 w 418"/>
                  <a:gd name="T67" fmla="*/ 50 h 206"/>
                  <a:gd name="T68" fmla="*/ 123 w 418"/>
                  <a:gd name="T69" fmla="*/ 43 h 206"/>
                  <a:gd name="T70" fmla="*/ 120 w 418"/>
                  <a:gd name="T71" fmla="*/ 43 h 206"/>
                  <a:gd name="T72" fmla="*/ 114 w 418"/>
                  <a:gd name="T73" fmla="*/ 43 h 206"/>
                  <a:gd name="T74" fmla="*/ 104 w 418"/>
                  <a:gd name="T75" fmla="*/ 43 h 206"/>
                  <a:gd name="T76" fmla="*/ 92 w 418"/>
                  <a:gd name="T77" fmla="*/ 43 h 206"/>
                  <a:gd name="T78" fmla="*/ 80 w 418"/>
                  <a:gd name="T79" fmla="*/ 44 h 206"/>
                  <a:gd name="T80" fmla="*/ 68 w 418"/>
                  <a:gd name="T81" fmla="*/ 45 h 206"/>
                  <a:gd name="T82" fmla="*/ 57 w 418"/>
                  <a:gd name="T83" fmla="*/ 47 h 206"/>
                  <a:gd name="T84" fmla="*/ 49 w 418"/>
                  <a:gd name="T85" fmla="*/ 49 h 206"/>
                  <a:gd name="T86" fmla="*/ 43 w 418"/>
                  <a:gd name="T87" fmla="*/ 45 h 206"/>
                  <a:gd name="T88" fmla="*/ 42 w 418"/>
                  <a:gd name="T89" fmla="*/ 47 h 206"/>
                  <a:gd name="T90" fmla="*/ 39 w 418"/>
                  <a:gd name="T91" fmla="*/ 48 h 206"/>
                  <a:gd name="T92" fmla="*/ 34 w 418"/>
                  <a:gd name="T93" fmla="*/ 52 h 206"/>
                  <a:gd name="T94" fmla="*/ 28 w 418"/>
                  <a:gd name="T95" fmla="*/ 54 h 206"/>
                  <a:gd name="T96" fmla="*/ 21 w 418"/>
                  <a:gd name="T97" fmla="*/ 58 h 206"/>
                  <a:gd name="T98" fmla="*/ 14 w 418"/>
                  <a:gd name="T99" fmla="*/ 62 h 206"/>
                  <a:gd name="T100" fmla="*/ 6 w 418"/>
                  <a:gd name="T101" fmla="*/ 64 h 206"/>
                  <a:gd name="T102" fmla="*/ 0 w 418"/>
                  <a:gd name="T103" fmla="*/ 67 h 2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18"/>
                  <a:gd name="T157" fmla="*/ 0 h 206"/>
                  <a:gd name="T158" fmla="*/ 418 w 418"/>
                  <a:gd name="T159" fmla="*/ 206 h 2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18" h="206">
                    <a:moveTo>
                      <a:pt x="0" y="67"/>
                    </a:moveTo>
                    <a:lnTo>
                      <a:pt x="73" y="206"/>
                    </a:lnTo>
                    <a:lnTo>
                      <a:pt x="78" y="203"/>
                    </a:lnTo>
                    <a:lnTo>
                      <a:pt x="92" y="197"/>
                    </a:lnTo>
                    <a:lnTo>
                      <a:pt x="113" y="189"/>
                    </a:lnTo>
                    <a:lnTo>
                      <a:pt x="138" y="179"/>
                    </a:lnTo>
                    <a:lnTo>
                      <a:pt x="166" y="169"/>
                    </a:lnTo>
                    <a:lnTo>
                      <a:pt x="194" y="159"/>
                    </a:lnTo>
                    <a:lnTo>
                      <a:pt x="221" y="153"/>
                    </a:lnTo>
                    <a:lnTo>
                      <a:pt x="245" y="149"/>
                    </a:lnTo>
                    <a:lnTo>
                      <a:pt x="251" y="146"/>
                    </a:lnTo>
                    <a:lnTo>
                      <a:pt x="263" y="139"/>
                    </a:lnTo>
                    <a:lnTo>
                      <a:pt x="282" y="129"/>
                    </a:lnTo>
                    <a:lnTo>
                      <a:pt x="307" y="116"/>
                    </a:lnTo>
                    <a:lnTo>
                      <a:pt x="334" y="102"/>
                    </a:lnTo>
                    <a:lnTo>
                      <a:pt x="363" y="91"/>
                    </a:lnTo>
                    <a:lnTo>
                      <a:pt x="391" y="79"/>
                    </a:lnTo>
                    <a:lnTo>
                      <a:pt x="418" y="73"/>
                    </a:lnTo>
                    <a:lnTo>
                      <a:pt x="305" y="0"/>
                    </a:lnTo>
                    <a:lnTo>
                      <a:pt x="305" y="1"/>
                    </a:lnTo>
                    <a:lnTo>
                      <a:pt x="304" y="3"/>
                    </a:lnTo>
                    <a:lnTo>
                      <a:pt x="301" y="9"/>
                    </a:lnTo>
                    <a:lnTo>
                      <a:pt x="297" y="14"/>
                    </a:lnTo>
                    <a:lnTo>
                      <a:pt x="290" y="20"/>
                    </a:lnTo>
                    <a:lnTo>
                      <a:pt x="277" y="26"/>
                    </a:lnTo>
                    <a:lnTo>
                      <a:pt x="262" y="33"/>
                    </a:lnTo>
                    <a:lnTo>
                      <a:pt x="240" y="38"/>
                    </a:lnTo>
                    <a:lnTo>
                      <a:pt x="238" y="39"/>
                    </a:lnTo>
                    <a:lnTo>
                      <a:pt x="230" y="43"/>
                    </a:lnTo>
                    <a:lnTo>
                      <a:pt x="218" y="47"/>
                    </a:lnTo>
                    <a:lnTo>
                      <a:pt x="202" y="52"/>
                    </a:lnTo>
                    <a:lnTo>
                      <a:pt x="185" y="54"/>
                    </a:lnTo>
                    <a:lnTo>
                      <a:pt x="166" y="54"/>
                    </a:lnTo>
                    <a:lnTo>
                      <a:pt x="144" y="50"/>
                    </a:lnTo>
                    <a:lnTo>
                      <a:pt x="123" y="43"/>
                    </a:lnTo>
                    <a:lnTo>
                      <a:pt x="120" y="43"/>
                    </a:lnTo>
                    <a:lnTo>
                      <a:pt x="114" y="43"/>
                    </a:lnTo>
                    <a:lnTo>
                      <a:pt x="104" y="43"/>
                    </a:lnTo>
                    <a:lnTo>
                      <a:pt x="92" y="43"/>
                    </a:lnTo>
                    <a:lnTo>
                      <a:pt x="80" y="44"/>
                    </a:lnTo>
                    <a:lnTo>
                      <a:pt x="68" y="45"/>
                    </a:lnTo>
                    <a:lnTo>
                      <a:pt x="57" y="47"/>
                    </a:lnTo>
                    <a:lnTo>
                      <a:pt x="49" y="49"/>
                    </a:lnTo>
                    <a:lnTo>
                      <a:pt x="43" y="45"/>
                    </a:lnTo>
                    <a:lnTo>
                      <a:pt x="42" y="47"/>
                    </a:lnTo>
                    <a:lnTo>
                      <a:pt x="39" y="48"/>
                    </a:lnTo>
                    <a:lnTo>
                      <a:pt x="34" y="52"/>
                    </a:lnTo>
                    <a:lnTo>
                      <a:pt x="28" y="54"/>
                    </a:lnTo>
                    <a:lnTo>
                      <a:pt x="21" y="58"/>
                    </a:lnTo>
                    <a:lnTo>
                      <a:pt x="14" y="62"/>
                    </a:lnTo>
                    <a:lnTo>
                      <a:pt x="6" y="64"/>
                    </a:lnTo>
                    <a:lnTo>
                      <a:pt x="0" y="6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78" name="Freeform 68"/>
              <p:cNvSpPr>
                <a:spLocks/>
              </p:cNvSpPr>
              <p:nvPr/>
            </p:nvSpPr>
            <p:spPr bwMode="auto">
              <a:xfrm>
                <a:off x="3519" y="2741"/>
                <a:ext cx="437" cy="222"/>
              </a:xfrm>
              <a:custGeom>
                <a:avLst/>
                <a:gdLst>
                  <a:gd name="T0" fmla="*/ 246 w 437"/>
                  <a:gd name="T1" fmla="*/ 155 h 222"/>
                  <a:gd name="T2" fmla="*/ 240 w 437"/>
                  <a:gd name="T3" fmla="*/ 133 h 222"/>
                  <a:gd name="T4" fmla="*/ 217 w 437"/>
                  <a:gd name="T5" fmla="*/ 99 h 222"/>
                  <a:gd name="T6" fmla="*/ 197 w 437"/>
                  <a:gd name="T7" fmla="*/ 72 h 222"/>
                  <a:gd name="T8" fmla="*/ 202 w 437"/>
                  <a:gd name="T9" fmla="*/ 69 h 222"/>
                  <a:gd name="T10" fmla="*/ 208 w 437"/>
                  <a:gd name="T11" fmla="*/ 79 h 222"/>
                  <a:gd name="T12" fmla="*/ 222 w 437"/>
                  <a:gd name="T13" fmla="*/ 102 h 222"/>
                  <a:gd name="T14" fmla="*/ 240 w 437"/>
                  <a:gd name="T15" fmla="*/ 128 h 222"/>
                  <a:gd name="T16" fmla="*/ 254 w 437"/>
                  <a:gd name="T17" fmla="*/ 148 h 222"/>
                  <a:gd name="T18" fmla="*/ 271 w 437"/>
                  <a:gd name="T19" fmla="*/ 138 h 222"/>
                  <a:gd name="T20" fmla="*/ 314 w 437"/>
                  <a:gd name="T21" fmla="*/ 115 h 222"/>
                  <a:gd name="T22" fmla="*/ 365 w 437"/>
                  <a:gd name="T23" fmla="*/ 93 h 222"/>
                  <a:gd name="T24" fmla="*/ 409 w 437"/>
                  <a:gd name="T25" fmla="*/ 80 h 222"/>
                  <a:gd name="T26" fmla="*/ 397 w 437"/>
                  <a:gd name="T27" fmla="*/ 71 h 222"/>
                  <a:gd name="T28" fmla="*/ 366 w 437"/>
                  <a:gd name="T29" fmla="*/ 51 h 222"/>
                  <a:gd name="T30" fmla="*/ 332 w 437"/>
                  <a:gd name="T31" fmla="*/ 28 h 222"/>
                  <a:gd name="T32" fmla="*/ 309 w 437"/>
                  <a:gd name="T33" fmla="*/ 12 h 222"/>
                  <a:gd name="T34" fmla="*/ 316 w 437"/>
                  <a:gd name="T35" fmla="*/ 2 h 222"/>
                  <a:gd name="T36" fmla="*/ 326 w 437"/>
                  <a:gd name="T37" fmla="*/ 10 h 222"/>
                  <a:gd name="T38" fmla="*/ 351 w 437"/>
                  <a:gd name="T39" fmla="*/ 31 h 222"/>
                  <a:gd name="T40" fmla="*/ 402 w 437"/>
                  <a:gd name="T41" fmla="*/ 64 h 222"/>
                  <a:gd name="T42" fmla="*/ 432 w 437"/>
                  <a:gd name="T43" fmla="*/ 86 h 222"/>
                  <a:gd name="T44" fmla="*/ 395 w 437"/>
                  <a:gd name="T45" fmla="*/ 97 h 222"/>
                  <a:gd name="T46" fmla="*/ 338 w 437"/>
                  <a:gd name="T47" fmla="*/ 117 h 222"/>
                  <a:gd name="T48" fmla="*/ 279 w 437"/>
                  <a:gd name="T49" fmla="*/ 148 h 222"/>
                  <a:gd name="T50" fmla="*/ 252 w 437"/>
                  <a:gd name="T51" fmla="*/ 169 h 222"/>
                  <a:gd name="T52" fmla="*/ 237 w 437"/>
                  <a:gd name="T53" fmla="*/ 169 h 222"/>
                  <a:gd name="T54" fmla="*/ 199 w 437"/>
                  <a:gd name="T55" fmla="*/ 177 h 222"/>
                  <a:gd name="T56" fmla="*/ 131 w 437"/>
                  <a:gd name="T57" fmla="*/ 202 h 222"/>
                  <a:gd name="T58" fmla="*/ 79 w 437"/>
                  <a:gd name="T59" fmla="*/ 218 h 222"/>
                  <a:gd name="T60" fmla="*/ 61 w 437"/>
                  <a:gd name="T61" fmla="*/ 190 h 222"/>
                  <a:gd name="T62" fmla="*/ 36 w 437"/>
                  <a:gd name="T63" fmla="*/ 145 h 222"/>
                  <a:gd name="T64" fmla="*/ 10 w 437"/>
                  <a:gd name="T65" fmla="*/ 95 h 222"/>
                  <a:gd name="T66" fmla="*/ 38 w 437"/>
                  <a:gd name="T67" fmla="*/ 51 h 222"/>
                  <a:gd name="T68" fmla="*/ 12 w 437"/>
                  <a:gd name="T69" fmla="*/ 78 h 222"/>
                  <a:gd name="T70" fmla="*/ 22 w 437"/>
                  <a:gd name="T71" fmla="*/ 95 h 222"/>
                  <a:gd name="T72" fmla="*/ 45 w 437"/>
                  <a:gd name="T73" fmla="*/ 134 h 222"/>
                  <a:gd name="T74" fmla="*/ 69 w 437"/>
                  <a:gd name="T75" fmla="*/ 177 h 222"/>
                  <a:gd name="T76" fmla="*/ 84 w 437"/>
                  <a:gd name="T77" fmla="*/ 207 h 222"/>
                  <a:gd name="T78" fmla="*/ 105 w 437"/>
                  <a:gd name="T79" fmla="*/ 198 h 222"/>
                  <a:gd name="T80" fmla="*/ 152 w 437"/>
                  <a:gd name="T81" fmla="*/ 177 h 222"/>
                  <a:gd name="T82" fmla="*/ 204 w 437"/>
                  <a:gd name="T83" fmla="*/ 160 h 222"/>
                  <a:gd name="T84" fmla="*/ 237 w 437"/>
                  <a:gd name="T85" fmla="*/ 155 h 2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37"/>
                  <a:gd name="T130" fmla="*/ 0 h 222"/>
                  <a:gd name="T131" fmla="*/ 437 w 437"/>
                  <a:gd name="T132" fmla="*/ 222 h 2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37" h="222">
                    <a:moveTo>
                      <a:pt x="237" y="155"/>
                    </a:moveTo>
                    <a:lnTo>
                      <a:pt x="246" y="155"/>
                    </a:lnTo>
                    <a:lnTo>
                      <a:pt x="246" y="147"/>
                    </a:lnTo>
                    <a:lnTo>
                      <a:pt x="240" y="133"/>
                    </a:lnTo>
                    <a:lnTo>
                      <a:pt x="228" y="117"/>
                    </a:lnTo>
                    <a:lnTo>
                      <a:pt x="217" y="99"/>
                    </a:lnTo>
                    <a:lnTo>
                      <a:pt x="205" y="84"/>
                    </a:lnTo>
                    <a:lnTo>
                      <a:pt x="197" y="72"/>
                    </a:lnTo>
                    <a:lnTo>
                      <a:pt x="193" y="69"/>
                    </a:lnTo>
                    <a:lnTo>
                      <a:pt x="202" y="69"/>
                    </a:lnTo>
                    <a:lnTo>
                      <a:pt x="203" y="71"/>
                    </a:lnTo>
                    <a:lnTo>
                      <a:pt x="208" y="79"/>
                    </a:lnTo>
                    <a:lnTo>
                      <a:pt x="214" y="89"/>
                    </a:lnTo>
                    <a:lnTo>
                      <a:pt x="222" y="102"/>
                    </a:lnTo>
                    <a:lnTo>
                      <a:pt x="231" y="115"/>
                    </a:lnTo>
                    <a:lnTo>
                      <a:pt x="240" y="128"/>
                    </a:lnTo>
                    <a:lnTo>
                      <a:pt x="247" y="140"/>
                    </a:lnTo>
                    <a:lnTo>
                      <a:pt x="254" y="148"/>
                    </a:lnTo>
                    <a:lnTo>
                      <a:pt x="259" y="146"/>
                    </a:lnTo>
                    <a:lnTo>
                      <a:pt x="271" y="138"/>
                    </a:lnTo>
                    <a:lnTo>
                      <a:pt x="290" y="128"/>
                    </a:lnTo>
                    <a:lnTo>
                      <a:pt x="314" y="115"/>
                    </a:lnTo>
                    <a:lnTo>
                      <a:pt x="340" y="104"/>
                    </a:lnTo>
                    <a:lnTo>
                      <a:pt x="365" y="93"/>
                    </a:lnTo>
                    <a:lnTo>
                      <a:pt x="389" y="84"/>
                    </a:lnTo>
                    <a:lnTo>
                      <a:pt x="409" y="80"/>
                    </a:lnTo>
                    <a:lnTo>
                      <a:pt x="405" y="78"/>
                    </a:lnTo>
                    <a:lnTo>
                      <a:pt x="397" y="71"/>
                    </a:lnTo>
                    <a:lnTo>
                      <a:pt x="383" y="62"/>
                    </a:lnTo>
                    <a:lnTo>
                      <a:pt x="366" y="51"/>
                    </a:lnTo>
                    <a:lnTo>
                      <a:pt x="348" y="40"/>
                    </a:lnTo>
                    <a:lnTo>
                      <a:pt x="332" y="28"/>
                    </a:lnTo>
                    <a:lnTo>
                      <a:pt x="318" y="19"/>
                    </a:lnTo>
                    <a:lnTo>
                      <a:pt x="309" y="12"/>
                    </a:lnTo>
                    <a:lnTo>
                      <a:pt x="314" y="0"/>
                    </a:lnTo>
                    <a:lnTo>
                      <a:pt x="316" y="2"/>
                    </a:lnTo>
                    <a:lnTo>
                      <a:pt x="318" y="4"/>
                    </a:lnTo>
                    <a:lnTo>
                      <a:pt x="326" y="10"/>
                    </a:lnTo>
                    <a:lnTo>
                      <a:pt x="336" y="19"/>
                    </a:lnTo>
                    <a:lnTo>
                      <a:pt x="351" y="31"/>
                    </a:lnTo>
                    <a:lnTo>
                      <a:pt x="373" y="45"/>
                    </a:lnTo>
                    <a:lnTo>
                      <a:pt x="402" y="64"/>
                    </a:lnTo>
                    <a:lnTo>
                      <a:pt x="437" y="85"/>
                    </a:lnTo>
                    <a:lnTo>
                      <a:pt x="432" y="86"/>
                    </a:lnTo>
                    <a:lnTo>
                      <a:pt x="417" y="90"/>
                    </a:lnTo>
                    <a:lnTo>
                      <a:pt x="395" y="97"/>
                    </a:lnTo>
                    <a:lnTo>
                      <a:pt x="367" y="105"/>
                    </a:lnTo>
                    <a:lnTo>
                      <a:pt x="338" y="117"/>
                    </a:lnTo>
                    <a:lnTo>
                      <a:pt x="307" y="132"/>
                    </a:lnTo>
                    <a:lnTo>
                      <a:pt x="279" y="148"/>
                    </a:lnTo>
                    <a:lnTo>
                      <a:pt x="254" y="169"/>
                    </a:lnTo>
                    <a:lnTo>
                      <a:pt x="252" y="169"/>
                    </a:lnTo>
                    <a:lnTo>
                      <a:pt x="247" y="169"/>
                    </a:lnTo>
                    <a:lnTo>
                      <a:pt x="237" y="169"/>
                    </a:lnTo>
                    <a:lnTo>
                      <a:pt x="222" y="171"/>
                    </a:lnTo>
                    <a:lnTo>
                      <a:pt x="199" y="177"/>
                    </a:lnTo>
                    <a:lnTo>
                      <a:pt x="169" y="186"/>
                    </a:lnTo>
                    <a:lnTo>
                      <a:pt x="131" y="202"/>
                    </a:lnTo>
                    <a:lnTo>
                      <a:pt x="81" y="222"/>
                    </a:lnTo>
                    <a:lnTo>
                      <a:pt x="79" y="218"/>
                    </a:lnTo>
                    <a:lnTo>
                      <a:pt x="71" y="207"/>
                    </a:lnTo>
                    <a:lnTo>
                      <a:pt x="61" y="190"/>
                    </a:lnTo>
                    <a:lnTo>
                      <a:pt x="48" y="169"/>
                    </a:lnTo>
                    <a:lnTo>
                      <a:pt x="36" y="145"/>
                    </a:lnTo>
                    <a:lnTo>
                      <a:pt x="22" y="119"/>
                    </a:lnTo>
                    <a:lnTo>
                      <a:pt x="10" y="95"/>
                    </a:lnTo>
                    <a:lnTo>
                      <a:pt x="0" y="72"/>
                    </a:lnTo>
                    <a:lnTo>
                      <a:pt x="38" y="51"/>
                    </a:lnTo>
                    <a:lnTo>
                      <a:pt x="42" y="61"/>
                    </a:lnTo>
                    <a:lnTo>
                      <a:pt x="12" y="78"/>
                    </a:lnTo>
                    <a:lnTo>
                      <a:pt x="14" y="83"/>
                    </a:lnTo>
                    <a:lnTo>
                      <a:pt x="22" y="95"/>
                    </a:lnTo>
                    <a:lnTo>
                      <a:pt x="32" y="113"/>
                    </a:lnTo>
                    <a:lnTo>
                      <a:pt x="45" y="134"/>
                    </a:lnTo>
                    <a:lnTo>
                      <a:pt x="56" y="157"/>
                    </a:lnTo>
                    <a:lnTo>
                      <a:pt x="69" y="177"/>
                    </a:lnTo>
                    <a:lnTo>
                      <a:pt x="78" y="195"/>
                    </a:lnTo>
                    <a:lnTo>
                      <a:pt x="84" y="207"/>
                    </a:lnTo>
                    <a:lnTo>
                      <a:pt x="90" y="204"/>
                    </a:lnTo>
                    <a:lnTo>
                      <a:pt x="105" y="198"/>
                    </a:lnTo>
                    <a:lnTo>
                      <a:pt x="127" y="188"/>
                    </a:lnTo>
                    <a:lnTo>
                      <a:pt x="152" y="177"/>
                    </a:lnTo>
                    <a:lnTo>
                      <a:pt x="179" y="167"/>
                    </a:lnTo>
                    <a:lnTo>
                      <a:pt x="204" y="160"/>
                    </a:lnTo>
                    <a:lnTo>
                      <a:pt x="224" y="155"/>
                    </a:lnTo>
                    <a:lnTo>
                      <a:pt x="237"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79" name="Freeform 69"/>
              <p:cNvSpPr>
                <a:spLocks/>
              </p:cNvSpPr>
              <p:nvPr/>
            </p:nvSpPr>
            <p:spPr bwMode="auto">
              <a:xfrm>
                <a:off x="3459" y="3441"/>
                <a:ext cx="19" cy="57"/>
              </a:xfrm>
              <a:custGeom>
                <a:avLst/>
                <a:gdLst>
                  <a:gd name="T0" fmla="*/ 19 w 19"/>
                  <a:gd name="T1" fmla="*/ 0 h 57"/>
                  <a:gd name="T2" fmla="*/ 17 w 19"/>
                  <a:gd name="T3" fmla="*/ 5 h 57"/>
                  <a:gd name="T4" fmla="*/ 16 w 19"/>
                  <a:gd name="T5" fmla="*/ 18 h 57"/>
                  <a:gd name="T6" fmla="*/ 12 w 19"/>
                  <a:gd name="T7" fmla="*/ 35 h 57"/>
                  <a:gd name="T8" fmla="*/ 10 w 19"/>
                  <a:gd name="T9" fmla="*/ 54 h 57"/>
                  <a:gd name="T10" fmla="*/ 0 w 19"/>
                  <a:gd name="T11" fmla="*/ 57 h 57"/>
                  <a:gd name="T12" fmla="*/ 1 w 19"/>
                  <a:gd name="T13" fmla="*/ 51 h 57"/>
                  <a:gd name="T14" fmla="*/ 3 w 19"/>
                  <a:gd name="T15" fmla="*/ 34 h 57"/>
                  <a:gd name="T16" fmla="*/ 7 w 19"/>
                  <a:gd name="T17" fmla="*/ 15 h 57"/>
                  <a:gd name="T18" fmla="*/ 12 w 19"/>
                  <a:gd name="T19" fmla="*/ 0 h 57"/>
                  <a:gd name="T20" fmla="*/ 19 w 19"/>
                  <a:gd name="T21" fmla="*/ 0 h 5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57"/>
                  <a:gd name="T35" fmla="*/ 19 w 19"/>
                  <a:gd name="T36" fmla="*/ 57 h 57"/>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57">
                    <a:moveTo>
                      <a:pt x="19" y="0"/>
                    </a:moveTo>
                    <a:lnTo>
                      <a:pt x="17" y="5"/>
                    </a:lnTo>
                    <a:lnTo>
                      <a:pt x="16" y="18"/>
                    </a:lnTo>
                    <a:lnTo>
                      <a:pt x="12" y="35"/>
                    </a:lnTo>
                    <a:lnTo>
                      <a:pt x="10" y="54"/>
                    </a:lnTo>
                    <a:lnTo>
                      <a:pt x="0" y="57"/>
                    </a:lnTo>
                    <a:lnTo>
                      <a:pt x="1" y="51"/>
                    </a:lnTo>
                    <a:lnTo>
                      <a:pt x="3" y="34"/>
                    </a:lnTo>
                    <a:lnTo>
                      <a:pt x="7" y="15"/>
                    </a:lnTo>
                    <a:lnTo>
                      <a:pt x="12" y="0"/>
                    </a:lnTo>
                    <a:lnTo>
                      <a:pt x="1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80" name="Freeform 70"/>
              <p:cNvSpPr>
                <a:spLocks/>
              </p:cNvSpPr>
              <p:nvPr/>
            </p:nvSpPr>
            <p:spPr bwMode="auto">
              <a:xfrm>
                <a:off x="3902" y="3718"/>
                <a:ext cx="143" cy="169"/>
              </a:xfrm>
              <a:custGeom>
                <a:avLst/>
                <a:gdLst>
                  <a:gd name="T0" fmla="*/ 0 w 143"/>
                  <a:gd name="T1" fmla="*/ 19 h 169"/>
                  <a:gd name="T2" fmla="*/ 15 w 143"/>
                  <a:gd name="T3" fmla="*/ 107 h 169"/>
                  <a:gd name="T4" fmla="*/ 43 w 143"/>
                  <a:gd name="T5" fmla="*/ 164 h 169"/>
                  <a:gd name="T6" fmla="*/ 45 w 143"/>
                  <a:gd name="T7" fmla="*/ 166 h 169"/>
                  <a:gd name="T8" fmla="*/ 52 w 143"/>
                  <a:gd name="T9" fmla="*/ 167 h 169"/>
                  <a:gd name="T10" fmla="*/ 63 w 143"/>
                  <a:gd name="T11" fmla="*/ 169 h 169"/>
                  <a:gd name="T12" fmla="*/ 76 w 143"/>
                  <a:gd name="T13" fmla="*/ 168 h 169"/>
                  <a:gd name="T14" fmla="*/ 92 w 143"/>
                  <a:gd name="T15" fmla="*/ 164 h 169"/>
                  <a:gd name="T16" fmla="*/ 109 w 143"/>
                  <a:gd name="T17" fmla="*/ 156 h 169"/>
                  <a:gd name="T18" fmla="*/ 126 w 143"/>
                  <a:gd name="T19" fmla="*/ 140 h 169"/>
                  <a:gd name="T20" fmla="*/ 143 w 143"/>
                  <a:gd name="T21" fmla="*/ 116 h 169"/>
                  <a:gd name="T22" fmla="*/ 141 w 143"/>
                  <a:gd name="T23" fmla="*/ 113 h 169"/>
                  <a:gd name="T24" fmla="*/ 138 w 143"/>
                  <a:gd name="T25" fmla="*/ 101 h 169"/>
                  <a:gd name="T26" fmla="*/ 131 w 143"/>
                  <a:gd name="T27" fmla="*/ 85 h 169"/>
                  <a:gd name="T28" fmla="*/ 124 w 143"/>
                  <a:gd name="T29" fmla="*/ 66 h 169"/>
                  <a:gd name="T30" fmla="*/ 114 w 143"/>
                  <a:gd name="T31" fmla="*/ 45 h 169"/>
                  <a:gd name="T32" fmla="*/ 101 w 143"/>
                  <a:gd name="T33" fmla="*/ 26 h 169"/>
                  <a:gd name="T34" fmla="*/ 86 w 143"/>
                  <a:gd name="T35" fmla="*/ 11 h 169"/>
                  <a:gd name="T36" fmla="*/ 69 w 143"/>
                  <a:gd name="T37" fmla="*/ 0 h 169"/>
                  <a:gd name="T38" fmla="*/ 0 w 143"/>
                  <a:gd name="T39" fmla="*/ 19 h 16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43"/>
                  <a:gd name="T61" fmla="*/ 0 h 169"/>
                  <a:gd name="T62" fmla="*/ 143 w 143"/>
                  <a:gd name="T63" fmla="*/ 169 h 16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43" h="169">
                    <a:moveTo>
                      <a:pt x="0" y="19"/>
                    </a:moveTo>
                    <a:lnTo>
                      <a:pt x="15" y="107"/>
                    </a:lnTo>
                    <a:lnTo>
                      <a:pt x="43" y="164"/>
                    </a:lnTo>
                    <a:lnTo>
                      <a:pt x="45" y="166"/>
                    </a:lnTo>
                    <a:lnTo>
                      <a:pt x="52" y="167"/>
                    </a:lnTo>
                    <a:lnTo>
                      <a:pt x="63" y="169"/>
                    </a:lnTo>
                    <a:lnTo>
                      <a:pt x="76" y="168"/>
                    </a:lnTo>
                    <a:lnTo>
                      <a:pt x="92" y="164"/>
                    </a:lnTo>
                    <a:lnTo>
                      <a:pt x="109" y="156"/>
                    </a:lnTo>
                    <a:lnTo>
                      <a:pt x="126" y="140"/>
                    </a:lnTo>
                    <a:lnTo>
                      <a:pt x="143" y="116"/>
                    </a:lnTo>
                    <a:lnTo>
                      <a:pt x="141" y="113"/>
                    </a:lnTo>
                    <a:lnTo>
                      <a:pt x="138" y="101"/>
                    </a:lnTo>
                    <a:lnTo>
                      <a:pt x="131" y="85"/>
                    </a:lnTo>
                    <a:lnTo>
                      <a:pt x="124" y="66"/>
                    </a:lnTo>
                    <a:lnTo>
                      <a:pt x="114" y="45"/>
                    </a:lnTo>
                    <a:lnTo>
                      <a:pt x="101" y="26"/>
                    </a:lnTo>
                    <a:lnTo>
                      <a:pt x="86" y="11"/>
                    </a:lnTo>
                    <a:lnTo>
                      <a:pt x="69" y="0"/>
                    </a:lnTo>
                    <a:lnTo>
                      <a:pt x="0" y="19"/>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81" name="Freeform 71"/>
              <p:cNvSpPr>
                <a:spLocks/>
              </p:cNvSpPr>
              <p:nvPr/>
            </p:nvSpPr>
            <p:spPr bwMode="auto">
              <a:xfrm>
                <a:off x="3974" y="3698"/>
                <a:ext cx="88" cy="39"/>
              </a:xfrm>
              <a:custGeom>
                <a:avLst/>
                <a:gdLst>
                  <a:gd name="T0" fmla="*/ 0 w 88"/>
                  <a:gd name="T1" fmla="*/ 19 h 39"/>
                  <a:gd name="T2" fmla="*/ 42 w 88"/>
                  <a:gd name="T3" fmla="*/ 0 h 39"/>
                  <a:gd name="T4" fmla="*/ 87 w 88"/>
                  <a:gd name="T5" fmla="*/ 17 h 39"/>
                  <a:gd name="T6" fmla="*/ 88 w 88"/>
                  <a:gd name="T7" fmla="*/ 20 h 39"/>
                  <a:gd name="T8" fmla="*/ 88 w 88"/>
                  <a:gd name="T9" fmla="*/ 24 h 39"/>
                  <a:gd name="T10" fmla="*/ 88 w 88"/>
                  <a:gd name="T11" fmla="*/ 30 h 39"/>
                  <a:gd name="T12" fmla="*/ 85 w 88"/>
                  <a:gd name="T13" fmla="*/ 35 h 39"/>
                  <a:gd name="T14" fmla="*/ 76 w 88"/>
                  <a:gd name="T15" fmla="*/ 39 h 39"/>
                  <a:gd name="T16" fmla="*/ 59 w 88"/>
                  <a:gd name="T17" fmla="*/ 38 h 39"/>
                  <a:gd name="T18" fmla="*/ 35 w 88"/>
                  <a:gd name="T19" fmla="*/ 33 h 39"/>
                  <a:gd name="T20" fmla="*/ 0 w 88"/>
                  <a:gd name="T21" fmla="*/ 19 h 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8"/>
                  <a:gd name="T34" fmla="*/ 0 h 39"/>
                  <a:gd name="T35" fmla="*/ 88 w 88"/>
                  <a:gd name="T36" fmla="*/ 39 h 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8" h="39">
                    <a:moveTo>
                      <a:pt x="0" y="19"/>
                    </a:moveTo>
                    <a:lnTo>
                      <a:pt x="42" y="0"/>
                    </a:lnTo>
                    <a:lnTo>
                      <a:pt x="87" y="17"/>
                    </a:lnTo>
                    <a:lnTo>
                      <a:pt x="88" y="20"/>
                    </a:lnTo>
                    <a:lnTo>
                      <a:pt x="88" y="24"/>
                    </a:lnTo>
                    <a:lnTo>
                      <a:pt x="88" y="30"/>
                    </a:lnTo>
                    <a:lnTo>
                      <a:pt x="85" y="35"/>
                    </a:lnTo>
                    <a:lnTo>
                      <a:pt x="76" y="39"/>
                    </a:lnTo>
                    <a:lnTo>
                      <a:pt x="59" y="38"/>
                    </a:lnTo>
                    <a:lnTo>
                      <a:pt x="35" y="33"/>
                    </a:lnTo>
                    <a:lnTo>
                      <a:pt x="0" y="19"/>
                    </a:lnTo>
                    <a:close/>
                  </a:path>
                </a:pathLst>
              </a:custGeom>
              <a:solidFill>
                <a:srgbClr val="9B2B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82" name="Freeform 72"/>
              <p:cNvSpPr>
                <a:spLocks/>
              </p:cNvSpPr>
              <p:nvPr/>
            </p:nvSpPr>
            <p:spPr bwMode="auto">
              <a:xfrm>
                <a:off x="3959" y="3698"/>
                <a:ext cx="115" cy="43"/>
              </a:xfrm>
              <a:custGeom>
                <a:avLst/>
                <a:gdLst>
                  <a:gd name="T0" fmla="*/ 77 w 115"/>
                  <a:gd name="T1" fmla="*/ 0 h 43"/>
                  <a:gd name="T2" fmla="*/ 83 w 115"/>
                  <a:gd name="T3" fmla="*/ 5 h 43"/>
                  <a:gd name="T4" fmla="*/ 91 w 115"/>
                  <a:gd name="T5" fmla="*/ 9 h 43"/>
                  <a:gd name="T6" fmla="*/ 100 w 115"/>
                  <a:gd name="T7" fmla="*/ 11 h 43"/>
                  <a:gd name="T8" fmla="*/ 107 w 115"/>
                  <a:gd name="T9" fmla="*/ 15 h 43"/>
                  <a:gd name="T10" fmla="*/ 112 w 115"/>
                  <a:gd name="T11" fmla="*/ 17 h 43"/>
                  <a:gd name="T12" fmla="*/ 115 w 115"/>
                  <a:gd name="T13" fmla="*/ 22 h 43"/>
                  <a:gd name="T14" fmla="*/ 112 w 115"/>
                  <a:gd name="T15" fmla="*/ 28 h 43"/>
                  <a:gd name="T16" fmla="*/ 103 w 115"/>
                  <a:gd name="T17" fmla="*/ 35 h 43"/>
                  <a:gd name="T18" fmla="*/ 90 w 115"/>
                  <a:gd name="T19" fmla="*/ 41 h 43"/>
                  <a:gd name="T20" fmla="*/ 74 w 115"/>
                  <a:gd name="T21" fmla="*/ 43 h 43"/>
                  <a:gd name="T22" fmla="*/ 57 w 115"/>
                  <a:gd name="T23" fmla="*/ 40 h 43"/>
                  <a:gd name="T24" fmla="*/ 40 w 115"/>
                  <a:gd name="T25" fmla="*/ 36 h 43"/>
                  <a:gd name="T26" fmla="*/ 24 w 115"/>
                  <a:gd name="T27" fmla="*/ 30 h 43"/>
                  <a:gd name="T28" fmla="*/ 11 w 115"/>
                  <a:gd name="T29" fmla="*/ 25 h 43"/>
                  <a:gd name="T30" fmla="*/ 2 w 115"/>
                  <a:gd name="T31" fmla="*/ 20 h 43"/>
                  <a:gd name="T32" fmla="*/ 0 w 115"/>
                  <a:gd name="T33" fmla="*/ 19 h 43"/>
                  <a:gd name="T34" fmla="*/ 30 w 115"/>
                  <a:gd name="T35" fmla="*/ 17 h 43"/>
                  <a:gd name="T36" fmla="*/ 31 w 115"/>
                  <a:gd name="T37" fmla="*/ 19 h 43"/>
                  <a:gd name="T38" fmla="*/ 35 w 115"/>
                  <a:gd name="T39" fmla="*/ 21 h 43"/>
                  <a:gd name="T40" fmla="*/ 41 w 115"/>
                  <a:gd name="T41" fmla="*/ 26 h 43"/>
                  <a:gd name="T42" fmla="*/ 50 w 115"/>
                  <a:gd name="T43" fmla="*/ 30 h 43"/>
                  <a:gd name="T44" fmla="*/ 59 w 115"/>
                  <a:gd name="T45" fmla="*/ 34 h 43"/>
                  <a:gd name="T46" fmla="*/ 71 w 115"/>
                  <a:gd name="T47" fmla="*/ 35 h 43"/>
                  <a:gd name="T48" fmla="*/ 83 w 115"/>
                  <a:gd name="T49" fmla="*/ 34 h 43"/>
                  <a:gd name="T50" fmla="*/ 97 w 115"/>
                  <a:gd name="T51" fmla="*/ 30 h 43"/>
                  <a:gd name="T52" fmla="*/ 102 w 115"/>
                  <a:gd name="T53" fmla="*/ 28 h 43"/>
                  <a:gd name="T54" fmla="*/ 102 w 115"/>
                  <a:gd name="T55" fmla="*/ 25 h 43"/>
                  <a:gd name="T56" fmla="*/ 98 w 115"/>
                  <a:gd name="T57" fmla="*/ 24 h 43"/>
                  <a:gd name="T58" fmla="*/ 92 w 115"/>
                  <a:gd name="T59" fmla="*/ 22 h 43"/>
                  <a:gd name="T60" fmla="*/ 84 w 115"/>
                  <a:gd name="T61" fmla="*/ 20 h 43"/>
                  <a:gd name="T62" fmla="*/ 76 w 115"/>
                  <a:gd name="T63" fmla="*/ 16 h 43"/>
                  <a:gd name="T64" fmla="*/ 69 w 115"/>
                  <a:gd name="T65" fmla="*/ 11 h 43"/>
                  <a:gd name="T66" fmla="*/ 65 w 115"/>
                  <a:gd name="T67" fmla="*/ 3 h 43"/>
                  <a:gd name="T68" fmla="*/ 77 w 115"/>
                  <a:gd name="T69" fmla="*/ 0 h 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15"/>
                  <a:gd name="T106" fmla="*/ 0 h 43"/>
                  <a:gd name="T107" fmla="*/ 115 w 115"/>
                  <a:gd name="T108" fmla="*/ 43 h 4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15" h="43">
                    <a:moveTo>
                      <a:pt x="77" y="0"/>
                    </a:moveTo>
                    <a:lnTo>
                      <a:pt x="83" y="5"/>
                    </a:lnTo>
                    <a:lnTo>
                      <a:pt x="91" y="9"/>
                    </a:lnTo>
                    <a:lnTo>
                      <a:pt x="100" y="11"/>
                    </a:lnTo>
                    <a:lnTo>
                      <a:pt x="107" y="15"/>
                    </a:lnTo>
                    <a:lnTo>
                      <a:pt x="112" y="17"/>
                    </a:lnTo>
                    <a:lnTo>
                      <a:pt x="115" y="22"/>
                    </a:lnTo>
                    <a:lnTo>
                      <a:pt x="112" y="28"/>
                    </a:lnTo>
                    <a:lnTo>
                      <a:pt x="103" y="35"/>
                    </a:lnTo>
                    <a:lnTo>
                      <a:pt x="90" y="41"/>
                    </a:lnTo>
                    <a:lnTo>
                      <a:pt x="74" y="43"/>
                    </a:lnTo>
                    <a:lnTo>
                      <a:pt x="57" y="40"/>
                    </a:lnTo>
                    <a:lnTo>
                      <a:pt x="40" y="36"/>
                    </a:lnTo>
                    <a:lnTo>
                      <a:pt x="24" y="30"/>
                    </a:lnTo>
                    <a:lnTo>
                      <a:pt x="11" y="25"/>
                    </a:lnTo>
                    <a:lnTo>
                      <a:pt x="2" y="20"/>
                    </a:lnTo>
                    <a:lnTo>
                      <a:pt x="0" y="19"/>
                    </a:lnTo>
                    <a:lnTo>
                      <a:pt x="30" y="17"/>
                    </a:lnTo>
                    <a:lnTo>
                      <a:pt x="31" y="19"/>
                    </a:lnTo>
                    <a:lnTo>
                      <a:pt x="35" y="21"/>
                    </a:lnTo>
                    <a:lnTo>
                      <a:pt x="41" y="26"/>
                    </a:lnTo>
                    <a:lnTo>
                      <a:pt x="50" y="30"/>
                    </a:lnTo>
                    <a:lnTo>
                      <a:pt x="59" y="34"/>
                    </a:lnTo>
                    <a:lnTo>
                      <a:pt x="71" y="35"/>
                    </a:lnTo>
                    <a:lnTo>
                      <a:pt x="83" y="34"/>
                    </a:lnTo>
                    <a:lnTo>
                      <a:pt x="97" y="30"/>
                    </a:lnTo>
                    <a:lnTo>
                      <a:pt x="102" y="28"/>
                    </a:lnTo>
                    <a:lnTo>
                      <a:pt x="102" y="25"/>
                    </a:lnTo>
                    <a:lnTo>
                      <a:pt x="98" y="24"/>
                    </a:lnTo>
                    <a:lnTo>
                      <a:pt x="92" y="22"/>
                    </a:lnTo>
                    <a:lnTo>
                      <a:pt x="84" y="20"/>
                    </a:lnTo>
                    <a:lnTo>
                      <a:pt x="76" y="16"/>
                    </a:lnTo>
                    <a:lnTo>
                      <a:pt x="69" y="11"/>
                    </a:lnTo>
                    <a:lnTo>
                      <a:pt x="65" y="3"/>
                    </a:lnTo>
                    <a:lnTo>
                      <a:pt x="7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83" name="Freeform 73"/>
              <p:cNvSpPr>
                <a:spLocks/>
              </p:cNvSpPr>
              <p:nvPr/>
            </p:nvSpPr>
            <p:spPr bwMode="auto">
              <a:xfrm>
                <a:off x="3981" y="3722"/>
                <a:ext cx="95" cy="200"/>
              </a:xfrm>
              <a:custGeom>
                <a:avLst/>
                <a:gdLst>
                  <a:gd name="T0" fmla="*/ 0 w 95"/>
                  <a:gd name="T1" fmla="*/ 4 h 200"/>
                  <a:gd name="T2" fmla="*/ 2 w 95"/>
                  <a:gd name="T3" fmla="*/ 5 h 200"/>
                  <a:gd name="T4" fmla="*/ 7 w 95"/>
                  <a:gd name="T5" fmla="*/ 9 h 200"/>
                  <a:gd name="T6" fmla="*/ 13 w 95"/>
                  <a:gd name="T7" fmla="*/ 16 h 200"/>
                  <a:gd name="T8" fmla="*/ 23 w 95"/>
                  <a:gd name="T9" fmla="*/ 31 h 200"/>
                  <a:gd name="T10" fmla="*/ 35 w 95"/>
                  <a:gd name="T11" fmla="*/ 55 h 200"/>
                  <a:gd name="T12" fmla="*/ 49 w 95"/>
                  <a:gd name="T13" fmla="*/ 90 h 200"/>
                  <a:gd name="T14" fmla="*/ 65 w 95"/>
                  <a:gd name="T15" fmla="*/ 136 h 200"/>
                  <a:gd name="T16" fmla="*/ 83 w 95"/>
                  <a:gd name="T17" fmla="*/ 197 h 200"/>
                  <a:gd name="T18" fmla="*/ 85 w 95"/>
                  <a:gd name="T19" fmla="*/ 198 h 200"/>
                  <a:gd name="T20" fmla="*/ 89 w 95"/>
                  <a:gd name="T21" fmla="*/ 200 h 200"/>
                  <a:gd name="T22" fmla="*/ 94 w 95"/>
                  <a:gd name="T23" fmla="*/ 200 h 200"/>
                  <a:gd name="T24" fmla="*/ 95 w 95"/>
                  <a:gd name="T25" fmla="*/ 193 h 200"/>
                  <a:gd name="T26" fmla="*/ 93 w 95"/>
                  <a:gd name="T27" fmla="*/ 183 h 200"/>
                  <a:gd name="T28" fmla="*/ 85 w 95"/>
                  <a:gd name="T29" fmla="*/ 163 h 200"/>
                  <a:gd name="T30" fmla="*/ 75 w 95"/>
                  <a:gd name="T31" fmla="*/ 135 h 200"/>
                  <a:gd name="T32" fmla="*/ 64 w 95"/>
                  <a:gd name="T33" fmla="*/ 103 h 200"/>
                  <a:gd name="T34" fmla="*/ 50 w 95"/>
                  <a:gd name="T35" fmla="*/ 72 h 200"/>
                  <a:gd name="T36" fmla="*/ 35 w 95"/>
                  <a:gd name="T37" fmla="*/ 41 h 200"/>
                  <a:gd name="T38" fmla="*/ 21 w 95"/>
                  <a:gd name="T39" fmla="*/ 16 h 200"/>
                  <a:gd name="T40" fmla="*/ 8 w 95"/>
                  <a:gd name="T41" fmla="*/ 0 h 200"/>
                  <a:gd name="T42" fmla="*/ 0 w 95"/>
                  <a:gd name="T43" fmla="*/ 4 h 20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5"/>
                  <a:gd name="T67" fmla="*/ 0 h 200"/>
                  <a:gd name="T68" fmla="*/ 95 w 95"/>
                  <a:gd name="T69" fmla="*/ 200 h 20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5" h="200">
                    <a:moveTo>
                      <a:pt x="0" y="4"/>
                    </a:moveTo>
                    <a:lnTo>
                      <a:pt x="2" y="5"/>
                    </a:lnTo>
                    <a:lnTo>
                      <a:pt x="7" y="9"/>
                    </a:lnTo>
                    <a:lnTo>
                      <a:pt x="13" y="16"/>
                    </a:lnTo>
                    <a:lnTo>
                      <a:pt x="23" y="31"/>
                    </a:lnTo>
                    <a:lnTo>
                      <a:pt x="35" y="55"/>
                    </a:lnTo>
                    <a:lnTo>
                      <a:pt x="49" y="90"/>
                    </a:lnTo>
                    <a:lnTo>
                      <a:pt x="65" y="136"/>
                    </a:lnTo>
                    <a:lnTo>
                      <a:pt x="83" y="197"/>
                    </a:lnTo>
                    <a:lnTo>
                      <a:pt x="85" y="198"/>
                    </a:lnTo>
                    <a:lnTo>
                      <a:pt x="89" y="200"/>
                    </a:lnTo>
                    <a:lnTo>
                      <a:pt x="94" y="200"/>
                    </a:lnTo>
                    <a:lnTo>
                      <a:pt x="95" y="193"/>
                    </a:lnTo>
                    <a:lnTo>
                      <a:pt x="93" y="183"/>
                    </a:lnTo>
                    <a:lnTo>
                      <a:pt x="85" y="163"/>
                    </a:lnTo>
                    <a:lnTo>
                      <a:pt x="75" y="135"/>
                    </a:lnTo>
                    <a:lnTo>
                      <a:pt x="64" y="103"/>
                    </a:lnTo>
                    <a:lnTo>
                      <a:pt x="50" y="72"/>
                    </a:lnTo>
                    <a:lnTo>
                      <a:pt x="35" y="41"/>
                    </a:lnTo>
                    <a:lnTo>
                      <a:pt x="21" y="16"/>
                    </a:lnTo>
                    <a:lnTo>
                      <a:pt x="8" y="0"/>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84" name="Freeform 74"/>
              <p:cNvSpPr>
                <a:spLocks/>
              </p:cNvSpPr>
              <p:nvPr/>
            </p:nvSpPr>
            <p:spPr bwMode="auto">
              <a:xfrm>
                <a:off x="3918" y="3815"/>
                <a:ext cx="65" cy="146"/>
              </a:xfrm>
              <a:custGeom>
                <a:avLst/>
                <a:gdLst>
                  <a:gd name="T0" fmla="*/ 63 w 65"/>
                  <a:gd name="T1" fmla="*/ 136 h 146"/>
                  <a:gd name="T2" fmla="*/ 51 w 65"/>
                  <a:gd name="T3" fmla="*/ 98 h 146"/>
                  <a:gd name="T4" fmla="*/ 39 w 65"/>
                  <a:gd name="T5" fmla="*/ 69 h 146"/>
                  <a:gd name="T6" fmla="*/ 29 w 65"/>
                  <a:gd name="T7" fmla="*/ 45 h 146"/>
                  <a:gd name="T8" fmla="*/ 19 w 65"/>
                  <a:gd name="T9" fmla="*/ 27 h 146"/>
                  <a:gd name="T10" fmla="*/ 12 w 65"/>
                  <a:gd name="T11" fmla="*/ 14 h 146"/>
                  <a:gd name="T12" fmla="*/ 5 w 65"/>
                  <a:gd name="T13" fmla="*/ 5 h 146"/>
                  <a:gd name="T14" fmla="*/ 1 w 65"/>
                  <a:gd name="T15" fmla="*/ 2 h 146"/>
                  <a:gd name="T16" fmla="*/ 0 w 65"/>
                  <a:gd name="T17" fmla="*/ 0 h 146"/>
                  <a:gd name="T18" fmla="*/ 0 w 65"/>
                  <a:gd name="T19" fmla="*/ 28 h 146"/>
                  <a:gd name="T20" fmla="*/ 0 w 65"/>
                  <a:gd name="T21" fmla="*/ 28 h 146"/>
                  <a:gd name="T22" fmla="*/ 3 w 65"/>
                  <a:gd name="T23" fmla="*/ 31 h 146"/>
                  <a:gd name="T24" fmla="*/ 5 w 65"/>
                  <a:gd name="T25" fmla="*/ 36 h 146"/>
                  <a:gd name="T26" fmla="*/ 10 w 65"/>
                  <a:gd name="T27" fmla="*/ 45 h 146"/>
                  <a:gd name="T28" fmla="*/ 18 w 65"/>
                  <a:gd name="T29" fmla="*/ 57 h 146"/>
                  <a:gd name="T30" fmla="*/ 27 w 65"/>
                  <a:gd name="T31" fmla="*/ 78 h 146"/>
                  <a:gd name="T32" fmla="*/ 39 w 65"/>
                  <a:gd name="T33" fmla="*/ 105 h 146"/>
                  <a:gd name="T34" fmla="*/ 55 w 65"/>
                  <a:gd name="T35" fmla="*/ 141 h 146"/>
                  <a:gd name="T36" fmla="*/ 57 w 65"/>
                  <a:gd name="T37" fmla="*/ 143 h 146"/>
                  <a:gd name="T38" fmla="*/ 61 w 65"/>
                  <a:gd name="T39" fmla="*/ 146 h 146"/>
                  <a:gd name="T40" fmla="*/ 65 w 65"/>
                  <a:gd name="T41" fmla="*/ 146 h 146"/>
                  <a:gd name="T42" fmla="*/ 63 w 65"/>
                  <a:gd name="T43" fmla="*/ 136 h 1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5"/>
                  <a:gd name="T67" fmla="*/ 0 h 146"/>
                  <a:gd name="T68" fmla="*/ 65 w 65"/>
                  <a:gd name="T69" fmla="*/ 146 h 14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5" h="146">
                    <a:moveTo>
                      <a:pt x="63" y="136"/>
                    </a:moveTo>
                    <a:lnTo>
                      <a:pt x="51" y="98"/>
                    </a:lnTo>
                    <a:lnTo>
                      <a:pt x="39" y="69"/>
                    </a:lnTo>
                    <a:lnTo>
                      <a:pt x="29" y="45"/>
                    </a:lnTo>
                    <a:lnTo>
                      <a:pt x="19" y="27"/>
                    </a:lnTo>
                    <a:lnTo>
                      <a:pt x="12" y="14"/>
                    </a:lnTo>
                    <a:lnTo>
                      <a:pt x="5" y="5"/>
                    </a:lnTo>
                    <a:lnTo>
                      <a:pt x="1" y="2"/>
                    </a:lnTo>
                    <a:lnTo>
                      <a:pt x="0" y="0"/>
                    </a:lnTo>
                    <a:lnTo>
                      <a:pt x="0" y="28"/>
                    </a:lnTo>
                    <a:lnTo>
                      <a:pt x="3" y="31"/>
                    </a:lnTo>
                    <a:lnTo>
                      <a:pt x="5" y="36"/>
                    </a:lnTo>
                    <a:lnTo>
                      <a:pt x="10" y="45"/>
                    </a:lnTo>
                    <a:lnTo>
                      <a:pt x="18" y="57"/>
                    </a:lnTo>
                    <a:lnTo>
                      <a:pt x="27" y="78"/>
                    </a:lnTo>
                    <a:lnTo>
                      <a:pt x="39" y="105"/>
                    </a:lnTo>
                    <a:lnTo>
                      <a:pt x="55" y="141"/>
                    </a:lnTo>
                    <a:lnTo>
                      <a:pt x="57" y="143"/>
                    </a:lnTo>
                    <a:lnTo>
                      <a:pt x="61" y="146"/>
                    </a:lnTo>
                    <a:lnTo>
                      <a:pt x="65" y="146"/>
                    </a:lnTo>
                    <a:lnTo>
                      <a:pt x="63" y="1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85" name="Freeform 75"/>
              <p:cNvSpPr>
                <a:spLocks/>
              </p:cNvSpPr>
              <p:nvPr/>
            </p:nvSpPr>
            <p:spPr bwMode="auto">
              <a:xfrm>
                <a:off x="3945" y="3831"/>
                <a:ext cx="100" cy="62"/>
              </a:xfrm>
              <a:custGeom>
                <a:avLst/>
                <a:gdLst>
                  <a:gd name="T0" fmla="*/ 7 w 100"/>
                  <a:gd name="T1" fmla="*/ 60 h 62"/>
                  <a:gd name="T2" fmla="*/ 10 w 100"/>
                  <a:gd name="T3" fmla="*/ 60 h 62"/>
                  <a:gd name="T4" fmla="*/ 15 w 100"/>
                  <a:gd name="T5" fmla="*/ 62 h 62"/>
                  <a:gd name="T6" fmla="*/ 24 w 100"/>
                  <a:gd name="T7" fmla="*/ 62 h 62"/>
                  <a:gd name="T8" fmla="*/ 35 w 100"/>
                  <a:gd name="T9" fmla="*/ 59 h 62"/>
                  <a:gd name="T10" fmla="*/ 49 w 100"/>
                  <a:gd name="T11" fmla="*/ 55 h 62"/>
                  <a:gd name="T12" fmla="*/ 66 w 100"/>
                  <a:gd name="T13" fmla="*/ 46 h 62"/>
                  <a:gd name="T14" fmla="*/ 82 w 100"/>
                  <a:gd name="T15" fmla="*/ 34 h 62"/>
                  <a:gd name="T16" fmla="*/ 100 w 100"/>
                  <a:gd name="T17" fmla="*/ 16 h 62"/>
                  <a:gd name="T18" fmla="*/ 95 w 100"/>
                  <a:gd name="T19" fmla="*/ 0 h 62"/>
                  <a:gd name="T20" fmla="*/ 92 w 100"/>
                  <a:gd name="T21" fmla="*/ 2 h 62"/>
                  <a:gd name="T22" fmla="*/ 86 w 100"/>
                  <a:gd name="T23" fmla="*/ 11 h 62"/>
                  <a:gd name="T24" fmla="*/ 77 w 100"/>
                  <a:gd name="T25" fmla="*/ 21 h 62"/>
                  <a:gd name="T26" fmla="*/ 64 w 100"/>
                  <a:gd name="T27" fmla="*/ 31 h 62"/>
                  <a:gd name="T28" fmla="*/ 50 w 100"/>
                  <a:gd name="T29" fmla="*/ 41 h 62"/>
                  <a:gd name="T30" fmla="*/ 34 w 100"/>
                  <a:gd name="T31" fmla="*/ 46 h 62"/>
                  <a:gd name="T32" fmla="*/ 17 w 100"/>
                  <a:gd name="T33" fmla="*/ 46 h 62"/>
                  <a:gd name="T34" fmla="*/ 0 w 100"/>
                  <a:gd name="T35" fmla="*/ 37 h 62"/>
                  <a:gd name="T36" fmla="*/ 7 w 100"/>
                  <a:gd name="T37" fmla="*/ 60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0"/>
                  <a:gd name="T58" fmla="*/ 0 h 62"/>
                  <a:gd name="T59" fmla="*/ 100 w 100"/>
                  <a:gd name="T60" fmla="*/ 62 h 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0" h="62">
                    <a:moveTo>
                      <a:pt x="7" y="60"/>
                    </a:moveTo>
                    <a:lnTo>
                      <a:pt x="10" y="60"/>
                    </a:lnTo>
                    <a:lnTo>
                      <a:pt x="15" y="62"/>
                    </a:lnTo>
                    <a:lnTo>
                      <a:pt x="24" y="62"/>
                    </a:lnTo>
                    <a:lnTo>
                      <a:pt x="35" y="59"/>
                    </a:lnTo>
                    <a:lnTo>
                      <a:pt x="49" y="55"/>
                    </a:lnTo>
                    <a:lnTo>
                      <a:pt x="66" y="46"/>
                    </a:lnTo>
                    <a:lnTo>
                      <a:pt x="82" y="34"/>
                    </a:lnTo>
                    <a:lnTo>
                      <a:pt x="100" y="16"/>
                    </a:lnTo>
                    <a:lnTo>
                      <a:pt x="95" y="0"/>
                    </a:lnTo>
                    <a:lnTo>
                      <a:pt x="92" y="2"/>
                    </a:lnTo>
                    <a:lnTo>
                      <a:pt x="86" y="11"/>
                    </a:lnTo>
                    <a:lnTo>
                      <a:pt x="77" y="21"/>
                    </a:lnTo>
                    <a:lnTo>
                      <a:pt x="64" y="31"/>
                    </a:lnTo>
                    <a:lnTo>
                      <a:pt x="50" y="41"/>
                    </a:lnTo>
                    <a:lnTo>
                      <a:pt x="34" y="46"/>
                    </a:lnTo>
                    <a:lnTo>
                      <a:pt x="17" y="46"/>
                    </a:lnTo>
                    <a:lnTo>
                      <a:pt x="0" y="37"/>
                    </a:lnTo>
                    <a:lnTo>
                      <a:pt x="7"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86" name="Freeform 76"/>
              <p:cNvSpPr>
                <a:spLocks/>
              </p:cNvSpPr>
              <p:nvPr/>
            </p:nvSpPr>
            <p:spPr bwMode="auto">
              <a:xfrm>
                <a:off x="3559" y="3680"/>
                <a:ext cx="314" cy="194"/>
              </a:xfrm>
              <a:custGeom>
                <a:avLst/>
                <a:gdLst>
                  <a:gd name="T0" fmla="*/ 7 w 314"/>
                  <a:gd name="T1" fmla="*/ 0 h 194"/>
                  <a:gd name="T2" fmla="*/ 314 w 314"/>
                  <a:gd name="T3" fmla="*/ 80 h 194"/>
                  <a:gd name="T4" fmla="*/ 312 w 314"/>
                  <a:gd name="T5" fmla="*/ 81 h 194"/>
                  <a:gd name="T6" fmla="*/ 310 w 314"/>
                  <a:gd name="T7" fmla="*/ 86 h 194"/>
                  <a:gd name="T8" fmla="*/ 306 w 314"/>
                  <a:gd name="T9" fmla="*/ 92 h 194"/>
                  <a:gd name="T10" fmla="*/ 300 w 314"/>
                  <a:gd name="T11" fmla="*/ 100 h 194"/>
                  <a:gd name="T12" fmla="*/ 292 w 314"/>
                  <a:gd name="T13" fmla="*/ 110 h 194"/>
                  <a:gd name="T14" fmla="*/ 283 w 314"/>
                  <a:gd name="T15" fmla="*/ 121 h 194"/>
                  <a:gd name="T16" fmla="*/ 273 w 314"/>
                  <a:gd name="T17" fmla="*/ 133 h 194"/>
                  <a:gd name="T18" fmla="*/ 260 w 314"/>
                  <a:gd name="T19" fmla="*/ 144 h 194"/>
                  <a:gd name="T20" fmla="*/ 246 w 314"/>
                  <a:gd name="T21" fmla="*/ 156 h 194"/>
                  <a:gd name="T22" fmla="*/ 231 w 314"/>
                  <a:gd name="T23" fmla="*/ 166 h 194"/>
                  <a:gd name="T24" fmla="*/ 215 w 314"/>
                  <a:gd name="T25" fmla="*/ 176 h 194"/>
                  <a:gd name="T26" fmla="*/ 196 w 314"/>
                  <a:gd name="T27" fmla="*/ 183 h 194"/>
                  <a:gd name="T28" fmla="*/ 177 w 314"/>
                  <a:gd name="T29" fmla="*/ 190 h 194"/>
                  <a:gd name="T30" fmla="*/ 155 w 314"/>
                  <a:gd name="T31" fmla="*/ 192 h 194"/>
                  <a:gd name="T32" fmla="*/ 132 w 314"/>
                  <a:gd name="T33" fmla="*/ 194 h 194"/>
                  <a:gd name="T34" fmla="*/ 108 w 314"/>
                  <a:gd name="T35" fmla="*/ 191 h 194"/>
                  <a:gd name="T36" fmla="*/ 107 w 314"/>
                  <a:gd name="T37" fmla="*/ 190 h 194"/>
                  <a:gd name="T38" fmla="*/ 105 w 314"/>
                  <a:gd name="T39" fmla="*/ 187 h 194"/>
                  <a:gd name="T40" fmla="*/ 100 w 314"/>
                  <a:gd name="T41" fmla="*/ 183 h 194"/>
                  <a:gd name="T42" fmla="*/ 91 w 314"/>
                  <a:gd name="T43" fmla="*/ 180 h 194"/>
                  <a:gd name="T44" fmla="*/ 79 w 314"/>
                  <a:gd name="T45" fmla="*/ 178 h 194"/>
                  <a:gd name="T46" fmla="*/ 64 w 314"/>
                  <a:gd name="T47" fmla="*/ 177 h 194"/>
                  <a:gd name="T48" fmla="*/ 45 w 314"/>
                  <a:gd name="T49" fmla="*/ 180 h 194"/>
                  <a:gd name="T50" fmla="*/ 22 w 314"/>
                  <a:gd name="T51" fmla="*/ 185 h 194"/>
                  <a:gd name="T52" fmla="*/ 24 w 314"/>
                  <a:gd name="T53" fmla="*/ 182 h 194"/>
                  <a:gd name="T54" fmla="*/ 25 w 314"/>
                  <a:gd name="T55" fmla="*/ 176 h 194"/>
                  <a:gd name="T56" fmla="*/ 27 w 314"/>
                  <a:gd name="T57" fmla="*/ 164 h 194"/>
                  <a:gd name="T58" fmla="*/ 29 w 314"/>
                  <a:gd name="T59" fmla="*/ 152 h 194"/>
                  <a:gd name="T60" fmla="*/ 27 w 314"/>
                  <a:gd name="T61" fmla="*/ 138 h 194"/>
                  <a:gd name="T62" fmla="*/ 22 w 314"/>
                  <a:gd name="T63" fmla="*/ 124 h 194"/>
                  <a:gd name="T64" fmla="*/ 13 w 314"/>
                  <a:gd name="T65" fmla="*/ 110 h 194"/>
                  <a:gd name="T66" fmla="*/ 0 w 314"/>
                  <a:gd name="T67" fmla="*/ 97 h 194"/>
                  <a:gd name="T68" fmla="*/ 7 w 314"/>
                  <a:gd name="T69" fmla="*/ 0 h 19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14"/>
                  <a:gd name="T106" fmla="*/ 0 h 194"/>
                  <a:gd name="T107" fmla="*/ 314 w 314"/>
                  <a:gd name="T108" fmla="*/ 194 h 19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14" h="194">
                    <a:moveTo>
                      <a:pt x="7" y="0"/>
                    </a:moveTo>
                    <a:lnTo>
                      <a:pt x="314" y="80"/>
                    </a:lnTo>
                    <a:lnTo>
                      <a:pt x="312" y="81"/>
                    </a:lnTo>
                    <a:lnTo>
                      <a:pt x="310" y="86"/>
                    </a:lnTo>
                    <a:lnTo>
                      <a:pt x="306" y="92"/>
                    </a:lnTo>
                    <a:lnTo>
                      <a:pt x="300" y="100"/>
                    </a:lnTo>
                    <a:lnTo>
                      <a:pt x="292" y="110"/>
                    </a:lnTo>
                    <a:lnTo>
                      <a:pt x="283" y="121"/>
                    </a:lnTo>
                    <a:lnTo>
                      <a:pt x="273" y="133"/>
                    </a:lnTo>
                    <a:lnTo>
                      <a:pt x="260" y="144"/>
                    </a:lnTo>
                    <a:lnTo>
                      <a:pt x="246" y="156"/>
                    </a:lnTo>
                    <a:lnTo>
                      <a:pt x="231" y="166"/>
                    </a:lnTo>
                    <a:lnTo>
                      <a:pt x="215" y="176"/>
                    </a:lnTo>
                    <a:lnTo>
                      <a:pt x="196" y="183"/>
                    </a:lnTo>
                    <a:lnTo>
                      <a:pt x="177" y="190"/>
                    </a:lnTo>
                    <a:lnTo>
                      <a:pt x="155" y="192"/>
                    </a:lnTo>
                    <a:lnTo>
                      <a:pt x="132" y="194"/>
                    </a:lnTo>
                    <a:lnTo>
                      <a:pt x="108" y="191"/>
                    </a:lnTo>
                    <a:lnTo>
                      <a:pt x="107" y="190"/>
                    </a:lnTo>
                    <a:lnTo>
                      <a:pt x="105" y="187"/>
                    </a:lnTo>
                    <a:lnTo>
                      <a:pt x="100" y="183"/>
                    </a:lnTo>
                    <a:lnTo>
                      <a:pt x="91" y="180"/>
                    </a:lnTo>
                    <a:lnTo>
                      <a:pt x="79" y="178"/>
                    </a:lnTo>
                    <a:lnTo>
                      <a:pt x="64" y="177"/>
                    </a:lnTo>
                    <a:lnTo>
                      <a:pt x="45" y="180"/>
                    </a:lnTo>
                    <a:lnTo>
                      <a:pt x="22" y="185"/>
                    </a:lnTo>
                    <a:lnTo>
                      <a:pt x="24" y="182"/>
                    </a:lnTo>
                    <a:lnTo>
                      <a:pt x="25" y="176"/>
                    </a:lnTo>
                    <a:lnTo>
                      <a:pt x="27" y="164"/>
                    </a:lnTo>
                    <a:lnTo>
                      <a:pt x="29" y="152"/>
                    </a:lnTo>
                    <a:lnTo>
                      <a:pt x="27" y="138"/>
                    </a:lnTo>
                    <a:lnTo>
                      <a:pt x="22" y="124"/>
                    </a:lnTo>
                    <a:lnTo>
                      <a:pt x="13" y="110"/>
                    </a:lnTo>
                    <a:lnTo>
                      <a:pt x="0" y="97"/>
                    </a:lnTo>
                    <a:lnTo>
                      <a:pt x="7" y="0"/>
                    </a:lnTo>
                    <a:close/>
                  </a:path>
                </a:pathLst>
              </a:custGeom>
              <a:solidFill>
                <a:srgbClr val="9B2B1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87" name="Freeform 77"/>
              <p:cNvSpPr>
                <a:spLocks/>
              </p:cNvSpPr>
              <p:nvPr/>
            </p:nvSpPr>
            <p:spPr bwMode="auto">
              <a:xfrm>
                <a:off x="3808" y="3741"/>
                <a:ext cx="104" cy="153"/>
              </a:xfrm>
              <a:custGeom>
                <a:avLst/>
                <a:gdLst>
                  <a:gd name="T0" fmla="*/ 10 w 104"/>
                  <a:gd name="T1" fmla="*/ 82 h 153"/>
                  <a:gd name="T2" fmla="*/ 0 w 104"/>
                  <a:gd name="T3" fmla="*/ 144 h 153"/>
                  <a:gd name="T4" fmla="*/ 1 w 104"/>
                  <a:gd name="T5" fmla="*/ 145 h 153"/>
                  <a:gd name="T6" fmla="*/ 5 w 104"/>
                  <a:gd name="T7" fmla="*/ 146 h 153"/>
                  <a:gd name="T8" fmla="*/ 11 w 104"/>
                  <a:gd name="T9" fmla="*/ 149 h 153"/>
                  <a:gd name="T10" fmla="*/ 21 w 104"/>
                  <a:gd name="T11" fmla="*/ 152 h 153"/>
                  <a:gd name="T12" fmla="*/ 34 w 104"/>
                  <a:gd name="T13" fmla="*/ 153 h 153"/>
                  <a:gd name="T14" fmla="*/ 51 w 104"/>
                  <a:gd name="T15" fmla="*/ 153 h 153"/>
                  <a:gd name="T16" fmla="*/ 71 w 104"/>
                  <a:gd name="T17" fmla="*/ 150 h 153"/>
                  <a:gd name="T18" fmla="*/ 95 w 104"/>
                  <a:gd name="T19" fmla="*/ 145 h 153"/>
                  <a:gd name="T20" fmla="*/ 103 w 104"/>
                  <a:gd name="T21" fmla="*/ 122 h 153"/>
                  <a:gd name="T22" fmla="*/ 104 w 104"/>
                  <a:gd name="T23" fmla="*/ 76 h 153"/>
                  <a:gd name="T24" fmla="*/ 100 w 104"/>
                  <a:gd name="T25" fmla="*/ 28 h 153"/>
                  <a:gd name="T26" fmla="*/ 94 w 104"/>
                  <a:gd name="T27" fmla="*/ 0 h 153"/>
                  <a:gd name="T28" fmla="*/ 70 w 104"/>
                  <a:gd name="T29" fmla="*/ 5 h 153"/>
                  <a:gd name="T30" fmla="*/ 10 w 104"/>
                  <a:gd name="T31" fmla="*/ 82 h 1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04"/>
                  <a:gd name="T49" fmla="*/ 0 h 153"/>
                  <a:gd name="T50" fmla="*/ 104 w 104"/>
                  <a:gd name="T51" fmla="*/ 153 h 1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04" h="153">
                    <a:moveTo>
                      <a:pt x="10" y="82"/>
                    </a:moveTo>
                    <a:lnTo>
                      <a:pt x="0" y="144"/>
                    </a:lnTo>
                    <a:lnTo>
                      <a:pt x="1" y="145"/>
                    </a:lnTo>
                    <a:lnTo>
                      <a:pt x="5" y="146"/>
                    </a:lnTo>
                    <a:lnTo>
                      <a:pt x="11" y="149"/>
                    </a:lnTo>
                    <a:lnTo>
                      <a:pt x="21" y="152"/>
                    </a:lnTo>
                    <a:lnTo>
                      <a:pt x="34" y="153"/>
                    </a:lnTo>
                    <a:lnTo>
                      <a:pt x="51" y="153"/>
                    </a:lnTo>
                    <a:lnTo>
                      <a:pt x="71" y="150"/>
                    </a:lnTo>
                    <a:lnTo>
                      <a:pt x="95" y="145"/>
                    </a:lnTo>
                    <a:lnTo>
                      <a:pt x="103" y="122"/>
                    </a:lnTo>
                    <a:lnTo>
                      <a:pt x="104" y="76"/>
                    </a:lnTo>
                    <a:lnTo>
                      <a:pt x="100" y="28"/>
                    </a:lnTo>
                    <a:lnTo>
                      <a:pt x="94" y="0"/>
                    </a:lnTo>
                    <a:lnTo>
                      <a:pt x="70" y="5"/>
                    </a:lnTo>
                    <a:lnTo>
                      <a:pt x="10" y="82"/>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88" name="Freeform 78"/>
              <p:cNvSpPr>
                <a:spLocks/>
              </p:cNvSpPr>
              <p:nvPr/>
            </p:nvSpPr>
            <p:spPr bwMode="auto">
              <a:xfrm>
                <a:off x="3531" y="3703"/>
                <a:ext cx="349" cy="177"/>
              </a:xfrm>
              <a:custGeom>
                <a:avLst/>
                <a:gdLst>
                  <a:gd name="T0" fmla="*/ 349 w 349"/>
                  <a:gd name="T1" fmla="*/ 43 h 177"/>
                  <a:gd name="T2" fmla="*/ 343 w 349"/>
                  <a:gd name="T3" fmla="*/ 64 h 177"/>
                  <a:gd name="T4" fmla="*/ 333 w 349"/>
                  <a:gd name="T5" fmla="*/ 83 h 177"/>
                  <a:gd name="T6" fmla="*/ 320 w 349"/>
                  <a:gd name="T7" fmla="*/ 101 h 177"/>
                  <a:gd name="T8" fmla="*/ 305 w 349"/>
                  <a:gd name="T9" fmla="*/ 116 h 177"/>
                  <a:gd name="T10" fmla="*/ 290 w 349"/>
                  <a:gd name="T11" fmla="*/ 130 h 177"/>
                  <a:gd name="T12" fmla="*/ 272 w 349"/>
                  <a:gd name="T13" fmla="*/ 141 h 177"/>
                  <a:gd name="T14" fmla="*/ 253 w 349"/>
                  <a:gd name="T15" fmla="*/ 152 h 177"/>
                  <a:gd name="T16" fmla="*/ 235 w 349"/>
                  <a:gd name="T17" fmla="*/ 160 h 177"/>
                  <a:gd name="T18" fmla="*/ 216 w 349"/>
                  <a:gd name="T19" fmla="*/ 167 h 177"/>
                  <a:gd name="T20" fmla="*/ 198 w 349"/>
                  <a:gd name="T21" fmla="*/ 172 h 177"/>
                  <a:gd name="T22" fmla="*/ 182 w 349"/>
                  <a:gd name="T23" fmla="*/ 176 h 177"/>
                  <a:gd name="T24" fmla="*/ 167 w 349"/>
                  <a:gd name="T25" fmla="*/ 177 h 177"/>
                  <a:gd name="T26" fmla="*/ 154 w 349"/>
                  <a:gd name="T27" fmla="*/ 177 h 177"/>
                  <a:gd name="T28" fmla="*/ 143 w 349"/>
                  <a:gd name="T29" fmla="*/ 176 h 177"/>
                  <a:gd name="T30" fmla="*/ 135 w 349"/>
                  <a:gd name="T31" fmla="*/ 173 h 177"/>
                  <a:gd name="T32" fmla="*/ 130 w 349"/>
                  <a:gd name="T33" fmla="*/ 168 h 177"/>
                  <a:gd name="T34" fmla="*/ 121 w 349"/>
                  <a:gd name="T35" fmla="*/ 160 h 177"/>
                  <a:gd name="T36" fmla="*/ 110 w 349"/>
                  <a:gd name="T37" fmla="*/ 157 h 177"/>
                  <a:gd name="T38" fmla="*/ 96 w 349"/>
                  <a:gd name="T39" fmla="*/ 157 h 177"/>
                  <a:gd name="T40" fmla="*/ 82 w 349"/>
                  <a:gd name="T41" fmla="*/ 158 h 177"/>
                  <a:gd name="T42" fmla="*/ 68 w 349"/>
                  <a:gd name="T43" fmla="*/ 162 h 177"/>
                  <a:gd name="T44" fmla="*/ 57 w 349"/>
                  <a:gd name="T45" fmla="*/ 165 h 177"/>
                  <a:gd name="T46" fmla="*/ 49 w 349"/>
                  <a:gd name="T47" fmla="*/ 168 h 177"/>
                  <a:gd name="T48" fmla="*/ 47 w 349"/>
                  <a:gd name="T49" fmla="*/ 169 h 177"/>
                  <a:gd name="T50" fmla="*/ 52 w 349"/>
                  <a:gd name="T51" fmla="*/ 144 h 177"/>
                  <a:gd name="T52" fmla="*/ 52 w 349"/>
                  <a:gd name="T53" fmla="*/ 124 h 177"/>
                  <a:gd name="T54" fmla="*/ 44 w 349"/>
                  <a:gd name="T55" fmla="*/ 106 h 177"/>
                  <a:gd name="T56" fmla="*/ 29 w 349"/>
                  <a:gd name="T57" fmla="*/ 87 h 177"/>
                  <a:gd name="T58" fmla="*/ 16 w 349"/>
                  <a:gd name="T59" fmla="*/ 63 h 177"/>
                  <a:gd name="T60" fmla="*/ 7 w 349"/>
                  <a:gd name="T61" fmla="*/ 34 h 177"/>
                  <a:gd name="T62" fmla="*/ 1 w 349"/>
                  <a:gd name="T63" fmla="*/ 10 h 177"/>
                  <a:gd name="T64" fmla="*/ 0 w 349"/>
                  <a:gd name="T65" fmla="*/ 0 h 177"/>
                  <a:gd name="T66" fmla="*/ 11 w 349"/>
                  <a:gd name="T67" fmla="*/ 4 h 177"/>
                  <a:gd name="T68" fmla="*/ 11 w 349"/>
                  <a:gd name="T69" fmla="*/ 6 h 177"/>
                  <a:gd name="T70" fmla="*/ 12 w 349"/>
                  <a:gd name="T71" fmla="*/ 11 h 177"/>
                  <a:gd name="T72" fmla="*/ 15 w 349"/>
                  <a:gd name="T73" fmla="*/ 21 h 177"/>
                  <a:gd name="T74" fmla="*/ 20 w 349"/>
                  <a:gd name="T75" fmla="*/ 33 h 177"/>
                  <a:gd name="T76" fmla="*/ 25 w 349"/>
                  <a:gd name="T77" fmla="*/ 47 h 177"/>
                  <a:gd name="T78" fmla="*/ 31 w 349"/>
                  <a:gd name="T79" fmla="*/ 62 h 177"/>
                  <a:gd name="T80" fmla="*/ 40 w 349"/>
                  <a:gd name="T81" fmla="*/ 78 h 177"/>
                  <a:gd name="T82" fmla="*/ 50 w 349"/>
                  <a:gd name="T83" fmla="*/ 95 h 177"/>
                  <a:gd name="T84" fmla="*/ 59 w 349"/>
                  <a:gd name="T85" fmla="*/ 114 h 177"/>
                  <a:gd name="T86" fmla="*/ 62 w 349"/>
                  <a:gd name="T87" fmla="*/ 133 h 177"/>
                  <a:gd name="T88" fmla="*/ 62 w 349"/>
                  <a:gd name="T89" fmla="*/ 149 h 177"/>
                  <a:gd name="T90" fmla="*/ 60 w 349"/>
                  <a:gd name="T91" fmla="*/ 155 h 177"/>
                  <a:gd name="T92" fmla="*/ 63 w 349"/>
                  <a:gd name="T93" fmla="*/ 154 h 177"/>
                  <a:gd name="T94" fmla="*/ 69 w 349"/>
                  <a:gd name="T95" fmla="*/ 153 h 177"/>
                  <a:gd name="T96" fmla="*/ 78 w 349"/>
                  <a:gd name="T97" fmla="*/ 150 h 177"/>
                  <a:gd name="T98" fmla="*/ 90 w 349"/>
                  <a:gd name="T99" fmla="*/ 149 h 177"/>
                  <a:gd name="T100" fmla="*/ 102 w 349"/>
                  <a:gd name="T101" fmla="*/ 148 h 177"/>
                  <a:gd name="T102" fmla="*/ 115 w 349"/>
                  <a:gd name="T103" fmla="*/ 149 h 177"/>
                  <a:gd name="T104" fmla="*/ 126 w 349"/>
                  <a:gd name="T105" fmla="*/ 152 h 177"/>
                  <a:gd name="T106" fmla="*/ 136 w 349"/>
                  <a:gd name="T107" fmla="*/ 158 h 177"/>
                  <a:gd name="T108" fmla="*/ 150 w 349"/>
                  <a:gd name="T109" fmla="*/ 163 h 177"/>
                  <a:gd name="T110" fmla="*/ 173 w 349"/>
                  <a:gd name="T111" fmla="*/ 163 h 177"/>
                  <a:gd name="T112" fmla="*/ 202 w 349"/>
                  <a:gd name="T113" fmla="*/ 157 h 177"/>
                  <a:gd name="T114" fmla="*/ 233 w 349"/>
                  <a:gd name="T115" fmla="*/ 145 h 177"/>
                  <a:gd name="T116" fmla="*/ 264 w 349"/>
                  <a:gd name="T117" fmla="*/ 129 h 177"/>
                  <a:gd name="T118" fmla="*/ 292 w 349"/>
                  <a:gd name="T119" fmla="*/ 109 h 177"/>
                  <a:gd name="T120" fmla="*/ 314 w 349"/>
                  <a:gd name="T121" fmla="*/ 85 h 177"/>
                  <a:gd name="T122" fmla="*/ 325 w 349"/>
                  <a:gd name="T123" fmla="*/ 57 h 177"/>
                  <a:gd name="T124" fmla="*/ 349 w 349"/>
                  <a:gd name="T125" fmla="*/ 43 h 17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9"/>
                  <a:gd name="T190" fmla="*/ 0 h 177"/>
                  <a:gd name="T191" fmla="*/ 349 w 349"/>
                  <a:gd name="T192" fmla="*/ 177 h 17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9" h="177">
                    <a:moveTo>
                      <a:pt x="349" y="43"/>
                    </a:moveTo>
                    <a:lnTo>
                      <a:pt x="343" y="64"/>
                    </a:lnTo>
                    <a:lnTo>
                      <a:pt x="333" y="83"/>
                    </a:lnTo>
                    <a:lnTo>
                      <a:pt x="320" y="101"/>
                    </a:lnTo>
                    <a:lnTo>
                      <a:pt x="305" y="116"/>
                    </a:lnTo>
                    <a:lnTo>
                      <a:pt x="290" y="130"/>
                    </a:lnTo>
                    <a:lnTo>
                      <a:pt x="272" y="141"/>
                    </a:lnTo>
                    <a:lnTo>
                      <a:pt x="253" y="152"/>
                    </a:lnTo>
                    <a:lnTo>
                      <a:pt x="235" y="160"/>
                    </a:lnTo>
                    <a:lnTo>
                      <a:pt x="216" y="167"/>
                    </a:lnTo>
                    <a:lnTo>
                      <a:pt x="198" y="172"/>
                    </a:lnTo>
                    <a:lnTo>
                      <a:pt x="182" y="176"/>
                    </a:lnTo>
                    <a:lnTo>
                      <a:pt x="167" y="177"/>
                    </a:lnTo>
                    <a:lnTo>
                      <a:pt x="154" y="177"/>
                    </a:lnTo>
                    <a:lnTo>
                      <a:pt x="143" y="176"/>
                    </a:lnTo>
                    <a:lnTo>
                      <a:pt x="135" y="173"/>
                    </a:lnTo>
                    <a:lnTo>
                      <a:pt x="130" y="168"/>
                    </a:lnTo>
                    <a:lnTo>
                      <a:pt x="121" y="160"/>
                    </a:lnTo>
                    <a:lnTo>
                      <a:pt x="110" y="157"/>
                    </a:lnTo>
                    <a:lnTo>
                      <a:pt x="96" y="157"/>
                    </a:lnTo>
                    <a:lnTo>
                      <a:pt x="82" y="158"/>
                    </a:lnTo>
                    <a:lnTo>
                      <a:pt x="68" y="162"/>
                    </a:lnTo>
                    <a:lnTo>
                      <a:pt x="57" y="165"/>
                    </a:lnTo>
                    <a:lnTo>
                      <a:pt x="49" y="168"/>
                    </a:lnTo>
                    <a:lnTo>
                      <a:pt x="47" y="169"/>
                    </a:lnTo>
                    <a:lnTo>
                      <a:pt x="52" y="144"/>
                    </a:lnTo>
                    <a:lnTo>
                      <a:pt x="52" y="124"/>
                    </a:lnTo>
                    <a:lnTo>
                      <a:pt x="44" y="106"/>
                    </a:lnTo>
                    <a:lnTo>
                      <a:pt x="29" y="87"/>
                    </a:lnTo>
                    <a:lnTo>
                      <a:pt x="16" y="63"/>
                    </a:lnTo>
                    <a:lnTo>
                      <a:pt x="7" y="34"/>
                    </a:lnTo>
                    <a:lnTo>
                      <a:pt x="1" y="10"/>
                    </a:lnTo>
                    <a:lnTo>
                      <a:pt x="0" y="0"/>
                    </a:lnTo>
                    <a:lnTo>
                      <a:pt x="11" y="4"/>
                    </a:lnTo>
                    <a:lnTo>
                      <a:pt x="11" y="6"/>
                    </a:lnTo>
                    <a:lnTo>
                      <a:pt x="12" y="11"/>
                    </a:lnTo>
                    <a:lnTo>
                      <a:pt x="15" y="21"/>
                    </a:lnTo>
                    <a:lnTo>
                      <a:pt x="20" y="33"/>
                    </a:lnTo>
                    <a:lnTo>
                      <a:pt x="25" y="47"/>
                    </a:lnTo>
                    <a:lnTo>
                      <a:pt x="31" y="62"/>
                    </a:lnTo>
                    <a:lnTo>
                      <a:pt x="40" y="78"/>
                    </a:lnTo>
                    <a:lnTo>
                      <a:pt x="50" y="95"/>
                    </a:lnTo>
                    <a:lnTo>
                      <a:pt x="59" y="114"/>
                    </a:lnTo>
                    <a:lnTo>
                      <a:pt x="62" y="133"/>
                    </a:lnTo>
                    <a:lnTo>
                      <a:pt x="62" y="149"/>
                    </a:lnTo>
                    <a:lnTo>
                      <a:pt x="60" y="155"/>
                    </a:lnTo>
                    <a:lnTo>
                      <a:pt x="63" y="154"/>
                    </a:lnTo>
                    <a:lnTo>
                      <a:pt x="69" y="153"/>
                    </a:lnTo>
                    <a:lnTo>
                      <a:pt x="78" y="150"/>
                    </a:lnTo>
                    <a:lnTo>
                      <a:pt x="90" y="149"/>
                    </a:lnTo>
                    <a:lnTo>
                      <a:pt x="102" y="148"/>
                    </a:lnTo>
                    <a:lnTo>
                      <a:pt x="115" y="149"/>
                    </a:lnTo>
                    <a:lnTo>
                      <a:pt x="126" y="152"/>
                    </a:lnTo>
                    <a:lnTo>
                      <a:pt x="136" y="158"/>
                    </a:lnTo>
                    <a:lnTo>
                      <a:pt x="150" y="163"/>
                    </a:lnTo>
                    <a:lnTo>
                      <a:pt x="173" y="163"/>
                    </a:lnTo>
                    <a:lnTo>
                      <a:pt x="202" y="157"/>
                    </a:lnTo>
                    <a:lnTo>
                      <a:pt x="233" y="145"/>
                    </a:lnTo>
                    <a:lnTo>
                      <a:pt x="264" y="129"/>
                    </a:lnTo>
                    <a:lnTo>
                      <a:pt x="292" y="109"/>
                    </a:lnTo>
                    <a:lnTo>
                      <a:pt x="314" y="85"/>
                    </a:lnTo>
                    <a:lnTo>
                      <a:pt x="325" y="57"/>
                    </a:lnTo>
                    <a:lnTo>
                      <a:pt x="349" y="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89" name="Freeform 79"/>
              <p:cNvSpPr>
                <a:spLocks/>
              </p:cNvSpPr>
              <p:nvPr/>
            </p:nvSpPr>
            <p:spPr bwMode="auto">
              <a:xfrm>
                <a:off x="3788" y="3823"/>
                <a:ext cx="28" cy="111"/>
              </a:xfrm>
              <a:custGeom>
                <a:avLst/>
                <a:gdLst>
                  <a:gd name="T0" fmla="*/ 14 w 28"/>
                  <a:gd name="T1" fmla="*/ 6 h 111"/>
                  <a:gd name="T2" fmla="*/ 14 w 28"/>
                  <a:gd name="T3" fmla="*/ 15 h 111"/>
                  <a:gd name="T4" fmla="*/ 12 w 28"/>
                  <a:gd name="T5" fmla="*/ 40 h 111"/>
                  <a:gd name="T6" fmla="*/ 7 w 28"/>
                  <a:gd name="T7" fmla="*/ 75 h 111"/>
                  <a:gd name="T8" fmla="*/ 0 w 28"/>
                  <a:gd name="T9" fmla="*/ 111 h 111"/>
                  <a:gd name="T10" fmla="*/ 11 w 28"/>
                  <a:gd name="T11" fmla="*/ 111 h 111"/>
                  <a:gd name="T12" fmla="*/ 14 w 28"/>
                  <a:gd name="T13" fmla="*/ 104 h 111"/>
                  <a:gd name="T14" fmla="*/ 21 w 28"/>
                  <a:gd name="T15" fmla="*/ 80 h 111"/>
                  <a:gd name="T16" fmla="*/ 26 w 28"/>
                  <a:gd name="T17" fmla="*/ 45 h 111"/>
                  <a:gd name="T18" fmla="*/ 28 w 28"/>
                  <a:gd name="T19" fmla="*/ 0 h 111"/>
                  <a:gd name="T20" fmla="*/ 14 w 28"/>
                  <a:gd name="T21" fmla="*/ 6 h 1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8"/>
                  <a:gd name="T34" fmla="*/ 0 h 111"/>
                  <a:gd name="T35" fmla="*/ 28 w 28"/>
                  <a:gd name="T36" fmla="*/ 111 h 11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8" h="111">
                    <a:moveTo>
                      <a:pt x="14" y="6"/>
                    </a:moveTo>
                    <a:lnTo>
                      <a:pt x="14" y="15"/>
                    </a:lnTo>
                    <a:lnTo>
                      <a:pt x="12" y="40"/>
                    </a:lnTo>
                    <a:lnTo>
                      <a:pt x="7" y="75"/>
                    </a:lnTo>
                    <a:lnTo>
                      <a:pt x="0" y="111"/>
                    </a:lnTo>
                    <a:lnTo>
                      <a:pt x="11" y="111"/>
                    </a:lnTo>
                    <a:lnTo>
                      <a:pt x="14" y="104"/>
                    </a:lnTo>
                    <a:lnTo>
                      <a:pt x="21" y="80"/>
                    </a:lnTo>
                    <a:lnTo>
                      <a:pt x="26" y="45"/>
                    </a:lnTo>
                    <a:lnTo>
                      <a:pt x="28" y="0"/>
                    </a:lnTo>
                    <a:lnTo>
                      <a:pt x="14"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90" name="Freeform 80"/>
              <p:cNvSpPr>
                <a:spLocks/>
              </p:cNvSpPr>
              <p:nvPr/>
            </p:nvSpPr>
            <p:spPr bwMode="auto">
              <a:xfrm>
                <a:off x="3808" y="3881"/>
                <a:ext cx="95" cy="19"/>
              </a:xfrm>
              <a:custGeom>
                <a:avLst/>
                <a:gdLst>
                  <a:gd name="T0" fmla="*/ 95 w 95"/>
                  <a:gd name="T1" fmla="*/ 0 h 19"/>
                  <a:gd name="T2" fmla="*/ 85 w 95"/>
                  <a:gd name="T3" fmla="*/ 6 h 19"/>
                  <a:gd name="T4" fmla="*/ 71 w 95"/>
                  <a:gd name="T5" fmla="*/ 9 h 19"/>
                  <a:gd name="T6" fmla="*/ 54 w 95"/>
                  <a:gd name="T7" fmla="*/ 9 h 19"/>
                  <a:gd name="T8" fmla="*/ 39 w 95"/>
                  <a:gd name="T9" fmla="*/ 8 h 19"/>
                  <a:gd name="T10" fmla="*/ 24 w 95"/>
                  <a:gd name="T11" fmla="*/ 5 h 19"/>
                  <a:gd name="T12" fmla="*/ 11 w 95"/>
                  <a:gd name="T13" fmla="*/ 3 h 19"/>
                  <a:gd name="T14" fmla="*/ 3 w 95"/>
                  <a:gd name="T15" fmla="*/ 1 h 19"/>
                  <a:gd name="T16" fmla="*/ 0 w 95"/>
                  <a:gd name="T17" fmla="*/ 0 h 19"/>
                  <a:gd name="T18" fmla="*/ 0 w 95"/>
                  <a:gd name="T19" fmla="*/ 12 h 19"/>
                  <a:gd name="T20" fmla="*/ 3 w 95"/>
                  <a:gd name="T21" fmla="*/ 12 h 19"/>
                  <a:gd name="T22" fmla="*/ 8 w 95"/>
                  <a:gd name="T23" fmla="*/ 14 h 19"/>
                  <a:gd name="T24" fmla="*/ 18 w 95"/>
                  <a:gd name="T25" fmla="*/ 15 h 19"/>
                  <a:gd name="T26" fmla="*/ 29 w 95"/>
                  <a:gd name="T27" fmla="*/ 18 h 19"/>
                  <a:gd name="T28" fmla="*/ 44 w 95"/>
                  <a:gd name="T29" fmla="*/ 19 h 19"/>
                  <a:gd name="T30" fmla="*/ 59 w 95"/>
                  <a:gd name="T31" fmla="*/ 19 h 19"/>
                  <a:gd name="T32" fmla="*/ 77 w 95"/>
                  <a:gd name="T33" fmla="*/ 18 h 19"/>
                  <a:gd name="T34" fmla="*/ 95 w 95"/>
                  <a:gd name="T35" fmla="*/ 14 h 19"/>
                  <a:gd name="T36" fmla="*/ 95 w 95"/>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5"/>
                  <a:gd name="T58" fmla="*/ 0 h 19"/>
                  <a:gd name="T59" fmla="*/ 95 w 95"/>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5" h="19">
                    <a:moveTo>
                      <a:pt x="95" y="0"/>
                    </a:moveTo>
                    <a:lnTo>
                      <a:pt x="85" y="6"/>
                    </a:lnTo>
                    <a:lnTo>
                      <a:pt x="71" y="9"/>
                    </a:lnTo>
                    <a:lnTo>
                      <a:pt x="54" y="9"/>
                    </a:lnTo>
                    <a:lnTo>
                      <a:pt x="39" y="8"/>
                    </a:lnTo>
                    <a:lnTo>
                      <a:pt x="24" y="5"/>
                    </a:lnTo>
                    <a:lnTo>
                      <a:pt x="11" y="3"/>
                    </a:lnTo>
                    <a:lnTo>
                      <a:pt x="3" y="1"/>
                    </a:lnTo>
                    <a:lnTo>
                      <a:pt x="0" y="0"/>
                    </a:lnTo>
                    <a:lnTo>
                      <a:pt x="0" y="12"/>
                    </a:lnTo>
                    <a:lnTo>
                      <a:pt x="3" y="12"/>
                    </a:lnTo>
                    <a:lnTo>
                      <a:pt x="8" y="14"/>
                    </a:lnTo>
                    <a:lnTo>
                      <a:pt x="18" y="15"/>
                    </a:lnTo>
                    <a:lnTo>
                      <a:pt x="29" y="18"/>
                    </a:lnTo>
                    <a:lnTo>
                      <a:pt x="44" y="19"/>
                    </a:lnTo>
                    <a:lnTo>
                      <a:pt x="59" y="19"/>
                    </a:lnTo>
                    <a:lnTo>
                      <a:pt x="77" y="18"/>
                    </a:lnTo>
                    <a:lnTo>
                      <a:pt x="95" y="14"/>
                    </a:lnTo>
                    <a:lnTo>
                      <a:pt x="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91" name="Freeform 81"/>
              <p:cNvSpPr>
                <a:spLocks/>
              </p:cNvSpPr>
              <p:nvPr/>
            </p:nvSpPr>
            <p:spPr bwMode="auto">
              <a:xfrm>
                <a:off x="3883" y="3736"/>
                <a:ext cx="39" cy="212"/>
              </a:xfrm>
              <a:custGeom>
                <a:avLst/>
                <a:gdLst>
                  <a:gd name="T0" fmla="*/ 20 w 39"/>
                  <a:gd name="T1" fmla="*/ 0 h 212"/>
                  <a:gd name="T2" fmla="*/ 34 w 39"/>
                  <a:gd name="T3" fmla="*/ 26 h 212"/>
                  <a:gd name="T4" fmla="*/ 39 w 39"/>
                  <a:gd name="T5" fmla="*/ 58 h 212"/>
                  <a:gd name="T6" fmla="*/ 38 w 39"/>
                  <a:gd name="T7" fmla="*/ 93 h 212"/>
                  <a:gd name="T8" fmla="*/ 34 w 39"/>
                  <a:gd name="T9" fmla="*/ 129 h 212"/>
                  <a:gd name="T10" fmla="*/ 26 w 39"/>
                  <a:gd name="T11" fmla="*/ 160 h 212"/>
                  <a:gd name="T12" fmla="*/ 19 w 39"/>
                  <a:gd name="T13" fmla="*/ 187 h 212"/>
                  <a:gd name="T14" fmla="*/ 14 w 39"/>
                  <a:gd name="T15" fmla="*/ 206 h 212"/>
                  <a:gd name="T16" fmla="*/ 11 w 39"/>
                  <a:gd name="T17" fmla="*/ 212 h 212"/>
                  <a:gd name="T18" fmla="*/ 0 w 39"/>
                  <a:gd name="T19" fmla="*/ 212 h 212"/>
                  <a:gd name="T20" fmla="*/ 14 w 39"/>
                  <a:gd name="T21" fmla="*/ 153 h 212"/>
                  <a:gd name="T22" fmla="*/ 21 w 39"/>
                  <a:gd name="T23" fmla="*/ 106 h 212"/>
                  <a:gd name="T24" fmla="*/ 24 w 39"/>
                  <a:gd name="T25" fmla="*/ 70 h 212"/>
                  <a:gd name="T26" fmla="*/ 22 w 39"/>
                  <a:gd name="T27" fmla="*/ 44 h 212"/>
                  <a:gd name="T28" fmla="*/ 17 w 39"/>
                  <a:gd name="T29" fmla="*/ 26 h 212"/>
                  <a:gd name="T30" fmla="*/ 14 w 39"/>
                  <a:gd name="T31" fmla="*/ 15 h 212"/>
                  <a:gd name="T32" fmla="*/ 9 w 39"/>
                  <a:gd name="T33" fmla="*/ 8 h 212"/>
                  <a:gd name="T34" fmla="*/ 7 w 39"/>
                  <a:gd name="T35" fmla="*/ 7 h 212"/>
                  <a:gd name="T36" fmla="*/ 20 w 39"/>
                  <a:gd name="T37" fmla="*/ 0 h 2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9"/>
                  <a:gd name="T58" fmla="*/ 0 h 212"/>
                  <a:gd name="T59" fmla="*/ 39 w 39"/>
                  <a:gd name="T60" fmla="*/ 212 h 2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9" h="212">
                    <a:moveTo>
                      <a:pt x="20" y="0"/>
                    </a:moveTo>
                    <a:lnTo>
                      <a:pt x="34" y="26"/>
                    </a:lnTo>
                    <a:lnTo>
                      <a:pt x="39" y="58"/>
                    </a:lnTo>
                    <a:lnTo>
                      <a:pt x="38" y="93"/>
                    </a:lnTo>
                    <a:lnTo>
                      <a:pt x="34" y="129"/>
                    </a:lnTo>
                    <a:lnTo>
                      <a:pt x="26" y="160"/>
                    </a:lnTo>
                    <a:lnTo>
                      <a:pt x="19" y="187"/>
                    </a:lnTo>
                    <a:lnTo>
                      <a:pt x="14" y="206"/>
                    </a:lnTo>
                    <a:lnTo>
                      <a:pt x="11" y="212"/>
                    </a:lnTo>
                    <a:lnTo>
                      <a:pt x="0" y="212"/>
                    </a:lnTo>
                    <a:lnTo>
                      <a:pt x="14" y="153"/>
                    </a:lnTo>
                    <a:lnTo>
                      <a:pt x="21" y="106"/>
                    </a:lnTo>
                    <a:lnTo>
                      <a:pt x="24" y="70"/>
                    </a:lnTo>
                    <a:lnTo>
                      <a:pt x="22" y="44"/>
                    </a:lnTo>
                    <a:lnTo>
                      <a:pt x="17" y="26"/>
                    </a:lnTo>
                    <a:lnTo>
                      <a:pt x="14" y="15"/>
                    </a:lnTo>
                    <a:lnTo>
                      <a:pt x="9" y="8"/>
                    </a:lnTo>
                    <a:lnTo>
                      <a:pt x="7" y="7"/>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92" name="Freeform 82"/>
              <p:cNvSpPr>
                <a:spLocks/>
              </p:cNvSpPr>
              <p:nvPr/>
            </p:nvSpPr>
            <p:spPr bwMode="auto">
              <a:xfrm>
                <a:off x="4483" y="3666"/>
                <a:ext cx="191" cy="125"/>
              </a:xfrm>
              <a:custGeom>
                <a:avLst/>
                <a:gdLst>
                  <a:gd name="T0" fmla="*/ 0 w 191"/>
                  <a:gd name="T1" fmla="*/ 15 h 125"/>
                  <a:gd name="T2" fmla="*/ 0 w 191"/>
                  <a:gd name="T3" fmla="*/ 47 h 125"/>
                  <a:gd name="T4" fmla="*/ 5 w 191"/>
                  <a:gd name="T5" fmla="*/ 52 h 125"/>
                  <a:gd name="T6" fmla="*/ 17 w 191"/>
                  <a:gd name="T7" fmla="*/ 66 h 125"/>
                  <a:gd name="T8" fmla="*/ 38 w 191"/>
                  <a:gd name="T9" fmla="*/ 82 h 125"/>
                  <a:gd name="T10" fmla="*/ 63 w 191"/>
                  <a:gd name="T11" fmla="*/ 101 h 125"/>
                  <a:gd name="T12" fmla="*/ 92 w 191"/>
                  <a:gd name="T13" fmla="*/ 116 h 125"/>
                  <a:gd name="T14" fmla="*/ 123 w 191"/>
                  <a:gd name="T15" fmla="*/ 125 h 125"/>
                  <a:gd name="T16" fmla="*/ 153 w 191"/>
                  <a:gd name="T17" fmla="*/ 123 h 125"/>
                  <a:gd name="T18" fmla="*/ 182 w 191"/>
                  <a:gd name="T19" fmla="*/ 108 h 125"/>
                  <a:gd name="T20" fmla="*/ 185 w 191"/>
                  <a:gd name="T21" fmla="*/ 105 h 125"/>
                  <a:gd name="T22" fmla="*/ 188 w 191"/>
                  <a:gd name="T23" fmla="*/ 100 h 125"/>
                  <a:gd name="T24" fmla="*/ 191 w 191"/>
                  <a:gd name="T25" fmla="*/ 91 h 125"/>
                  <a:gd name="T26" fmla="*/ 190 w 191"/>
                  <a:gd name="T27" fmla="*/ 78 h 125"/>
                  <a:gd name="T28" fmla="*/ 181 w 191"/>
                  <a:gd name="T29" fmla="*/ 63 h 125"/>
                  <a:gd name="T30" fmla="*/ 163 w 191"/>
                  <a:gd name="T31" fmla="*/ 44 h 125"/>
                  <a:gd name="T32" fmla="*/ 131 w 191"/>
                  <a:gd name="T33" fmla="*/ 24 h 125"/>
                  <a:gd name="T34" fmla="*/ 85 w 191"/>
                  <a:gd name="T35" fmla="*/ 0 h 125"/>
                  <a:gd name="T36" fmla="*/ 85 w 191"/>
                  <a:gd name="T37" fmla="*/ 1 h 125"/>
                  <a:gd name="T38" fmla="*/ 85 w 191"/>
                  <a:gd name="T39" fmla="*/ 6 h 125"/>
                  <a:gd name="T40" fmla="*/ 82 w 191"/>
                  <a:gd name="T41" fmla="*/ 13 h 125"/>
                  <a:gd name="T42" fmla="*/ 76 w 191"/>
                  <a:gd name="T43" fmla="*/ 19 h 125"/>
                  <a:gd name="T44" fmla="*/ 66 w 191"/>
                  <a:gd name="T45" fmla="*/ 23 h 125"/>
                  <a:gd name="T46" fmla="*/ 50 w 191"/>
                  <a:gd name="T47" fmla="*/ 25 h 125"/>
                  <a:gd name="T48" fmla="*/ 29 w 191"/>
                  <a:gd name="T49" fmla="*/ 23 h 125"/>
                  <a:gd name="T50" fmla="*/ 0 w 191"/>
                  <a:gd name="T51" fmla="*/ 15 h 12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91"/>
                  <a:gd name="T79" fmla="*/ 0 h 125"/>
                  <a:gd name="T80" fmla="*/ 191 w 191"/>
                  <a:gd name="T81" fmla="*/ 125 h 12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91" h="125">
                    <a:moveTo>
                      <a:pt x="0" y="15"/>
                    </a:moveTo>
                    <a:lnTo>
                      <a:pt x="0" y="47"/>
                    </a:lnTo>
                    <a:lnTo>
                      <a:pt x="5" y="52"/>
                    </a:lnTo>
                    <a:lnTo>
                      <a:pt x="17" y="66"/>
                    </a:lnTo>
                    <a:lnTo>
                      <a:pt x="38" y="82"/>
                    </a:lnTo>
                    <a:lnTo>
                      <a:pt x="63" y="101"/>
                    </a:lnTo>
                    <a:lnTo>
                      <a:pt x="92" y="116"/>
                    </a:lnTo>
                    <a:lnTo>
                      <a:pt x="123" y="125"/>
                    </a:lnTo>
                    <a:lnTo>
                      <a:pt x="153" y="123"/>
                    </a:lnTo>
                    <a:lnTo>
                      <a:pt x="182" y="108"/>
                    </a:lnTo>
                    <a:lnTo>
                      <a:pt x="185" y="105"/>
                    </a:lnTo>
                    <a:lnTo>
                      <a:pt x="188" y="100"/>
                    </a:lnTo>
                    <a:lnTo>
                      <a:pt x="191" y="91"/>
                    </a:lnTo>
                    <a:lnTo>
                      <a:pt x="190" y="78"/>
                    </a:lnTo>
                    <a:lnTo>
                      <a:pt x="181" y="63"/>
                    </a:lnTo>
                    <a:lnTo>
                      <a:pt x="163" y="44"/>
                    </a:lnTo>
                    <a:lnTo>
                      <a:pt x="131" y="24"/>
                    </a:lnTo>
                    <a:lnTo>
                      <a:pt x="85" y="0"/>
                    </a:lnTo>
                    <a:lnTo>
                      <a:pt x="85" y="1"/>
                    </a:lnTo>
                    <a:lnTo>
                      <a:pt x="85" y="6"/>
                    </a:lnTo>
                    <a:lnTo>
                      <a:pt x="82" y="13"/>
                    </a:lnTo>
                    <a:lnTo>
                      <a:pt x="76" y="19"/>
                    </a:lnTo>
                    <a:lnTo>
                      <a:pt x="66" y="23"/>
                    </a:lnTo>
                    <a:lnTo>
                      <a:pt x="50" y="25"/>
                    </a:lnTo>
                    <a:lnTo>
                      <a:pt x="29" y="23"/>
                    </a:lnTo>
                    <a:lnTo>
                      <a:pt x="0" y="15"/>
                    </a:lnTo>
                    <a:close/>
                  </a:path>
                </a:pathLst>
              </a:custGeom>
              <a:solidFill>
                <a:srgbClr val="5EA5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93" name="Freeform 83"/>
              <p:cNvSpPr>
                <a:spLocks/>
              </p:cNvSpPr>
              <p:nvPr/>
            </p:nvSpPr>
            <p:spPr bwMode="auto">
              <a:xfrm>
                <a:off x="4319" y="3729"/>
                <a:ext cx="204" cy="137"/>
              </a:xfrm>
              <a:custGeom>
                <a:avLst/>
                <a:gdLst>
                  <a:gd name="T0" fmla="*/ 0 w 204"/>
                  <a:gd name="T1" fmla="*/ 5 h 137"/>
                  <a:gd name="T2" fmla="*/ 3 w 204"/>
                  <a:gd name="T3" fmla="*/ 42 h 137"/>
                  <a:gd name="T4" fmla="*/ 7 w 204"/>
                  <a:gd name="T5" fmla="*/ 48 h 137"/>
                  <a:gd name="T6" fmla="*/ 19 w 204"/>
                  <a:gd name="T7" fmla="*/ 62 h 137"/>
                  <a:gd name="T8" fmla="*/ 37 w 204"/>
                  <a:gd name="T9" fmla="*/ 83 h 137"/>
                  <a:gd name="T10" fmla="*/ 61 w 204"/>
                  <a:gd name="T11" fmla="*/ 104 h 137"/>
                  <a:gd name="T12" fmla="*/ 89 w 204"/>
                  <a:gd name="T13" fmla="*/ 122 h 137"/>
                  <a:gd name="T14" fmla="*/ 121 w 204"/>
                  <a:gd name="T15" fmla="*/ 134 h 137"/>
                  <a:gd name="T16" fmla="*/ 155 w 204"/>
                  <a:gd name="T17" fmla="*/ 137 h 137"/>
                  <a:gd name="T18" fmla="*/ 190 w 204"/>
                  <a:gd name="T19" fmla="*/ 124 h 137"/>
                  <a:gd name="T20" fmla="*/ 193 w 204"/>
                  <a:gd name="T21" fmla="*/ 123 h 137"/>
                  <a:gd name="T22" fmla="*/ 198 w 204"/>
                  <a:gd name="T23" fmla="*/ 118 h 137"/>
                  <a:gd name="T24" fmla="*/ 203 w 204"/>
                  <a:gd name="T25" fmla="*/ 109 h 137"/>
                  <a:gd name="T26" fmla="*/ 204 w 204"/>
                  <a:gd name="T27" fmla="*/ 96 h 137"/>
                  <a:gd name="T28" fmla="*/ 199 w 204"/>
                  <a:gd name="T29" fmla="*/ 80 h 137"/>
                  <a:gd name="T30" fmla="*/ 184 w 204"/>
                  <a:gd name="T31" fmla="*/ 59 h 137"/>
                  <a:gd name="T32" fmla="*/ 154 w 204"/>
                  <a:gd name="T33" fmla="*/ 32 h 137"/>
                  <a:gd name="T34" fmla="*/ 108 w 204"/>
                  <a:gd name="T35" fmla="*/ 0 h 137"/>
                  <a:gd name="T36" fmla="*/ 107 w 204"/>
                  <a:gd name="T37" fmla="*/ 3 h 137"/>
                  <a:gd name="T38" fmla="*/ 103 w 204"/>
                  <a:gd name="T39" fmla="*/ 8 h 137"/>
                  <a:gd name="T40" fmla="*/ 95 w 204"/>
                  <a:gd name="T41" fmla="*/ 14 h 137"/>
                  <a:gd name="T42" fmla="*/ 85 w 204"/>
                  <a:gd name="T43" fmla="*/ 21 h 137"/>
                  <a:gd name="T44" fmla="*/ 70 w 204"/>
                  <a:gd name="T45" fmla="*/ 24 h 137"/>
                  <a:gd name="T46" fmla="*/ 51 w 204"/>
                  <a:gd name="T47" fmla="*/ 24 h 137"/>
                  <a:gd name="T48" fmla="*/ 28 w 204"/>
                  <a:gd name="T49" fmla="*/ 18 h 137"/>
                  <a:gd name="T50" fmla="*/ 0 w 204"/>
                  <a:gd name="T51" fmla="*/ 5 h 1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04"/>
                  <a:gd name="T79" fmla="*/ 0 h 137"/>
                  <a:gd name="T80" fmla="*/ 204 w 204"/>
                  <a:gd name="T81" fmla="*/ 137 h 13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04" h="137">
                    <a:moveTo>
                      <a:pt x="0" y="5"/>
                    </a:moveTo>
                    <a:lnTo>
                      <a:pt x="3" y="42"/>
                    </a:lnTo>
                    <a:lnTo>
                      <a:pt x="7" y="48"/>
                    </a:lnTo>
                    <a:lnTo>
                      <a:pt x="19" y="62"/>
                    </a:lnTo>
                    <a:lnTo>
                      <a:pt x="37" y="83"/>
                    </a:lnTo>
                    <a:lnTo>
                      <a:pt x="61" y="104"/>
                    </a:lnTo>
                    <a:lnTo>
                      <a:pt x="89" y="122"/>
                    </a:lnTo>
                    <a:lnTo>
                      <a:pt x="121" y="134"/>
                    </a:lnTo>
                    <a:lnTo>
                      <a:pt x="155" y="137"/>
                    </a:lnTo>
                    <a:lnTo>
                      <a:pt x="190" y="124"/>
                    </a:lnTo>
                    <a:lnTo>
                      <a:pt x="193" y="123"/>
                    </a:lnTo>
                    <a:lnTo>
                      <a:pt x="198" y="118"/>
                    </a:lnTo>
                    <a:lnTo>
                      <a:pt x="203" y="109"/>
                    </a:lnTo>
                    <a:lnTo>
                      <a:pt x="204" y="96"/>
                    </a:lnTo>
                    <a:lnTo>
                      <a:pt x="199" y="80"/>
                    </a:lnTo>
                    <a:lnTo>
                      <a:pt x="184" y="59"/>
                    </a:lnTo>
                    <a:lnTo>
                      <a:pt x="154" y="32"/>
                    </a:lnTo>
                    <a:lnTo>
                      <a:pt x="108" y="0"/>
                    </a:lnTo>
                    <a:lnTo>
                      <a:pt x="107" y="3"/>
                    </a:lnTo>
                    <a:lnTo>
                      <a:pt x="103" y="8"/>
                    </a:lnTo>
                    <a:lnTo>
                      <a:pt x="95" y="14"/>
                    </a:lnTo>
                    <a:lnTo>
                      <a:pt x="85" y="21"/>
                    </a:lnTo>
                    <a:lnTo>
                      <a:pt x="70" y="24"/>
                    </a:lnTo>
                    <a:lnTo>
                      <a:pt x="51" y="24"/>
                    </a:lnTo>
                    <a:lnTo>
                      <a:pt x="28" y="18"/>
                    </a:lnTo>
                    <a:lnTo>
                      <a:pt x="0" y="5"/>
                    </a:lnTo>
                    <a:close/>
                  </a:path>
                </a:pathLst>
              </a:custGeom>
              <a:solidFill>
                <a:srgbClr val="5EA5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94" name="Freeform 84"/>
              <p:cNvSpPr>
                <a:spLocks/>
              </p:cNvSpPr>
              <p:nvPr/>
            </p:nvSpPr>
            <p:spPr bwMode="auto">
              <a:xfrm>
                <a:off x="4303" y="3503"/>
                <a:ext cx="276" cy="252"/>
              </a:xfrm>
              <a:custGeom>
                <a:avLst/>
                <a:gdLst>
                  <a:gd name="T0" fmla="*/ 0 w 276"/>
                  <a:gd name="T1" fmla="*/ 88 h 252"/>
                  <a:gd name="T2" fmla="*/ 9 w 276"/>
                  <a:gd name="T3" fmla="*/ 221 h 252"/>
                  <a:gd name="T4" fmla="*/ 13 w 276"/>
                  <a:gd name="T5" fmla="*/ 224 h 252"/>
                  <a:gd name="T6" fmla="*/ 23 w 276"/>
                  <a:gd name="T7" fmla="*/ 231 h 252"/>
                  <a:gd name="T8" fmla="*/ 38 w 276"/>
                  <a:gd name="T9" fmla="*/ 240 h 252"/>
                  <a:gd name="T10" fmla="*/ 58 w 276"/>
                  <a:gd name="T11" fmla="*/ 248 h 252"/>
                  <a:gd name="T12" fmla="*/ 78 w 276"/>
                  <a:gd name="T13" fmla="*/ 252 h 252"/>
                  <a:gd name="T14" fmla="*/ 101 w 276"/>
                  <a:gd name="T15" fmla="*/ 249 h 252"/>
                  <a:gd name="T16" fmla="*/ 121 w 276"/>
                  <a:gd name="T17" fmla="*/ 236 h 252"/>
                  <a:gd name="T18" fmla="*/ 140 w 276"/>
                  <a:gd name="T19" fmla="*/ 212 h 252"/>
                  <a:gd name="T20" fmla="*/ 143 w 276"/>
                  <a:gd name="T21" fmla="*/ 86 h 252"/>
                  <a:gd name="T22" fmla="*/ 167 w 276"/>
                  <a:gd name="T23" fmla="*/ 163 h 252"/>
                  <a:gd name="T24" fmla="*/ 170 w 276"/>
                  <a:gd name="T25" fmla="*/ 166 h 252"/>
                  <a:gd name="T26" fmla="*/ 178 w 276"/>
                  <a:gd name="T27" fmla="*/ 173 h 252"/>
                  <a:gd name="T28" fmla="*/ 191 w 276"/>
                  <a:gd name="T29" fmla="*/ 181 h 252"/>
                  <a:gd name="T30" fmla="*/ 208 w 276"/>
                  <a:gd name="T31" fmla="*/ 188 h 252"/>
                  <a:gd name="T32" fmla="*/ 224 w 276"/>
                  <a:gd name="T33" fmla="*/ 191 h 252"/>
                  <a:gd name="T34" fmla="*/ 240 w 276"/>
                  <a:gd name="T35" fmla="*/ 187 h 252"/>
                  <a:gd name="T36" fmla="*/ 257 w 276"/>
                  <a:gd name="T37" fmla="*/ 174 h 252"/>
                  <a:gd name="T38" fmla="*/ 270 w 276"/>
                  <a:gd name="T39" fmla="*/ 149 h 252"/>
                  <a:gd name="T40" fmla="*/ 276 w 276"/>
                  <a:gd name="T41" fmla="*/ 104 h 252"/>
                  <a:gd name="T42" fmla="*/ 272 w 276"/>
                  <a:gd name="T43" fmla="*/ 56 h 252"/>
                  <a:gd name="T44" fmla="*/ 266 w 276"/>
                  <a:gd name="T45" fmla="*/ 16 h 252"/>
                  <a:gd name="T46" fmla="*/ 262 w 276"/>
                  <a:gd name="T47" fmla="*/ 0 h 252"/>
                  <a:gd name="T48" fmla="*/ 0 w 276"/>
                  <a:gd name="T49" fmla="*/ 88 h 25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76"/>
                  <a:gd name="T76" fmla="*/ 0 h 252"/>
                  <a:gd name="T77" fmla="*/ 276 w 276"/>
                  <a:gd name="T78" fmla="*/ 252 h 25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76" h="252">
                    <a:moveTo>
                      <a:pt x="0" y="88"/>
                    </a:moveTo>
                    <a:lnTo>
                      <a:pt x="9" y="221"/>
                    </a:lnTo>
                    <a:lnTo>
                      <a:pt x="13" y="224"/>
                    </a:lnTo>
                    <a:lnTo>
                      <a:pt x="23" y="231"/>
                    </a:lnTo>
                    <a:lnTo>
                      <a:pt x="38" y="240"/>
                    </a:lnTo>
                    <a:lnTo>
                      <a:pt x="58" y="248"/>
                    </a:lnTo>
                    <a:lnTo>
                      <a:pt x="78" y="252"/>
                    </a:lnTo>
                    <a:lnTo>
                      <a:pt x="101" y="249"/>
                    </a:lnTo>
                    <a:lnTo>
                      <a:pt x="121" y="236"/>
                    </a:lnTo>
                    <a:lnTo>
                      <a:pt x="140" y="212"/>
                    </a:lnTo>
                    <a:lnTo>
                      <a:pt x="143" y="86"/>
                    </a:lnTo>
                    <a:lnTo>
                      <a:pt x="167" y="163"/>
                    </a:lnTo>
                    <a:lnTo>
                      <a:pt x="170" y="166"/>
                    </a:lnTo>
                    <a:lnTo>
                      <a:pt x="178" y="173"/>
                    </a:lnTo>
                    <a:lnTo>
                      <a:pt x="191" y="181"/>
                    </a:lnTo>
                    <a:lnTo>
                      <a:pt x="208" y="188"/>
                    </a:lnTo>
                    <a:lnTo>
                      <a:pt x="224" y="191"/>
                    </a:lnTo>
                    <a:lnTo>
                      <a:pt x="240" y="187"/>
                    </a:lnTo>
                    <a:lnTo>
                      <a:pt x="257" y="174"/>
                    </a:lnTo>
                    <a:lnTo>
                      <a:pt x="270" y="149"/>
                    </a:lnTo>
                    <a:lnTo>
                      <a:pt x="276" y="104"/>
                    </a:lnTo>
                    <a:lnTo>
                      <a:pt x="272" y="56"/>
                    </a:lnTo>
                    <a:lnTo>
                      <a:pt x="266" y="16"/>
                    </a:lnTo>
                    <a:lnTo>
                      <a:pt x="262" y="0"/>
                    </a:lnTo>
                    <a:lnTo>
                      <a:pt x="0" y="88"/>
                    </a:lnTo>
                    <a:close/>
                  </a:path>
                </a:pathLst>
              </a:custGeom>
              <a:solidFill>
                <a:srgbClr val="5EE8D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95" name="Freeform 85"/>
              <p:cNvSpPr>
                <a:spLocks/>
              </p:cNvSpPr>
              <p:nvPr/>
            </p:nvSpPr>
            <p:spPr bwMode="auto">
              <a:xfrm>
                <a:off x="4298" y="3542"/>
                <a:ext cx="156" cy="218"/>
              </a:xfrm>
              <a:custGeom>
                <a:avLst/>
                <a:gdLst>
                  <a:gd name="T0" fmla="*/ 16 w 156"/>
                  <a:gd name="T1" fmla="*/ 56 h 218"/>
                  <a:gd name="T2" fmla="*/ 16 w 156"/>
                  <a:gd name="T3" fmla="*/ 63 h 218"/>
                  <a:gd name="T4" fmla="*/ 18 w 156"/>
                  <a:gd name="T5" fmla="*/ 86 h 218"/>
                  <a:gd name="T6" fmla="*/ 20 w 156"/>
                  <a:gd name="T7" fmla="*/ 125 h 218"/>
                  <a:gd name="T8" fmla="*/ 21 w 156"/>
                  <a:gd name="T9" fmla="*/ 185 h 218"/>
                  <a:gd name="T10" fmla="*/ 25 w 156"/>
                  <a:gd name="T11" fmla="*/ 187 h 218"/>
                  <a:gd name="T12" fmla="*/ 38 w 156"/>
                  <a:gd name="T13" fmla="*/ 191 h 218"/>
                  <a:gd name="T14" fmla="*/ 54 w 156"/>
                  <a:gd name="T15" fmla="*/ 196 h 218"/>
                  <a:gd name="T16" fmla="*/ 73 w 156"/>
                  <a:gd name="T17" fmla="*/ 200 h 218"/>
                  <a:gd name="T18" fmla="*/ 95 w 156"/>
                  <a:gd name="T19" fmla="*/ 201 h 218"/>
                  <a:gd name="T20" fmla="*/ 114 w 156"/>
                  <a:gd name="T21" fmla="*/ 196 h 218"/>
                  <a:gd name="T22" fmla="*/ 130 w 156"/>
                  <a:gd name="T23" fmla="*/ 185 h 218"/>
                  <a:gd name="T24" fmla="*/ 140 w 156"/>
                  <a:gd name="T25" fmla="*/ 163 h 218"/>
                  <a:gd name="T26" fmla="*/ 140 w 156"/>
                  <a:gd name="T27" fmla="*/ 146 h 218"/>
                  <a:gd name="T28" fmla="*/ 142 w 156"/>
                  <a:gd name="T29" fmla="*/ 104 h 218"/>
                  <a:gd name="T30" fmla="*/ 144 w 156"/>
                  <a:gd name="T31" fmla="*/ 52 h 218"/>
                  <a:gd name="T32" fmla="*/ 148 w 156"/>
                  <a:gd name="T33" fmla="*/ 8 h 218"/>
                  <a:gd name="T34" fmla="*/ 156 w 156"/>
                  <a:gd name="T35" fmla="*/ 0 h 218"/>
                  <a:gd name="T36" fmla="*/ 156 w 156"/>
                  <a:gd name="T37" fmla="*/ 23 h 218"/>
                  <a:gd name="T38" fmla="*/ 154 w 156"/>
                  <a:gd name="T39" fmla="*/ 75 h 218"/>
                  <a:gd name="T40" fmla="*/ 152 w 156"/>
                  <a:gd name="T41" fmla="*/ 133 h 218"/>
                  <a:gd name="T42" fmla="*/ 148 w 156"/>
                  <a:gd name="T43" fmla="*/ 176 h 218"/>
                  <a:gd name="T44" fmla="*/ 147 w 156"/>
                  <a:gd name="T45" fmla="*/ 180 h 218"/>
                  <a:gd name="T46" fmla="*/ 140 w 156"/>
                  <a:gd name="T47" fmla="*/ 187 h 218"/>
                  <a:gd name="T48" fmla="*/ 130 w 156"/>
                  <a:gd name="T49" fmla="*/ 199 h 218"/>
                  <a:gd name="T50" fmla="*/ 116 w 156"/>
                  <a:gd name="T51" fmla="*/ 209 h 218"/>
                  <a:gd name="T52" fmla="*/ 97 w 156"/>
                  <a:gd name="T53" fmla="*/ 216 h 218"/>
                  <a:gd name="T54" fmla="*/ 75 w 156"/>
                  <a:gd name="T55" fmla="*/ 218 h 218"/>
                  <a:gd name="T56" fmla="*/ 47 w 156"/>
                  <a:gd name="T57" fmla="*/ 210 h 218"/>
                  <a:gd name="T58" fmla="*/ 14 w 156"/>
                  <a:gd name="T59" fmla="*/ 192 h 218"/>
                  <a:gd name="T60" fmla="*/ 11 w 156"/>
                  <a:gd name="T61" fmla="*/ 184 h 218"/>
                  <a:gd name="T62" fmla="*/ 6 w 156"/>
                  <a:gd name="T63" fmla="*/ 157 h 218"/>
                  <a:gd name="T64" fmla="*/ 1 w 156"/>
                  <a:gd name="T65" fmla="*/ 114 h 218"/>
                  <a:gd name="T66" fmla="*/ 0 w 156"/>
                  <a:gd name="T67" fmla="*/ 56 h 218"/>
                  <a:gd name="T68" fmla="*/ 16 w 156"/>
                  <a:gd name="T69" fmla="*/ 56 h 21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56"/>
                  <a:gd name="T106" fmla="*/ 0 h 218"/>
                  <a:gd name="T107" fmla="*/ 156 w 156"/>
                  <a:gd name="T108" fmla="*/ 218 h 21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56" h="218">
                    <a:moveTo>
                      <a:pt x="16" y="56"/>
                    </a:moveTo>
                    <a:lnTo>
                      <a:pt x="16" y="63"/>
                    </a:lnTo>
                    <a:lnTo>
                      <a:pt x="18" y="86"/>
                    </a:lnTo>
                    <a:lnTo>
                      <a:pt x="20" y="125"/>
                    </a:lnTo>
                    <a:lnTo>
                      <a:pt x="21" y="185"/>
                    </a:lnTo>
                    <a:lnTo>
                      <a:pt x="25" y="187"/>
                    </a:lnTo>
                    <a:lnTo>
                      <a:pt x="38" y="191"/>
                    </a:lnTo>
                    <a:lnTo>
                      <a:pt x="54" y="196"/>
                    </a:lnTo>
                    <a:lnTo>
                      <a:pt x="73" y="200"/>
                    </a:lnTo>
                    <a:lnTo>
                      <a:pt x="95" y="201"/>
                    </a:lnTo>
                    <a:lnTo>
                      <a:pt x="114" y="196"/>
                    </a:lnTo>
                    <a:lnTo>
                      <a:pt x="130" y="185"/>
                    </a:lnTo>
                    <a:lnTo>
                      <a:pt x="140" y="163"/>
                    </a:lnTo>
                    <a:lnTo>
                      <a:pt x="140" y="146"/>
                    </a:lnTo>
                    <a:lnTo>
                      <a:pt x="142" y="104"/>
                    </a:lnTo>
                    <a:lnTo>
                      <a:pt x="144" y="52"/>
                    </a:lnTo>
                    <a:lnTo>
                      <a:pt x="148" y="8"/>
                    </a:lnTo>
                    <a:lnTo>
                      <a:pt x="156" y="0"/>
                    </a:lnTo>
                    <a:lnTo>
                      <a:pt x="156" y="23"/>
                    </a:lnTo>
                    <a:lnTo>
                      <a:pt x="154" y="75"/>
                    </a:lnTo>
                    <a:lnTo>
                      <a:pt x="152" y="133"/>
                    </a:lnTo>
                    <a:lnTo>
                      <a:pt x="148" y="176"/>
                    </a:lnTo>
                    <a:lnTo>
                      <a:pt x="147" y="180"/>
                    </a:lnTo>
                    <a:lnTo>
                      <a:pt x="140" y="187"/>
                    </a:lnTo>
                    <a:lnTo>
                      <a:pt x="130" y="199"/>
                    </a:lnTo>
                    <a:lnTo>
                      <a:pt x="116" y="209"/>
                    </a:lnTo>
                    <a:lnTo>
                      <a:pt x="97" y="216"/>
                    </a:lnTo>
                    <a:lnTo>
                      <a:pt x="75" y="218"/>
                    </a:lnTo>
                    <a:lnTo>
                      <a:pt x="47" y="210"/>
                    </a:lnTo>
                    <a:lnTo>
                      <a:pt x="14" y="192"/>
                    </a:lnTo>
                    <a:lnTo>
                      <a:pt x="11" y="184"/>
                    </a:lnTo>
                    <a:lnTo>
                      <a:pt x="6" y="157"/>
                    </a:lnTo>
                    <a:lnTo>
                      <a:pt x="1" y="114"/>
                    </a:lnTo>
                    <a:lnTo>
                      <a:pt x="0" y="56"/>
                    </a:lnTo>
                    <a:lnTo>
                      <a:pt x="16"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96" name="Freeform 86"/>
              <p:cNvSpPr>
                <a:spLocks/>
              </p:cNvSpPr>
              <p:nvPr/>
            </p:nvSpPr>
            <p:spPr bwMode="auto">
              <a:xfrm>
                <a:off x="4446" y="3505"/>
                <a:ext cx="135" cy="194"/>
              </a:xfrm>
              <a:custGeom>
                <a:avLst/>
                <a:gdLst>
                  <a:gd name="T0" fmla="*/ 127 w 135"/>
                  <a:gd name="T1" fmla="*/ 0 h 194"/>
                  <a:gd name="T2" fmla="*/ 129 w 135"/>
                  <a:gd name="T3" fmla="*/ 18 h 194"/>
                  <a:gd name="T4" fmla="*/ 133 w 135"/>
                  <a:gd name="T5" fmla="*/ 60 h 194"/>
                  <a:gd name="T6" fmla="*/ 135 w 135"/>
                  <a:gd name="T7" fmla="*/ 113 h 194"/>
                  <a:gd name="T8" fmla="*/ 132 w 135"/>
                  <a:gd name="T9" fmla="*/ 161 h 194"/>
                  <a:gd name="T10" fmla="*/ 130 w 135"/>
                  <a:gd name="T11" fmla="*/ 164 h 194"/>
                  <a:gd name="T12" fmla="*/ 125 w 135"/>
                  <a:gd name="T13" fmla="*/ 170 h 194"/>
                  <a:gd name="T14" fmla="*/ 118 w 135"/>
                  <a:gd name="T15" fmla="*/ 179 h 194"/>
                  <a:gd name="T16" fmla="*/ 106 w 135"/>
                  <a:gd name="T17" fmla="*/ 188 h 194"/>
                  <a:gd name="T18" fmla="*/ 90 w 135"/>
                  <a:gd name="T19" fmla="*/ 193 h 194"/>
                  <a:gd name="T20" fmla="*/ 70 w 135"/>
                  <a:gd name="T21" fmla="*/ 194 h 194"/>
                  <a:gd name="T22" fmla="*/ 46 w 135"/>
                  <a:gd name="T23" fmla="*/ 189 h 194"/>
                  <a:gd name="T24" fmla="*/ 15 w 135"/>
                  <a:gd name="T25" fmla="*/ 174 h 194"/>
                  <a:gd name="T26" fmla="*/ 14 w 135"/>
                  <a:gd name="T27" fmla="*/ 166 h 194"/>
                  <a:gd name="T28" fmla="*/ 11 w 135"/>
                  <a:gd name="T29" fmla="*/ 146 h 194"/>
                  <a:gd name="T30" fmla="*/ 6 w 135"/>
                  <a:gd name="T31" fmla="*/ 121 h 194"/>
                  <a:gd name="T32" fmla="*/ 0 w 135"/>
                  <a:gd name="T33" fmla="*/ 95 h 194"/>
                  <a:gd name="T34" fmla="*/ 3 w 135"/>
                  <a:gd name="T35" fmla="*/ 69 h 194"/>
                  <a:gd name="T36" fmla="*/ 27 w 135"/>
                  <a:gd name="T37" fmla="*/ 159 h 194"/>
                  <a:gd name="T38" fmla="*/ 30 w 135"/>
                  <a:gd name="T39" fmla="*/ 160 h 194"/>
                  <a:gd name="T40" fmla="*/ 41 w 135"/>
                  <a:gd name="T41" fmla="*/ 165 h 194"/>
                  <a:gd name="T42" fmla="*/ 54 w 135"/>
                  <a:gd name="T43" fmla="*/ 170 h 194"/>
                  <a:gd name="T44" fmla="*/ 71 w 135"/>
                  <a:gd name="T45" fmla="*/ 174 h 194"/>
                  <a:gd name="T46" fmla="*/ 87 w 135"/>
                  <a:gd name="T47" fmla="*/ 175 h 194"/>
                  <a:gd name="T48" fmla="*/ 101 w 135"/>
                  <a:gd name="T49" fmla="*/ 171 h 194"/>
                  <a:gd name="T50" fmla="*/ 113 w 135"/>
                  <a:gd name="T51" fmla="*/ 161 h 194"/>
                  <a:gd name="T52" fmla="*/ 119 w 135"/>
                  <a:gd name="T53" fmla="*/ 142 h 194"/>
                  <a:gd name="T54" fmla="*/ 119 w 135"/>
                  <a:gd name="T55" fmla="*/ 127 h 194"/>
                  <a:gd name="T56" fmla="*/ 120 w 135"/>
                  <a:gd name="T57" fmla="*/ 89 h 194"/>
                  <a:gd name="T58" fmla="*/ 118 w 135"/>
                  <a:gd name="T59" fmla="*/ 45 h 194"/>
                  <a:gd name="T60" fmla="*/ 110 w 135"/>
                  <a:gd name="T61" fmla="*/ 5 h 194"/>
                  <a:gd name="T62" fmla="*/ 127 w 135"/>
                  <a:gd name="T63" fmla="*/ 0 h 19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35"/>
                  <a:gd name="T97" fmla="*/ 0 h 194"/>
                  <a:gd name="T98" fmla="*/ 135 w 135"/>
                  <a:gd name="T99" fmla="*/ 194 h 19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35" h="194">
                    <a:moveTo>
                      <a:pt x="127" y="0"/>
                    </a:moveTo>
                    <a:lnTo>
                      <a:pt x="129" y="18"/>
                    </a:lnTo>
                    <a:lnTo>
                      <a:pt x="133" y="60"/>
                    </a:lnTo>
                    <a:lnTo>
                      <a:pt x="135" y="113"/>
                    </a:lnTo>
                    <a:lnTo>
                      <a:pt x="132" y="161"/>
                    </a:lnTo>
                    <a:lnTo>
                      <a:pt x="130" y="164"/>
                    </a:lnTo>
                    <a:lnTo>
                      <a:pt x="125" y="170"/>
                    </a:lnTo>
                    <a:lnTo>
                      <a:pt x="118" y="179"/>
                    </a:lnTo>
                    <a:lnTo>
                      <a:pt x="106" y="188"/>
                    </a:lnTo>
                    <a:lnTo>
                      <a:pt x="90" y="193"/>
                    </a:lnTo>
                    <a:lnTo>
                      <a:pt x="70" y="194"/>
                    </a:lnTo>
                    <a:lnTo>
                      <a:pt x="46" y="189"/>
                    </a:lnTo>
                    <a:lnTo>
                      <a:pt x="15" y="174"/>
                    </a:lnTo>
                    <a:lnTo>
                      <a:pt x="14" y="166"/>
                    </a:lnTo>
                    <a:lnTo>
                      <a:pt x="11" y="146"/>
                    </a:lnTo>
                    <a:lnTo>
                      <a:pt x="6" y="121"/>
                    </a:lnTo>
                    <a:lnTo>
                      <a:pt x="0" y="95"/>
                    </a:lnTo>
                    <a:lnTo>
                      <a:pt x="3" y="69"/>
                    </a:lnTo>
                    <a:lnTo>
                      <a:pt x="27" y="159"/>
                    </a:lnTo>
                    <a:lnTo>
                      <a:pt x="30" y="160"/>
                    </a:lnTo>
                    <a:lnTo>
                      <a:pt x="41" y="165"/>
                    </a:lnTo>
                    <a:lnTo>
                      <a:pt x="54" y="170"/>
                    </a:lnTo>
                    <a:lnTo>
                      <a:pt x="71" y="174"/>
                    </a:lnTo>
                    <a:lnTo>
                      <a:pt x="87" y="175"/>
                    </a:lnTo>
                    <a:lnTo>
                      <a:pt x="101" y="171"/>
                    </a:lnTo>
                    <a:lnTo>
                      <a:pt x="113" y="161"/>
                    </a:lnTo>
                    <a:lnTo>
                      <a:pt x="119" y="142"/>
                    </a:lnTo>
                    <a:lnTo>
                      <a:pt x="119" y="127"/>
                    </a:lnTo>
                    <a:lnTo>
                      <a:pt x="120" y="89"/>
                    </a:lnTo>
                    <a:lnTo>
                      <a:pt x="118" y="45"/>
                    </a:lnTo>
                    <a:lnTo>
                      <a:pt x="110" y="5"/>
                    </a:lnTo>
                    <a:lnTo>
                      <a:pt x="1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97" name="Freeform 87"/>
              <p:cNvSpPr>
                <a:spLocks/>
              </p:cNvSpPr>
              <p:nvPr/>
            </p:nvSpPr>
            <p:spPr bwMode="auto">
              <a:xfrm>
                <a:off x="4314" y="3722"/>
                <a:ext cx="212" cy="148"/>
              </a:xfrm>
              <a:custGeom>
                <a:avLst/>
                <a:gdLst>
                  <a:gd name="T0" fmla="*/ 18 w 212"/>
                  <a:gd name="T1" fmla="*/ 22 h 148"/>
                  <a:gd name="T2" fmla="*/ 17 w 212"/>
                  <a:gd name="T3" fmla="*/ 25 h 148"/>
                  <a:gd name="T4" fmla="*/ 14 w 212"/>
                  <a:gd name="T5" fmla="*/ 30 h 148"/>
                  <a:gd name="T6" fmla="*/ 12 w 212"/>
                  <a:gd name="T7" fmla="*/ 40 h 148"/>
                  <a:gd name="T8" fmla="*/ 10 w 212"/>
                  <a:gd name="T9" fmla="*/ 54 h 148"/>
                  <a:gd name="T10" fmla="*/ 16 w 212"/>
                  <a:gd name="T11" fmla="*/ 59 h 148"/>
                  <a:gd name="T12" fmla="*/ 31 w 212"/>
                  <a:gd name="T13" fmla="*/ 72 h 148"/>
                  <a:gd name="T14" fmla="*/ 52 w 212"/>
                  <a:gd name="T15" fmla="*/ 90 h 148"/>
                  <a:gd name="T16" fmla="*/ 79 w 212"/>
                  <a:gd name="T17" fmla="*/ 109 h 148"/>
                  <a:gd name="T18" fmla="*/ 109 w 212"/>
                  <a:gd name="T19" fmla="*/ 125 h 148"/>
                  <a:gd name="T20" fmla="*/ 140 w 212"/>
                  <a:gd name="T21" fmla="*/ 135 h 148"/>
                  <a:gd name="T22" fmla="*/ 167 w 212"/>
                  <a:gd name="T23" fmla="*/ 136 h 148"/>
                  <a:gd name="T24" fmla="*/ 193 w 212"/>
                  <a:gd name="T25" fmla="*/ 126 h 148"/>
                  <a:gd name="T26" fmla="*/ 202 w 212"/>
                  <a:gd name="T27" fmla="*/ 111 h 148"/>
                  <a:gd name="T28" fmla="*/ 198 w 212"/>
                  <a:gd name="T29" fmla="*/ 95 h 148"/>
                  <a:gd name="T30" fmla="*/ 186 w 212"/>
                  <a:gd name="T31" fmla="*/ 76 h 148"/>
                  <a:gd name="T32" fmla="*/ 169 w 212"/>
                  <a:gd name="T33" fmla="*/ 58 h 148"/>
                  <a:gd name="T34" fmla="*/ 150 w 212"/>
                  <a:gd name="T35" fmla="*/ 43 h 148"/>
                  <a:gd name="T36" fmla="*/ 131 w 212"/>
                  <a:gd name="T37" fmla="*/ 29 h 148"/>
                  <a:gd name="T38" fmla="*/ 118 w 212"/>
                  <a:gd name="T39" fmla="*/ 21 h 148"/>
                  <a:gd name="T40" fmla="*/ 113 w 212"/>
                  <a:gd name="T41" fmla="*/ 17 h 148"/>
                  <a:gd name="T42" fmla="*/ 121 w 212"/>
                  <a:gd name="T43" fmla="*/ 0 h 148"/>
                  <a:gd name="T44" fmla="*/ 126 w 212"/>
                  <a:gd name="T45" fmla="*/ 4 h 148"/>
                  <a:gd name="T46" fmla="*/ 141 w 212"/>
                  <a:gd name="T47" fmla="*/ 14 h 148"/>
                  <a:gd name="T48" fmla="*/ 160 w 212"/>
                  <a:gd name="T49" fmla="*/ 30 h 148"/>
                  <a:gd name="T50" fmla="*/ 180 w 212"/>
                  <a:gd name="T51" fmla="*/ 49 h 148"/>
                  <a:gd name="T52" fmla="*/ 199 w 212"/>
                  <a:gd name="T53" fmla="*/ 71 h 148"/>
                  <a:gd name="T54" fmla="*/ 211 w 212"/>
                  <a:gd name="T55" fmla="*/ 93 h 148"/>
                  <a:gd name="T56" fmla="*/ 212 w 212"/>
                  <a:gd name="T57" fmla="*/ 116 h 148"/>
                  <a:gd name="T58" fmla="*/ 200 w 212"/>
                  <a:gd name="T59" fmla="*/ 136 h 148"/>
                  <a:gd name="T60" fmla="*/ 176 w 212"/>
                  <a:gd name="T61" fmla="*/ 148 h 148"/>
                  <a:gd name="T62" fmla="*/ 147 w 212"/>
                  <a:gd name="T63" fmla="*/ 148 h 148"/>
                  <a:gd name="T64" fmla="*/ 114 w 212"/>
                  <a:gd name="T65" fmla="*/ 138 h 148"/>
                  <a:gd name="T66" fmla="*/ 80 w 212"/>
                  <a:gd name="T67" fmla="*/ 122 h 148"/>
                  <a:gd name="T68" fmla="*/ 50 w 212"/>
                  <a:gd name="T69" fmla="*/ 102 h 148"/>
                  <a:gd name="T70" fmla="*/ 24 w 212"/>
                  <a:gd name="T71" fmla="*/ 82 h 148"/>
                  <a:gd name="T72" fmla="*/ 7 w 212"/>
                  <a:gd name="T73" fmla="*/ 63 h 148"/>
                  <a:gd name="T74" fmla="*/ 0 w 212"/>
                  <a:gd name="T75" fmla="*/ 49 h 148"/>
                  <a:gd name="T76" fmla="*/ 3 w 212"/>
                  <a:gd name="T77" fmla="*/ 10 h 148"/>
                  <a:gd name="T78" fmla="*/ 18 w 212"/>
                  <a:gd name="T79" fmla="*/ 22 h 1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2"/>
                  <a:gd name="T121" fmla="*/ 0 h 148"/>
                  <a:gd name="T122" fmla="*/ 212 w 212"/>
                  <a:gd name="T123" fmla="*/ 148 h 148"/>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2" h="148">
                    <a:moveTo>
                      <a:pt x="18" y="22"/>
                    </a:moveTo>
                    <a:lnTo>
                      <a:pt x="17" y="25"/>
                    </a:lnTo>
                    <a:lnTo>
                      <a:pt x="14" y="30"/>
                    </a:lnTo>
                    <a:lnTo>
                      <a:pt x="12" y="40"/>
                    </a:lnTo>
                    <a:lnTo>
                      <a:pt x="10" y="54"/>
                    </a:lnTo>
                    <a:lnTo>
                      <a:pt x="16" y="59"/>
                    </a:lnTo>
                    <a:lnTo>
                      <a:pt x="31" y="72"/>
                    </a:lnTo>
                    <a:lnTo>
                      <a:pt x="52" y="90"/>
                    </a:lnTo>
                    <a:lnTo>
                      <a:pt x="79" y="109"/>
                    </a:lnTo>
                    <a:lnTo>
                      <a:pt x="109" y="125"/>
                    </a:lnTo>
                    <a:lnTo>
                      <a:pt x="140" y="135"/>
                    </a:lnTo>
                    <a:lnTo>
                      <a:pt x="167" y="136"/>
                    </a:lnTo>
                    <a:lnTo>
                      <a:pt x="193" y="126"/>
                    </a:lnTo>
                    <a:lnTo>
                      <a:pt x="202" y="111"/>
                    </a:lnTo>
                    <a:lnTo>
                      <a:pt x="198" y="95"/>
                    </a:lnTo>
                    <a:lnTo>
                      <a:pt x="186" y="76"/>
                    </a:lnTo>
                    <a:lnTo>
                      <a:pt x="169" y="58"/>
                    </a:lnTo>
                    <a:lnTo>
                      <a:pt x="150" y="43"/>
                    </a:lnTo>
                    <a:lnTo>
                      <a:pt x="131" y="29"/>
                    </a:lnTo>
                    <a:lnTo>
                      <a:pt x="118" y="21"/>
                    </a:lnTo>
                    <a:lnTo>
                      <a:pt x="113" y="17"/>
                    </a:lnTo>
                    <a:lnTo>
                      <a:pt x="121" y="0"/>
                    </a:lnTo>
                    <a:lnTo>
                      <a:pt x="126" y="4"/>
                    </a:lnTo>
                    <a:lnTo>
                      <a:pt x="141" y="14"/>
                    </a:lnTo>
                    <a:lnTo>
                      <a:pt x="160" y="30"/>
                    </a:lnTo>
                    <a:lnTo>
                      <a:pt x="180" y="49"/>
                    </a:lnTo>
                    <a:lnTo>
                      <a:pt x="199" y="71"/>
                    </a:lnTo>
                    <a:lnTo>
                      <a:pt x="211" y="93"/>
                    </a:lnTo>
                    <a:lnTo>
                      <a:pt x="212" y="116"/>
                    </a:lnTo>
                    <a:lnTo>
                      <a:pt x="200" y="136"/>
                    </a:lnTo>
                    <a:lnTo>
                      <a:pt x="176" y="148"/>
                    </a:lnTo>
                    <a:lnTo>
                      <a:pt x="147" y="148"/>
                    </a:lnTo>
                    <a:lnTo>
                      <a:pt x="114" y="138"/>
                    </a:lnTo>
                    <a:lnTo>
                      <a:pt x="80" y="122"/>
                    </a:lnTo>
                    <a:lnTo>
                      <a:pt x="50" y="102"/>
                    </a:lnTo>
                    <a:lnTo>
                      <a:pt x="24" y="82"/>
                    </a:lnTo>
                    <a:lnTo>
                      <a:pt x="7" y="63"/>
                    </a:lnTo>
                    <a:lnTo>
                      <a:pt x="0" y="49"/>
                    </a:lnTo>
                    <a:lnTo>
                      <a:pt x="3" y="10"/>
                    </a:lnTo>
                    <a:lnTo>
                      <a:pt x="18"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98" name="Freeform 88"/>
              <p:cNvSpPr>
                <a:spLocks/>
              </p:cNvSpPr>
              <p:nvPr/>
            </p:nvSpPr>
            <p:spPr bwMode="auto">
              <a:xfrm>
                <a:off x="4478" y="3661"/>
                <a:ext cx="203" cy="137"/>
              </a:xfrm>
              <a:custGeom>
                <a:avLst/>
                <a:gdLst>
                  <a:gd name="T0" fmla="*/ 17 w 203"/>
                  <a:gd name="T1" fmla="*/ 32 h 137"/>
                  <a:gd name="T2" fmla="*/ 16 w 203"/>
                  <a:gd name="T3" fmla="*/ 34 h 137"/>
                  <a:gd name="T4" fmla="*/ 14 w 203"/>
                  <a:gd name="T5" fmla="*/ 42 h 137"/>
                  <a:gd name="T6" fmla="*/ 14 w 203"/>
                  <a:gd name="T7" fmla="*/ 52 h 137"/>
                  <a:gd name="T8" fmla="*/ 17 w 203"/>
                  <a:gd name="T9" fmla="*/ 63 h 137"/>
                  <a:gd name="T10" fmla="*/ 26 w 203"/>
                  <a:gd name="T11" fmla="*/ 71 h 137"/>
                  <a:gd name="T12" fmla="*/ 40 w 203"/>
                  <a:gd name="T13" fmla="*/ 81 h 137"/>
                  <a:gd name="T14" fmla="*/ 60 w 203"/>
                  <a:gd name="T15" fmla="*/ 92 h 137"/>
                  <a:gd name="T16" fmla="*/ 84 w 203"/>
                  <a:gd name="T17" fmla="*/ 105 h 137"/>
                  <a:gd name="T18" fmla="*/ 109 w 203"/>
                  <a:gd name="T19" fmla="*/ 115 h 137"/>
                  <a:gd name="T20" fmla="*/ 134 w 203"/>
                  <a:gd name="T21" fmla="*/ 121 h 137"/>
                  <a:gd name="T22" fmla="*/ 157 w 203"/>
                  <a:gd name="T23" fmla="*/ 121 h 137"/>
                  <a:gd name="T24" fmla="*/ 176 w 203"/>
                  <a:gd name="T25" fmla="*/ 115 h 137"/>
                  <a:gd name="T26" fmla="*/ 187 w 203"/>
                  <a:gd name="T27" fmla="*/ 102 h 137"/>
                  <a:gd name="T28" fmla="*/ 188 w 203"/>
                  <a:gd name="T29" fmla="*/ 89 h 137"/>
                  <a:gd name="T30" fmla="*/ 182 w 203"/>
                  <a:gd name="T31" fmla="*/ 75 h 137"/>
                  <a:gd name="T32" fmla="*/ 169 w 203"/>
                  <a:gd name="T33" fmla="*/ 59 h 137"/>
                  <a:gd name="T34" fmla="*/ 152 w 203"/>
                  <a:gd name="T35" fmla="*/ 44 h 137"/>
                  <a:gd name="T36" fmla="*/ 130 w 203"/>
                  <a:gd name="T37" fmla="*/ 32 h 137"/>
                  <a:gd name="T38" fmla="*/ 109 w 203"/>
                  <a:gd name="T39" fmla="*/ 20 h 137"/>
                  <a:gd name="T40" fmla="*/ 87 w 203"/>
                  <a:gd name="T41" fmla="*/ 13 h 137"/>
                  <a:gd name="T42" fmla="*/ 90 w 203"/>
                  <a:gd name="T43" fmla="*/ 0 h 137"/>
                  <a:gd name="T44" fmla="*/ 97 w 203"/>
                  <a:gd name="T45" fmla="*/ 4 h 137"/>
                  <a:gd name="T46" fmla="*/ 115 w 203"/>
                  <a:gd name="T47" fmla="*/ 14 h 137"/>
                  <a:gd name="T48" fmla="*/ 140 w 203"/>
                  <a:gd name="T49" fmla="*/ 28 h 137"/>
                  <a:gd name="T50" fmla="*/ 167 w 203"/>
                  <a:gd name="T51" fmla="*/ 46 h 137"/>
                  <a:gd name="T52" fmla="*/ 190 w 203"/>
                  <a:gd name="T53" fmla="*/ 67 h 137"/>
                  <a:gd name="T54" fmla="*/ 202 w 203"/>
                  <a:gd name="T55" fmla="*/ 87 h 137"/>
                  <a:gd name="T56" fmla="*/ 203 w 203"/>
                  <a:gd name="T57" fmla="*/ 108 h 137"/>
                  <a:gd name="T58" fmla="*/ 185 w 203"/>
                  <a:gd name="T59" fmla="*/ 127 h 137"/>
                  <a:gd name="T60" fmla="*/ 154 w 203"/>
                  <a:gd name="T61" fmla="*/ 137 h 137"/>
                  <a:gd name="T62" fmla="*/ 125 w 203"/>
                  <a:gd name="T63" fmla="*/ 137 h 137"/>
                  <a:gd name="T64" fmla="*/ 96 w 203"/>
                  <a:gd name="T65" fmla="*/ 128 h 137"/>
                  <a:gd name="T66" fmla="*/ 69 w 203"/>
                  <a:gd name="T67" fmla="*/ 114 h 137"/>
                  <a:gd name="T68" fmla="*/ 45 w 203"/>
                  <a:gd name="T69" fmla="*/ 97 h 137"/>
                  <a:gd name="T70" fmla="*/ 25 w 203"/>
                  <a:gd name="T71" fmla="*/ 81 h 137"/>
                  <a:gd name="T72" fmla="*/ 10 w 203"/>
                  <a:gd name="T73" fmla="*/ 67 h 137"/>
                  <a:gd name="T74" fmla="*/ 0 w 203"/>
                  <a:gd name="T75" fmla="*/ 57 h 137"/>
                  <a:gd name="T76" fmla="*/ 0 w 203"/>
                  <a:gd name="T77" fmla="*/ 54 h 137"/>
                  <a:gd name="T78" fmla="*/ 0 w 203"/>
                  <a:gd name="T79" fmla="*/ 46 h 137"/>
                  <a:gd name="T80" fmla="*/ 1 w 203"/>
                  <a:gd name="T81" fmla="*/ 33 h 137"/>
                  <a:gd name="T82" fmla="*/ 5 w 203"/>
                  <a:gd name="T83" fmla="*/ 18 h 137"/>
                  <a:gd name="T84" fmla="*/ 17 w 203"/>
                  <a:gd name="T85" fmla="*/ 32 h 13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3"/>
                  <a:gd name="T130" fmla="*/ 0 h 137"/>
                  <a:gd name="T131" fmla="*/ 203 w 203"/>
                  <a:gd name="T132" fmla="*/ 137 h 13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3" h="137">
                    <a:moveTo>
                      <a:pt x="17" y="32"/>
                    </a:moveTo>
                    <a:lnTo>
                      <a:pt x="16" y="34"/>
                    </a:lnTo>
                    <a:lnTo>
                      <a:pt x="14" y="42"/>
                    </a:lnTo>
                    <a:lnTo>
                      <a:pt x="14" y="52"/>
                    </a:lnTo>
                    <a:lnTo>
                      <a:pt x="17" y="63"/>
                    </a:lnTo>
                    <a:lnTo>
                      <a:pt x="26" y="71"/>
                    </a:lnTo>
                    <a:lnTo>
                      <a:pt x="40" y="81"/>
                    </a:lnTo>
                    <a:lnTo>
                      <a:pt x="60" y="92"/>
                    </a:lnTo>
                    <a:lnTo>
                      <a:pt x="84" y="105"/>
                    </a:lnTo>
                    <a:lnTo>
                      <a:pt x="109" y="115"/>
                    </a:lnTo>
                    <a:lnTo>
                      <a:pt x="134" y="121"/>
                    </a:lnTo>
                    <a:lnTo>
                      <a:pt x="157" y="121"/>
                    </a:lnTo>
                    <a:lnTo>
                      <a:pt x="176" y="115"/>
                    </a:lnTo>
                    <a:lnTo>
                      <a:pt x="187" y="102"/>
                    </a:lnTo>
                    <a:lnTo>
                      <a:pt x="188" y="89"/>
                    </a:lnTo>
                    <a:lnTo>
                      <a:pt x="182" y="75"/>
                    </a:lnTo>
                    <a:lnTo>
                      <a:pt x="169" y="59"/>
                    </a:lnTo>
                    <a:lnTo>
                      <a:pt x="152" y="44"/>
                    </a:lnTo>
                    <a:lnTo>
                      <a:pt x="130" y="32"/>
                    </a:lnTo>
                    <a:lnTo>
                      <a:pt x="109" y="20"/>
                    </a:lnTo>
                    <a:lnTo>
                      <a:pt x="87" y="13"/>
                    </a:lnTo>
                    <a:lnTo>
                      <a:pt x="90" y="0"/>
                    </a:lnTo>
                    <a:lnTo>
                      <a:pt x="97" y="4"/>
                    </a:lnTo>
                    <a:lnTo>
                      <a:pt x="115" y="14"/>
                    </a:lnTo>
                    <a:lnTo>
                      <a:pt x="140" y="28"/>
                    </a:lnTo>
                    <a:lnTo>
                      <a:pt x="167" y="46"/>
                    </a:lnTo>
                    <a:lnTo>
                      <a:pt x="190" y="67"/>
                    </a:lnTo>
                    <a:lnTo>
                      <a:pt x="202" y="87"/>
                    </a:lnTo>
                    <a:lnTo>
                      <a:pt x="203" y="108"/>
                    </a:lnTo>
                    <a:lnTo>
                      <a:pt x="185" y="127"/>
                    </a:lnTo>
                    <a:lnTo>
                      <a:pt x="154" y="137"/>
                    </a:lnTo>
                    <a:lnTo>
                      <a:pt x="125" y="137"/>
                    </a:lnTo>
                    <a:lnTo>
                      <a:pt x="96" y="128"/>
                    </a:lnTo>
                    <a:lnTo>
                      <a:pt x="69" y="114"/>
                    </a:lnTo>
                    <a:lnTo>
                      <a:pt x="45" y="97"/>
                    </a:lnTo>
                    <a:lnTo>
                      <a:pt x="25" y="81"/>
                    </a:lnTo>
                    <a:lnTo>
                      <a:pt x="10" y="67"/>
                    </a:lnTo>
                    <a:lnTo>
                      <a:pt x="0" y="57"/>
                    </a:lnTo>
                    <a:lnTo>
                      <a:pt x="0" y="54"/>
                    </a:lnTo>
                    <a:lnTo>
                      <a:pt x="0" y="46"/>
                    </a:lnTo>
                    <a:lnTo>
                      <a:pt x="1" y="33"/>
                    </a:lnTo>
                    <a:lnTo>
                      <a:pt x="5" y="18"/>
                    </a:lnTo>
                    <a:lnTo>
                      <a:pt x="17"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99" name="Freeform 89"/>
              <p:cNvSpPr>
                <a:spLocks/>
              </p:cNvSpPr>
              <p:nvPr/>
            </p:nvSpPr>
            <p:spPr bwMode="auto">
              <a:xfrm>
                <a:off x="4440" y="1794"/>
                <a:ext cx="488" cy="581"/>
              </a:xfrm>
              <a:custGeom>
                <a:avLst/>
                <a:gdLst>
                  <a:gd name="T0" fmla="*/ 9 w 488"/>
                  <a:gd name="T1" fmla="*/ 0 h 581"/>
                  <a:gd name="T2" fmla="*/ 7 w 488"/>
                  <a:gd name="T3" fmla="*/ 78 h 581"/>
                  <a:gd name="T4" fmla="*/ 3 w 488"/>
                  <a:gd name="T5" fmla="*/ 255 h 581"/>
                  <a:gd name="T6" fmla="*/ 0 w 488"/>
                  <a:gd name="T7" fmla="*/ 441 h 581"/>
                  <a:gd name="T8" fmla="*/ 1 w 488"/>
                  <a:gd name="T9" fmla="*/ 550 h 581"/>
                  <a:gd name="T10" fmla="*/ 2 w 488"/>
                  <a:gd name="T11" fmla="*/ 550 h 581"/>
                  <a:gd name="T12" fmla="*/ 7 w 488"/>
                  <a:gd name="T13" fmla="*/ 551 h 581"/>
                  <a:gd name="T14" fmla="*/ 15 w 488"/>
                  <a:gd name="T15" fmla="*/ 554 h 581"/>
                  <a:gd name="T16" fmla="*/ 28 w 488"/>
                  <a:gd name="T17" fmla="*/ 556 h 581"/>
                  <a:gd name="T18" fmla="*/ 43 w 488"/>
                  <a:gd name="T19" fmla="*/ 560 h 581"/>
                  <a:gd name="T20" fmla="*/ 62 w 488"/>
                  <a:gd name="T21" fmla="*/ 563 h 581"/>
                  <a:gd name="T22" fmla="*/ 85 w 488"/>
                  <a:gd name="T23" fmla="*/ 567 h 581"/>
                  <a:gd name="T24" fmla="*/ 111 w 488"/>
                  <a:gd name="T25" fmla="*/ 570 h 581"/>
                  <a:gd name="T26" fmla="*/ 143 w 488"/>
                  <a:gd name="T27" fmla="*/ 573 h 581"/>
                  <a:gd name="T28" fmla="*/ 178 w 488"/>
                  <a:gd name="T29" fmla="*/ 577 h 581"/>
                  <a:gd name="T30" fmla="*/ 217 w 488"/>
                  <a:gd name="T31" fmla="*/ 578 h 581"/>
                  <a:gd name="T32" fmla="*/ 262 w 488"/>
                  <a:gd name="T33" fmla="*/ 581 h 581"/>
                  <a:gd name="T34" fmla="*/ 311 w 488"/>
                  <a:gd name="T35" fmla="*/ 581 h 581"/>
                  <a:gd name="T36" fmla="*/ 366 w 488"/>
                  <a:gd name="T37" fmla="*/ 581 h 581"/>
                  <a:gd name="T38" fmla="*/ 424 w 488"/>
                  <a:gd name="T39" fmla="*/ 579 h 581"/>
                  <a:gd name="T40" fmla="*/ 488 w 488"/>
                  <a:gd name="T41" fmla="*/ 577 h 581"/>
                  <a:gd name="T42" fmla="*/ 488 w 488"/>
                  <a:gd name="T43" fmla="*/ 501 h 581"/>
                  <a:gd name="T44" fmla="*/ 488 w 488"/>
                  <a:gd name="T45" fmla="*/ 329 h 581"/>
                  <a:gd name="T46" fmla="*/ 486 w 488"/>
                  <a:gd name="T47" fmla="*/ 139 h 581"/>
                  <a:gd name="T48" fmla="*/ 483 w 488"/>
                  <a:gd name="T49" fmla="*/ 15 h 581"/>
                  <a:gd name="T50" fmla="*/ 479 w 488"/>
                  <a:gd name="T51" fmla="*/ 15 h 581"/>
                  <a:gd name="T52" fmla="*/ 471 w 488"/>
                  <a:gd name="T53" fmla="*/ 15 h 581"/>
                  <a:gd name="T54" fmla="*/ 455 w 488"/>
                  <a:gd name="T55" fmla="*/ 15 h 581"/>
                  <a:gd name="T56" fmla="*/ 436 w 488"/>
                  <a:gd name="T57" fmla="*/ 15 h 581"/>
                  <a:gd name="T58" fmla="*/ 412 w 488"/>
                  <a:gd name="T59" fmla="*/ 15 h 581"/>
                  <a:gd name="T60" fmla="*/ 383 w 488"/>
                  <a:gd name="T61" fmla="*/ 15 h 581"/>
                  <a:gd name="T62" fmla="*/ 353 w 488"/>
                  <a:gd name="T63" fmla="*/ 15 h 581"/>
                  <a:gd name="T64" fmla="*/ 319 w 488"/>
                  <a:gd name="T65" fmla="*/ 14 h 581"/>
                  <a:gd name="T66" fmla="*/ 282 w 488"/>
                  <a:gd name="T67" fmla="*/ 14 h 581"/>
                  <a:gd name="T68" fmla="*/ 243 w 488"/>
                  <a:gd name="T69" fmla="*/ 13 h 581"/>
                  <a:gd name="T70" fmla="*/ 204 w 488"/>
                  <a:gd name="T71" fmla="*/ 11 h 581"/>
                  <a:gd name="T72" fmla="*/ 164 w 488"/>
                  <a:gd name="T73" fmla="*/ 10 h 581"/>
                  <a:gd name="T74" fmla="*/ 124 w 488"/>
                  <a:gd name="T75" fmla="*/ 7 h 581"/>
                  <a:gd name="T76" fmla="*/ 85 w 488"/>
                  <a:gd name="T77" fmla="*/ 6 h 581"/>
                  <a:gd name="T78" fmla="*/ 45 w 488"/>
                  <a:gd name="T79" fmla="*/ 2 h 581"/>
                  <a:gd name="T80" fmla="*/ 9 w 488"/>
                  <a:gd name="T81" fmla="*/ 0 h 58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88"/>
                  <a:gd name="T124" fmla="*/ 0 h 581"/>
                  <a:gd name="T125" fmla="*/ 488 w 488"/>
                  <a:gd name="T126" fmla="*/ 581 h 58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88" h="581">
                    <a:moveTo>
                      <a:pt x="9" y="0"/>
                    </a:moveTo>
                    <a:lnTo>
                      <a:pt x="7" y="78"/>
                    </a:lnTo>
                    <a:lnTo>
                      <a:pt x="3" y="255"/>
                    </a:lnTo>
                    <a:lnTo>
                      <a:pt x="0" y="441"/>
                    </a:lnTo>
                    <a:lnTo>
                      <a:pt x="1" y="550"/>
                    </a:lnTo>
                    <a:lnTo>
                      <a:pt x="2" y="550"/>
                    </a:lnTo>
                    <a:lnTo>
                      <a:pt x="7" y="551"/>
                    </a:lnTo>
                    <a:lnTo>
                      <a:pt x="15" y="554"/>
                    </a:lnTo>
                    <a:lnTo>
                      <a:pt x="28" y="556"/>
                    </a:lnTo>
                    <a:lnTo>
                      <a:pt x="43" y="560"/>
                    </a:lnTo>
                    <a:lnTo>
                      <a:pt x="62" y="563"/>
                    </a:lnTo>
                    <a:lnTo>
                      <a:pt x="85" y="567"/>
                    </a:lnTo>
                    <a:lnTo>
                      <a:pt x="111" y="570"/>
                    </a:lnTo>
                    <a:lnTo>
                      <a:pt x="143" y="573"/>
                    </a:lnTo>
                    <a:lnTo>
                      <a:pt x="178" y="577"/>
                    </a:lnTo>
                    <a:lnTo>
                      <a:pt x="217" y="578"/>
                    </a:lnTo>
                    <a:lnTo>
                      <a:pt x="262" y="581"/>
                    </a:lnTo>
                    <a:lnTo>
                      <a:pt x="311" y="581"/>
                    </a:lnTo>
                    <a:lnTo>
                      <a:pt x="366" y="581"/>
                    </a:lnTo>
                    <a:lnTo>
                      <a:pt x="424" y="579"/>
                    </a:lnTo>
                    <a:lnTo>
                      <a:pt x="488" y="577"/>
                    </a:lnTo>
                    <a:lnTo>
                      <a:pt x="488" y="501"/>
                    </a:lnTo>
                    <a:lnTo>
                      <a:pt x="488" y="329"/>
                    </a:lnTo>
                    <a:lnTo>
                      <a:pt x="486" y="139"/>
                    </a:lnTo>
                    <a:lnTo>
                      <a:pt x="483" y="15"/>
                    </a:lnTo>
                    <a:lnTo>
                      <a:pt x="479" y="15"/>
                    </a:lnTo>
                    <a:lnTo>
                      <a:pt x="471" y="15"/>
                    </a:lnTo>
                    <a:lnTo>
                      <a:pt x="455" y="15"/>
                    </a:lnTo>
                    <a:lnTo>
                      <a:pt x="436" y="15"/>
                    </a:lnTo>
                    <a:lnTo>
                      <a:pt x="412" y="15"/>
                    </a:lnTo>
                    <a:lnTo>
                      <a:pt x="383" y="15"/>
                    </a:lnTo>
                    <a:lnTo>
                      <a:pt x="353" y="15"/>
                    </a:lnTo>
                    <a:lnTo>
                      <a:pt x="319" y="14"/>
                    </a:lnTo>
                    <a:lnTo>
                      <a:pt x="282" y="14"/>
                    </a:lnTo>
                    <a:lnTo>
                      <a:pt x="243" y="13"/>
                    </a:lnTo>
                    <a:lnTo>
                      <a:pt x="204" y="11"/>
                    </a:lnTo>
                    <a:lnTo>
                      <a:pt x="164" y="10"/>
                    </a:lnTo>
                    <a:lnTo>
                      <a:pt x="124" y="7"/>
                    </a:lnTo>
                    <a:lnTo>
                      <a:pt x="85" y="6"/>
                    </a:lnTo>
                    <a:lnTo>
                      <a:pt x="45" y="2"/>
                    </a:lnTo>
                    <a:lnTo>
                      <a:pt x="9" y="0"/>
                    </a:lnTo>
                    <a:close/>
                  </a:path>
                </a:pathLst>
              </a:custGeom>
              <a:solidFill>
                <a:srgbClr val="167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00" name="Freeform 90"/>
              <p:cNvSpPr>
                <a:spLocks/>
              </p:cNvSpPr>
              <p:nvPr/>
            </p:nvSpPr>
            <p:spPr bwMode="auto">
              <a:xfrm>
                <a:off x="3959" y="1767"/>
                <a:ext cx="439" cy="575"/>
              </a:xfrm>
              <a:custGeom>
                <a:avLst/>
                <a:gdLst>
                  <a:gd name="T0" fmla="*/ 0 w 439"/>
                  <a:gd name="T1" fmla="*/ 0 h 575"/>
                  <a:gd name="T2" fmla="*/ 439 w 439"/>
                  <a:gd name="T3" fmla="*/ 21 h 575"/>
                  <a:gd name="T4" fmla="*/ 439 w 439"/>
                  <a:gd name="T5" fmla="*/ 575 h 575"/>
                  <a:gd name="T6" fmla="*/ 2 w 439"/>
                  <a:gd name="T7" fmla="*/ 548 h 575"/>
                  <a:gd name="T8" fmla="*/ 0 w 439"/>
                  <a:gd name="T9" fmla="*/ 0 h 575"/>
                  <a:gd name="T10" fmla="*/ 0 60000 65536"/>
                  <a:gd name="T11" fmla="*/ 0 60000 65536"/>
                  <a:gd name="T12" fmla="*/ 0 60000 65536"/>
                  <a:gd name="T13" fmla="*/ 0 60000 65536"/>
                  <a:gd name="T14" fmla="*/ 0 60000 65536"/>
                  <a:gd name="T15" fmla="*/ 0 w 439"/>
                  <a:gd name="T16" fmla="*/ 0 h 575"/>
                  <a:gd name="T17" fmla="*/ 439 w 439"/>
                  <a:gd name="T18" fmla="*/ 575 h 575"/>
                </a:gdLst>
                <a:ahLst/>
                <a:cxnLst>
                  <a:cxn ang="T10">
                    <a:pos x="T0" y="T1"/>
                  </a:cxn>
                  <a:cxn ang="T11">
                    <a:pos x="T2" y="T3"/>
                  </a:cxn>
                  <a:cxn ang="T12">
                    <a:pos x="T4" y="T5"/>
                  </a:cxn>
                  <a:cxn ang="T13">
                    <a:pos x="T6" y="T7"/>
                  </a:cxn>
                  <a:cxn ang="T14">
                    <a:pos x="T8" y="T9"/>
                  </a:cxn>
                </a:cxnLst>
                <a:rect l="T15" t="T16" r="T17" b="T18"/>
                <a:pathLst>
                  <a:path w="439" h="575">
                    <a:moveTo>
                      <a:pt x="0" y="0"/>
                    </a:moveTo>
                    <a:lnTo>
                      <a:pt x="439" y="21"/>
                    </a:lnTo>
                    <a:lnTo>
                      <a:pt x="439" y="575"/>
                    </a:lnTo>
                    <a:lnTo>
                      <a:pt x="2" y="548"/>
                    </a:lnTo>
                    <a:lnTo>
                      <a:pt x="0" y="0"/>
                    </a:lnTo>
                    <a:close/>
                  </a:path>
                </a:pathLst>
              </a:custGeom>
              <a:solidFill>
                <a:srgbClr val="167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01" name="Freeform 91"/>
              <p:cNvSpPr>
                <a:spLocks/>
              </p:cNvSpPr>
              <p:nvPr/>
            </p:nvSpPr>
            <p:spPr bwMode="auto">
              <a:xfrm>
                <a:off x="3924" y="1727"/>
                <a:ext cx="1055" cy="693"/>
              </a:xfrm>
              <a:custGeom>
                <a:avLst/>
                <a:gdLst>
                  <a:gd name="T0" fmla="*/ 1055 w 1055"/>
                  <a:gd name="T1" fmla="*/ 426 h 693"/>
                  <a:gd name="T2" fmla="*/ 1055 w 1055"/>
                  <a:gd name="T3" fmla="*/ 83 h 693"/>
                  <a:gd name="T4" fmla="*/ 1006 w 1055"/>
                  <a:gd name="T5" fmla="*/ 35 h 693"/>
                  <a:gd name="T6" fmla="*/ 907 w 1055"/>
                  <a:gd name="T7" fmla="*/ 34 h 693"/>
                  <a:gd name="T8" fmla="*/ 809 w 1055"/>
                  <a:gd name="T9" fmla="*/ 33 h 693"/>
                  <a:gd name="T10" fmla="*/ 714 w 1055"/>
                  <a:gd name="T11" fmla="*/ 31 h 693"/>
                  <a:gd name="T12" fmla="*/ 622 w 1055"/>
                  <a:gd name="T13" fmla="*/ 29 h 693"/>
                  <a:gd name="T14" fmla="*/ 532 w 1055"/>
                  <a:gd name="T15" fmla="*/ 25 h 693"/>
                  <a:gd name="T16" fmla="*/ 447 w 1055"/>
                  <a:gd name="T17" fmla="*/ 23 h 693"/>
                  <a:gd name="T18" fmla="*/ 368 w 1055"/>
                  <a:gd name="T19" fmla="*/ 19 h 693"/>
                  <a:gd name="T20" fmla="*/ 293 w 1055"/>
                  <a:gd name="T21" fmla="*/ 16 h 693"/>
                  <a:gd name="T22" fmla="*/ 226 w 1055"/>
                  <a:gd name="T23" fmla="*/ 13 h 693"/>
                  <a:gd name="T24" fmla="*/ 166 w 1055"/>
                  <a:gd name="T25" fmla="*/ 10 h 693"/>
                  <a:gd name="T26" fmla="*/ 113 w 1055"/>
                  <a:gd name="T27" fmla="*/ 6 h 693"/>
                  <a:gd name="T28" fmla="*/ 70 w 1055"/>
                  <a:gd name="T29" fmla="*/ 4 h 693"/>
                  <a:gd name="T30" fmla="*/ 37 w 1055"/>
                  <a:gd name="T31" fmla="*/ 2 h 693"/>
                  <a:gd name="T32" fmla="*/ 14 w 1055"/>
                  <a:gd name="T33" fmla="*/ 1 h 693"/>
                  <a:gd name="T34" fmla="*/ 2 w 1055"/>
                  <a:gd name="T35" fmla="*/ 0 h 693"/>
                  <a:gd name="T36" fmla="*/ 3 w 1055"/>
                  <a:gd name="T37" fmla="*/ 11 h 693"/>
                  <a:gd name="T38" fmla="*/ 7 w 1055"/>
                  <a:gd name="T39" fmla="*/ 11 h 693"/>
                  <a:gd name="T40" fmla="*/ 19 w 1055"/>
                  <a:gd name="T41" fmla="*/ 13 h 693"/>
                  <a:gd name="T42" fmla="*/ 40 w 1055"/>
                  <a:gd name="T43" fmla="*/ 14 h 693"/>
                  <a:gd name="T44" fmla="*/ 69 w 1055"/>
                  <a:gd name="T45" fmla="*/ 15 h 693"/>
                  <a:gd name="T46" fmla="*/ 106 w 1055"/>
                  <a:gd name="T47" fmla="*/ 16 h 693"/>
                  <a:gd name="T48" fmla="*/ 151 w 1055"/>
                  <a:gd name="T49" fmla="*/ 19 h 693"/>
                  <a:gd name="T50" fmla="*/ 204 w 1055"/>
                  <a:gd name="T51" fmla="*/ 21 h 693"/>
                  <a:gd name="T52" fmla="*/ 265 w 1055"/>
                  <a:gd name="T53" fmla="*/ 24 h 693"/>
                  <a:gd name="T54" fmla="*/ 335 w 1055"/>
                  <a:gd name="T55" fmla="*/ 26 h 693"/>
                  <a:gd name="T56" fmla="*/ 411 w 1055"/>
                  <a:gd name="T57" fmla="*/ 30 h 693"/>
                  <a:gd name="T58" fmla="*/ 495 w 1055"/>
                  <a:gd name="T59" fmla="*/ 33 h 693"/>
                  <a:gd name="T60" fmla="*/ 588 w 1055"/>
                  <a:gd name="T61" fmla="*/ 37 h 693"/>
                  <a:gd name="T62" fmla="*/ 688 w 1055"/>
                  <a:gd name="T63" fmla="*/ 40 h 693"/>
                  <a:gd name="T64" fmla="*/ 795 w 1055"/>
                  <a:gd name="T65" fmla="*/ 43 h 693"/>
                  <a:gd name="T66" fmla="*/ 911 w 1055"/>
                  <a:gd name="T67" fmla="*/ 47 h 693"/>
                  <a:gd name="T68" fmla="*/ 1033 w 1055"/>
                  <a:gd name="T69" fmla="*/ 50 h 693"/>
                  <a:gd name="T70" fmla="*/ 1040 w 1055"/>
                  <a:gd name="T71" fmla="*/ 149 h 693"/>
                  <a:gd name="T72" fmla="*/ 1041 w 1055"/>
                  <a:gd name="T73" fmla="*/ 693 h 69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055"/>
                  <a:gd name="T112" fmla="*/ 0 h 693"/>
                  <a:gd name="T113" fmla="*/ 1055 w 1055"/>
                  <a:gd name="T114" fmla="*/ 693 h 693"/>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055" h="693">
                    <a:moveTo>
                      <a:pt x="1054" y="693"/>
                    </a:moveTo>
                    <a:lnTo>
                      <a:pt x="1055" y="426"/>
                    </a:lnTo>
                    <a:lnTo>
                      <a:pt x="1055" y="217"/>
                    </a:lnTo>
                    <a:lnTo>
                      <a:pt x="1055" y="83"/>
                    </a:lnTo>
                    <a:lnTo>
                      <a:pt x="1055" y="35"/>
                    </a:lnTo>
                    <a:lnTo>
                      <a:pt x="1006" y="35"/>
                    </a:lnTo>
                    <a:lnTo>
                      <a:pt x="956" y="35"/>
                    </a:lnTo>
                    <a:lnTo>
                      <a:pt x="907" y="34"/>
                    </a:lnTo>
                    <a:lnTo>
                      <a:pt x="858" y="34"/>
                    </a:lnTo>
                    <a:lnTo>
                      <a:pt x="809" y="33"/>
                    </a:lnTo>
                    <a:lnTo>
                      <a:pt x="761" y="31"/>
                    </a:lnTo>
                    <a:lnTo>
                      <a:pt x="714" y="31"/>
                    </a:lnTo>
                    <a:lnTo>
                      <a:pt x="668" y="30"/>
                    </a:lnTo>
                    <a:lnTo>
                      <a:pt x="622" y="29"/>
                    </a:lnTo>
                    <a:lnTo>
                      <a:pt x="576" y="28"/>
                    </a:lnTo>
                    <a:lnTo>
                      <a:pt x="532" y="25"/>
                    </a:lnTo>
                    <a:lnTo>
                      <a:pt x="489" y="24"/>
                    </a:lnTo>
                    <a:lnTo>
                      <a:pt x="447" y="23"/>
                    </a:lnTo>
                    <a:lnTo>
                      <a:pt x="407" y="21"/>
                    </a:lnTo>
                    <a:lnTo>
                      <a:pt x="368" y="19"/>
                    </a:lnTo>
                    <a:lnTo>
                      <a:pt x="330" y="18"/>
                    </a:lnTo>
                    <a:lnTo>
                      <a:pt x="293" y="16"/>
                    </a:lnTo>
                    <a:lnTo>
                      <a:pt x="259" y="14"/>
                    </a:lnTo>
                    <a:lnTo>
                      <a:pt x="226" y="13"/>
                    </a:lnTo>
                    <a:lnTo>
                      <a:pt x="195" y="11"/>
                    </a:lnTo>
                    <a:lnTo>
                      <a:pt x="166" y="10"/>
                    </a:lnTo>
                    <a:lnTo>
                      <a:pt x="138" y="7"/>
                    </a:lnTo>
                    <a:lnTo>
                      <a:pt x="113" y="6"/>
                    </a:lnTo>
                    <a:lnTo>
                      <a:pt x="92" y="5"/>
                    </a:lnTo>
                    <a:lnTo>
                      <a:pt x="70" y="4"/>
                    </a:lnTo>
                    <a:lnTo>
                      <a:pt x="52" y="4"/>
                    </a:lnTo>
                    <a:lnTo>
                      <a:pt x="37" y="2"/>
                    </a:lnTo>
                    <a:lnTo>
                      <a:pt x="24" y="1"/>
                    </a:lnTo>
                    <a:lnTo>
                      <a:pt x="14" y="1"/>
                    </a:lnTo>
                    <a:lnTo>
                      <a:pt x="7" y="0"/>
                    </a:lnTo>
                    <a:lnTo>
                      <a:pt x="2" y="0"/>
                    </a:lnTo>
                    <a:lnTo>
                      <a:pt x="0" y="0"/>
                    </a:lnTo>
                    <a:lnTo>
                      <a:pt x="3" y="11"/>
                    </a:lnTo>
                    <a:lnTo>
                      <a:pt x="4" y="11"/>
                    </a:lnTo>
                    <a:lnTo>
                      <a:pt x="7" y="11"/>
                    </a:lnTo>
                    <a:lnTo>
                      <a:pt x="12" y="11"/>
                    </a:lnTo>
                    <a:lnTo>
                      <a:pt x="19" y="13"/>
                    </a:lnTo>
                    <a:lnTo>
                      <a:pt x="28" y="13"/>
                    </a:lnTo>
                    <a:lnTo>
                      <a:pt x="40" y="14"/>
                    </a:lnTo>
                    <a:lnTo>
                      <a:pt x="54" y="14"/>
                    </a:lnTo>
                    <a:lnTo>
                      <a:pt x="69" y="15"/>
                    </a:lnTo>
                    <a:lnTo>
                      <a:pt x="87" y="15"/>
                    </a:lnTo>
                    <a:lnTo>
                      <a:pt x="106" y="16"/>
                    </a:lnTo>
                    <a:lnTo>
                      <a:pt x="127" y="18"/>
                    </a:lnTo>
                    <a:lnTo>
                      <a:pt x="151" y="19"/>
                    </a:lnTo>
                    <a:lnTo>
                      <a:pt x="176" y="20"/>
                    </a:lnTo>
                    <a:lnTo>
                      <a:pt x="204" y="21"/>
                    </a:lnTo>
                    <a:lnTo>
                      <a:pt x="233" y="23"/>
                    </a:lnTo>
                    <a:lnTo>
                      <a:pt x="265" y="24"/>
                    </a:lnTo>
                    <a:lnTo>
                      <a:pt x="299" y="25"/>
                    </a:lnTo>
                    <a:lnTo>
                      <a:pt x="335" y="26"/>
                    </a:lnTo>
                    <a:lnTo>
                      <a:pt x="371" y="28"/>
                    </a:lnTo>
                    <a:lnTo>
                      <a:pt x="411" y="30"/>
                    </a:lnTo>
                    <a:lnTo>
                      <a:pt x="452" y="31"/>
                    </a:lnTo>
                    <a:lnTo>
                      <a:pt x="495" y="33"/>
                    </a:lnTo>
                    <a:lnTo>
                      <a:pt x="541" y="34"/>
                    </a:lnTo>
                    <a:lnTo>
                      <a:pt x="588" y="37"/>
                    </a:lnTo>
                    <a:lnTo>
                      <a:pt x="637" y="38"/>
                    </a:lnTo>
                    <a:lnTo>
                      <a:pt x="688" y="40"/>
                    </a:lnTo>
                    <a:lnTo>
                      <a:pt x="741" y="42"/>
                    </a:lnTo>
                    <a:lnTo>
                      <a:pt x="795" y="43"/>
                    </a:lnTo>
                    <a:lnTo>
                      <a:pt x="852" y="45"/>
                    </a:lnTo>
                    <a:lnTo>
                      <a:pt x="911" y="47"/>
                    </a:lnTo>
                    <a:lnTo>
                      <a:pt x="971" y="49"/>
                    </a:lnTo>
                    <a:lnTo>
                      <a:pt x="1033" y="50"/>
                    </a:lnTo>
                    <a:lnTo>
                      <a:pt x="1036" y="67"/>
                    </a:lnTo>
                    <a:lnTo>
                      <a:pt x="1040" y="149"/>
                    </a:lnTo>
                    <a:lnTo>
                      <a:pt x="1042" y="341"/>
                    </a:lnTo>
                    <a:lnTo>
                      <a:pt x="1041" y="693"/>
                    </a:lnTo>
                    <a:lnTo>
                      <a:pt x="1054" y="6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02" name="Freeform 92"/>
              <p:cNvSpPr>
                <a:spLocks/>
              </p:cNvSpPr>
              <p:nvPr/>
            </p:nvSpPr>
            <p:spPr bwMode="auto">
              <a:xfrm>
                <a:off x="3924" y="1728"/>
                <a:ext cx="476" cy="658"/>
              </a:xfrm>
              <a:custGeom>
                <a:avLst/>
                <a:gdLst>
                  <a:gd name="T0" fmla="*/ 476 w 476"/>
                  <a:gd name="T1" fmla="*/ 658 h 658"/>
                  <a:gd name="T2" fmla="*/ 418 w 476"/>
                  <a:gd name="T3" fmla="*/ 654 h 658"/>
                  <a:gd name="T4" fmla="*/ 363 w 476"/>
                  <a:gd name="T5" fmla="*/ 650 h 658"/>
                  <a:gd name="T6" fmla="*/ 313 w 476"/>
                  <a:gd name="T7" fmla="*/ 648 h 658"/>
                  <a:gd name="T8" fmla="*/ 266 w 476"/>
                  <a:gd name="T9" fmla="*/ 644 h 658"/>
                  <a:gd name="T10" fmla="*/ 225 w 476"/>
                  <a:gd name="T11" fmla="*/ 641 h 658"/>
                  <a:gd name="T12" fmla="*/ 185 w 476"/>
                  <a:gd name="T13" fmla="*/ 639 h 658"/>
                  <a:gd name="T14" fmla="*/ 151 w 476"/>
                  <a:gd name="T15" fmla="*/ 636 h 658"/>
                  <a:gd name="T16" fmla="*/ 121 w 476"/>
                  <a:gd name="T17" fmla="*/ 634 h 658"/>
                  <a:gd name="T18" fmla="*/ 94 w 476"/>
                  <a:gd name="T19" fmla="*/ 633 h 658"/>
                  <a:gd name="T20" fmla="*/ 71 w 476"/>
                  <a:gd name="T21" fmla="*/ 631 h 658"/>
                  <a:gd name="T22" fmla="*/ 52 w 476"/>
                  <a:gd name="T23" fmla="*/ 630 h 658"/>
                  <a:gd name="T24" fmla="*/ 37 w 476"/>
                  <a:gd name="T25" fmla="*/ 629 h 658"/>
                  <a:gd name="T26" fmla="*/ 24 w 476"/>
                  <a:gd name="T27" fmla="*/ 628 h 658"/>
                  <a:gd name="T28" fmla="*/ 16 w 476"/>
                  <a:gd name="T29" fmla="*/ 626 h 658"/>
                  <a:gd name="T30" fmla="*/ 11 w 476"/>
                  <a:gd name="T31" fmla="*/ 626 h 658"/>
                  <a:gd name="T32" fmla="*/ 9 w 476"/>
                  <a:gd name="T33" fmla="*/ 626 h 658"/>
                  <a:gd name="T34" fmla="*/ 4 w 476"/>
                  <a:gd name="T35" fmla="*/ 488 h 658"/>
                  <a:gd name="T36" fmla="*/ 2 w 476"/>
                  <a:gd name="T37" fmla="*/ 277 h 658"/>
                  <a:gd name="T38" fmla="*/ 0 w 476"/>
                  <a:gd name="T39" fmla="*/ 85 h 658"/>
                  <a:gd name="T40" fmla="*/ 0 w 476"/>
                  <a:gd name="T41" fmla="*/ 0 h 658"/>
                  <a:gd name="T42" fmla="*/ 17 w 476"/>
                  <a:gd name="T43" fmla="*/ 3 h 658"/>
                  <a:gd name="T44" fmla="*/ 16 w 476"/>
                  <a:gd name="T45" fmla="*/ 18 h 658"/>
                  <a:gd name="T46" fmla="*/ 13 w 476"/>
                  <a:gd name="T47" fmla="*/ 94 h 658"/>
                  <a:gd name="T48" fmla="*/ 13 w 476"/>
                  <a:gd name="T49" fmla="*/ 277 h 658"/>
                  <a:gd name="T50" fmla="*/ 19 w 476"/>
                  <a:gd name="T51" fmla="*/ 614 h 658"/>
                  <a:gd name="T52" fmla="*/ 22 w 476"/>
                  <a:gd name="T53" fmla="*/ 614 h 658"/>
                  <a:gd name="T54" fmla="*/ 27 w 476"/>
                  <a:gd name="T55" fmla="*/ 615 h 658"/>
                  <a:gd name="T56" fmla="*/ 37 w 476"/>
                  <a:gd name="T57" fmla="*/ 615 h 658"/>
                  <a:gd name="T58" fmla="*/ 51 w 476"/>
                  <a:gd name="T59" fmla="*/ 616 h 658"/>
                  <a:gd name="T60" fmla="*/ 68 w 476"/>
                  <a:gd name="T61" fmla="*/ 619 h 658"/>
                  <a:gd name="T62" fmla="*/ 89 w 476"/>
                  <a:gd name="T63" fmla="*/ 620 h 658"/>
                  <a:gd name="T64" fmla="*/ 113 w 476"/>
                  <a:gd name="T65" fmla="*/ 622 h 658"/>
                  <a:gd name="T66" fmla="*/ 141 w 476"/>
                  <a:gd name="T67" fmla="*/ 625 h 658"/>
                  <a:gd name="T68" fmla="*/ 171 w 476"/>
                  <a:gd name="T69" fmla="*/ 628 h 658"/>
                  <a:gd name="T70" fmla="*/ 206 w 476"/>
                  <a:gd name="T71" fmla="*/ 630 h 658"/>
                  <a:gd name="T72" fmla="*/ 244 w 476"/>
                  <a:gd name="T73" fmla="*/ 633 h 658"/>
                  <a:gd name="T74" fmla="*/ 284 w 476"/>
                  <a:gd name="T75" fmla="*/ 635 h 658"/>
                  <a:gd name="T76" fmla="*/ 328 w 476"/>
                  <a:gd name="T77" fmla="*/ 638 h 658"/>
                  <a:gd name="T78" fmla="*/ 375 w 476"/>
                  <a:gd name="T79" fmla="*/ 640 h 658"/>
                  <a:gd name="T80" fmla="*/ 425 w 476"/>
                  <a:gd name="T81" fmla="*/ 643 h 658"/>
                  <a:gd name="T82" fmla="*/ 476 w 476"/>
                  <a:gd name="T83" fmla="*/ 645 h 658"/>
                  <a:gd name="T84" fmla="*/ 476 w 476"/>
                  <a:gd name="T85" fmla="*/ 658 h 65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76"/>
                  <a:gd name="T130" fmla="*/ 0 h 658"/>
                  <a:gd name="T131" fmla="*/ 476 w 476"/>
                  <a:gd name="T132" fmla="*/ 658 h 65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76" h="658">
                    <a:moveTo>
                      <a:pt x="476" y="658"/>
                    </a:moveTo>
                    <a:lnTo>
                      <a:pt x="418" y="654"/>
                    </a:lnTo>
                    <a:lnTo>
                      <a:pt x="363" y="650"/>
                    </a:lnTo>
                    <a:lnTo>
                      <a:pt x="313" y="648"/>
                    </a:lnTo>
                    <a:lnTo>
                      <a:pt x="266" y="644"/>
                    </a:lnTo>
                    <a:lnTo>
                      <a:pt x="225" y="641"/>
                    </a:lnTo>
                    <a:lnTo>
                      <a:pt x="185" y="639"/>
                    </a:lnTo>
                    <a:lnTo>
                      <a:pt x="151" y="636"/>
                    </a:lnTo>
                    <a:lnTo>
                      <a:pt x="121" y="634"/>
                    </a:lnTo>
                    <a:lnTo>
                      <a:pt x="94" y="633"/>
                    </a:lnTo>
                    <a:lnTo>
                      <a:pt x="71" y="631"/>
                    </a:lnTo>
                    <a:lnTo>
                      <a:pt x="52" y="630"/>
                    </a:lnTo>
                    <a:lnTo>
                      <a:pt x="37" y="629"/>
                    </a:lnTo>
                    <a:lnTo>
                      <a:pt x="24" y="628"/>
                    </a:lnTo>
                    <a:lnTo>
                      <a:pt x="16" y="626"/>
                    </a:lnTo>
                    <a:lnTo>
                      <a:pt x="11" y="626"/>
                    </a:lnTo>
                    <a:lnTo>
                      <a:pt x="9" y="626"/>
                    </a:lnTo>
                    <a:lnTo>
                      <a:pt x="4" y="488"/>
                    </a:lnTo>
                    <a:lnTo>
                      <a:pt x="2" y="277"/>
                    </a:lnTo>
                    <a:lnTo>
                      <a:pt x="0" y="85"/>
                    </a:lnTo>
                    <a:lnTo>
                      <a:pt x="0" y="0"/>
                    </a:lnTo>
                    <a:lnTo>
                      <a:pt x="17" y="3"/>
                    </a:lnTo>
                    <a:lnTo>
                      <a:pt x="16" y="18"/>
                    </a:lnTo>
                    <a:lnTo>
                      <a:pt x="13" y="94"/>
                    </a:lnTo>
                    <a:lnTo>
                      <a:pt x="13" y="277"/>
                    </a:lnTo>
                    <a:lnTo>
                      <a:pt x="19" y="614"/>
                    </a:lnTo>
                    <a:lnTo>
                      <a:pt x="22" y="614"/>
                    </a:lnTo>
                    <a:lnTo>
                      <a:pt x="27" y="615"/>
                    </a:lnTo>
                    <a:lnTo>
                      <a:pt x="37" y="615"/>
                    </a:lnTo>
                    <a:lnTo>
                      <a:pt x="51" y="616"/>
                    </a:lnTo>
                    <a:lnTo>
                      <a:pt x="68" y="619"/>
                    </a:lnTo>
                    <a:lnTo>
                      <a:pt x="89" y="620"/>
                    </a:lnTo>
                    <a:lnTo>
                      <a:pt x="113" y="622"/>
                    </a:lnTo>
                    <a:lnTo>
                      <a:pt x="141" y="625"/>
                    </a:lnTo>
                    <a:lnTo>
                      <a:pt x="171" y="628"/>
                    </a:lnTo>
                    <a:lnTo>
                      <a:pt x="206" y="630"/>
                    </a:lnTo>
                    <a:lnTo>
                      <a:pt x="244" y="633"/>
                    </a:lnTo>
                    <a:lnTo>
                      <a:pt x="284" y="635"/>
                    </a:lnTo>
                    <a:lnTo>
                      <a:pt x="328" y="638"/>
                    </a:lnTo>
                    <a:lnTo>
                      <a:pt x="375" y="640"/>
                    </a:lnTo>
                    <a:lnTo>
                      <a:pt x="425" y="643"/>
                    </a:lnTo>
                    <a:lnTo>
                      <a:pt x="476" y="645"/>
                    </a:lnTo>
                    <a:lnTo>
                      <a:pt x="476" y="6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03" name="Freeform 93"/>
              <p:cNvSpPr>
                <a:spLocks/>
              </p:cNvSpPr>
              <p:nvPr/>
            </p:nvSpPr>
            <p:spPr bwMode="auto">
              <a:xfrm>
                <a:off x="4138" y="3218"/>
                <a:ext cx="51" cy="37"/>
              </a:xfrm>
              <a:custGeom>
                <a:avLst/>
                <a:gdLst>
                  <a:gd name="T0" fmla="*/ 0 w 51"/>
                  <a:gd name="T1" fmla="*/ 0 h 37"/>
                  <a:gd name="T2" fmla="*/ 3 w 51"/>
                  <a:gd name="T3" fmla="*/ 37 h 37"/>
                  <a:gd name="T4" fmla="*/ 51 w 51"/>
                  <a:gd name="T5" fmla="*/ 21 h 37"/>
                  <a:gd name="T6" fmla="*/ 40 w 51"/>
                  <a:gd name="T7" fmla="*/ 0 h 37"/>
                  <a:gd name="T8" fmla="*/ 0 w 51"/>
                  <a:gd name="T9" fmla="*/ 0 h 37"/>
                  <a:gd name="T10" fmla="*/ 0 60000 65536"/>
                  <a:gd name="T11" fmla="*/ 0 60000 65536"/>
                  <a:gd name="T12" fmla="*/ 0 60000 65536"/>
                  <a:gd name="T13" fmla="*/ 0 60000 65536"/>
                  <a:gd name="T14" fmla="*/ 0 60000 65536"/>
                  <a:gd name="T15" fmla="*/ 0 w 51"/>
                  <a:gd name="T16" fmla="*/ 0 h 37"/>
                  <a:gd name="T17" fmla="*/ 51 w 51"/>
                  <a:gd name="T18" fmla="*/ 37 h 37"/>
                </a:gdLst>
                <a:ahLst/>
                <a:cxnLst>
                  <a:cxn ang="T10">
                    <a:pos x="T0" y="T1"/>
                  </a:cxn>
                  <a:cxn ang="T11">
                    <a:pos x="T2" y="T3"/>
                  </a:cxn>
                  <a:cxn ang="T12">
                    <a:pos x="T4" y="T5"/>
                  </a:cxn>
                  <a:cxn ang="T13">
                    <a:pos x="T6" y="T7"/>
                  </a:cxn>
                  <a:cxn ang="T14">
                    <a:pos x="T8" y="T9"/>
                  </a:cxn>
                </a:cxnLst>
                <a:rect l="T15" t="T16" r="T17" b="T18"/>
                <a:pathLst>
                  <a:path w="51" h="37">
                    <a:moveTo>
                      <a:pt x="0" y="0"/>
                    </a:moveTo>
                    <a:lnTo>
                      <a:pt x="3" y="37"/>
                    </a:lnTo>
                    <a:lnTo>
                      <a:pt x="51" y="21"/>
                    </a:lnTo>
                    <a:lnTo>
                      <a:pt x="40" y="0"/>
                    </a:lnTo>
                    <a:lnTo>
                      <a:pt x="0" y="0"/>
                    </a:lnTo>
                    <a:close/>
                  </a:path>
                </a:pathLst>
              </a:custGeom>
              <a:solidFill>
                <a:srgbClr val="E014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04" name="Freeform 94"/>
              <p:cNvSpPr>
                <a:spLocks/>
              </p:cNvSpPr>
              <p:nvPr/>
            </p:nvSpPr>
            <p:spPr bwMode="auto">
              <a:xfrm>
                <a:off x="3879" y="1675"/>
                <a:ext cx="1146" cy="783"/>
              </a:xfrm>
              <a:custGeom>
                <a:avLst/>
                <a:gdLst>
                  <a:gd name="T0" fmla="*/ 14 w 1146"/>
                  <a:gd name="T1" fmla="*/ 231 h 783"/>
                  <a:gd name="T2" fmla="*/ 29 w 1146"/>
                  <a:gd name="T3" fmla="*/ 697 h 783"/>
                  <a:gd name="T4" fmla="*/ 51 w 1146"/>
                  <a:gd name="T5" fmla="*/ 700 h 783"/>
                  <a:gd name="T6" fmla="*/ 96 w 1146"/>
                  <a:gd name="T7" fmla="*/ 705 h 783"/>
                  <a:gd name="T8" fmla="*/ 164 w 1146"/>
                  <a:gd name="T9" fmla="*/ 712 h 783"/>
                  <a:gd name="T10" fmla="*/ 252 w 1146"/>
                  <a:gd name="T11" fmla="*/ 720 h 783"/>
                  <a:gd name="T12" fmla="*/ 356 w 1146"/>
                  <a:gd name="T13" fmla="*/ 730 h 783"/>
                  <a:gd name="T14" fmla="*/ 476 w 1146"/>
                  <a:gd name="T15" fmla="*/ 740 h 783"/>
                  <a:gd name="T16" fmla="*/ 608 w 1146"/>
                  <a:gd name="T17" fmla="*/ 750 h 783"/>
                  <a:gd name="T18" fmla="*/ 751 w 1146"/>
                  <a:gd name="T19" fmla="*/ 759 h 783"/>
                  <a:gd name="T20" fmla="*/ 903 w 1146"/>
                  <a:gd name="T21" fmla="*/ 767 h 783"/>
                  <a:gd name="T22" fmla="*/ 1061 w 1146"/>
                  <a:gd name="T23" fmla="*/ 773 h 783"/>
                  <a:gd name="T24" fmla="*/ 1123 w 1146"/>
                  <a:gd name="T25" fmla="*/ 497 h 783"/>
                  <a:gd name="T26" fmla="*/ 1123 w 1146"/>
                  <a:gd name="T27" fmla="*/ 67 h 783"/>
                  <a:gd name="T28" fmla="*/ 1092 w 1146"/>
                  <a:gd name="T29" fmla="*/ 65 h 783"/>
                  <a:gd name="T30" fmla="*/ 1032 w 1146"/>
                  <a:gd name="T31" fmla="*/ 61 h 783"/>
                  <a:gd name="T32" fmla="*/ 943 w 1146"/>
                  <a:gd name="T33" fmla="*/ 56 h 783"/>
                  <a:gd name="T34" fmla="*/ 835 w 1146"/>
                  <a:gd name="T35" fmla="*/ 49 h 783"/>
                  <a:gd name="T36" fmla="*/ 711 w 1146"/>
                  <a:gd name="T37" fmla="*/ 42 h 783"/>
                  <a:gd name="T38" fmla="*/ 577 w 1146"/>
                  <a:gd name="T39" fmla="*/ 35 h 783"/>
                  <a:gd name="T40" fmla="*/ 440 w 1146"/>
                  <a:gd name="T41" fmla="*/ 29 h 783"/>
                  <a:gd name="T42" fmla="*/ 304 w 1146"/>
                  <a:gd name="T43" fmla="*/ 24 h 783"/>
                  <a:gd name="T44" fmla="*/ 173 w 1146"/>
                  <a:gd name="T45" fmla="*/ 20 h 783"/>
                  <a:gd name="T46" fmla="*/ 54 w 1146"/>
                  <a:gd name="T47" fmla="*/ 18 h 783"/>
                  <a:gd name="T48" fmla="*/ 20 w 1146"/>
                  <a:gd name="T49" fmla="*/ 0 h 783"/>
                  <a:gd name="T50" fmla="*/ 35 w 1146"/>
                  <a:gd name="T51" fmla="*/ 0 h 783"/>
                  <a:gd name="T52" fmla="*/ 69 w 1146"/>
                  <a:gd name="T53" fmla="*/ 1 h 783"/>
                  <a:gd name="T54" fmla="*/ 123 w 1146"/>
                  <a:gd name="T55" fmla="*/ 3 h 783"/>
                  <a:gd name="T56" fmla="*/ 196 w 1146"/>
                  <a:gd name="T57" fmla="*/ 5 h 783"/>
                  <a:gd name="T58" fmla="*/ 290 w 1146"/>
                  <a:gd name="T59" fmla="*/ 8 h 783"/>
                  <a:gd name="T60" fmla="*/ 404 w 1146"/>
                  <a:gd name="T61" fmla="*/ 13 h 783"/>
                  <a:gd name="T62" fmla="*/ 539 w 1146"/>
                  <a:gd name="T63" fmla="*/ 18 h 783"/>
                  <a:gd name="T64" fmla="*/ 695 w 1146"/>
                  <a:gd name="T65" fmla="*/ 25 h 783"/>
                  <a:gd name="T66" fmla="*/ 873 w 1146"/>
                  <a:gd name="T67" fmla="*/ 35 h 783"/>
                  <a:gd name="T68" fmla="*/ 1073 w 1146"/>
                  <a:gd name="T69" fmla="*/ 47 h 783"/>
                  <a:gd name="T70" fmla="*/ 1144 w 1146"/>
                  <a:gd name="T71" fmla="*/ 329 h 783"/>
                  <a:gd name="T72" fmla="*/ 1129 w 1146"/>
                  <a:gd name="T73" fmla="*/ 783 h 783"/>
                  <a:gd name="T74" fmla="*/ 1114 w 1146"/>
                  <a:gd name="T75" fmla="*/ 783 h 783"/>
                  <a:gd name="T76" fmla="*/ 1080 w 1146"/>
                  <a:gd name="T77" fmla="*/ 783 h 783"/>
                  <a:gd name="T78" fmla="*/ 1027 w 1146"/>
                  <a:gd name="T79" fmla="*/ 782 h 783"/>
                  <a:gd name="T80" fmla="*/ 953 w 1146"/>
                  <a:gd name="T81" fmla="*/ 779 h 783"/>
                  <a:gd name="T82" fmla="*/ 859 w 1146"/>
                  <a:gd name="T83" fmla="*/ 775 h 783"/>
                  <a:gd name="T84" fmla="*/ 746 w 1146"/>
                  <a:gd name="T85" fmla="*/ 769 h 783"/>
                  <a:gd name="T86" fmla="*/ 611 w 1146"/>
                  <a:gd name="T87" fmla="*/ 762 h 783"/>
                  <a:gd name="T88" fmla="*/ 456 w 1146"/>
                  <a:gd name="T89" fmla="*/ 750 h 783"/>
                  <a:gd name="T90" fmla="*/ 278 w 1146"/>
                  <a:gd name="T91" fmla="*/ 736 h 783"/>
                  <a:gd name="T92" fmla="*/ 78 w 1146"/>
                  <a:gd name="T93" fmla="*/ 717 h 783"/>
                  <a:gd name="T94" fmla="*/ 1 w 1146"/>
                  <a:gd name="T95" fmla="*/ 474 h 783"/>
                  <a:gd name="T96" fmla="*/ 18 w 1146"/>
                  <a:gd name="T97" fmla="*/ 1 h 78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146"/>
                  <a:gd name="T148" fmla="*/ 0 h 783"/>
                  <a:gd name="T149" fmla="*/ 1146 w 1146"/>
                  <a:gd name="T150" fmla="*/ 783 h 78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146" h="783">
                    <a:moveTo>
                      <a:pt x="18" y="1"/>
                    </a:moveTo>
                    <a:lnTo>
                      <a:pt x="16" y="66"/>
                    </a:lnTo>
                    <a:lnTo>
                      <a:pt x="14" y="231"/>
                    </a:lnTo>
                    <a:lnTo>
                      <a:pt x="16" y="455"/>
                    </a:lnTo>
                    <a:lnTo>
                      <a:pt x="28" y="697"/>
                    </a:lnTo>
                    <a:lnTo>
                      <a:pt x="29" y="697"/>
                    </a:lnTo>
                    <a:lnTo>
                      <a:pt x="34" y="698"/>
                    </a:lnTo>
                    <a:lnTo>
                      <a:pt x="40" y="698"/>
                    </a:lnTo>
                    <a:lnTo>
                      <a:pt x="51" y="700"/>
                    </a:lnTo>
                    <a:lnTo>
                      <a:pt x="63" y="701"/>
                    </a:lnTo>
                    <a:lnTo>
                      <a:pt x="78" y="703"/>
                    </a:lnTo>
                    <a:lnTo>
                      <a:pt x="96" y="705"/>
                    </a:lnTo>
                    <a:lnTo>
                      <a:pt x="116" y="707"/>
                    </a:lnTo>
                    <a:lnTo>
                      <a:pt x="139" y="710"/>
                    </a:lnTo>
                    <a:lnTo>
                      <a:pt x="164" y="712"/>
                    </a:lnTo>
                    <a:lnTo>
                      <a:pt x="191" y="715"/>
                    </a:lnTo>
                    <a:lnTo>
                      <a:pt x="220" y="717"/>
                    </a:lnTo>
                    <a:lnTo>
                      <a:pt x="252" y="720"/>
                    </a:lnTo>
                    <a:lnTo>
                      <a:pt x="285" y="724"/>
                    </a:lnTo>
                    <a:lnTo>
                      <a:pt x="319" y="726"/>
                    </a:lnTo>
                    <a:lnTo>
                      <a:pt x="356" y="730"/>
                    </a:lnTo>
                    <a:lnTo>
                      <a:pt x="394" y="734"/>
                    </a:lnTo>
                    <a:lnTo>
                      <a:pt x="434" y="736"/>
                    </a:lnTo>
                    <a:lnTo>
                      <a:pt x="476" y="740"/>
                    </a:lnTo>
                    <a:lnTo>
                      <a:pt x="518" y="743"/>
                    </a:lnTo>
                    <a:lnTo>
                      <a:pt x="562" y="746"/>
                    </a:lnTo>
                    <a:lnTo>
                      <a:pt x="608" y="750"/>
                    </a:lnTo>
                    <a:lnTo>
                      <a:pt x="654" y="753"/>
                    </a:lnTo>
                    <a:lnTo>
                      <a:pt x="702" y="755"/>
                    </a:lnTo>
                    <a:lnTo>
                      <a:pt x="751" y="759"/>
                    </a:lnTo>
                    <a:lnTo>
                      <a:pt x="801" y="762"/>
                    </a:lnTo>
                    <a:lnTo>
                      <a:pt x="852" y="764"/>
                    </a:lnTo>
                    <a:lnTo>
                      <a:pt x="903" y="767"/>
                    </a:lnTo>
                    <a:lnTo>
                      <a:pt x="954" y="769"/>
                    </a:lnTo>
                    <a:lnTo>
                      <a:pt x="1008" y="770"/>
                    </a:lnTo>
                    <a:lnTo>
                      <a:pt x="1061" y="773"/>
                    </a:lnTo>
                    <a:lnTo>
                      <a:pt x="1114" y="774"/>
                    </a:lnTo>
                    <a:lnTo>
                      <a:pt x="1116" y="692"/>
                    </a:lnTo>
                    <a:lnTo>
                      <a:pt x="1123" y="497"/>
                    </a:lnTo>
                    <a:lnTo>
                      <a:pt x="1128" y="264"/>
                    </a:lnTo>
                    <a:lnTo>
                      <a:pt x="1125" y="67"/>
                    </a:lnTo>
                    <a:lnTo>
                      <a:pt x="1123" y="67"/>
                    </a:lnTo>
                    <a:lnTo>
                      <a:pt x="1116" y="67"/>
                    </a:lnTo>
                    <a:lnTo>
                      <a:pt x="1106" y="66"/>
                    </a:lnTo>
                    <a:lnTo>
                      <a:pt x="1092" y="65"/>
                    </a:lnTo>
                    <a:lnTo>
                      <a:pt x="1076" y="63"/>
                    </a:lnTo>
                    <a:lnTo>
                      <a:pt x="1054" y="62"/>
                    </a:lnTo>
                    <a:lnTo>
                      <a:pt x="1032" y="61"/>
                    </a:lnTo>
                    <a:lnTo>
                      <a:pt x="1005" y="59"/>
                    </a:lnTo>
                    <a:lnTo>
                      <a:pt x="975" y="57"/>
                    </a:lnTo>
                    <a:lnTo>
                      <a:pt x="943" y="56"/>
                    </a:lnTo>
                    <a:lnTo>
                      <a:pt x="909" y="53"/>
                    </a:lnTo>
                    <a:lnTo>
                      <a:pt x="873" y="52"/>
                    </a:lnTo>
                    <a:lnTo>
                      <a:pt x="835" y="49"/>
                    </a:lnTo>
                    <a:lnTo>
                      <a:pt x="795" y="47"/>
                    </a:lnTo>
                    <a:lnTo>
                      <a:pt x="754" y="44"/>
                    </a:lnTo>
                    <a:lnTo>
                      <a:pt x="711" y="42"/>
                    </a:lnTo>
                    <a:lnTo>
                      <a:pt x="667" y="40"/>
                    </a:lnTo>
                    <a:lnTo>
                      <a:pt x="623" y="38"/>
                    </a:lnTo>
                    <a:lnTo>
                      <a:pt x="577" y="35"/>
                    </a:lnTo>
                    <a:lnTo>
                      <a:pt x="532" y="33"/>
                    </a:lnTo>
                    <a:lnTo>
                      <a:pt x="486" y="32"/>
                    </a:lnTo>
                    <a:lnTo>
                      <a:pt x="440" y="29"/>
                    </a:lnTo>
                    <a:lnTo>
                      <a:pt x="394" y="28"/>
                    </a:lnTo>
                    <a:lnTo>
                      <a:pt x="348" y="25"/>
                    </a:lnTo>
                    <a:lnTo>
                      <a:pt x="304" y="24"/>
                    </a:lnTo>
                    <a:lnTo>
                      <a:pt x="258" y="23"/>
                    </a:lnTo>
                    <a:lnTo>
                      <a:pt x="215" y="21"/>
                    </a:lnTo>
                    <a:lnTo>
                      <a:pt x="173" y="20"/>
                    </a:lnTo>
                    <a:lnTo>
                      <a:pt x="132" y="19"/>
                    </a:lnTo>
                    <a:lnTo>
                      <a:pt x="92" y="18"/>
                    </a:lnTo>
                    <a:lnTo>
                      <a:pt x="54" y="18"/>
                    </a:lnTo>
                    <a:lnTo>
                      <a:pt x="19" y="18"/>
                    </a:lnTo>
                    <a:lnTo>
                      <a:pt x="19" y="0"/>
                    </a:lnTo>
                    <a:lnTo>
                      <a:pt x="20" y="0"/>
                    </a:lnTo>
                    <a:lnTo>
                      <a:pt x="23" y="0"/>
                    </a:lnTo>
                    <a:lnTo>
                      <a:pt x="28" y="0"/>
                    </a:lnTo>
                    <a:lnTo>
                      <a:pt x="35" y="0"/>
                    </a:lnTo>
                    <a:lnTo>
                      <a:pt x="44" y="0"/>
                    </a:lnTo>
                    <a:lnTo>
                      <a:pt x="56" y="1"/>
                    </a:lnTo>
                    <a:lnTo>
                      <a:pt x="69" y="1"/>
                    </a:lnTo>
                    <a:lnTo>
                      <a:pt x="85" y="1"/>
                    </a:lnTo>
                    <a:lnTo>
                      <a:pt x="104" y="1"/>
                    </a:lnTo>
                    <a:lnTo>
                      <a:pt x="123" y="3"/>
                    </a:lnTo>
                    <a:lnTo>
                      <a:pt x="145" y="3"/>
                    </a:lnTo>
                    <a:lnTo>
                      <a:pt x="170" y="4"/>
                    </a:lnTo>
                    <a:lnTo>
                      <a:pt x="196" y="5"/>
                    </a:lnTo>
                    <a:lnTo>
                      <a:pt x="225" y="5"/>
                    </a:lnTo>
                    <a:lnTo>
                      <a:pt x="257" y="6"/>
                    </a:lnTo>
                    <a:lnTo>
                      <a:pt x="290" y="8"/>
                    </a:lnTo>
                    <a:lnTo>
                      <a:pt x="325" y="9"/>
                    </a:lnTo>
                    <a:lnTo>
                      <a:pt x="363" y="10"/>
                    </a:lnTo>
                    <a:lnTo>
                      <a:pt x="404" y="13"/>
                    </a:lnTo>
                    <a:lnTo>
                      <a:pt x="447" y="14"/>
                    </a:lnTo>
                    <a:lnTo>
                      <a:pt x="491" y="16"/>
                    </a:lnTo>
                    <a:lnTo>
                      <a:pt x="539" y="18"/>
                    </a:lnTo>
                    <a:lnTo>
                      <a:pt x="589" y="20"/>
                    </a:lnTo>
                    <a:lnTo>
                      <a:pt x="640" y="23"/>
                    </a:lnTo>
                    <a:lnTo>
                      <a:pt x="695" y="25"/>
                    </a:lnTo>
                    <a:lnTo>
                      <a:pt x="752" y="29"/>
                    </a:lnTo>
                    <a:lnTo>
                      <a:pt x="811" y="32"/>
                    </a:lnTo>
                    <a:lnTo>
                      <a:pt x="873" y="35"/>
                    </a:lnTo>
                    <a:lnTo>
                      <a:pt x="938" y="38"/>
                    </a:lnTo>
                    <a:lnTo>
                      <a:pt x="1004" y="42"/>
                    </a:lnTo>
                    <a:lnTo>
                      <a:pt x="1073" y="47"/>
                    </a:lnTo>
                    <a:lnTo>
                      <a:pt x="1146" y="51"/>
                    </a:lnTo>
                    <a:lnTo>
                      <a:pt x="1146" y="132"/>
                    </a:lnTo>
                    <a:lnTo>
                      <a:pt x="1144" y="329"/>
                    </a:lnTo>
                    <a:lnTo>
                      <a:pt x="1139" y="569"/>
                    </a:lnTo>
                    <a:lnTo>
                      <a:pt x="1130" y="783"/>
                    </a:lnTo>
                    <a:lnTo>
                      <a:pt x="1129" y="783"/>
                    </a:lnTo>
                    <a:lnTo>
                      <a:pt x="1127" y="783"/>
                    </a:lnTo>
                    <a:lnTo>
                      <a:pt x="1122" y="783"/>
                    </a:lnTo>
                    <a:lnTo>
                      <a:pt x="1114" y="783"/>
                    </a:lnTo>
                    <a:lnTo>
                      <a:pt x="1105" y="783"/>
                    </a:lnTo>
                    <a:lnTo>
                      <a:pt x="1094" y="783"/>
                    </a:lnTo>
                    <a:lnTo>
                      <a:pt x="1080" y="783"/>
                    </a:lnTo>
                    <a:lnTo>
                      <a:pt x="1063" y="783"/>
                    </a:lnTo>
                    <a:lnTo>
                      <a:pt x="1046" y="782"/>
                    </a:lnTo>
                    <a:lnTo>
                      <a:pt x="1027" y="782"/>
                    </a:lnTo>
                    <a:lnTo>
                      <a:pt x="1004" y="780"/>
                    </a:lnTo>
                    <a:lnTo>
                      <a:pt x="980" y="780"/>
                    </a:lnTo>
                    <a:lnTo>
                      <a:pt x="953" y="779"/>
                    </a:lnTo>
                    <a:lnTo>
                      <a:pt x="924" y="778"/>
                    </a:lnTo>
                    <a:lnTo>
                      <a:pt x="892" y="777"/>
                    </a:lnTo>
                    <a:lnTo>
                      <a:pt x="859" y="775"/>
                    </a:lnTo>
                    <a:lnTo>
                      <a:pt x="824" y="774"/>
                    </a:lnTo>
                    <a:lnTo>
                      <a:pt x="786" y="772"/>
                    </a:lnTo>
                    <a:lnTo>
                      <a:pt x="746" y="769"/>
                    </a:lnTo>
                    <a:lnTo>
                      <a:pt x="704" y="767"/>
                    </a:lnTo>
                    <a:lnTo>
                      <a:pt x="658" y="764"/>
                    </a:lnTo>
                    <a:lnTo>
                      <a:pt x="611" y="762"/>
                    </a:lnTo>
                    <a:lnTo>
                      <a:pt x="562" y="758"/>
                    </a:lnTo>
                    <a:lnTo>
                      <a:pt x="510" y="754"/>
                    </a:lnTo>
                    <a:lnTo>
                      <a:pt x="456" y="750"/>
                    </a:lnTo>
                    <a:lnTo>
                      <a:pt x="399" y="746"/>
                    </a:lnTo>
                    <a:lnTo>
                      <a:pt x="339" y="741"/>
                    </a:lnTo>
                    <a:lnTo>
                      <a:pt x="278" y="736"/>
                    </a:lnTo>
                    <a:lnTo>
                      <a:pt x="214" y="730"/>
                    </a:lnTo>
                    <a:lnTo>
                      <a:pt x="148" y="725"/>
                    </a:lnTo>
                    <a:lnTo>
                      <a:pt x="78" y="717"/>
                    </a:lnTo>
                    <a:lnTo>
                      <a:pt x="7" y="711"/>
                    </a:lnTo>
                    <a:lnTo>
                      <a:pt x="5" y="644"/>
                    </a:lnTo>
                    <a:lnTo>
                      <a:pt x="1" y="474"/>
                    </a:lnTo>
                    <a:lnTo>
                      <a:pt x="0" y="245"/>
                    </a:lnTo>
                    <a:lnTo>
                      <a:pt x="6" y="1"/>
                    </a:lnTo>
                    <a:lnTo>
                      <a:pt x="18"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05" name="Freeform 95"/>
              <p:cNvSpPr>
                <a:spLocks/>
              </p:cNvSpPr>
              <p:nvPr/>
            </p:nvSpPr>
            <p:spPr bwMode="auto">
              <a:xfrm>
                <a:off x="3215" y="3075"/>
                <a:ext cx="1939" cy="653"/>
              </a:xfrm>
              <a:custGeom>
                <a:avLst/>
                <a:gdLst>
                  <a:gd name="T0" fmla="*/ 2 w 1939"/>
                  <a:gd name="T1" fmla="*/ 503 h 653"/>
                  <a:gd name="T2" fmla="*/ 9 w 1939"/>
                  <a:gd name="T3" fmla="*/ 499 h 653"/>
                  <a:gd name="T4" fmla="*/ 26 w 1939"/>
                  <a:gd name="T5" fmla="*/ 492 h 653"/>
                  <a:gd name="T6" fmla="*/ 51 w 1939"/>
                  <a:gd name="T7" fmla="*/ 482 h 653"/>
                  <a:gd name="T8" fmla="*/ 87 w 1939"/>
                  <a:gd name="T9" fmla="*/ 468 h 653"/>
                  <a:gd name="T10" fmla="*/ 133 w 1939"/>
                  <a:gd name="T11" fmla="*/ 451 h 653"/>
                  <a:gd name="T12" fmla="*/ 193 w 1939"/>
                  <a:gd name="T13" fmla="*/ 430 h 653"/>
                  <a:gd name="T14" fmla="*/ 264 w 1939"/>
                  <a:gd name="T15" fmla="*/ 404 h 653"/>
                  <a:gd name="T16" fmla="*/ 349 w 1939"/>
                  <a:gd name="T17" fmla="*/ 375 h 653"/>
                  <a:gd name="T18" fmla="*/ 447 w 1939"/>
                  <a:gd name="T19" fmla="*/ 341 h 653"/>
                  <a:gd name="T20" fmla="*/ 561 w 1939"/>
                  <a:gd name="T21" fmla="*/ 301 h 653"/>
                  <a:gd name="T22" fmla="*/ 692 w 1939"/>
                  <a:gd name="T23" fmla="*/ 258 h 653"/>
                  <a:gd name="T24" fmla="*/ 839 w 1939"/>
                  <a:gd name="T25" fmla="*/ 210 h 653"/>
                  <a:gd name="T26" fmla="*/ 1002 w 1939"/>
                  <a:gd name="T27" fmla="*/ 156 h 653"/>
                  <a:gd name="T28" fmla="*/ 1184 w 1939"/>
                  <a:gd name="T29" fmla="*/ 98 h 653"/>
                  <a:gd name="T30" fmla="*/ 1387 w 1939"/>
                  <a:gd name="T31" fmla="*/ 34 h 653"/>
                  <a:gd name="T32" fmla="*/ 1939 w 1939"/>
                  <a:gd name="T33" fmla="*/ 104 h 653"/>
                  <a:gd name="T34" fmla="*/ 1937 w 1939"/>
                  <a:gd name="T35" fmla="*/ 115 h 653"/>
                  <a:gd name="T36" fmla="*/ 1929 w 1939"/>
                  <a:gd name="T37" fmla="*/ 120 h 653"/>
                  <a:gd name="T38" fmla="*/ 1910 w 1939"/>
                  <a:gd name="T39" fmla="*/ 129 h 653"/>
                  <a:gd name="T40" fmla="*/ 1880 w 1939"/>
                  <a:gd name="T41" fmla="*/ 142 h 653"/>
                  <a:gd name="T42" fmla="*/ 1840 w 1939"/>
                  <a:gd name="T43" fmla="*/ 160 h 653"/>
                  <a:gd name="T44" fmla="*/ 1788 w 1939"/>
                  <a:gd name="T45" fmla="*/ 181 h 653"/>
                  <a:gd name="T46" fmla="*/ 1726 w 1939"/>
                  <a:gd name="T47" fmla="*/ 208 h 653"/>
                  <a:gd name="T48" fmla="*/ 1650 w 1939"/>
                  <a:gd name="T49" fmla="*/ 237 h 653"/>
                  <a:gd name="T50" fmla="*/ 1563 w 1939"/>
                  <a:gd name="T51" fmla="*/ 271 h 653"/>
                  <a:gd name="T52" fmla="*/ 1461 w 1939"/>
                  <a:gd name="T53" fmla="*/ 309 h 653"/>
                  <a:gd name="T54" fmla="*/ 1346 w 1939"/>
                  <a:gd name="T55" fmla="*/ 352 h 653"/>
                  <a:gd name="T56" fmla="*/ 1217 w 1939"/>
                  <a:gd name="T57" fmla="*/ 398 h 653"/>
                  <a:gd name="T58" fmla="*/ 1074 w 1939"/>
                  <a:gd name="T59" fmla="*/ 448 h 653"/>
                  <a:gd name="T60" fmla="*/ 915 w 1939"/>
                  <a:gd name="T61" fmla="*/ 501 h 653"/>
                  <a:gd name="T62" fmla="*/ 740 w 1939"/>
                  <a:gd name="T63" fmla="*/ 559 h 653"/>
                  <a:gd name="T64" fmla="*/ 549 w 1939"/>
                  <a:gd name="T65" fmla="*/ 621 h 653"/>
                  <a:gd name="T66" fmla="*/ 444 w 1939"/>
                  <a:gd name="T67" fmla="*/ 652 h 653"/>
                  <a:gd name="T68" fmla="*/ 413 w 1939"/>
                  <a:gd name="T69" fmla="*/ 644 h 653"/>
                  <a:gd name="T70" fmla="*/ 360 w 1939"/>
                  <a:gd name="T71" fmla="*/ 629 h 653"/>
                  <a:gd name="T72" fmla="*/ 290 w 1939"/>
                  <a:gd name="T73" fmla="*/ 609 h 653"/>
                  <a:gd name="T74" fmla="*/ 214 w 1939"/>
                  <a:gd name="T75" fmla="*/ 586 h 653"/>
                  <a:gd name="T76" fmla="*/ 138 w 1939"/>
                  <a:gd name="T77" fmla="*/ 561 h 653"/>
                  <a:gd name="T78" fmla="*/ 71 w 1939"/>
                  <a:gd name="T79" fmla="*/ 537 h 653"/>
                  <a:gd name="T80" fmla="*/ 18 w 1939"/>
                  <a:gd name="T81" fmla="*/ 513 h 65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939"/>
                  <a:gd name="T124" fmla="*/ 0 h 653"/>
                  <a:gd name="T125" fmla="*/ 1939 w 1939"/>
                  <a:gd name="T126" fmla="*/ 653 h 65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939" h="653">
                    <a:moveTo>
                      <a:pt x="0" y="503"/>
                    </a:moveTo>
                    <a:lnTo>
                      <a:pt x="2" y="503"/>
                    </a:lnTo>
                    <a:lnTo>
                      <a:pt x="4" y="501"/>
                    </a:lnTo>
                    <a:lnTo>
                      <a:pt x="9" y="499"/>
                    </a:lnTo>
                    <a:lnTo>
                      <a:pt x="16" y="496"/>
                    </a:lnTo>
                    <a:lnTo>
                      <a:pt x="26" y="492"/>
                    </a:lnTo>
                    <a:lnTo>
                      <a:pt x="37" y="487"/>
                    </a:lnTo>
                    <a:lnTo>
                      <a:pt x="51" y="482"/>
                    </a:lnTo>
                    <a:lnTo>
                      <a:pt x="68" y="476"/>
                    </a:lnTo>
                    <a:lnTo>
                      <a:pt x="87" y="468"/>
                    </a:lnTo>
                    <a:lnTo>
                      <a:pt x="109" y="461"/>
                    </a:lnTo>
                    <a:lnTo>
                      <a:pt x="133" y="451"/>
                    </a:lnTo>
                    <a:lnTo>
                      <a:pt x="161" y="441"/>
                    </a:lnTo>
                    <a:lnTo>
                      <a:pt x="193" y="430"/>
                    </a:lnTo>
                    <a:lnTo>
                      <a:pt x="227" y="418"/>
                    </a:lnTo>
                    <a:lnTo>
                      <a:pt x="264" y="404"/>
                    </a:lnTo>
                    <a:lnTo>
                      <a:pt x="304" y="390"/>
                    </a:lnTo>
                    <a:lnTo>
                      <a:pt x="349" y="375"/>
                    </a:lnTo>
                    <a:lnTo>
                      <a:pt x="397" y="358"/>
                    </a:lnTo>
                    <a:lnTo>
                      <a:pt x="447" y="341"/>
                    </a:lnTo>
                    <a:lnTo>
                      <a:pt x="503" y="322"/>
                    </a:lnTo>
                    <a:lnTo>
                      <a:pt x="561" y="301"/>
                    </a:lnTo>
                    <a:lnTo>
                      <a:pt x="625" y="280"/>
                    </a:lnTo>
                    <a:lnTo>
                      <a:pt x="692" y="258"/>
                    </a:lnTo>
                    <a:lnTo>
                      <a:pt x="763" y="234"/>
                    </a:lnTo>
                    <a:lnTo>
                      <a:pt x="839" y="210"/>
                    </a:lnTo>
                    <a:lnTo>
                      <a:pt x="918" y="184"/>
                    </a:lnTo>
                    <a:lnTo>
                      <a:pt x="1002" y="156"/>
                    </a:lnTo>
                    <a:lnTo>
                      <a:pt x="1090" y="128"/>
                    </a:lnTo>
                    <a:lnTo>
                      <a:pt x="1184" y="98"/>
                    </a:lnTo>
                    <a:lnTo>
                      <a:pt x="1283" y="67"/>
                    </a:lnTo>
                    <a:lnTo>
                      <a:pt x="1387" y="34"/>
                    </a:lnTo>
                    <a:lnTo>
                      <a:pt x="1494" y="0"/>
                    </a:lnTo>
                    <a:lnTo>
                      <a:pt x="1939" y="104"/>
                    </a:lnTo>
                    <a:lnTo>
                      <a:pt x="1939" y="115"/>
                    </a:lnTo>
                    <a:lnTo>
                      <a:pt x="1937" y="115"/>
                    </a:lnTo>
                    <a:lnTo>
                      <a:pt x="1934" y="118"/>
                    </a:lnTo>
                    <a:lnTo>
                      <a:pt x="1929" y="120"/>
                    </a:lnTo>
                    <a:lnTo>
                      <a:pt x="1920" y="124"/>
                    </a:lnTo>
                    <a:lnTo>
                      <a:pt x="1910" y="129"/>
                    </a:lnTo>
                    <a:lnTo>
                      <a:pt x="1896" y="136"/>
                    </a:lnTo>
                    <a:lnTo>
                      <a:pt x="1880" y="142"/>
                    </a:lnTo>
                    <a:lnTo>
                      <a:pt x="1861" y="151"/>
                    </a:lnTo>
                    <a:lnTo>
                      <a:pt x="1840" y="160"/>
                    </a:lnTo>
                    <a:lnTo>
                      <a:pt x="1816" y="170"/>
                    </a:lnTo>
                    <a:lnTo>
                      <a:pt x="1788" y="181"/>
                    </a:lnTo>
                    <a:lnTo>
                      <a:pt x="1759" y="194"/>
                    </a:lnTo>
                    <a:lnTo>
                      <a:pt x="1726" y="208"/>
                    </a:lnTo>
                    <a:lnTo>
                      <a:pt x="1689" y="222"/>
                    </a:lnTo>
                    <a:lnTo>
                      <a:pt x="1650" y="237"/>
                    </a:lnTo>
                    <a:lnTo>
                      <a:pt x="1608" y="253"/>
                    </a:lnTo>
                    <a:lnTo>
                      <a:pt x="1563" y="271"/>
                    </a:lnTo>
                    <a:lnTo>
                      <a:pt x="1513" y="290"/>
                    </a:lnTo>
                    <a:lnTo>
                      <a:pt x="1461" y="309"/>
                    </a:lnTo>
                    <a:lnTo>
                      <a:pt x="1406" y="330"/>
                    </a:lnTo>
                    <a:lnTo>
                      <a:pt x="1346" y="352"/>
                    </a:lnTo>
                    <a:lnTo>
                      <a:pt x="1284" y="375"/>
                    </a:lnTo>
                    <a:lnTo>
                      <a:pt x="1217" y="398"/>
                    </a:lnTo>
                    <a:lnTo>
                      <a:pt x="1147" y="423"/>
                    </a:lnTo>
                    <a:lnTo>
                      <a:pt x="1074" y="448"/>
                    </a:lnTo>
                    <a:lnTo>
                      <a:pt x="996" y="475"/>
                    </a:lnTo>
                    <a:lnTo>
                      <a:pt x="915" y="501"/>
                    </a:lnTo>
                    <a:lnTo>
                      <a:pt x="830" y="530"/>
                    </a:lnTo>
                    <a:lnTo>
                      <a:pt x="740" y="559"/>
                    </a:lnTo>
                    <a:lnTo>
                      <a:pt x="646" y="590"/>
                    </a:lnTo>
                    <a:lnTo>
                      <a:pt x="549" y="621"/>
                    </a:lnTo>
                    <a:lnTo>
                      <a:pt x="447" y="653"/>
                    </a:lnTo>
                    <a:lnTo>
                      <a:pt x="444" y="652"/>
                    </a:lnTo>
                    <a:lnTo>
                      <a:pt x="431" y="649"/>
                    </a:lnTo>
                    <a:lnTo>
                      <a:pt x="413" y="644"/>
                    </a:lnTo>
                    <a:lnTo>
                      <a:pt x="389" y="637"/>
                    </a:lnTo>
                    <a:lnTo>
                      <a:pt x="360" y="629"/>
                    </a:lnTo>
                    <a:lnTo>
                      <a:pt x="327" y="619"/>
                    </a:lnTo>
                    <a:lnTo>
                      <a:pt x="290" y="609"/>
                    </a:lnTo>
                    <a:lnTo>
                      <a:pt x="254" y="597"/>
                    </a:lnTo>
                    <a:lnTo>
                      <a:pt x="214" y="586"/>
                    </a:lnTo>
                    <a:lnTo>
                      <a:pt x="176" y="573"/>
                    </a:lnTo>
                    <a:lnTo>
                      <a:pt x="138" y="561"/>
                    </a:lnTo>
                    <a:lnTo>
                      <a:pt x="103" y="548"/>
                    </a:lnTo>
                    <a:lnTo>
                      <a:pt x="71" y="537"/>
                    </a:lnTo>
                    <a:lnTo>
                      <a:pt x="42" y="524"/>
                    </a:lnTo>
                    <a:lnTo>
                      <a:pt x="18" y="513"/>
                    </a:lnTo>
                    <a:lnTo>
                      <a:pt x="0" y="503"/>
                    </a:lnTo>
                    <a:close/>
                  </a:path>
                </a:pathLst>
              </a:custGeom>
              <a:solidFill>
                <a:srgbClr val="E891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06" name="Freeform 96"/>
              <p:cNvSpPr>
                <a:spLocks/>
              </p:cNvSpPr>
              <p:nvPr/>
            </p:nvSpPr>
            <p:spPr bwMode="auto">
              <a:xfrm>
                <a:off x="3197" y="3190"/>
                <a:ext cx="1954" cy="623"/>
              </a:xfrm>
              <a:custGeom>
                <a:avLst/>
                <a:gdLst>
                  <a:gd name="T0" fmla="*/ 3 w 1954"/>
                  <a:gd name="T1" fmla="*/ 396 h 623"/>
                  <a:gd name="T2" fmla="*/ 35 w 1954"/>
                  <a:gd name="T3" fmla="*/ 408 h 623"/>
                  <a:gd name="T4" fmla="*/ 88 w 1954"/>
                  <a:gd name="T5" fmla="*/ 427 h 623"/>
                  <a:gd name="T6" fmla="*/ 158 w 1954"/>
                  <a:gd name="T7" fmla="*/ 451 h 623"/>
                  <a:gd name="T8" fmla="*/ 236 w 1954"/>
                  <a:gd name="T9" fmla="*/ 477 h 623"/>
                  <a:gd name="T10" fmla="*/ 313 w 1954"/>
                  <a:gd name="T11" fmla="*/ 503 h 623"/>
                  <a:gd name="T12" fmla="*/ 386 w 1954"/>
                  <a:gd name="T13" fmla="*/ 524 h 623"/>
                  <a:gd name="T14" fmla="*/ 441 w 1954"/>
                  <a:gd name="T15" fmla="*/ 538 h 623"/>
                  <a:gd name="T16" fmla="*/ 463 w 1954"/>
                  <a:gd name="T17" fmla="*/ 542 h 623"/>
                  <a:gd name="T18" fmla="*/ 474 w 1954"/>
                  <a:gd name="T19" fmla="*/ 538 h 623"/>
                  <a:gd name="T20" fmla="*/ 498 w 1954"/>
                  <a:gd name="T21" fmla="*/ 532 h 623"/>
                  <a:gd name="T22" fmla="*/ 534 w 1954"/>
                  <a:gd name="T23" fmla="*/ 522 h 623"/>
                  <a:gd name="T24" fmla="*/ 581 w 1954"/>
                  <a:gd name="T25" fmla="*/ 508 h 623"/>
                  <a:gd name="T26" fmla="*/ 639 w 1954"/>
                  <a:gd name="T27" fmla="*/ 489 h 623"/>
                  <a:gd name="T28" fmla="*/ 710 w 1954"/>
                  <a:gd name="T29" fmla="*/ 466 h 623"/>
                  <a:gd name="T30" fmla="*/ 792 w 1954"/>
                  <a:gd name="T31" fmla="*/ 439 h 623"/>
                  <a:gd name="T32" fmla="*/ 886 w 1954"/>
                  <a:gd name="T33" fmla="*/ 408 h 623"/>
                  <a:gd name="T34" fmla="*/ 991 w 1954"/>
                  <a:gd name="T35" fmla="*/ 371 h 623"/>
                  <a:gd name="T36" fmla="*/ 1107 w 1954"/>
                  <a:gd name="T37" fmla="*/ 329 h 623"/>
                  <a:gd name="T38" fmla="*/ 1235 w 1954"/>
                  <a:gd name="T39" fmla="*/ 283 h 623"/>
                  <a:gd name="T40" fmla="*/ 1374 w 1954"/>
                  <a:gd name="T41" fmla="*/ 231 h 623"/>
                  <a:gd name="T42" fmla="*/ 1525 w 1954"/>
                  <a:gd name="T43" fmla="*/ 172 h 623"/>
                  <a:gd name="T44" fmla="*/ 1688 w 1954"/>
                  <a:gd name="T45" fmla="*/ 108 h 623"/>
                  <a:gd name="T46" fmla="*/ 1862 w 1954"/>
                  <a:gd name="T47" fmla="*/ 38 h 623"/>
                  <a:gd name="T48" fmla="*/ 1954 w 1954"/>
                  <a:gd name="T49" fmla="*/ 84 h 623"/>
                  <a:gd name="T50" fmla="*/ 1943 w 1954"/>
                  <a:gd name="T51" fmla="*/ 88 h 623"/>
                  <a:gd name="T52" fmla="*/ 1912 w 1954"/>
                  <a:gd name="T53" fmla="*/ 100 h 623"/>
                  <a:gd name="T54" fmla="*/ 1862 w 1954"/>
                  <a:gd name="T55" fmla="*/ 119 h 623"/>
                  <a:gd name="T56" fmla="*/ 1796 w 1954"/>
                  <a:gd name="T57" fmla="*/ 143 h 623"/>
                  <a:gd name="T58" fmla="*/ 1716 w 1954"/>
                  <a:gd name="T59" fmla="*/ 174 h 623"/>
                  <a:gd name="T60" fmla="*/ 1622 w 1954"/>
                  <a:gd name="T61" fmla="*/ 209 h 623"/>
                  <a:gd name="T62" fmla="*/ 1520 w 1954"/>
                  <a:gd name="T63" fmla="*/ 247 h 623"/>
                  <a:gd name="T64" fmla="*/ 1409 w 1954"/>
                  <a:gd name="T65" fmla="*/ 289 h 623"/>
                  <a:gd name="T66" fmla="*/ 1291 w 1954"/>
                  <a:gd name="T67" fmla="*/ 332 h 623"/>
                  <a:gd name="T68" fmla="*/ 1169 w 1954"/>
                  <a:gd name="T69" fmla="*/ 376 h 623"/>
                  <a:gd name="T70" fmla="*/ 1045 w 1954"/>
                  <a:gd name="T71" fmla="*/ 420 h 623"/>
                  <a:gd name="T72" fmla="*/ 920 w 1954"/>
                  <a:gd name="T73" fmla="*/ 466 h 623"/>
                  <a:gd name="T74" fmla="*/ 797 w 1954"/>
                  <a:gd name="T75" fmla="*/ 509 h 623"/>
                  <a:gd name="T76" fmla="*/ 678 w 1954"/>
                  <a:gd name="T77" fmla="*/ 549 h 623"/>
                  <a:gd name="T78" fmla="*/ 565 w 1954"/>
                  <a:gd name="T79" fmla="*/ 589 h 623"/>
                  <a:gd name="T80" fmla="*/ 460 w 1954"/>
                  <a:gd name="T81" fmla="*/ 623 h 623"/>
                  <a:gd name="T82" fmla="*/ 13 w 1954"/>
                  <a:gd name="T83" fmla="*/ 490 h 623"/>
                  <a:gd name="T84" fmla="*/ 24 w 1954"/>
                  <a:gd name="T85" fmla="*/ 482 h 623"/>
                  <a:gd name="T86" fmla="*/ 29 w 1954"/>
                  <a:gd name="T87" fmla="*/ 462 h 623"/>
                  <a:gd name="T88" fmla="*/ 16 w 1954"/>
                  <a:gd name="T89" fmla="*/ 423 h 6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54"/>
                  <a:gd name="T136" fmla="*/ 0 h 623"/>
                  <a:gd name="T137" fmla="*/ 1954 w 1954"/>
                  <a:gd name="T138" fmla="*/ 623 h 6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54" h="623">
                    <a:moveTo>
                      <a:pt x="0" y="395"/>
                    </a:moveTo>
                    <a:lnTo>
                      <a:pt x="3" y="396"/>
                    </a:lnTo>
                    <a:lnTo>
                      <a:pt x="16" y="401"/>
                    </a:lnTo>
                    <a:lnTo>
                      <a:pt x="35" y="408"/>
                    </a:lnTo>
                    <a:lnTo>
                      <a:pt x="59" y="417"/>
                    </a:lnTo>
                    <a:lnTo>
                      <a:pt x="88" y="427"/>
                    </a:lnTo>
                    <a:lnTo>
                      <a:pt x="122" y="438"/>
                    </a:lnTo>
                    <a:lnTo>
                      <a:pt x="158" y="451"/>
                    </a:lnTo>
                    <a:lnTo>
                      <a:pt x="197" y="463"/>
                    </a:lnTo>
                    <a:lnTo>
                      <a:pt x="236" y="477"/>
                    </a:lnTo>
                    <a:lnTo>
                      <a:pt x="275" y="490"/>
                    </a:lnTo>
                    <a:lnTo>
                      <a:pt x="313" y="503"/>
                    </a:lnTo>
                    <a:lnTo>
                      <a:pt x="351" y="514"/>
                    </a:lnTo>
                    <a:lnTo>
                      <a:pt x="386" y="524"/>
                    </a:lnTo>
                    <a:lnTo>
                      <a:pt x="416" y="532"/>
                    </a:lnTo>
                    <a:lnTo>
                      <a:pt x="441" y="538"/>
                    </a:lnTo>
                    <a:lnTo>
                      <a:pt x="462" y="542"/>
                    </a:lnTo>
                    <a:lnTo>
                      <a:pt x="463" y="542"/>
                    </a:lnTo>
                    <a:lnTo>
                      <a:pt x="468" y="541"/>
                    </a:lnTo>
                    <a:lnTo>
                      <a:pt x="474" y="538"/>
                    </a:lnTo>
                    <a:lnTo>
                      <a:pt x="486" y="536"/>
                    </a:lnTo>
                    <a:lnTo>
                      <a:pt x="498" y="532"/>
                    </a:lnTo>
                    <a:lnTo>
                      <a:pt x="515" y="527"/>
                    </a:lnTo>
                    <a:lnTo>
                      <a:pt x="534" y="522"/>
                    </a:lnTo>
                    <a:lnTo>
                      <a:pt x="555" y="515"/>
                    </a:lnTo>
                    <a:lnTo>
                      <a:pt x="581" y="508"/>
                    </a:lnTo>
                    <a:lnTo>
                      <a:pt x="608" y="499"/>
                    </a:lnTo>
                    <a:lnTo>
                      <a:pt x="639" y="489"/>
                    </a:lnTo>
                    <a:lnTo>
                      <a:pt x="673" y="479"/>
                    </a:lnTo>
                    <a:lnTo>
                      <a:pt x="710" y="466"/>
                    </a:lnTo>
                    <a:lnTo>
                      <a:pt x="749" y="453"/>
                    </a:lnTo>
                    <a:lnTo>
                      <a:pt x="792" y="439"/>
                    </a:lnTo>
                    <a:lnTo>
                      <a:pt x="838" y="424"/>
                    </a:lnTo>
                    <a:lnTo>
                      <a:pt x="886" y="408"/>
                    </a:lnTo>
                    <a:lnTo>
                      <a:pt x="936" y="390"/>
                    </a:lnTo>
                    <a:lnTo>
                      <a:pt x="991" y="371"/>
                    </a:lnTo>
                    <a:lnTo>
                      <a:pt x="1048" y="351"/>
                    </a:lnTo>
                    <a:lnTo>
                      <a:pt x="1107" y="329"/>
                    </a:lnTo>
                    <a:lnTo>
                      <a:pt x="1169" y="307"/>
                    </a:lnTo>
                    <a:lnTo>
                      <a:pt x="1235" y="283"/>
                    </a:lnTo>
                    <a:lnTo>
                      <a:pt x="1303" y="257"/>
                    </a:lnTo>
                    <a:lnTo>
                      <a:pt x="1374" y="231"/>
                    </a:lnTo>
                    <a:lnTo>
                      <a:pt x="1449" y="202"/>
                    </a:lnTo>
                    <a:lnTo>
                      <a:pt x="1525" y="172"/>
                    </a:lnTo>
                    <a:lnTo>
                      <a:pt x="1605" y="141"/>
                    </a:lnTo>
                    <a:lnTo>
                      <a:pt x="1688" y="108"/>
                    </a:lnTo>
                    <a:lnTo>
                      <a:pt x="1773" y="74"/>
                    </a:lnTo>
                    <a:lnTo>
                      <a:pt x="1862" y="38"/>
                    </a:lnTo>
                    <a:lnTo>
                      <a:pt x="1953" y="0"/>
                    </a:lnTo>
                    <a:lnTo>
                      <a:pt x="1954" y="84"/>
                    </a:lnTo>
                    <a:lnTo>
                      <a:pt x="1952" y="85"/>
                    </a:lnTo>
                    <a:lnTo>
                      <a:pt x="1943" y="88"/>
                    </a:lnTo>
                    <a:lnTo>
                      <a:pt x="1930" y="93"/>
                    </a:lnTo>
                    <a:lnTo>
                      <a:pt x="1912" y="100"/>
                    </a:lnTo>
                    <a:lnTo>
                      <a:pt x="1890" y="108"/>
                    </a:lnTo>
                    <a:lnTo>
                      <a:pt x="1862" y="119"/>
                    </a:lnTo>
                    <a:lnTo>
                      <a:pt x="1831" y="131"/>
                    </a:lnTo>
                    <a:lnTo>
                      <a:pt x="1796" y="143"/>
                    </a:lnTo>
                    <a:lnTo>
                      <a:pt x="1758" y="159"/>
                    </a:lnTo>
                    <a:lnTo>
                      <a:pt x="1716" y="174"/>
                    </a:lnTo>
                    <a:lnTo>
                      <a:pt x="1671" y="191"/>
                    </a:lnTo>
                    <a:lnTo>
                      <a:pt x="1622" y="209"/>
                    </a:lnTo>
                    <a:lnTo>
                      <a:pt x="1573" y="228"/>
                    </a:lnTo>
                    <a:lnTo>
                      <a:pt x="1520" y="247"/>
                    </a:lnTo>
                    <a:lnTo>
                      <a:pt x="1466" y="267"/>
                    </a:lnTo>
                    <a:lnTo>
                      <a:pt x="1409" y="289"/>
                    </a:lnTo>
                    <a:lnTo>
                      <a:pt x="1350" y="310"/>
                    </a:lnTo>
                    <a:lnTo>
                      <a:pt x="1291" y="332"/>
                    </a:lnTo>
                    <a:lnTo>
                      <a:pt x="1230" y="353"/>
                    </a:lnTo>
                    <a:lnTo>
                      <a:pt x="1169" y="376"/>
                    </a:lnTo>
                    <a:lnTo>
                      <a:pt x="1107" y="399"/>
                    </a:lnTo>
                    <a:lnTo>
                      <a:pt x="1045" y="420"/>
                    </a:lnTo>
                    <a:lnTo>
                      <a:pt x="982" y="443"/>
                    </a:lnTo>
                    <a:lnTo>
                      <a:pt x="920" y="466"/>
                    </a:lnTo>
                    <a:lnTo>
                      <a:pt x="859" y="487"/>
                    </a:lnTo>
                    <a:lnTo>
                      <a:pt x="797" y="509"/>
                    </a:lnTo>
                    <a:lnTo>
                      <a:pt x="738" y="529"/>
                    </a:lnTo>
                    <a:lnTo>
                      <a:pt x="678" y="549"/>
                    </a:lnTo>
                    <a:lnTo>
                      <a:pt x="621" y="570"/>
                    </a:lnTo>
                    <a:lnTo>
                      <a:pt x="565" y="589"/>
                    </a:lnTo>
                    <a:lnTo>
                      <a:pt x="512" y="606"/>
                    </a:lnTo>
                    <a:lnTo>
                      <a:pt x="460" y="623"/>
                    </a:lnTo>
                    <a:lnTo>
                      <a:pt x="12" y="490"/>
                    </a:lnTo>
                    <a:lnTo>
                      <a:pt x="13" y="490"/>
                    </a:lnTo>
                    <a:lnTo>
                      <a:pt x="18" y="487"/>
                    </a:lnTo>
                    <a:lnTo>
                      <a:pt x="24" y="482"/>
                    </a:lnTo>
                    <a:lnTo>
                      <a:pt x="27" y="475"/>
                    </a:lnTo>
                    <a:lnTo>
                      <a:pt x="29" y="462"/>
                    </a:lnTo>
                    <a:lnTo>
                      <a:pt x="26" y="446"/>
                    </a:lnTo>
                    <a:lnTo>
                      <a:pt x="16" y="423"/>
                    </a:lnTo>
                    <a:lnTo>
                      <a:pt x="0" y="395"/>
                    </a:lnTo>
                    <a:close/>
                  </a:path>
                </a:pathLst>
              </a:custGeom>
              <a:solidFill>
                <a:srgbClr val="C1754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07" name="Freeform 97"/>
              <p:cNvSpPr>
                <a:spLocks/>
              </p:cNvSpPr>
              <p:nvPr/>
            </p:nvSpPr>
            <p:spPr bwMode="auto">
              <a:xfrm>
                <a:off x="5011" y="3309"/>
                <a:ext cx="62" cy="423"/>
              </a:xfrm>
              <a:custGeom>
                <a:avLst/>
                <a:gdLst>
                  <a:gd name="T0" fmla="*/ 1 w 62"/>
                  <a:gd name="T1" fmla="*/ 24 h 423"/>
                  <a:gd name="T2" fmla="*/ 55 w 62"/>
                  <a:gd name="T3" fmla="*/ 0 h 423"/>
                  <a:gd name="T4" fmla="*/ 62 w 62"/>
                  <a:gd name="T5" fmla="*/ 401 h 423"/>
                  <a:gd name="T6" fmla="*/ 60 w 62"/>
                  <a:gd name="T7" fmla="*/ 400 h 423"/>
                  <a:gd name="T8" fmla="*/ 57 w 62"/>
                  <a:gd name="T9" fmla="*/ 396 h 423"/>
                  <a:gd name="T10" fmla="*/ 50 w 62"/>
                  <a:gd name="T11" fmla="*/ 392 h 423"/>
                  <a:gd name="T12" fmla="*/ 43 w 62"/>
                  <a:gd name="T13" fmla="*/ 390 h 423"/>
                  <a:gd name="T14" fmla="*/ 34 w 62"/>
                  <a:gd name="T15" fmla="*/ 390 h 423"/>
                  <a:gd name="T16" fmla="*/ 24 w 62"/>
                  <a:gd name="T17" fmla="*/ 395 h 423"/>
                  <a:gd name="T18" fmla="*/ 12 w 62"/>
                  <a:gd name="T19" fmla="*/ 405 h 423"/>
                  <a:gd name="T20" fmla="*/ 0 w 62"/>
                  <a:gd name="T21" fmla="*/ 423 h 423"/>
                  <a:gd name="T22" fmla="*/ 1 w 62"/>
                  <a:gd name="T23" fmla="*/ 24 h 42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2"/>
                  <a:gd name="T37" fmla="*/ 0 h 423"/>
                  <a:gd name="T38" fmla="*/ 62 w 62"/>
                  <a:gd name="T39" fmla="*/ 423 h 42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2" h="423">
                    <a:moveTo>
                      <a:pt x="1" y="24"/>
                    </a:moveTo>
                    <a:lnTo>
                      <a:pt x="55" y="0"/>
                    </a:lnTo>
                    <a:lnTo>
                      <a:pt x="62" y="401"/>
                    </a:lnTo>
                    <a:lnTo>
                      <a:pt x="60" y="400"/>
                    </a:lnTo>
                    <a:lnTo>
                      <a:pt x="57" y="396"/>
                    </a:lnTo>
                    <a:lnTo>
                      <a:pt x="50" y="392"/>
                    </a:lnTo>
                    <a:lnTo>
                      <a:pt x="43" y="390"/>
                    </a:lnTo>
                    <a:lnTo>
                      <a:pt x="34" y="390"/>
                    </a:lnTo>
                    <a:lnTo>
                      <a:pt x="24" y="395"/>
                    </a:lnTo>
                    <a:lnTo>
                      <a:pt x="12" y="405"/>
                    </a:lnTo>
                    <a:lnTo>
                      <a:pt x="0" y="423"/>
                    </a:lnTo>
                    <a:lnTo>
                      <a:pt x="1" y="24"/>
                    </a:lnTo>
                    <a:close/>
                  </a:path>
                </a:pathLst>
              </a:custGeom>
              <a:solidFill>
                <a:srgbClr val="7F9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08" name="Freeform 98"/>
              <p:cNvSpPr>
                <a:spLocks/>
              </p:cNvSpPr>
              <p:nvPr/>
            </p:nvSpPr>
            <p:spPr bwMode="auto">
              <a:xfrm>
                <a:off x="3748" y="3765"/>
                <a:ext cx="88" cy="250"/>
              </a:xfrm>
              <a:custGeom>
                <a:avLst/>
                <a:gdLst>
                  <a:gd name="T0" fmla="*/ 0 w 88"/>
                  <a:gd name="T1" fmla="*/ 30 h 250"/>
                  <a:gd name="T2" fmla="*/ 4 w 88"/>
                  <a:gd name="T3" fmla="*/ 250 h 250"/>
                  <a:gd name="T4" fmla="*/ 7 w 88"/>
                  <a:gd name="T5" fmla="*/ 246 h 250"/>
                  <a:gd name="T6" fmla="*/ 14 w 88"/>
                  <a:gd name="T7" fmla="*/ 239 h 250"/>
                  <a:gd name="T8" fmla="*/ 25 w 88"/>
                  <a:gd name="T9" fmla="*/ 229 h 250"/>
                  <a:gd name="T10" fmla="*/ 37 w 88"/>
                  <a:gd name="T11" fmla="*/ 219 h 250"/>
                  <a:gd name="T12" fmla="*/ 51 w 88"/>
                  <a:gd name="T13" fmla="*/ 211 h 250"/>
                  <a:gd name="T14" fmla="*/ 65 w 88"/>
                  <a:gd name="T15" fmla="*/ 210 h 250"/>
                  <a:gd name="T16" fmla="*/ 78 w 88"/>
                  <a:gd name="T17" fmla="*/ 216 h 250"/>
                  <a:gd name="T18" fmla="*/ 88 w 88"/>
                  <a:gd name="T19" fmla="*/ 232 h 250"/>
                  <a:gd name="T20" fmla="*/ 81 w 88"/>
                  <a:gd name="T21" fmla="*/ 0 h 250"/>
                  <a:gd name="T22" fmla="*/ 0 w 88"/>
                  <a:gd name="T23" fmla="*/ 30 h 2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8"/>
                  <a:gd name="T37" fmla="*/ 0 h 250"/>
                  <a:gd name="T38" fmla="*/ 88 w 88"/>
                  <a:gd name="T39" fmla="*/ 250 h 2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8" h="250">
                    <a:moveTo>
                      <a:pt x="0" y="30"/>
                    </a:moveTo>
                    <a:lnTo>
                      <a:pt x="4" y="250"/>
                    </a:lnTo>
                    <a:lnTo>
                      <a:pt x="7" y="246"/>
                    </a:lnTo>
                    <a:lnTo>
                      <a:pt x="14" y="239"/>
                    </a:lnTo>
                    <a:lnTo>
                      <a:pt x="25" y="229"/>
                    </a:lnTo>
                    <a:lnTo>
                      <a:pt x="37" y="219"/>
                    </a:lnTo>
                    <a:lnTo>
                      <a:pt x="51" y="211"/>
                    </a:lnTo>
                    <a:lnTo>
                      <a:pt x="65" y="210"/>
                    </a:lnTo>
                    <a:lnTo>
                      <a:pt x="78" y="216"/>
                    </a:lnTo>
                    <a:lnTo>
                      <a:pt x="88" y="232"/>
                    </a:lnTo>
                    <a:lnTo>
                      <a:pt x="81" y="0"/>
                    </a:lnTo>
                    <a:lnTo>
                      <a:pt x="0" y="30"/>
                    </a:lnTo>
                    <a:close/>
                  </a:path>
                </a:pathLst>
              </a:custGeom>
              <a:solidFill>
                <a:srgbClr val="7F9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09" name="Freeform 99"/>
              <p:cNvSpPr>
                <a:spLocks/>
              </p:cNvSpPr>
              <p:nvPr/>
            </p:nvSpPr>
            <p:spPr bwMode="auto">
              <a:xfrm>
                <a:off x="3285" y="3714"/>
                <a:ext cx="76" cy="239"/>
              </a:xfrm>
              <a:custGeom>
                <a:avLst/>
                <a:gdLst>
                  <a:gd name="T0" fmla="*/ 70 w 76"/>
                  <a:gd name="T1" fmla="*/ 19 h 239"/>
                  <a:gd name="T2" fmla="*/ 76 w 76"/>
                  <a:gd name="T3" fmla="*/ 239 h 239"/>
                  <a:gd name="T4" fmla="*/ 75 w 76"/>
                  <a:gd name="T5" fmla="*/ 238 h 239"/>
                  <a:gd name="T6" fmla="*/ 70 w 76"/>
                  <a:gd name="T7" fmla="*/ 234 h 239"/>
                  <a:gd name="T8" fmla="*/ 62 w 76"/>
                  <a:gd name="T9" fmla="*/ 229 h 239"/>
                  <a:gd name="T10" fmla="*/ 52 w 76"/>
                  <a:gd name="T11" fmla="*/ 224 h 239"/>
                  <a:gd name="T12" fmla="*/ 42 w 76"/>
                  <a:gd name="T13" fmla="*/ 219 h 239"/>
                  <a:gd name="T14" fmla="*/ 29 w 76"/>
                  <a:gd name="T15" fmla="*/ 215 h 239"/>
                  <a:gd name="T16" fmla="*/ 18 w 76"/>
                  <a:gd name="T17" fmla="*/ 214 h 239"/>
                  <a:gd name="T18" fmla="*/ 6 w 76"/>
                  <a:gd name="T19" fmla="*/ 216 h 239"/>
                  <a:gd name="T20" fmla="*/ 0 w 76"/>
                  <a:gd name="T21" fmla="*/ 0 h 239"/>
                  <a:gd name="T22" fmla="*/ 70 w 76"/>
                  <a:gd name="T23" fmla="*/ 19 h 23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76"/>
                  <a:gd name="T37" fmla="*/ 0 h 239"/>
                  <a:gd name="T38" fmla="*/ 76 w 76"/>
                  <a:gd name="T39" fmla="*/ 239 h 23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76" h="239">
                    <a:moveTo>
                      <a:pt x="70" y="19"/>
                    </a:moveTo>
                    <a:lnTo>
                      <a:pt x="76" y="239"/>
                    </a:lnTo>
                    <a:lnTo>
                      <a:pt x="75" y="238"/>
                    </a:lnTo>
                    <a:lnTo>
                      <a:pt x="70" y="234"/>
                    </a:lnTo>
                    <a:lnTo>
                      <a:pt x="62" y="229"/>
                    </a:lnTo>
                    <a:lnTo>
                      <a:pt x="52" y="224"/>
                    </a:lnTo>
                    <a:lnTo>
                      <a:pt x="42" y="219"/>
                    </a:lnTo>
                    <a:lnTo>
                      <a:pt x="29" y="215"/>
                    </a:lnTo>
                    <a:lnTo>
                      <a:pt x="18" y="214"/>
                    </a:lnTo>
                    <a:lnTo>
                      <a:pt x="6" y="216"/>
                    </a:lnTo>
                    <a:lnTo>
                      <a:pt x="0" y="0"/>
                    </a:lnTo>
                    <a:lnTo>
                      <a:pt x="70" y="19"/>
                    </a:lnTo>
                    <a:close/>
                  </a:path>
                </a:pathLst>
              </a:custGeom>
              <a:solidFill>
                <a:srgbClr val="7F99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10" name="Freeform 100"/>
              <p:cNvSpPr>
                <a:spLocks/>
              </p:cNvSpPr>
              <p:nvPr/>
            </p:nvSpPr>
            <p:spPr bwMode="auto">
              <a:xfrm>
                <a:off x="3656" y="3732"/>
                <a:ext cx="17" cy="85"/>
              </a:xfrm>
              <a:custGeom>
                <a:avLst/>
                <a:gdLst>
                  <a:gd name="T0" fmla="*/ 1 w 17"/>
                  <a:gd name="T1" fmla="*/ 0 h 85"/>
                  <a:gd name="T2" fmla="*/ 1 w 17"/>
                  <a:gd name="T3" fmla="*/ 9 h 85"/>
                  <a:gd name="T4" fmla="*/ 0 w 17"/>
                  <a:gd name="T5" fmla="*/ 29 h 85"/>
                  <a:gd name="T6" fmla="*/ 0 w 17"/>
                  <a:gd name="T7" fmla="*/ 57 h 85"/>
                  <a:gd name="T8" fmla="*/ 1 w 17"/>
                  <a:gd name="T9" fmla="*/ 85 h 85"/>
                  <a:gd name="T10" fmla="*/ 11 w 17"/>
                  <a:gd name="T11" fmla="*/ 83 h 85"/>
                  <a:gd name="T12" fmla="*/ 13 w 17"/>
                  <a:gd name="T13" fmla="*/ 74 h 85"/>
                  <a:gd name="T14" fmla="*/ 14 w 17"/>
                  <a:gd name="T15" fmla="*/ 54 h 85"/>
                  <a:gd name="T16" fmla="*/ 15 w 17"/>
                  <a:gd name="T17" fmla="*/ 28 h 85"/>
                  <a:gd name="T18" fmla="*/ 17 w 17"/>
                  <a:gd name="T19" fmla="*/ 0 h 85"/>
                  <a:gd name="T20" fmla="*/ 1 w 17"/>
                  <a:gd name="T21" fmla="*/ 0 h 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7"/>
                  <a:gd name="T34" fmla="*/ 0 h 85"/>
                  <a:gd name="T35" fmla="*/ 17 w 17"/>
                  <a:gd name="T36" fmla="*/ 85 h 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7" h="85">
                    <a:moveTo>
                      <a:pt x="1" y="0"/>
                    </a:moveTo>
                    <a:lnTo>
                      <a:pt x="1" y="9"/>
                    </a:lnTo>
                    <a:lnTo>
                      <a:pt x="0" y="29"/>
                    </a:lnTo>
                    <a:lnTo>
                      <a:pt x="0" y="57"/>
                    </a:lnTo>
                    <a:lnTo>
                      <a:pt x="1" y="85"/>
                    </a:lnTo>
                    <a:lnTo>
                      <a:pt x="11" y="83"/>
                    </a:lnTo>
                    <a:lnTo>
                      <a:pt x="13" y="74"/>
                    </a:lnTo>
                    <a:lnTo>
                      <a:pt x="14" y="54"/>
                    </a:lnTo>
                    <a:lnTo>
                      <a:pt x="15" y="28"/>
                    </a:lnTo>
                    <a:lnTo>
                      <a:pt x="17" y="0"/>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11" name="Freeform 101"/>
              <p:cNvSpPr>
                <a:spLocks/>
              </p:cNvSpPr>
              <p:nvPr/>
            </p:nvSpPr>
            <p:spPr bwMode="auto">
              <a:xfrm>
                <a:off x="3738" y="3789"/>
                <a:ext cx="24" cy="230"/>
              </a:xfrm>
              <a:custGeom>
                <a:avLst/>
                <a:gdLst>
                  <a:gd name="T0" fmla="*/ 18 w 24"/>
                  <a:gd name="T1" fmla="*/ 0 h 230"/>
                  <a:gd name="T2" fmla="*/ 19 w 24"/>
                  <a:gd name="T3" fmla="*/ 23 h 230"/>
                  <a:gd name="T4" fmla="*/ 21 w 24"/>
                  <a:gd name="T5" fmla="*/ 78 h 230"/>
                  <a:gd name="T6" fmla="*/ 23 w 24"/>
                  <a:gd name="T7" fmla="*/ 153 h 230"/>
                  <a:gd name="T8" fmla="*/ 24 w 24"/>
                  <a:gd name="T9" fmla="*/ 230 h 230"/>
                  <a:gd name="T10" fmla="*/ 10 w 24"/>
                  <a:gd name="T11" fmla="*/ 225 h 230"/>
                  <a:gd name="T12" fmla="*/ 9 w 24"/>
                  <a:gd name="T13" fmla="*/ 202 h 230"/>
                  <a:gd name="T14" fmla="*/ 8 w 24"/>
                  <a:gd name="T15" fmla="*/ 145 h 230"/>
                  <a:gd name="T16" fmla="*/ 4 w 24"/>
                  <a:gd name="T17" fmla="*/ 72 h 230"/>
                  <a:gd name="T18" fmla="*/ 0 w 24"/>
                  <a:gd name="T19" fmla="*/ 0 h 230"/>
                  <a:gd name="T20" fmla="*/ 18 w 24"/>
                  <a:gd name="T21" fmla="*/ 0 h 23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
                  <a:gd name="T34" fmla="*/ 0 h 230"/>
                  <a:gd name="T35" fmla="*/ 24 w 24"/>
                  <a:gd name="T36" fmla="*/ 230 h 23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 h="230">
                    <a:moveTo>
                      <a:pt x="18" y="0"/>
                    </a:moveTo>
                    <a:lnTo>
                      <a:pt x="19" y="23"/>
                    </a:lnTo>
                    <a:lnTo>
                      <a:pt x="21" y="78"/>
                    </a:lnTo>
                    <a:lnTo>
                      <a:pt x="23" y="153"/>
                    </a:lnTo>
                    <a:lnTo>
                      <a:pt x="24" y="230"/>
                    </a:lnTo>
                    <a:lnTo>
                      <a:pt x="10" y="225"/>
                    </a:lnTo>
                    <a:lnTo>
                      <a:pt x="9" y="202"/>
                    </a:lnTo>
                    <a:lnTo>
                      <a:pt x="8" y="145"/>
                    </a:lnTo>
                    <a:lnTo>
                      <a:pt x="4" y="72"/>
                    </a:lnTo>
                    <a:lnTo>
                      <a:pt x="0" y="0"/>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12" name="Freeform 102"/>
              <p:cNvSpPr>
                <a:spLocks/>
              </p:cNvSpPr>
              <p:nvPr/>
            </p:nvSpPr>
            <p:spPr bwMode="auto">
              <a:xfrm>
                <a:off x="3283" y="3707"/>
                <a:ext cx="20" cy="235"/>
              </a:xfrm>
              <a:custGeom>
                <a:avLst/>
                <a:gdLst>
                  <a:gd name="T0" fmla="*/ 17 w 20"/>
                  <a:gd name="T1" fmla="*/ 0 h 235"/>
                  <a:gd name="T2" fmla="*/ 17 w 20"/>
                  <a:gd name="T3" fmla="*/ 24 h 235"/>
                  <a:gd name="T4" fmla="*/ 17 w 20"/>
                  <a:gd name="T5" fmla="*/ 82 h 235"/>
                  <a:gd name="T6" fmla="*/ 19 w 20"/>
                  <a:gd name="T7" fmla="*/ 158 h 235"/>
                  <a:gd name="T8" fmla="*/ 20 w 20"/>
                  <a:gd name="T9" fmla="*/ 235 h 235"/>
                  <a:gd name="T10" fmla="*/ 5 w 20"/>
                  <a:gd name="T11" fmla="*/ 231 h 235"/>
                  <a:gd name="T12" fmla="*/ 5 w 20"/>
                  <a:gd name="T13" fmla="*/ 207 h 235"/>
                  <a:gd name="T14" fmla="*/ 5 w 20"/>
                  <a:gd name="T15" fmla="*/ 148 h 235"/>
                  <a:gd name="T16" fmla="*/ 2 w 20"/>
                  <a:gd name="T17" fmla="*/ 73 h 235"/>
                  <a:gd name="T18" fmla="*/ 0 w 20"/>
                  <a:gd name="T19" fmla="*/ 0 h 235"/>
                  <a:gd name="T20" fmla="*/ 17 w 20"/>
                  <a:gd name="T21" fmla="*/ 0 h 2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35"/>
                  <a:gd name="T35" fmla="*/ 20 w 20"/>
                  <a:gd name="T36" fmla="*/ 235 h 2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35">
                    <a:moveTo>
                      <a:pt x="17" y="0"/>
                    </a:moveTo>
                    <a:lnTo>
                      <a:pt x="17" y="24"/>
                    </a:lnTo>
                    <a:lnTo>
                      <a:pt x="17" y="82"/>
                    </a:lnTo>
                    <a:lnTo>
                      <a:pt x="19" y="158"/>
                    </a:lnTo>
                    <a:lnTo>
                      <a:pt x="20" y="235"/>
                    </a:lnTo>
                    <a:lnTo>
                      <a:pt x="5" y="231"/>
                    </a:lnTo>
                    <a:lnTo>
                      <a:pt x="5" y="207"/>
                    </a:lnTo>
                    <a:lnTo>
                      <a:pt x="5" y="148"/>
                    </a:lnTo>
                    <a:lnTo>
                      <a:pt x="2" y="73"/>
                    </a:lnTo>
                    <a:lnTo>
                      <a:pt x="0" y="0"/>
                    </a:lnTo>
                    <a:lnTo>
                      <a:pt x="1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13" name="Freeform 103"/>
              <p:cNvSpPr>
                <a:spLocks/>
              </p:cNvSpPr>
              <p:nvPr/>
            </p:nvSpPr>
            <p:spPr bwMode="auto">
              <a:xfrm>
                <a:off x="3351" y="3729"/>
                <a:ext cx="20" cy="236"/>
              </a:xfrm>
              <a:custGeom>
                <a:avLst/>
                <a:gdLst>
                  <a:gd name="T0" fmla="*/ 19 w 20"/>
                  <a:gd name="T1" fmla="*/ 2 h 236"/>
                  <a:gd name="T2" fmla="*/ 19 w 20"/>
                  <a:gd name="T3" fmla="*/ 24 h 236"/>
                  <a:gd name="T4" fmla="*/ 19 w 20"/>
                  <a:gd name="T5" fmla="*/ 83 h 236"/>
                  <a:gd name="T6" fmla="*/ 19 w 20"/>
                  <a:gd name="T7" fmla="*/ 158 h 236"/>
                  <a:gd name="T8" fmla="*/ 20 w 20"/>
                  <a:gd name="T9" fmla="*/ 236 h 236"/>
                  <a:gd name="T10" fmla="*/ 6 w 20"/>
                  <a:gd name="T11" fmla="*/ 232 h 236"/>
                  <a:gd name="T12" fmla="*/ 6 w 20"/>
                  <a:gd name="T13" fmla="*/ 208 h 236"/>
                  <a:gd name="T14" fmla="*/ 5 w 20"/>
                  <a:gd name="T15" fmla="*/ 150 h 236"/>
                  <a:gd name="T16" fmla="*/ 4 w 20"/>
                  <a:gd name="T17" fmla="*/ 74 h 236"/>
                  <a:gd name="T18" fmla="*/ 0 w 20"/>
                  <a:gd name="T19" fmla="*/ 0 h 236"/>
                  <a:gd name="T20" fmla="*/ 19 w 20"/>
                  <a:gd name="T21" fmla="*/ 2 h 2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36"/>
                  <a:gd name="T35" fmla="*/ 20 w 20"/>
                  <a:gd name="T36" fmla="*/ 236 h 2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36">
                    <a:moveTo>
                      <a:pt x="19" y="2"/>
                    </a:moveTo>
                    <a:lnTo>
                      <a:pt x="19" y="24"/>
                    </a:lnTo>
                    <a:lnTo>
                      <a:pt x="19" y="83"/>
                    </a:lnTo>
                    <a:lnTo>
                      <a:pt x="19" y="158"/>
                    </a:lnTo>
                    <a:lnTo>
                      <a:pt x="20" y="236"/>
                    </a:lnTo>
                    <a:lnTo>
                      <a:pt x="6" y="232"/>
                    </a:lnTo>
                    <a:lnTo>
                      <a:pt x="6" y="208"/>
                    </a:lnTo>
                    <a:lnTo>
                      <a:pt x="5" y="150"/>
                    </a:lnTo>
                    <a:lnTo>
                      <a:pt x="4" y="74"/>
                    </a:lnTo>
                    <a:lnTo>
                      <a:pt x="0" y="0"/>
                    </a:lnTo>
                    <a:lnTo>
                      <a:pt x="1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14" name="Freeform 104"/>
              <p:cNvSpPr>
                <a:spLocks/>
              </p:cNvSpPr>
              <p:nvPr/>
            </p:nvSpPr>
            <p:spPr bwMode="auto">
              <a:xfrm>
                <a:off x="5004" y="3330"/>
                <a:ext cx="18" cy="398"/>
              </a:xfrm>
              <a:custGeom>
                <a:avLst/>
                <a:gdLst>
                  <a:gd name="T0" fmla="*/ 18 w 18"/>
                  <a:gd name="T1" fmla="*/ 0 h 398"/>
                  <a:gd name="T2" fmla="*/ 18 w 18"/>
                  <a:gd name="T3" fmla="*/ 49 h 398"/>
                  <a:gd name="T4" fmla="*/ 17 w 18"/>
                  <a:gd name="T5" fmla="*/ 163 h 398"/>
                  <a:gd name="T6" fmla="*/ 17 w 18"/>
                  <a:gd name="T7" fmla="*/ 296 h 398"/>
                  <a:gd name="T8" fmla="*/ 17 w 18"/>
                  <a:gd name="T9" fmla="*/ 398 h 398"/>
                  <a:gd name="T10" fmla="*/ 3 w 18"/>
                  <a:gd name="T11" fmla="*/ 394 h 398"/>
                  <a:gd name="T12" fmla="*/ 3 w 18"/>
                  <a:gd name="T13" fmla="*/ 345 h 398"/>
                  <a:gd name="T14" fmla="*/ 4 w 18"/>
                  <a:gd name="T15" fmla="*/ 230 h 398"/>
                  <a:gd name="T16" fmla="*/ 3 w 18"/>
                  <a:gd name="T17" fmla="*/ 98 h 398"/>
                  <a:gd name="T18" fmla="*/ 0 w 18"/>
                  <a:gd name="T19" fmla="*/ 0 h 398"/>
                  <a:gd name="T20" fmla="*/ 18 w 18"/>
                  <a:gd name="T21" fmla="*/ 0 h 3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
                  <a:gd name="T34" fmla="*/ 0 h 398"/>
                  <a:gd name="T35" fmla="*/ 18 w 18"/>
                  <a:gd name="T36" fmla="*/ 398 h 3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 h="398">
                    <a:moveTo>
                      <a:pt x="18" y="0"/>
                    </a:moveTo>
                    <a:lnTo>
                      <a:pt x="18" y="49"/>
                    </a:lnTo>
                    <a:lnTo>
                      <a:pt x="17" y="163"/>
                    </a:lnTo>
                    <a:lnTo>
                      <a:pt x="17" y="296"/>
                    </a:lnTo>
                    <a:lnTo>
                      <a:pt x="17" y="398"/>
                    </a:lnTo>
                    <a:lnTo>
                      <a:pt x="3" y="394"/>
                    </a:lnTo>
                    <a:lnTo>
                      <a:pt x="3" y="345"/>
                    </a:lnTo>
                    <a:lnTo>
                      <a:pt x="4" y="230"/>
                    </a:lnTo>
                    <a:lnTo>
                      <a:pt x="3" y="98"/>
                    </a:lnTo>
                    <a:lnTo>
                      <a:pt x="0" y="0"/>
                    </a:lnTo>
                    <a:lnTo>
                      <a:pt x="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15" name="Freeform 105"/>
              <p:cNvSpPr>
                <a:spLocks/>
              </p:cNvSpPr>
              <p:nvPr/>
            </p:nvSpPr>
            <p:spPr bwMode="auto">
              <a:xfrm>
                <a:off x="5063" y="3316"/>
                <a:ext cx="19" cy="398"/>
              </a:xfrm>
              <a:custGeom>
                <a:avLst/>
                <a:gdLst>
                  <a:gd name="T0" fmla="*/ 19 w 19"/>
                  <a:gd name="T1" fmla="*/ 1 h 398"/>
                  <a:gd name="T2" fmla="*/ 19 w 19"/>
                  <a:gd name="T3" fmla="*/ 50 h 398"/>
                  <a:gd name="T4" fmla="*/ 17 w 19"/>
                  <a:gd name="T5" fmla="*/ 164 h 398"/>
                  <a:gd name="T6" fmla="*/ 16 w 19"/>
                  <a:gd name="T7" fmla="*/ 296 h 398"/>
                  <a:gd name="T8" fmla="*/ 17 w 19"/>
                  <a:gd name="T9" fmla="*/ 398 h 398"/>
                  <a:gd name="T10" fmla="*/ 2 w 19"/>
                  <a:gd name="T11" fmla="*/ 394 h 398"/>
                  <a:gd name="T12" fmla="*/ 2 w 19"/>
                  <a:gd name="T13" fmla="*/ 345 h 398"/>
                  <a:gd name="T14" fmla="*/ 3 w 19"/>
                  <a:gd name="T15" fmla="*/ 230 h 398"/>
                  <a:gd name="T16" fmla="*/ 2 w 19"/>
                  <a:gd name="T17" fmla="*/ 98 h 398"/>
                  <a:gd name="T18" fmla="*/ 0 w 19"/>
                  <a:gd name="T19" fmla="*/ 0 h 398"/>
                  <a:gd name="T20" fmla="*/ 19 w 19"/>
                  <a:gd name="T21" fmla="*/ 1 h 39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398"/>
                  <a:gd name="T35" fmla="*/ 19 w 19"/>
                  <a:gd name="T36" fmla="*/ 398 h 39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398">
                    <a:moveTo>
                      <a:pt x="19" y="1"/>
                    </a:moveTo>
                    <a:lnTo>
                      <a:pt x="19" y="50"/>
                    </a:lnTo>
                    <a:lnTo>
                      <a:pt x="17" y="164"/>
                    </a:lnTo>
                    <a:lnTo>
                      <a:pt x="16" y="296"/>
                    </a:lnTo>
                    <a:lnTo>
                      <a:pt x="17" y="398"/>
                    </a:lnTo>
                    <a:lnTo>
                      <a:pt x="2" y="394"/>
                    </a:lnTo>
                    <a:lnTo>
                      <a:pt x="2" y="345"/>
                    </a:lnTo>
                    <a:lnTo>
                      <a:pt x="3" y="230"/>
                    </a:lnTo>
                    <a:lnTo>
                      <a:pt x="2" y="98"/>
                    </a:lnTo>
                    <a:lnTo>
                      <a:pt x="0" y="0"/>
                    </a:lnTo>
                    <a:lnTo>
                      <a:pt x="19"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16" name="Freeform 106"/>
              <p:cNvSpPr>
                <a:spLocks/>
              </p:cNvSpPr>
              <p:nvPr/>
            </p:nvSpPr>
            <p:spPr bwMode="auto">
              <a:xfrm>
                <a:off x="3812" y="3763"/>
                <a:ext cx="25" cy="231"/>
              </a:xfrm>
              <a:custGeom>
                <a:avLst/>
                <a:gdLst>
                  <a:gd name="T0" fmla="*/ 17 w 25"/>
                  <a:gd name="T1" fmla="*/ 2 h 231"/>
                  <a:gd name="T2" fmla="*/ 19 w 25"/>
                  <a:gd name="T3" fmla="*/ 25 h 231"/>
                  <a:gd name="T4" fmla="*/ 20 w 25"/>
                  <a:gd name="T5" fmla="*/ 80 h 231"/>
                  <a:gd name="T6" fmla="*/ 23 w 25"/>
                  <a:gd name="T7" fmla="*/ 155 h 231"/>
                  <a:gd name="T8" fmla="*/ 25 w 25"/>
                  <a:gd name="T9" fmla="*/ 231 h 231"/>
                  <a:gd name="T10" fmla="*/ 10 w 25"/>
                  <a:gd name="T11" fmla="*/ 227 h 231"/>
                  <a:gd name="T12" fmla="*/ 9 w 25"/>
                  <a:gd name="T13" fmla="*/ 204 h 231"/>
                  <a:gd name="T14" fmla="*/ 7 w 25"/>
                  <a:gd name="T15" fmla="*/ 147 h 231"/>
                  <a:gd name="T16" fmla="*/ 4 w 25"/>
                  <a:gd name="T17" fmla="*/ 73 h 231"/>
                  <a:gd name="T18" fmla="*/ 0 w 25"/>
                  <a:gd name="T19" fmla="*/ 0 h 231"/>
                  <a:gd name="T20" fmla="*/ 17 w 25"/>
                  <a:gd name="T21" fmla="*/ 2 h 2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
                  <a:gd name="T34" fmla="*/ 0 h 231"/>
                  <a:gd name="T35" fmla="*/ 25 w 25"/>
                  <a:gd name="T36" fmla="*/ 231 h 2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 h="231">
                    <a:moveTo>
                      <a:pt x="17" y="2"/>
                    </a:moveTo>
                    <a:lnTo>
                      <a:pt x="19" y="25"/>
                    </a:lnTo>
                    <a:lnTo>
                      <a:pt x="20" y="80"/>
                    </a:lnTo>
                    <a:lnTo>
                      <a:pt x="23" y="155"/>
                    </a:lnTo>
                    <a:lnTo>
                      <a:pt x="25" y="231"/>
                    </a:lnTo>
                    <a:lnTo>
                      <a:pt x="10" y="227"/>
                    </a:lnTo>
                    <a:lnTo>
                      <a:pt x="9" y="204"/>
                    </a:lnTo>
                    <a:lnTo>
                      <a:pt x="7" y="147"/>
                    </a:lnTo>
                    <a:lnTo>
                      <a:pt x="4" y="73"/>
                    </a:lnTo>
                    <a:lnTo>
                      <a:pt x="0" y="0"/>
                    </a:lnTo>
                    <a:lnTo>
                      <a:pt x="17"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17" name="Freeform 107"/>
              <p:cNvSpPr>
                <a:spLocks/>
              </p:cNvSpPr>
              <p:nvPr/>
            </p:nvSpPr>
            <p:spPr bwMode="auto">
              <a:xfrm>
                <a:off x="3195" y="3070"/>
                <a:ext cx="1965" cy="754"/>
              </a:xfrm>
              <a:custGeom>
                <a:avLst/>
                <a:gdLst>
                  <a:gd name="T0" fmla="*/ 129 w 1965"/>
                  <a:gd name="T1" fmla="*/ 566 h 754"/>
                  <a:gd name="T2" fmla="*/ 323 w 1965"/>
                  <a:gd name="T3" fmla="*/ 628 h 754"/>
                  <a:gd name="T4" fmla="*/ 457 w 1965"/>
                  <a:gd name="T5" fmla="*/ 668 h 754"/>
                  <a:gd name="T6" fmla="*/ 490 w 1965"/>
                  <a:gd name="T7" fmla="*/ 667 h 754"/>
                  <a:gd name="T8" fmla="*/ 589 w 1965"/>
                  <a:gd name="T9" fmla="*/ 634 h 754"/>
                  <a:gd name="T10" fmla="*/ 766 w 1965"/>
                  <a:gd name="T11" fmla="*/ 575 h 754"/>
                  <a:gd name="T12" fmla="*/ 1010 w 1965"/>
                  <a:gd name="T13" fmla="*/ 490 h 754"/>
                  <a:gd name="T14" fmla="*/ 1308 w 1965"/>
                  <a:gd name="T15" fmla="*/ 384 h 754"/>
                  <a:gd name="T16" fmla="*/ 1646 w 1965"/>
                  <a:gd name="T17" fmla="*/ 258 h 754"/>
                  <a:gd name="T18" fmla="*/ 1940 w 1965"/>
                  <a:gd name="T19" fmla="*/ 148 h 754"/>
                  <a:gd name="T20" fmla="*/ 1935 w 1965"/>
                  <a:gd name="T21" fmla="*/ 212 h 754"/>
                  <a:gd name="T22" fmla="*/ 1836 w 1965"/>
                  <a:gd name="T23" fmla="*/ 247 h 754"/>
                  <a:gd name="T24" fmla="*/ 1649 w 1965"/>
                  <a:gd name="T25" fmla="*/ 315 h 754"/>
                  <a:gd name="T26" fmla="*/ 1395 w 1965"/>
                  <a:gd name="T27" fmla="*/ 408 h 754"/>
                  <a:gd name="T28" fmla="*/ 1099 w 1965"/>
                  <a:gd name="T29" fmla="*/ 514 h 754"/>
                  <a:gd name="T30" fmla="*/ 784 w 1965"/>
                  <a:gd name="T31" fmla="*/ 628 h 754"/>
                  <a:gd name="T32" fmla="*/ 471 w 1965"/>
                  <a:gd name="T33" fmla="*/ 740 h 754"/>
                  <a:gd name="T34" fmla="*/ 417 w 1965"/>
                  <a:gd name="T35" fmla="*/ 725 h 754"/>
                  <a:gd name="T36" fmla="*/ 274 w 1965"/>
                  <a:gd name="T37" fmla="*/ 685 h 754"/>
                  <a:gd name="T38" fmla="*/ 74 w 1965"/>
                  <a:gd name="T39" fmla="*/ 624 h 754"/>
                  <a:gd name="T40" fmla="*/ 56 w 1965"/>
                  <a:gd name="T41" fmla="*/ 634 h 754"/>
                  <a:gd name="T42" fmla="*/ 176 w 1965"/>
                  <a:gd name="T43" fmla="*/ 674 h 754"/>
                  <a:gd name="T44" fmla="*/ 353 w 1965"/>
                  <a:gd name="T45" fmla="*/ 726 h 754"/>
                  <a:gd name="T46" fmla="*/ 474 w 1965"/>
                  <a:gd name="T47" fmla="*/ 752 h 754"/>
                  <a:gd name="T48" fmla="*/ 551 w 1965"/>
                  <a:gd name="T49" fmla="*/ 726 h 754"/>
                  <a:gd name="T50" fmla="*/ 708 w 1965"/>
                  <a:gd name="T51" fmla="*/ 674 h 754"/>
                  <a:gd name="T52" fmla="*/ 936 w 1965"/>
                  <a:gd name="T53" fmla="*/ 596 h 754"/>
                  <a:gd name="T54" fmla="*/ 1226 w 1965"/>
                  <a:gd name="T55" fmla="*/ 492 h 754"/>
                  <a:gd name="T56" fmla="*/ 1571 w 1965"/>
                  <a:gd name="T57" fmla="*/ 366 h 754"/>
                  <a:gd name="T58" fmla="*/ 1962 w 1965"/>
                  <a:gd name="T59" fmla="*/ 218 h 754"/>
                  <a:gd name="T60" fmla="*/ 1962 w 1965"/>
                  <a:gd name="T61" fmla="*/ 120 h 754"/>
                  <a:gd name="T62" fmla="*/ 1916 w 1965"/>
                  <a:gd name="T63" fmla="*/ 139 h 754"/>
                  <a:gd name="T64" fmla="*/ 1798 w 1965"/>
                  <a:gd name="T65" fmla="*/ 184 h 754"/>
                  <a:gd name="T66" fmla="*/ 1608 w 1965"/>
                  <a:gd name="T67" fmla="*/ 255 h 754"/>
                  <a:gd name="T68" fmla="*/ 1342 w 1965"/>
                  <a:gd name="T69" fmla="*/ 351 h 754"/>
                  <a:gd name="T70" fmla="*/ 997 w 1965"/>
                  <a:gd name="T71" fmla="*/ 473 h 754"/>
                  <a:gd name="T72" fmla="*/ 569 w 1965"/>
                  <a:gd name="T73" fmla="*/ 620 h 754"/>
                  <a:gd name="T74" fmla="*/ 421 w 1965"/>
                  <a:gd name="T75" fmla="*/ 639 h 754"/>
                  <a:gd name="T76" fmla="*/ 262 w 1965"/>
                  <a:gd name="T77" fmla="*/ 595 h 754"/>
                  <a:gd name="T78" fmla="*/ 83 w 1965"/>
                  <a:gd name="T79" fmla="*/ 537 h 754"/>
                  <a:gd name="T80" fmla="*/ 38 w 1965"/>
                  <a:gd name="T81" fmla="*/ 508 h 754"/>
                  <a:gd name="T82" fmla="*/ 117 w 1965"/>
                  <a:gd name="T83" fmla="*/ 480 h 754"/>
                  <a:gd name="T84" fmla="*/ 269 w 1965"/>
                  <a:gd name="T85" fmla="*/ 427 h 754"/>
                  <a:gd name="T86" fmla="*/ 491 w 1965"/>
                  <a:gd name="T87" fmla="*/ 348 h 754"/>
                  <a:gd name="T88" fmla="*/ 789 w 1965"/>
                  <a:gd name="T89" fmla="*/ 248 h 754"/>
                  <a:gd name="T90" fmla="*/ 1159 w 1965"/>
                  <a:gd name="T91" fmla="*/ 127 h 754"/>
                  <a:gd name="T92" fmla="*/ 1511 w 1965"/>
                  <a:gd name="T93" fmla="*/ 15 h 754"/>
                  <a:gd name="T94" fmla="*/ 1584 w 1965"/>
                  <a:gd name="T95" fmla="*/ 34 h 754"/>
                  <a:gd name="T96" fmla="*/ 1737 w 1965"/>
                  <a:gd name="T97" fmla="*/ 74 h 754"/>
                  <a:gd name="T98" fmla="*/ 1935 w 1965"/>
                  <a:gd name="T99" fmla="*/ 119 h 754"/>
                  <a:gd name="T100" fmla="*/ 1961 w 1965"/>
                  <a:gd name="T101" fmla="*/ 110 h 754"/>
                  <a:gd name="T102" fmla="*/ 1944 w 1965"/>
                  <a:gd name="T103" fmla="*/ 98 h 754"/>
                  <a:gd name="T104" fmla="*/ 1831 w 1965"/>
                  <a:gd name="T105" fmla="*/ 74 h 754"/>
                  <a:gd name="T106" fmla="*/ 1656 w 1965"/>
                  <a:gd name="T107" fmla="*/ 33 h 754"/>
                  <a:gd name="T108" fmla="*/ 1513 w 1965"/>
                  <a:gd name="T109" fmla="*/ 2 h 754"/>
                  <a:gd name="T110" fmla="*/ 1373 w 1965"/>
                  <a:gd name="T111" fmla="*/ 46 h 754"/>
                  <a:gd name="T112" fmla="*/ 1088 w 1965"/>
                  <a:gd name="T113" fmla="*/ 134 h 754"/>
                  <a:gd name="T114" fmla="*/ 735 w 1965"/>
                  <a:gd name="T115" fmla="*/ 247 h 754"/>
                  <a:gd name="T116" fmla="*/ 386 w 1965"/>
                  <a:gd name="T117" fmla="*/ 362 h 754"/>
                  <a:gd name="T118" fmla="*/ 117 w 1965"/>
                  <a:gd name="T119" fmla="*/ 457 h 754"/>
                  <a:gd name="T120" fmla="*/ 0 w 1965"/>
                  <a:gd name="T121" fmla="*/ 513 h 7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965"/>
                  <a:gd name="T184" fmla="*/ 0 h 754"/>
                  <a:gd name="T185" fmla="*/ 1965 w 1965"/>
                  <a:gd name="T186" fmla="*/ 754 h 7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965" h="754">
                    <a:moveTo>
                      <a:pt x="2" y="516"/>
                    </a:moveTo>
                    <a:lnTo>
                      <a:pt x="28" y="528"/>
                    </a:lnTo>
                    <a:lnTo>
                      <a:pt x="58" y="540"/>
                    </a:lnTo>
                    <a:lnTo>
                      <a:pt x="93" y="553"/>
                    </a:lnTo>
                    <a:lnTo>
                      <a:pt x="129" y="566"/>
                    </a:lnTo>
                    <a:lnTo>
                      <a:pt x="167" y="578"/>
                    </a:lnTo>
                    <a:lnTo>
                      <a:pt x="208" y="592"/>
                    </a:lnTo>
                    <a:lnTo>
                      <a:pt x="247" y="605"/>
                    </a:lnTo>
                    <a:lnTo>
                      <a:pt x="285" y="616"/>
                    </a:lnTo>
                    <a:lnTo>
                      <a:pt x="323" y="628"/>
                    </a:lnTo>
                    <a:lnTo>
                      <a:pt x="357" y="638"/>
                    </a:lnTo>
                    <a:lnTo>
                      <a:pt x="389" y="648"/>
                    </a:lnTo>
                    <a:lnTo>
                      <a:pt x="417" y="656"/>
                    </a:lnTo>
                    <a:lnTo>
                      <a:pt x="440" y="663"/>
                    </a:lnTo>
                    <a:lnTo>
                      <a:pt x="457" y="668"/>
                    </a:lnTo>
                    <a:lnTo>
                      <a:pt x="469" y="671"/>
                    </a:lnTo>
                    <a:lnTo>
                      <a:pt x="472" y="672"/>
                    </a:lnTo>
                    <a:lnTo>
                      <a:pt x="475" y="672"/>
                    </a:lnTo>
                    <a:lnTo>
                      <a:pt x="480" y="669"/>
                    </a:lnTo>
                    <a:lnTo>
                      <a:pt x="490" y="667"/>
                    </a:lnTo>
                    <a:lnTo>
                      <a:pt x="503" y="662"/>
                    </a:lnTo>
                    <a:lnTo>
                      <a:pt x="519" y="657"/>
                    </a:lnTo>
                    <a:lnTo>
                      <a:pt x="540" y="650"/>
                    </a:lnTo>
                    <a:lnTo>
                      <a:pt x="562" y="643"/>
                    </a:lnTo>
                    <a:lnTo>
                      <a:pt x="589" y="634"/>
                    </a:lnTo>
                    <a:lnTo>
                      <a:pt x="619" y="624"/>
                    </a:lnTo>
                    <a:lnTo>
                      <a:pt x="651" y="614"/>
                    </a:lnTo>
                    <a:lnTo>
                      <a:pt x="686" y="601"/>
                    </a:lnTo>
                    <a:lnTo>
                      <a:pt x="726" y="588"/>
                    </a:lnTo>
                    <a:lnTo>
                      <a:pt x="766" y="575"/>
                    </a:lnTo>
                    <a:lnTo>
                      <a:pt x="810" y="559"/>
                    </a:lnTo>
                    <a:lnTo>
                      <a:pt x="857" y="544"/>
                    </a:lnTo>
                    <a:lnTo>
                      <a:pt x="905" y="526"/>
                    </a:lnTo>
                    <a:lnTo>
                      <a:pt x="957" y="509"/>
                    </a:lnTo>
                    <a:lnTo>
                      <a:pt x="1010" y="490"/>
                    </a:lnTo>
                    <a:lnTo>
                      <a:pt x="1066" y="471"/>
                    </a:lnTo>
                    <a:lnTo>
                      <a:pt x="1123" y="451"/>
                    </a:lnTo>
                    <a:lnTo>
                      <a:pt x="1183" y="429"/>
                    </a:lnTo>
                    <a:lnTo>
                      <a:pt x="1245" y="406"/>
                    </a:lnTo>
                    <a:lnTo>
                      <a:pt x="1308" y="384"/>
                    </a:lnTo>
                    <a:lnTo>
                      <a:pt x="1373" y="361"/>
                    </a:lnTo>
                    <a:lnTo>
                      <a:pt x="1438" y="335"/>
                    </a:lnTo>
                    <a:lnTo>
                      <a:pt x="1507" y="310"/>
                    </a:lnTo>
                    <a:lnTo>
                      <a:pt x="1576" y="285"/>
                    </a:lnTo>
                    <a:lnTo>
                      <a:pt x="1646" y="258"/>
                    </a:lnTo>
                    <a:lnTo>
                      <a:pt x="1718" y="230"/>
                    </a:lnTo>
                    <a:lnTo>
                      <a:pt x="1792" y="203"/>
                    </a:lnTo>
                    <a:lnTo>
                      <a:pt x="1865" y="174"/>
                    </a:lnTo>
                    <a:lnTo>
                      <a:pt x="1940" y="144"/>
                    </a:lnTo>
                    <a:lnTo>
                      <a:pt x="1940" y="148"/>
                    </a:lnTo>
                    <a:lnTo>
                      <a:pt x="1942" y="160"/>
                    </a:lnTo>
                    <a:lnTo>
                      <a:pt x="1944" y="179"/>
                    </a:lnTo>
                    <a:lnTo>
                      <a:pt x="1944" y="208"/>
                    </a:lnTo>
                    <a:lnTo>
                      <a:pt x="1941" y="209"/>
                    </a:lnTo>
                    <a:lnTo>
                      <a:pt x="1935" y="212"/>
                    </a:lnTo>
                    <a:lnTo>
                      <a:pt x="1922" y="215"/>
                    </a:lnTo>
                    <a:lnTo>
                      <a:pt x="1907" y="222"/>
                    </a:lnTo>
                    <a:lnTo>
                      <a:pt x="1887" y="228"/>
                    </a:lnTo>
                    <a:lnTo>
                      <a:pt x="1862" y="237"/>
                    </a:lnTo>
                    <a:lnTo>
                      <a:pt x="1836" y="247"/>
                    </a:lnTo>
                    <a:lnTo>
                      <a:pt x="1804" y="258"/>
                    </a:lnTo>
                    <a:lnTo>
                      <a:pt x="1770" y="271"/>
                    </a:lnTo>
                    <a:lnTo>
                      <a:pt x="1732" y="285"/>
                    </a:lnTo>
                    <a:lnTo>
                      <a:pt x="1692" y="299"/>
                    </a:lnTo>
                    <a:lnTo>
                      <a:pt x="1649" y="315"/>
                    </a:lnTo>
                    <a:lnTo>
                      <a:pt x="1602" y="332"/>
                    </a:lnTo>
                    <a:lnTo>
                      <a:pt x="1554" y="349"/>
                    </a:lnTo>
                    <a:lnTo>
                      <a:pt x="1503" y="368"/>
                    </a:lnTo>
                    <a:lnTo>
                      <a:pt x="1450" y="387"/>
                    </a:lnTo>
                    <a:lnTo>
                      <a:pt x="1395" y="408"/>
                    </a:lnTo>
                    <a:lnTo>
                      <a:pt x="1338" y="428"/>
                    </a:lnTo>
                    <a:lnTo>
                      <a:pt x="1280" y="448"/>
                    </a:lnTo>
                    <a:lnTo>
                      <a:pt x="1222" y="470"/>
                    </a:lnTo>
                    <a:lnTo>
                      <a:pt x="1161" y="492"/>
                    </a:lnTo>
                    <a:lnTo>
                      <a:pt x="1099" y="514"/>
                    </a:lnTo>
                    <a:lnTo>
                      <a:pt x="1037" y="537"/>
                    </a:lnTo>
                    <a:lnTo>
                      <a:pt x="974" y="559"/>
                    </a:lnTo>
                    <a:lnTo>
                      <a:pt x="910" y="582"/>
                    </a:lnTo>
                    <a:lnTo>
                      <a:pt x="847" y="605"/>
                    </a:lnTo>
                    <a:lnTo>
                      <a:pt x="784" y="628"/>
                    </a:lnTo>
                    <a:lnTo>
                      <a:pt x="721" y="650"/>
                    </a:lnTo>
                    <a:lnTo>
                      <a:pt x="657" y="673"/>
                    </a:lnTo>
                    <a:lnTo>
                      <a:pt x="594" y="696"/>
                    </a:lnTo>
                    <a:lnTo>
                      <a:pt x="532" y="719"/>
                    </a:lnTo>
                    <a:lnTo>
                      <a:pt x="471" y="740"/>
                    </a:lnTo>
                    <a:lnTo>
                      <a:pt x="469" y="740"/>
                    </a:lnTo>
                    <a:lnTo>
                      <a:pt x="462" y="738"/>
                    </a:lnTo>
                    <a:lnTo>
                      <a:pt x="451" y="735"/>
                    </a:lnTo>
                    <a:lnTo>
                      <a:pt x="436" y="730"/>
                    </a:lnTo>
                    <a:lnTo>
                      <a:pt x="417" y="725"/>
                    </a:lnTo>
                    <a:lnTo>
                      <a:pt x="394" y="719"/>
                    </a:lnTo>
                    <a:lnTo>
                      <a:pt x="369" y="712"/>
                    </a:lnTo>
                    <a:lnTo>
                      <a:pt x="340" y="704"/>
                    </a:lnTo>
                    <a:lnTo>
                      <a:pt x="308" y="695"/>
                    </a:lnTo>
                    <a:lnTo>
                      <a:pt x="274" y="685"/>
                    </a:lnTo>
                    <a:lnTo>
                      <a:pt x="237" y="674"/>
                    </a:lnTo>
                    <a:lnTo>
                      <a:pt x="199" y="663"/>
                    </a:lnTo>
                    <a:lnTo>
                      <a:pt x="158" y="650"/>
                    </a:lnTo>
                    <a:lnTo>
                      <a:pt x="117" y="638"/>
                    </a:lnTo>
                    <a:lnTo>
                      <a:pt x="74" y="624"/>
                    </a:lnTo>
                    <a:lnTo>
                      <a:pt x="29" y="610"/>
                    </a:lnTo>
                    <a:lnTo>
                      <a:pt x="33" y="625"/>
                    </a:lnTo>
                    <a:lnTo>
                      <a:pt x="36" y="626"/>
                    </a:lnTo>
                    <a:lnTo>
                      <a:pt x="43" y="629"/>
                    </a:lnTo>
                    <a:lnTo>
                      <a:pt x="56" y="634"/>
                    </a:lnTo>
                    <a:lnTo>
                      <a:pt x="74" y="639"/>
                    </a:lnTo>
                    <a:lnTo>
                      <a:pt x="94" y="647"/>
                    </a:lnTo>
                    <a:lnTo>
                      <a:pt x="119" y="656"/>
                    </a:lnTo>
                    <a:lnTo>
                      <a:pt x="146" y="664"/>
                    </a:lnTo>
                    <a:lnTo>
                      <a:pt x="176" y="674"/>
                    </a:lnTo>
                    <a:lnTo>
                      <a:pt x="209" y="685"/>
                    </a:lnTo>
                    <a:lnTo>
                      <a:pt x="243" y="695"/>
                    </a:lnTo>
                    <a:lnTo>
                      <a:pt x="279" y="706"/>
                    </a:lnTo>
                    <a:lnTo>
                      <a:pt x="317" y="716"/>
                    </a:lnTo>
                    <a:lnTo>
                      <a:pt x="353" y="726"/>
                    </a:lnTo>
                    <a:lnTo>
                      <a:pt x="391" y="736"/>
                    </a:lnTo>
                    <a:lnTo>
                      <a:pt x="429" y="745"/>
                    </a:lnTo>
                    <a:lnTo>
                      <a:pt x="466" y="754"/>
                    </a:lnTo>
                    <a:lnTo>
                      <a:pt x="467" y="754"/>
                    </a:lnTo>
                    <a:lnTo>
                      <a:pt x="474" y="752"/>
                    </a:lnTo>
                    <a:lnTo>
                      <a:pt x="483" y="749"/>
                    </a:lnTo>
                    <a:lnTo>
                      <a:pt x="494" y="745"/>
                    </a:lnTo>
                    <a:lnTo>
                      <a:pt x="510" y="740"/>
                    </a:lnTo>
                    <a:lnTo>
                      <a:pt x="529" y="734"/>
                    </a:lnTo>
                    <a:lnTo>
                      <a:pt x="551" y="726"/>
                    </a:lnTo>
                    <a:lnTo>
                      <a:pt x="576" y="718"/>
                    </a:lnTo>
                    <a:lnTo>
                      <a:pt x="604" y="709"/>
                    </a:lnTo>
                    <a:lnTo>
                      <a:pt x="636" y="699"/>
                    </a:lnTo>
                    <a:lnTo>
                      <a:pt x="670" y="686"/>
                    </a:lnTo>
                    <a:lnTo>
                      <a:pt x="708" y="674"/>
                    </a:lnTo>
                    <a:lnTo>
                      <a:pt x="747" y="661"/>
                    </a:lnTo>
                    <a:lnTo>
                      <a:pt x="790" y="645"/>
                    </a:lnTo>
                    <a:lnTo>
                      <a:pt x="836" y="630"/>
                    </a:lnTo>
                    <a:lnTo>
                      <a:pt x="884" y="613"/>
                    </a:lnTo>
                    <a:lnTo>
                      <a:pt x="936" y="596"/>
                    </a:lnTo>
                    <a:lnTo>
                      <a:pt x="989" y="577"/>
                    </a:lnTo>
                    <a:lnTo>
                      <a:pt x="1045" y="557"/>
                    </a:lnTo>
                    <a:lnTo>
                      <a:pt x="1103" y="537"/>
                    </a:lnTo>
                    <a:lnTo>
                      <a:pt x="1162" y="515"/>
                    </a:lnTo>
                    <a:lnTo>
                      <a:pt x="1226" y="492"/>
                    </a:lnTo>
                    <a:lnTo>
                      <a:pt x="1290" y="470"/>
                    </a:lnTo>
                    <a:lnTo>
                      <a:pt x="1357" y="444"/>
                    </a:lnTo>
                    <a:lnTo>
                      <a:pt x="1427" y="419"/>
                    </a:lnTo>
                    <a:lnTo>
                      <a:pt x="1498" y="394"/>
                    </a:lnTo>
                    <a:lnTo>
                      <a:pt x="1571" y="366"/>
                    </a:lnTo>
                    <a:lnTo>
                      <a:pt x="1646" y="338"/>
                    </a:lnTo>
                    <a:lnTo>
                      <a:pt x="1722" y="309"/>
                    </a:lnTo>
                    <a:lnTo>
                      <a:pt x="1800" y="280"/>
                    </a:lnTo>
                    <a:lnTo>
                      <a:pt x="1880" y="249"/>
                    </a:lnTo>
                    <a:lnTo>
                      <a:pt x="1962" y="218"/>
                    </a:lnTo>
                    <a:lnTo>
                      <a:pt x="1964" y="210"/>
                    </a:lnTo>
                    <a:lnTo>
                      <a:pt x="1965" y="191"/>
                    </a:lnTo>
                    <a:lnTo>
                      <a:pt x="1965" y="160"/>
                    </a:lnTo>
                    <a:lnTo>
                      <a:pt x="1964" y="120"/>
                    </a:lnTo>
                    <a:lnTo>
                      <a:pt x="1962" y="120"/>
                    </a:lnTo>
                    <a:lnTo>
                      <a:pt x="1959" y="123"/>
                    </a:lnTo>
                    <a:lnTo>
                      <a:pt x="1951" y="125"/>
                    </a:lnTo>
                    <a:lnTo>
                      <a:pt x="1942" y="129"/>
                    </a:lnTo>
                    <a:lnTo>
                      <a:pt x="1930" y="133"/>
                    </a:lnTo>
                    <a:lnTo>
                      <a:pt x="1916" y="139"/>
                    </a:lnTo>
                    <a:lnTo>
                      <a:pt x="1898" y="146"/>
                    </a:lnTo>
                    <a:lnTo>
                      <a:pt x="1876" y="155"/>
                    </a:lnTo>
                    <a:lnTo>
                      <a:pt x="1854" y="163"/>
                    </a:lnTo>
                    <a:lnTo>
                      <a:pt x="1827" y="174"/>
                    </a:lnTo>
                    <a:lnTo>
                      <a:pt x="1798" y="184"/>
                    </a:lnTo>
                    <a:lnTo>
                      <a:pt x="1766" y="196"/>
                    </a:lnTo>
                    <a:lnTo>
                      <a:pt x="1731" y="209"/>
                    </a:lnTo>
                    <a:lnTo>
                      <a:pt x="1693" y="223"/>
                    </a:lnTo>
                    <a:lnTo>
                      <a:pt x="1652" y="238"/>
                    </a:lnTo>
                    <a:lnTo>
                      <a:pt x="1608" y="255"/>
                    </a:lnTo>
                    <a:lnTo>
                      <a:pt x="1561" y="272"/>
                    </a:lnTo>
                    <a:lnTo>
                      <a:pt x="1511" y="290"/>
                    </a:lnTo>
                    <a:lnTo>
                      <a:pt x="1457" y="310"/>
                    </a:lnTo>
                    <a:lnTo>
                      <a:pt x="1402" y="330"/>
                    </a:lnTo>
                    <a:lnTo>
                      <a:pt x="1342" y="351"/>
                    </a:lnTo>
                    <a:lnTo>
                      <a:pt x="1279" y="373"/>
                    </a:lnTo>
                    <a:lnTo>
                      <a:pt x="1213" y="397"/>
                    </a:lnTo>
                    <a:lnTo>
                      <a:pt x="1143" y="422"/>
                    </a:lnTo>
                    <a:lnTo>
                      <a:pt x="1071" y="447"/>
                    </a:lnTo>
                    <a:lnTo>
                      <a:pt x="997" y="473"/>
                    </a:lnTo>
                    <a:lnTo>
                      <a:pt x="917" y="501"/>
                    </a:lnTo>
                    <a:lnTo>
                      <a:pt x="835" y="529"/>
                    </a:lnTo>
                    <a:lnTo>
                      <a:pt x="750" y="558"/>
                    </a:lnTo>
                    <a:lnTo>
                      <a:pt x="661" y="588"/>
                    </a:lnTo>
                    <a:lnTo>
                      <a:pt x="569" y="620"/>
                    </a:lnTo>
                    <a:lnTo>
                      <a:pt x="472" y="653"/>
                    </a:lnTo>
                    <a:lnTo>
                      <a:pt x="469" y="652"/>
                    </a:lnTo>
                    <a:lnTo>
                      <a:pt x="459" y="649"/>
                    </a:lnTo>
                    <a:lnTo>
                      <a:pt x="442" y="645"/>
                    </a:lnTo>
                    <a:lnTo>
                      <a:pt x="421" y="639"/>
                    </a:lnTo>
                    <a:lnTo>
                      <a:pt x="395" y="633"/>
                    </a:lnTo>
                    <a:lnTo>
                      <a:pt x="366" y="625"/>
                    </a:lnTo>
                    <a:lnTo>
                      <a:pt x="333" y="615"/>
                    </a:lnTo>
                    <a:lnTo>
                      <a:pt x="299" y="605"/>
                    </a:lnTo>
                    <a:lnTo>
                      <a:pt x="262" y="595"/>
                    </a:lnTo>
                    <a:lnTo>
                      <a:pt x="224" y="583"/>
                    </a:lnTo>
                    <a:lnTo>
                      <a:pt x="188" y="572"/>
                    </a:lnTo>
                    <a:lnTo>
                      <a:pt x="151" y="561"/>
                    </a:lnTo>
                    <a:lnTo>
                      <a:pt x="115" y="548"/>
                    </a:lnTo>
                    <a:lnTo>
                      <a:pt x="83" y="537"/>
                    </a:lnTo>
                    <a:lnTo>
                      <a:pt x="52" y="524"/>
                    </a:lnTo>
                    <a:lnTo>
                      <a:pt x="26" y="513"/>
                    </a:lnTo>
                    <a:lnTo>
                      <a:pt x="27" y="513"/>
                    </a:lnTo>
                    <a:lnTo>
                      <a:pt x="32" y="510"/>
                    </a:lnTo>
                    <a:lnTo>
                      <a:pt x="38" y="508"/>
                    </a:lnTo>
                    <a:lnTo>
                      <a:pt x="48" y="504"/>
                    </a:lnTo>
                    <a:lnTo>
                      <a:pt x="61" y="500"/>
                    </a:lnTo>
                    <a:lnTo>
                      <a:pt x="77" y="494"/>
                    </a:lnTo>
                    <a:lnTo>
                      <a:pt x="95" y="487"/>
                    </a:lnTo>
                    <a:lnTo>
                      <a:pt x="117" y="480"/>
                    </a:lnTo>
                    <a:lnTo>
                      <a:pt x="142" y="471"/>
                    </a:lnTo>
                    <a:lnTo>
                      <a:pt x="169" y="461"/>
                    </a:lnTo>
                    <a:lnTo>
                      <a:pt x="199" y="451"/>
                    </a:lnTo>
                    <a:lnTo>
                      <a:pt x="232" y="439"/>
                    </a:lnTo>
                    <a:lnTo>
                      <a:pt x="269" y="427"/>
                    </a:lnTo>
                    <a:lnTo>
                      <a:pt x="307" y="413"/>
                    </a:lnTo>
                    <a:lnTo>
                      <a:pt x="348" y="397"/>
                    </a:lnTo>
                    <a:lnTo>
                      <a:pt x="394" y="382"/>
                    </a:lnTo>
                    <a:lnTo>
                      <a:pt x="441" y="366"/>
                    </a:lnTo>
                    <a:lnTo>
                      <a:pt x="491" y="348"/>
                    </a:lnTo>
                    <a:lnTo>
                      <a:pt x="546" y="330"/>
                    </a:lnTo>
                    <a:lnTo>
                      <a:pt x="602" y="311"/>
                    </a:lnTo>
                    <a:lnTo>
                      <a:pt x="661" y="291"/>
                    </a:lnTo>
                    <a:lnTo>
                      <a:pt x="723" y="271"/>
                    </a:lnTo>
                    <a:lnTo>
                      <a:pt x="789" y="248"/>
                    </a:lnTo>
                    <a:lnTo>
                      <a:pt x="856" y="225"/>
                    </a:lnTo>
                    <a:lnTo>
                      <a:pt x="928" y="203"/>
                    </a:lnTo>
                    <a:lnTo>
                      <a:pt x="1002" y="179"/>
                    </a:lnTo>
                    <a:lnTo>
                      <a:pt x="1079" y="153"/>
                    </a:lnTo>
                    <a:lnTo>
                      <a:pt x="1159" y="127"/>
                    </a:lnTo>
                    <a:lnTo>
                      <a:pt x="1241" y="100"/>
                    </a:lnTo>
                    <a:lnTo>
                      <a:pt x="1327" y="72"/>
                    </a:lnTo>
                    <a:lnTo>
                      <a:pt x="1416" y="43"/>
                    </a:lnTo>
                    <a:lnTo>
                      <a:pt x="1508" y="14"/>
                    </a:lnTo>
                    <a:lnTo>
                      <a:pt x="1511" y="15"/>
                    </a:lnTo>
                    <a:lnTo>
                      <a:pt x="1517" y="17"/>
                    </a:lnTo>
                    <a:lnTo>
                      <a:pt x="1528" y="19"/>
                    </a:lnTo>
                    <a:lnTo>
                      <a:pt x="1543" y="24"/>
                    </a:lnTo>
                    <a:lnTo>
                      <a:pt x="1562" y="29"/>
                    </a:lnTo>
                    <a:lnTo>
                      <a:pt x="1584" y="34"/>
                    </a:lnTo>
                    <a:lnTo>
                      <a:pt x="1609" y="41"/>
                    </a:lnTo>
                    <a:lnTo>
                      <a:pt x="1638" y="48"/>
                    </a:lnTo>
                    <a:lnTo>
                      <a:pt x="1669" y="56"/>
                    </a:lnTo>
                    <a:lnTo>
                      <a:pt x="1702" y="65"/>
                    </a:lnTo>
                    <a:lnTo>
                      <a:pt x="1737" y="74"/>
                    </a:lnTo>
                    <a:lnTo>
                      <a:pt x="1774" y="82"/>
                    </a:lnTo>
                    <a:lnTo>
                      <a:pt x="1813" y="91"/>
                    </a:lnTo>
                    <a:lnTo>
                      <a:pt x="1852" y="101"/>
                    </a:lnTo>
                    <a:lnTo>
                      <a:pt x="1893" y="110"/>
                    </a:lnTo>
                    <a:lnTo>
                      <a:pt x="1935" y="119"/>
                    </a:lnTo>
                    <a:lnTo>
                      <a:pt x="1937" y="119"/>
                    </a:lnTo>
                    <a:lnTo>
                      <a:pt x="1942" y="118"/>
                    </a:lnTo>
                    <a:lnTo>
                      <a:pt x="1949" y="115"/>
                    </a:lnTo>
                    <a:lnTo>
                      <a:pt x="1956" y="113"/>
                    </a:lnTo>
                    <a:lnTo>
                      <a:pt x="1961" y="110"/>
                    </a:lnTo>
                    <a:lnTo>
                      <a:pt x="1964" y="108"/>
                    </a:lnTo>
                    <a:lnTo>
                      <a:pt x="1962" y="104"/>
                    </a:lnTo>
                    <a:lnTo>
                      <a:pt x="1955" y="100"/>
                    </a:lnTo>
                    <a:lnTo>
                      <a:pt x="1952" y="99"/>
                    </a:lnTo>
                    <a:lnTo>
                      <a:pt x="1944" y="98"/>
                    </a:lnTo>
                    <a:lnTo>
                      <a:pt x="1928" y="95"/>
                    </a:lnTo>
                    <a:lnTo>
                      <a:pt x="1909" y="90"/>
                    </a:lnTo>
                    <a:lnTo>
                      <a:pt x="1887" y="85"/>
                    </a:lnTo>
                    <a:lnTo>
                      <a:pt x="1860" y="80"/>
                    </a:lnTo>
                    <a:lnTo>
                      <a:pt x="1831" y="74"/>
                    </a:lnTo>
                    <a:lnTo>
                      <a:pt x="1798" y="66"/>
                    </a:lnTo>
                    <a:lnTo>
                      <a:pt x="1764" y="58"/>
                    </a:lnTo>
                    <a:lnTo>
                      <a:pt x="1728" y="50"/>
                    </a:lnTo>
                    <a:lnTo>
                      <a:pt x="1693" y="42"/>
                    </a:lnTo>
                    <a:lnTo>
                      <a:pt x="1656" y="33"/>
                    </a:lnTo>
                    <a:lnTo>
                      <a:pt x="1619" y="26"/>
                    </a:lnTo>
                    <a:lnTo>
                      <a:pt x="1584" y="17"/>
                    </a:lnTo>
                    <a:lnTo>
                      <a:pt x="1550" y="8"/>
                    </a:lnTo>
                    <a:lnTo>
                      <a:pt x="1518" y="0"/>
                    </a:lnTo>
                    <a:lnTo>
                      <a:pt x="1513" y="2"/>
                    </a:lnTo>
                    <a:lnTo>
                      <a:pt x="1500" y="5"/>
                    </a:lnTo>
                    <a:lnTo>
                      <a:pt x="1479" y="13"/>
                    </a:lnTo>
                    <a:lnTo>
                      <a:pt x="1450" y="22"/>
                    </a:lnTo>
                    <a:lnTo>
                      <a:pt x="1414" y="32"/>
                    </a:lnTo>
                    <a:lnTo>
                      <a:pt x="1373" y="46"/>
                    </a:lnTo>
                    <a:lnTo>
                      <a:pt x="1324" y="60"/>
                    </a:lnTo>
                    <a:lnTo>
                      <a:pt x="1271" y="76"/>
                    </a:lnTo>
                    <a:lnTo>
                      <a:pt x="1214" y="95"/>
                    </a:lnTo>
                    <a:lnTo>
                      <a:pt x="1152" y="114"/>
                    </a:lnTo>
                    <a:lnTo>
                      <a:pt x="1088" y="134"/>
                    </a:lnTo>
                    <a:lnTo>
                      <a:pt x="1021" y="156"/>
                    </a:lnTo>
                    <a:lnTo>
                      <a:pt x="951" y="177"/>
                    </a:lnTo>
                    <a:lnTo>
                      <a:pt x="880" y="200"/>
                    </a:lnTo>
                    <a:lnTo>
                      <a:pt x="808" y="223"/>
                    </a:lnTo>
                    <a:lnTo>
                      <a:pt x="735" y="247"/>
                    </a:lnTo>
                    <a:lnTo>
                      <a:pt x="662" y="271"/>
                    </a:lnTo>
                    <a:lnTo>
                      <a:pt x="590" y="294"/>
                    </a:lnTo>
                    <a:lnTo>
                      <a:pt x="521" y="317"/>
                    </a:lnTo>
                    <a:lnTo>
                      <a:pt x="452" y="339"/>
                    </a:lnTo>
                    <a:lnTo>
                      <a:pt x="386" y="362"/>
                    </a:lnTo>
                    <a:lnTo>
                      <a:pt x="323" y="384"/>
                    </a:lnTo>
                    <a:lnTo>
                      <a:pt x="265" y="404"/>
                    </a:lnTo>
                    <a:lnTo>
                      <a:pt x="210" y="423"/>
                    </a:lnTo>
                    <a:lnTo>
                      <a:pt x="161" y="440"/>
                    </a:lnTo>
                    <a:lnTo>
                      <a:pt x="117" y="457"/>
                    </a:lnTo>
                    <a:lnTo>
                      <a:pt x="79" y="472"/>
                    </a:lnTo>
                    <a:lnTo>
                      <a:pt x="47" y="486"/>
                    </a:lnTo>
                    <a:lnTo>
                      <a:pt x="23" y="496"/>
                    </a:lnTo>
                    <a:lnTo>
                      <a:pt x="8" y="505"/>
                    </a:lnTo>
                    <a:lnTo>
                      <a:pt x="0" y="513"/>
                    </a:lnTo>
                    <a:lnTo>
                      <a:pt x="2" y="5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18" name="Freeform 108"/>
              <p:cNvSpPr>
                <a:spLocks/>
              </p:cNvSpPr>
              <p:nvPr/>
            </p:nvSpPr>
            <p:spPr bwMode="auto">
              <a:xfrm>
                <a:off x="3960" y="1989"/>
                <a:ext cx="339" cy="332"/>
              </a:xfrm>
              <a:custGeom>
                <a:avLst/>
                <a:gdLst>
                  <a:gd name="T0" fmla="*/ 6 w 339"/>
                  <a:gd name="T1" fmla="*/ 265 h 332"/>
                  <a:gd name="T2" fmla="*/ 0 w 339"/>
                  <a:gd name="T3" fmla="*/ 326 h 332"/>
                  <a:gd name="T4" fmla="*/ 70 w 339"/>
                  <a:gd name="T5" fmla="*/ 332 h 332"/>
                  <a:gd name="T6" fmla="*/ 72 w 339"/>
                  <a:gd name="T7" fmla="*/ 330 h 332"/>
                  <a:gd name="T8" fmla="*/ 80 w 339"/>
                  <a:gd name="T9" fmla="*/ 324 h 332"/>
                  <a:gd name="T10" fmla="*/ 91 w 339"/>
                  <a:gd name="T11" fmla="*/ 312 h 332"/>
                  <a:gd name="T12" fmla="*/ 105 w 339"/>
                  <a:gd name="T13" fmla="*/ 300 h 332"/>
                  <a:gd name="T14" fmla="*/ 123 w 339"/>
                  <a:gd name="T15" fmla="*/ 283 h 332"/>
                  <a:gd name="T16" fmla="*/ 143 w 339"/>
                  <a:gd name="T17" fmla="*/ 264 h 332"/>
                  <a:gd name="T18" fmla="*/ 164 w 339"/>
                  <a:gd name="T19" fmla="*/ 244 h 332"/>
                  <a:gd name="T20" fmla="*/ 187 w 339"/>
                  <a:gd name="T21" fmla="*/ 222 h 332"/>
                  <a:gd name="T22" fmla="*/ 210 w 339"/>
                  <a:gd name="T23" fmla="*/ 201 h 332"/>
                  <a:gd name="T24" fmla="*/ 234 w 339"/>
                  <a:gd name="T25" fmla="*/ 179 h 332"/>
                  <a:gd name="T26" fmla="*/ 257 w 339"/>
                  <a:gd name="T27" fmla="*/ 159 h 332"/>
                  <a:gd name="T28" fmla="*/ 278 w 339"/>
                  <a:gd name="T29" fmla="*/ 139 h 332"/>
                  <a:gd name="T30" fmla="*/ 297 w 339"/>
                  <a:gd name="T31" fmla="*/ 121 h 332"/>
                  <a:gd name="T32" fmla="*/ 315 w 339"/>
                  <a:gd name="T33" fmla="*/ 106 h 332"/>
                  <a:gd name="T34" fmla="*/ 329 w 339"/>
                  <a:gd name="T35" fmla="*/ 93 h 332"/>
                  <a:gd name="T36" fmla="*/ 339 w 339"/>
                  <a:gd name="T37" fmla="*/ 84 h 332"/>
                  <a:gd name="T38" fmla="*/ 335 w 339"/>
                  <a:gd name="T39" fmla="*/ 86 h 332"/>
                  <a:gd name="T40" fmla="*/ 324 w 339"/>
                  <a:gd name="T41" fmla="*/ 90 h 332"/>
                  <a:gd name="T42" fmla="*/ 310 w 339"/>
                  <a:gd name="T43" fmla="*/ 92 h 332"/>
                  <a:gd name="T44" fmla="*/ 296 w 339"/>
                  <a:gd name="T45" fmla="*/ 91 h 332"/>
                  <a:gd name="T46" fmla="*/ 285 w 339"/>
                  <a:gd name="T47" fmla="*/ 83 h 332"/>
                  <a:gd name="T48" fmla="*/ 280 w 339"/>
                  <a:gd name="T49" fmla="*/ 68 h 332"/>
                  <a:gd name="T50" fmla="*/ 283 w 339"/>
                  <a:gd name="T51" fmla="*/ 40 h 332"/>
                  <a:gd name="T52" fmla="*/ 301 w 339"/>
                  <a:gd name="T53" fmla="*/ 0 h 332"/>
                  <a:gd name="T54" fmla="*/ 297 w 339"/>
                  <a:gd name="T55" fmla="*/ 2 h 332"/>
                  <a:gd name="T56" fmla="*/ 287 w 339"/>
                  <a:gd name="T57" fmla="*/ 11 h 332"/>
                  <a:gd name="T58" fmla="*/ 272 w 339"/>
                  <a:gd name="T59" fmla="*/ 25 h 332"/>
                  <a:gd name="T60" fmla="*/ 252 w 339"/>
                  <a:gd name="T61" fmla="*/ 43 h 332"/>
                  <a:gd name="T62" fmla="*/ 229 w 339"/>
                  <a:gd name="T63" fmla="*/ 64 h 332"/>
                  <a:gd name="T64" fmla="*/ 202 w 339"/>
                  <a:gd name="T65" fmla="*/ 87 h 332"/>
                  <a:gd name="T66" fmla="*/ 175 w 339"/>
                  <a:gd name="T67" fmla="*/ 112 h 332"/>
                  <a:gd name="T68" fmla="*/ 147 w 339"/>
                  <a:gd name="T69" fmla="*/ 138 h 332"/>
                  <a:gd name="T70" fmla="*/ 118 w 339"/>
                  <a:gd name="T71" fmla="*/ 163 h 332"/>
                  <a:gd name="T72" fmla="*/ 91 w 339"/>
                  <a:gd name="T73" fmla="*/ 187 h 332"/>
                  <a:gd name="T74" fmla="*/ 66 w 339"/>
                  <a:gd name="T75" fmla="*/ 210 h 332"/>
                  <a:gd name="T76" fmla="*/ 44 w 339"/>
                  <a:gd name="T77" fmla="*/ 230 h 332"/>
                  <a:gd name="T78" fmla="*/ 26 w 339"/>
                  <a:gd name="T79" fmla="*/ 246 h 332"/>
                  <a:gd name="T80" fmla="*/ 13 w 339"/>
                  <a:gd name="T81" fmla="*/ 258 h 332"/>
                  <a:gd name="T82" fmla="*/ 6 w 339"/>
                  <a:gd name="T83" fmla="*/ 264 h 332"/>
                  <a:gd name="T84" fmla="*/ 6 w 339"/>
                  <a:gd name="T85" fmla="*/ 265 h 33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39"/>
                  <a:gd name="T130" fmla="*/ 0 h 332"/>
                  <a:gd name="T131" fmla="*/ 339 w 339"/>
                  <a:gd name="T132" fmla="*/ 332 h 33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39" h="332">
                    <a:moveTo>
                      <a:pt x="6" y="265"/>
                    </a:moveTo>
                    <a:lnTo>
                      <a:pt x="0" y="326"/>
                    </a:lnTo>
                    <a:lnTo>
                      <a:pt x="70" y="332"/>
                    </a:lnTo>
                    <a:lnTo>
                      <a:pt x="72" y="330"/>
                    </a:lnTo>
                    <a:lnTo>
                      <a:pt x="80" y="324"/>
                    </a:lnTo>
                    <a:lnTo>
                      <a:pt x="91" y="312"/>
                    </a:lnTo>
                    <a:lnTo>
                      <a:pt x="105" y="300"/>
                    </a:lnTo>
                    <a:lnTo>
                      <a:pt x="123" y="283"/>
                    </a:lnTo>
                    <a:lnTo>
                      <a:pt x="143" y="264"/>
                    </a:lnTo>
                    <a:lnTo>
                      <a:pt x="164" y="244"/>
                    </a:lnTo>
                    <a:lnTo>
                      <a:pt x="187" y="222"/>
                    </a:lnTo>
                    <a:lnTo>
                      <a:pt x="210" y="201"/>
                    </a:lnTo>
                    <a:lnTo>
                      <a:pt x="234" y="179"/>
                    </a:lnTo>
                    <a:lnTo>
                      <a:pt x="257" y="159"/>
                    </a:lnTo>
                    <a:lnTo>
                      <a:pt x="278" y="139"/>
                    </a:lnTo>
                    <a:lnTo>
                      <a:pt x="297" y="121"/>
                    </a:lnTo>
                    <a:lnTo>
                      <a:pt x="315" y="106"/>
                    </a:lnTo>
                    <a:lnTo>
                      <a:pt x="329" y="93"/>
                    </a:lnTo>
                    <a:lnTo>
                      <a:pt x="339" y="84"/>
                    </a:lnTo>
                    <a:lnTo>
                      <a:pt x="335" y="86"/>
                    </a:lnTo>
                    <a:lnTo>
                      <a:pt x="324" y="90"/>
                    </a:lnTo>
                    <a:lnTo>
                      <a:pt x="310" y="92"/>
                    </a:lnTo>
                    <a:lnTo>
                      <a:pt x="296" y="91"/>
                    </a:lnTo>
                    <a:lnTo>
                      <a:pt x="285" y="83"/>
                    </a:lnTo>
                    <a:lnTo>
                      <a:pt x="280" y="68"/>
                    </a:lnTo>
                    <a:lnTo>
                      <a:pt x="283" y="40"/>
                    </a:lnTo>
                    <a:lnTo>
                      <a:pt x="301" y="0"/>
                    </a:lnTo>
                    <a:lnTo>
                      <a:pt x="297" y="2"/>
                    </a:lnTo>
                    <a:lnTo>
                      <a:pt x="287" y="11"/>
                    </a:lnTo>
                    <a:lnTo>
                      <a:pt x="272" y="25"/>
                    </a:lnTo>
                    <a:lnTo>
                      <a:pt x="252" y="43"/>
                    </a:lnTo>
                    <a:lnTo>
                      <a:pt x="229" y="64"/>
                    </a:lnTo>
                    <a:lnTo>
                      <a:pt x="202" y="87"/>
                    </a:lnTo>
                    <a:lnTo>
                      <a:pt x="175" y="112"/>
                    </a:lnTo>
                    <a:lnTo>
                      <a:pt x="147" y="138"/>
                    </a:lnTo>
                    <a:lnTo>
                      <a:pt x="118" y="163"/>
                    </a:lnTo>
                    <a:lnTo>
                      <a:pt x="91" y="187"/>
                    </a:lnTo>
                    <a:lnTo>
                      <a:pt x="66" y="210"/>
                    </a:lnTo>
                    <a:lnTo>
                      <a:pt x="44" y="230"/>
                    </a:lnTo>
                    <a:lnTo>
                      <a:pt x="26" y="246"/>
                    </a:lnTo>
                    <a:lnTo>
                      <a:pt x="13" y="258"/>
                    </a:lnTo>
                    <a:lnTo>
                      <a:pt x="6" y="264"/>
                    </a:lnTo>
                    <a:lnTo>
                      <a:pt x="6" y="265"/>
                    </a:lnTo>
                    <a:close/>
                  </a:path>
                </a:pathLst>
              </a:custGeom>
              <a:solidFill>
                <a:srgbClr val="D8E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19" name="Freeform 109"/>
              <p:cNvSpPr>
                <a:spLocks/>
              </p:cNvSpPr>
              <p:nvPr/>
            </p:nvSpPr>
            <p:spPr bwMode="auto">
              <a:xfrm>
                <a:off x="4093" y="2038"/>
                <a:ext cx="315" cy="294"/>
              </a:xfrm>
              <a:custGeom>
                <a:avLst/>
                <a:gdLst>
                  <a:gd name="T0" fmla="*/ 306 w 315"/>
                  <a:gd name="T1" fmla="*/ 0 h 294"/>
                  <a:gd name="T2" fmla="*/ 0 w 315"/>
                  <a:gd name="T3" fmla="*/ 285 h 294"/>
                  <a:gd name="T4" fmla="*/ 26 w 315"/>
                  <a:gd name="T5" fmla="*/ 294 h 294"/>
                  <a:gd name="T6" fmla="*/ 315 w 315"/>
                  <a:gd name="T7" fmla="*/ 24 h 294"/>
                  <a:gd name="T8" fmla="*/ 306 w 315"/>
                  <a:gd name="T9" fmla="*/ 0 h 294"/>
                  <a:gd name="T10" fmla="*/ 0 60000 65536"/>
                  <a:gd name="T11" fmla="*/ 0 60000 65536"/>
                  <a:gd name="T12" fmla="*/ 0 60000 65536"/>
                  <a:gd name="T13" fmla="*/ 0 60000 65536"/>
                  <a:gd name="T14" fmla="*/ 0 60000 65536"/>
                  <a:gd name="T15" fmla="*/ 0 w 315"/>
                  <a:gd name="T16" fmla="*/ 0 h 294"/>
                  <a:gd name="T17" fmla="*/ 315 w 315"/>
                  <a:gd name="T18" fmla="*/ 294 h 294"/>
                </a:gdLst>
                <a:ahLst/>
                <a:cxnLst>
                  <a:cxn ang="T10">
                    <a:pos x="T0" y="T1"/>
                  </a:cxn>
                  <a:cxn ang="T11">
                    <a:pos x="T2" y="T3"/>
                  </a:cxn>
                  <a:cxn ang="T12">
                    <a:pos x="T4" y="T5"/>
                  </a:cxn>
                  <a:cxn ang="T13">
                    <a:pos x="T6" y="T7"/>
                  </a:cxn>
                  <a:cxn ang="T14">
                    <a:pos x="T8" y="T9"/>
                  </a:cxn>
                </a:cxnLst>
                <a:rect l="T15" t="T16" r="T17" b="T18"/>
                <a:pathLst>
                  <a:path w="315" h="294">
                    <a:moveTo>
                      <a:pt x="306" y="0"/>
                    </a:moveTo>
                    <a:lnTo>
                      <a:pt x="0" y="285"/>
                    </a:lnTo>
                    <a:lnTo>
                      <a:pt x="26" y="294"/>
                    </a:lnTo>
                    <a:lnTo>
                      <a:pt x="315" y="24"/>
                    </a:lnTo>
                    <a:lnTo>
                      <a:pt x="306" y="0"/>
                    </a:lnTo>
                    <a:close/>
                  </a:path>
                </a:pathLst>
              </a:custGeom>
              <a:solidFill>
                <a:srgbClr val="D8E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20" name="Freeform 110"/>
              <p:cNvSpPr>
                <a:spLocks/>
              </p:cNvSpPr>
              <p:nvPr/>
            </p:nvSpPr>
            <p:spPr bwMode="auto">
              <a:xfrm>
                <a:off x="4609" y="2073"/>
                <a:ext cx="317" cy="294"/>
              </a:xfrm>
              <a:custGeom>
                <a:avLst/>
                <a:gdLst>
                  <a:gd name="T0" fmla="*/ 309 w 317"/>
                  <a:gd name="T1" fmla="*/ 0 h 294"/>
                  <a:gd name="T2" fmla="*/ 0 w 317"/>
                  <a:gd name="T3" fmla="*/ 285 h 294"/>
                  <a:gd name="T4" fmla="*/ 28 w 317"/>
                  <a:gd name="T5" fmla="*/ 294 h 294"/>
                  <a:gd name="T6" fmla="*/ 317 w 317"/>
                  <a:gd name="T7" fmla="*/ 24 h 294"/>
                  <a:gd name="T8" fmla="*/ 309 w 317"/>
                  <a:gd name="T9" fmla="*/ 0 h 294"/>
                  <a:gd name="T10" fmla="*/ 0 60000 65536"/>
                  <a:gd name="T11" fmla="*/ 0 60000 65536"/>
                  <a:gd name="T12" fmla="*/ 0 60000 65536"/>
                  <a:gd name="T13" fmla="*/ 0 60000 65536"/>
                  <a:gd name="T14" fmla="*/ 0 60000 65536"/>
                  <a:gd name="T15" fmla="*/ 0 w 317"/>
                  <a:gd name="T16" fmla="*/ 0 h 294"/>
                  <a:gd name="T17" fmla="*/ 317 w 317"/>
                  <a:gd name="T18" fmla="*/ 294 h 294"/>
                </a:gdLst>
                <a:ahLst/>
                <a:cxnLst>
                  <a:cxn ang="T10">
                    <a:pos x="T0" y="T1"/>
                  </a:cxn>
                  <a:cxn ang="T11">
                    <a:pos x="T2" y="T3"/>
                  </a:cxn>
                  <a:cxn ang="T12">
                    <a:pos x="T4" y="T5"/>
                  </a:cxn>
                  <a:cxn ang="T13">
                    <a:pos x="T6" y="T7"/>
                  </a:cxn>
                  <a:cxn ang="T14">
                    <a:pos x="T8" y="T9"/>
                  </a:cxn>
                </a:cxnLst>
                <a:rect l="T15" t="T16" r="T17" b="T18"/>
                <a:pathLst>
                  <a:path w="317" h="294">
                    <a:moveTo>
                      <a:pt x="309" y="0"/>
                    </a:moveTo>
                    <a:lnTo>
                      <a:pt x="0" y="285"/>
                    </a:lnTo>
                    <a:lnTo>
                      <a:pt x="28" y="294"/>
                    </a:lnTo>
                    <a:lnTo>
                      <a:pt x="317" y="24"/>
                    </a:lnTo>
                    <a:lnTo>
                      <a:pt x="309" y="0"/>
                    </a:lnTo>
                    <a:close/>
                  </a:path>
                </a:pathLst>
              </a:custGeom>
              <a:solidFill>
                <a:srgbClr val="D8E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21" name="Freeform 111"/>
              <p:cNvSpPr>
                <a:spLocks/>
              </p:cNvSpPr>
              <p:nvPr/>
            </p:nvSpPr>
            <p:spPr bwMode="auto">
              <a:xfrm>
                <a:off x="4490" y="1947"/>
                <a:ext cx="443" cy="416"/>
              </a:xfrm>
              <a:custGeom>
                <a:avLst/>
                <a:gdLst>
                  <a:gd name="T0" fmla="*/ 436 w 443"/>
                  <a:gd name="T1" fmla="*/ 0 h 416"/>
                  <a:gd name="T2" fmla="*/ 0 w 443"/>
                  <a:gd name="T3" fmla="*/ 407 h 416"/>
                  <a:gd name="T4" fmla="*/ 28 w 443"/>
                  <a:gd name="T5" fmla="*/ 416 h 416"/>
                  <a:gd name="T6" fmla="*/ 443 w 443"/>
                  <a:gd name="T7" fmla="*/ 24 h 416"/>
                  <a:gd name="T8" fmla="*/ 436 w 443"/>
                  <a:gd name="T9" fmla="*/ 0 h 416"/>
                  <a:gd name="T10" fmla="*/ 0 60000 65536"/>
                  <a:gd name="T11" fmla="*/ 0 60000 65536"/>
                  <a:gd name="T12" fmla="*/ 0 60000 65536"/>
                  <a:gd name="T13" fmla="*/ 0 60000 65536"/>
                  <a:gd name="T14" fmla="*/ 0 60000 65536"/>
                  <a:gd name="T15" fmla="*/ 0 w 443"/>
                  <a:gd name="T16" fmla="*/ 0 h 416"/>
                  <a:gd name="T17" fmla="*/ 443 w 443"/>
                  <a:gd name="T18" fmla="*/ 416 h 416"/>
                </a:gdLst>
                <a:ahLst/>
                <a:cxnLst>
                  <a:cxn ang="T10">
                    <a:pos x="T0" y="T1"/>
                  </a:cxn>
                  <a:cxn ang="T11">
                    <a:pos x="T2" y="T3"/>
                  </a:cxn>
                  <a:cxn ang="T12">
                    <a:pos x="T4" y="T5"/>
                  </a:cxn>
                  <a:cxn ang="T13">
                    <a:pos x="T6" y="T7"/>
                  </a:cxn>
                  <a:cxn ang="T14">
                    <a:pos x="T8" y="T9"/>
                  </a:cxn>
                </a:cxnLst>
                <a:rect l="T15" t="T16" r="T17" b="T18"/>
                <a:pathLst>
                  <a:path w="443" h="416">
                    <a:moveTo>
                      <a:pt x="436" y="0"/>
                    </a:moveTo>
                    <a:lnTo>
                      <a:pt x="0" y="407"/>
                    </a:lnTo>
                    <a:lnTo>
                      <a:pt x="28" y="416"/>
                    </a:lnTo>
                    <a:lnTo>
                      <a:pt x="443" y="24"/>
                    </a:lnTo>
                    <a:lnTo>
                      <a:pt x="436" y="0"/>
                    </a:lnTo>
                    <a:close/>
                  </a:path>
                </a:pathLst>
              </a:custGeom>
              <a:solidFill>
                <a:srgbClr val="D8E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22" name="Freeform 112"/>
              <p:cNvSpPr>
                <a:spLocks/>
              </p:cNvSpPr>
              <p:nvPr/>
            </p:nvSpPr>
            <p:spPr bwMode="auto">
              <a:xfrm>
                <a:off x="3957" y="1770"/>
                <a:ext cx="183" cy="153"/>
              </a:xfrm>
              <a:custGeom>
                <a:avLst/>
                <a:gdLst>
                  <a:gd name="T0" fmla="*/ 0 w 183"/>
                  <a:gd name="T1" fmla="*/ 134 h 153"/>
                  <a:gd name="T2" fmla="*/ 4 w 183"/>
                  <a:gd name="T3" fmla="*/ 153 h 153"/>
                  <a:gd name="T4" fmla="*/ 183 w 183"/>
                  <a:gd name="T5" fmla="*/ 0 h 153"/>
                  <a:gd name="T6" fmla="*/ 159 w 183"/>
                  <a:gd name="T7" fmla="*/ 0 h 153"/>
                  <a:gd name="T8" fmla="*/ 0 w 183"/>
                  <a:gd name="T9" fmla="*/ 134 h 153"/>
                  <a:gd name="T10" fmla="*/ 0 60000 65536"/>
                  <a:gd name="T11" fmla="*/ 0 60000 65536"/>
                  <a:gd name="T12" fmla="*/ 0 60000 65536"/>
                  <a:gd name="T13" fmla="*/ 0 60000 65536"/>
                  <a:gd name="T14" fmla="*/ 0 60000 65536"/>
                  <a:gd name="T15" fmla="*/ 0 w 183"/>
                  <a:gd name="T16" fmla="*/ 0 h 153"/>
                  <a:gd name="T17" fmla="*/ 183 w 183"/>
                  <a:gd name="T18" fmla="*/ 153 h 153"/>
                </a:gdLst>
                <a:ahLst/>
                <a:cxnLst>
                  <a:cxn ang="T10">
                    <a:pos x="T0" y="T1"/>
                  </a:cxn>
                  <a:cxn ang="T11">
                    <a:pos x="T2" y="T3"/>
                  </a:cxn>
                  <a:cxn ang="T12">
                    <a:pos x="T4" y="T5"/>
                  </a:cxn>
                  <a:cxn ang="T13">
                    <a:pos x="T6" y="T7"/>
                  </a:cxn>
                  <a:cxn ang="T14">
                    <a:pos x="T8" y="T9"/>
                  </a:cxn>
                </a:cxnLst>
                <a:rect l="T15" t="T16" r="T17" b="T18"/>
                <a:pathLst>
                  <a:path w="183" h="153">
                    <a:moveTo>
                      <a:pt x="0" y="134"/>
                    </a:moveTo>
                    <a:lnTo>
                      <a:pt x="4" y="153"/>
                    </a:lnTo>
                    <a:lnTo>
                      <a:pt x="183" y="0"/>
                    </a:lnTo>
                    <a:lnTo>
                      <a:pt x="159" y="0"/>
                    </a:lnTo>
                    <a:lnTo>
                      <a:pt x="0" y="134"/>
                    </a:lnTo>
                    <a:close/>
                  </a:path>
                </a:pathLst>
              </a:custGeom>
              <a:solidFill>
                <a:srgbClr val="D8EA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23" name="Freeform 113"/>
              <p:cNvSpPr>
                <a:spLocks/>
              </p:cNvSpPr>
              <p:nvPr/>
            </p:nvSpPr>
            <p:spPr bwMode="auto">
              <a:xfrm>
                <a:off x="3954" y="1760"/>
                <a:ext cx="448" cy="34"/>
              </a:xfrm>
              <a:custGeom>
                <a:avLst/>
                <a:gdLst>
                  <a:gd name="T0" fmla="*/ 446 w 448"/>
                  <a:gd name="T1" fmla="*/ 34 h 34"/>
                  <a:gd name="T2" fmla="*/ 412 w 448"/>
                  <a:gd name="T3" fmla="*/ 33 h 34"/>
                  <a:gd name="T4" fmla="*/ 377 w 448"/>
                  <a:gd name="T5" fmla="*/ 31 h 34"/>
                  <a:gd name="T6" fmla="*/ 341 w 448"/>
                  <a:gd name="T7" fmla="*/ 29 h 34"/>
                  <a:gd name="T8" fmla="*/ 303 w 448"/>
                  <a:gd name="T9" fmla="*/ 28 h 34"/>
                  <a:gd name="T10" fmla="*/ 265 w 448"/>
                  <a:gd name="T11" fmla="*/ 25 h 34"/>
                  <a:gd name="T12" fmla="*/ 229 w 448"/>
                  <a:gd name="T13" fmla="*/ 24 h 34"/>
                  <a:gd name="T14" fmla="*/ 193 w 448"/>
                  <a:gd name="T15" fmla="*/ 23 h 34"/>
                  <a:gd name="T16" fmla="*/ 158 w 448"/>
                  <a:gd name="T17" fmla="*/ 20 h 34"/>
                  <a:gd name="T18" fmla="*/ 125 w 448"/>
                  <a:gd name="T19" fmla="*/ 19 h 34"/>
                  <a:gd name="T20" fmla="*/ 96 w 448"/>
                  <a:gd name="T21" fmla="*/ 17 h 34"/>
                  <a:gd name="T22" fmla="*/ 68 w 448"/>
                  <a:gd name="T23" fmla="*/ 16 h 34"/>
                  <a:gd name="T24" fmla="*/ 45 w 448"/>
                  <a:gd name="T25" fmla="*/ 15 h 34"/>
                  <a:gd name="T26" fmla="*/ 26 w 448"/>
                  <a:gd name="T27" fmla="*/ 14 h 34"/>
                  <a:gd name="T28" fmla="*/ 12 w 448"/>
                  <a:gd name="T29" fmla="*/ 12 h 34"/>
                  <a:gd name="T30" fmla="*/ 2 w 448"/>
                  <a:gd name="T31" fmla="*/ 12 h 34"/>
                  <a:gd name="T32" fmla="*/ 0 w 448"/>
                  <a:gd name="T33" fmla="*/ 12 h 34"/>
                  <a:gd name="T34" fmla="*/ 3 w 448"/>
                  <a:gd name="T35" fmla="*/ 0 h 34"/>
                  <a:gd name="T36" fmla="*/ 6 w 448"/>
                  <a:gd name="T37" fmla="*/ 0 h 34"/>
                  <a:gd name="T38" fmla="*/ 12 w 448"/>
                  <a:gd name="T39" fmla="*/ 0 h 34"/>
                  <a:gd name="T40" fmla="*/ 24 w 448"/>
                  <a:gd name="T41" fmla="*/ 0 h 34"/>
                  <a:gd name="T42" fmla="*/ 38 w 448"/>
                  <a:gd name="T43" fmla="*/ 1 h 34"/>
                  <a:gd name="T44" fmla="*/ 57 w 448"/>
                  <a:gd name="T45" fmla="*/ 1 h 34"/>
                  <a:gd name="T46" fmla="*/ 79 w 448"/>
                  <a:gd name="T47" fmla="*/ 2 h 34"/>
                  <a:gd name="T48" fmla="*/ 105 w 448"/>
                  <a:gd name="T49" fmla="*/ 4 h 34"/>
                  <a:gd name="T50" fmla="*/ 132 w 448"/>
                  <a:gd name="T51" fmla="*/ 5 h 34"/>
                  <a:gd name="T52" fmla="*/ 164 w 448"/>
                  <a:gd name="T53" fmla="*/ 6 h 34"/>
                  <a:gd name="T54" fmla="*/ 198 w 448"/>
                  <a:gd name="T55" fmla="*/ 7 h 34"/>
                  <a:gd name="T56" fmla="*/ 235 w 448"/>
                  <a:gd name="T57" fmla="*/ 10 h 34"/>
                  <a:gd name="T58" fmla="*/ 274 w 448"/>
                  <a:gd name="T59" fmla="*/ 11 h 34"/>
                  <a:gd name="T60" fmla="*/ 315 w 448"/>
                  <a:gd name="T61" fmla="*/ 14 h 34"/>
                  <a:gd name="T62" fmla="*/ 358 w 448"/>
                  <a:gd name="T63" fmla="*/ 16 h 34"/>
                  <a:gd name="T64" fmla="*/ 402 w 448"/>
                  <a:gd name="T65" fmla="*/ 19 h 34"/>
                  <a:gd name="T66" fmla="*/ 448 w 448"/>
                  <a:gd name="T67" fmla="*/ 23 h 34"/>
                  <a:gd name="T68" fmla="*/ 446 w 448"/>
                  <a:gd name="T69" fmla="*/ 34 h 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48"/>
                  <a:gd name="T106" fmla="*/ 0 h 34"/>
                  <a:gd name="T107" fmla="*/ 448 w 448"/>
                  <a:gd name="T108" fmla="*/ 34 h 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48" h="34">
                    <a:moveTo>
                      <a:pt x="446" y="34"/>
                    </a:moveTo>
                    <a:lnTo>
                      <a:pt x="412" y="33"/>
                    </a:lnTo>
                    <a:lnTo>
                      <a:pt x="377" y="31"/>
                    </a:lnTo>
                    <a:lnTo>
                      <a:pt x="341" y="29"/>
                    </a:lnTo>
                    <a:lnTo>
                      <a:pt x="303" y="28"/>
                    </a:lnTo>
                    <a:lnTo>
                      <a:pt x="265" y="25"/>
                    </a:lnTo>
                    <a:lnTo>
                      <a:pt x="229" y="24"/>
                    </a:lnTo>
                    <a:lnTo>
                      <a:pt x="193" y="23"/>
                    </a:lnTo>
                    <a:lnTo>
                      <a:pt x="158" y="20"/>
                    </a:lnTo>
                    <a:lnTo>
                      <a:pt x="125" y="19"/>
                    </a:lnTo>
                    <a:lnTo>
                      <a:pt x="96" y="17"/>
                    </a:lnTo>
                    <a:lnTo>
                      <a:pt x="68" y="16"/>
                    </a:lnTo>
                    <a:lnTo>
                      <a:pt x="45" y="15"/>
                    </a:lnTo>
                    <a:lnTo>
                      <a:pt x="26" y="14"/>
                    </a:lnTo>
                    <a:lnTo>
                      <a:pt x="12" y="12"/>
                    </a:lnTo>
                    <a:lnTo>
                      <a:pt x="2" y="12"/>
                    </a:lnTo>
                    <a:lnTo>
                      <a:pt x="0" y="12"/>
                    </a:lnTo>
                    <a:lnTo>
                      <a:pt x="3" y="0"/>
                    </a:lnTo>
                    <a:lnTo>
                      <a:pt x="6" y="0"/>
                    </a:lnTo>
                    <a:lnTo>
                      <a:pt x="12" y="0"/>
                    </a:lnTo>
                    <a:lnTo>
                      <a:pt x="24" y="0"/>
                    </a:lnTo>
                    <a:lnTo>
                      <a:pt x="38" y="1"/>
                    </a:lnTo>
                    <a:lnTo>
                      <a:pt x="57" y="1"/>
                    </a:lnTo>
                    <a:lnTo>
                      <a:pt x="79" y="2"/>
                    </a:lnTo>
                    <a:lnTo>
                      <a:pt x="105" y="4"/>
                    </a:lnTo>
                    <a:lnTo>
                      <a:pt x="132" y="5"/>
                    </a:lnTo>
                    <a:lnTo>
                      <a:pt x="164" y="6"/>
                    </a:lnTo>
                    <a:lnTo>
                      <a:pt x="198" y="7"/>
                    </a:lnTo>
                    <a:lnTo>
                      <a:pt x="235" y="10"/>
                    </a:lnTo>
                    <a:lnTo>
                      <a:pt x="274" y="11"/>
                    </a:lnTo>
                    <a:lnTo>
                      <a:pt x="315" y="14"/>
                    </a:lnTo>
                    <a:lnTo>
                      <a:pt x="358" y="16"/>
                    </a:lnTo>
                    <a:lnTo>
                      <a:pt x="402" y="19"/>
                    </a:lnTo>
                    <a:lnTo>
                      <a:pt x="448" y="23"/>
                    </a:lnTo>
                    <a:lnTo>
                      <a:pt x="446"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24" name="Freeform 114"/>
              <p:cNvSpPr>
                <a:spLocks/>
              </p:cNvSpPr>
              <p:nvPr/>
            </p:nvSpPr>
            <p:spPr bwMode="auto">
              <a:xfrm>
                <a:off x="4437" y="1779"/>
                <a:ext cx="500" cy="601"/>
              </a:xfrm>
              <a:custGeom>
                <a:avLst/>
                <a:gdLst>
                  <a:gd name="T0" fmla="*/ 17 w 500"/>
                  <a:gd name="T1" fmla="*/ 50 h 601"/>
                  <a:gd name="T2" fmla="*/ 9 w 500"/>
                  <a:gd name="T3" fmla="*/ 359 h 601"/>
                  <a:gd name="T4" fmla="*/ 17 w 500"/>
                  <a:gd name="T5" fmla="*/ 565 h 601"/>
                  <a:gd name="T6" fmla="*/ 37 w 500"/>
                  <a:gd name="T7" fmla="*/ 568 h 601"/>
                  <a:gd name="T8" fmla="*/ 75 w 500"/>
                  <a:gd name="T9" fmla="*/ 570 h 601"/>
                  <a:gd name="T10" fmla="*/ 128 w 500"/>
                  <a:gd name="T11" fmla="*/ 575 h 601"/>
                  <a:gd name="T12" fmla="*/ 194 w 500"/>
                  <a:gd name="T13" fmla="*/ 579 h 601"/>
                  <a:gd name="T14" fmla="*/ 270 w 500"/>
                  <a:gd name="T15" fmla="*/ 584 h 601"/>
                  <a:gd name="T16" fmla="*/ 353 w 500"/>
                  <a:gd name="T17" fmla="*/ 587 h 601"/>
                  <a:gd name="T18" fmla="*/ 442 w 500"/>
                  <a:gd name="T19" fmla="*/ 589 h 601"/>
                  <a:gd name="T20" fmla="*/ 486 w 500"/>
                  <a:gd name="T21" fmla="*/ 556 h 601"/>
                  <a:gd name="T22" fmla="*/ 484 w 500"/>
                  <a:gd name="T23" fmla="*/ 282 h 601"/>
                  <a:gd name="T24" fmla="*/ 481 w 500"/>
                  <a:gd name="T25" fmla="*/ 33 h 601"/>
                  <a:gd name="T26" fmla="*/ 461 w 500"/>
                  <a:gd name="T27" fmla="*/ 33 h 601"/>
                  <a:gd name="T28" fmla="*/ 424 w 500"/>
                  <a:gd name="T29" fmla="*/ 34 h 601"/>
                  <a:gd name="T30" fmla="*/ 371 w 500"/>
                  <a:gd name="T31" fmla="*/ 33 h 601"/>
                  <a:gd name="T32" fmla="*/ 307 w 500"/>
                  <a:gd name="T33" fmla="*/ 33 h 601"/>
                  <a:gd name="T34" fmla="*/ 232 w 500"/>
                  <a:gd name="T35" fmla="*/ 31 h 601"/>
                  <a:gd name="T36" fmla="*/ 150 w 500"/>
                  <a:gd name="T37" fmla="*/ 28 h 601"/>
                  <a:gd name="T38" fmla="*/ 63 w 500"/>
                  <a:gd name="T39" fmla="*/ 22 h 601"/>
                  <a:gd name="T40" fmla="*/ 20 w 500"/>
                  <a:gd name="T41" fmla="*/ 1 h 601"/>
                  <a:gd name="T42" fmla="*/ 27 w 500"/>
                  <a:gd name="T43" fmla="*/ 2 h 601"/>
                  <a:gd name="T44" fmla="*/ 46 w 500"/>
                  <a:gd name="T45" fmla="*/ 5 h 601"/>
                  <a:gd name="T46" fmla="*/ 79 w 500"/>
                  <a:gd name="T47" fmla="*/ 7 h 601"/>
                  <a:gd name="T48" fmla="*/ 127 w 500"/>
                  <a:gd name="T49" fmla="*/ 11 h 601"/>
                  <a:gd name="T50" fmla="*/ 190 w 500"/>
                  <a:gd name="T51" fmla="*/ 16 h 601"/>
                  <a:gd name="T52" fmla="*/ 272 w 500"/>
                  <a:gd name="T53" fmla="*/ 19 h 601"/>
                  <a:gd name="T54" fmla="*/ 372 w 500"/>
                  <a:gd name="T55" fmla="*/ 21 h 601"/>
                  <a:gd name="T56" fmla="*/ 491 w 500"/>
                  <a:gd name="T57" fmla="*/ 22 h 601"/>
                  <a:gd name="T58" fmla="*/ 498 w 500"/>
                  <a:gd name="T59" fmla="*/ 273 h 601"/>
                  <a:gd name="T60" fmla="*/ 496 w 500"/>
                  <a:gd name="T61" fmla="*/ 599 h 601"/>
                  <a:gd name="T62" fmla="*/ 485 w 500"/>
                  <a:gd name="T63" fmla="*/ 599 h 601"/>
                  <a:gd name="T64" fmla="*/ 452 w 500"/>
                  <a:gd name="T65" fmla="*/ 601 h 601"/>
                  <a:gd name="T66" fmla="*/ 401 w 500"/>
                  <a:gd name="T67" fmla="*/ 601 h 601"/>
                  <a:gd name="T68" fmla="*/ 337 w 500"/>
                  <a:gd name="T69" fmla="*/ 599 h 601"/>
                  <a:gd name="T70" fmla="*/ 261 w 500"/>
                  <a:gd name="T71" fmla="*/ 597 h 601"/>
                  <a:gd name="T72" fmla="*/ 177 w 500"/>
                  <a:gd name="T73" fmla="*/ 593 h 601"/>
                  <a:gd name="T74" fmla="*/ 90 w 500"/>
                  <a:gd name="T75" fmla="*/ 585 h 601"/>
                  <a:gd name="T76" fmla="*/ 1 w 500"/>
                  <a:gd name="T77" fmla="*/ 575 h 601"/>
                  <a:gd name="T78" fmla="*/ 0 w 500"/>
                  <a:gd name="T79" fmla="*/ 339 h 601"/>
                  <a:gd name="T80" fmla="*/ 5 w 500"/>
                  <a:gd name="T81" fmla="*/ 0 h 60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0"/>
                  <a:gd name="T124" fmla="*/ 0 h 601"/>
                  <a:gd name="T125" fmla="*/ 500 w 500"/>
                  <a:gd name="T126" fmla="*/ 601 h 60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0" h="601">
                    <a:moveTo>
                      <a:pt x="19" y="2"/>
                    </a:moveTo>
                    <a:lnTo>
                      <a:pt x="17" y="50"/>
                    </a:lnTo>
                    <a:lnTo>
                      <a:pt x="12" y="179"/>
                    </a:lnTo>
                    <a:lnTo>
                      <a:pt x="9" y="359"/>
                    </a:lnTo>
                    <a:lnTo>
                      <a:pt x="14" y="565"/>
                    </a:lnTo>
                    <a:lnTo>
                      <a:pt x="17" y="565"/>
                    </a:lnTo>
                    <a:lnTo>
                      <a:pt x="24" y="566"/>
                    </a:lnTo>
                    <a:lnTo>
                      <a:pt x="37" y="568"/>
                    </a:lnTo>
                    <a:lnTo>
                      <a:pt x="55" y="569"/>
                    </a:lnTo>
                    <a:lnTo>
                      <a:pt x="75" y="570"/>
                    </a:lnTo>
                    <a:lnTo>
                      <a:pt x="100" y="573"/>
                    </a:lnTo>
                    <a:lnTo>
                      <a:pt x="128" y="575"/>
                    </a:lnTo>
                    <a:lnTo>
                      <a:pt x="160" y="577"/>
                    </a:lnTo>
                    <a:lnTo>
                      <a:pt x="194" y="579"/>
                    </a:lnTo>
                    <a:lnTo>
                      <a:pt x="231" y="582"/>
                    </a:lnTo>
                    <a:lnTo>
                      <a:pt x="270" y="584"/>
                    </a:lnTo>
                    <a:lnTo>
                      <a:pt x="312" y="585"/>
                    </a:lnTo>
                    <a:lnTo>
                      <a:pt x="353" y="587"/>
                    </a:lnTo>
                    <a:lnTo>
                      <a:pt x="396" y="588"/>
                    </a:lnTo>
                    <a:lnTo>
                      <a:pt x="442" y="589"/>
                    </a:lnTo>
                    <a:lnTo>
                      <a:pt x="486" y="589"/>
                    </a:lnTo>
                    <a:lnTo>
                      <a:pt x="486" y="556"/>
                    </a:lnTo>
                    <a:lnTo>
                      <a:pt x="485" y="455"/>
                    </a:lnTo>
                    <a:lnTo>
                      <a:pt x="484" y="282"/>
                    </a:lnTo>
                    <a:lnTo>
                      <a:pt x="484" y="33"/>
                    </a:lnTo>
                    <a:lnTo>
                      <a:pt x="481" y="33"/>
                    </a:lnTo>
                    <a:lnTo>
                      <a:pt x="474" y="33"/>
                    </a:lnTo>
                    <a:lnTo>
                      <a:pt x="461" y="33"/>
                    </a:lnTo>
                    <a:lnTo>
                      <a:pt x="445" y="33"/>
                    </a:lnTo>
                    <a:lnTo>
                      <a:pt x="424" y="34"/>
                    </a:lnTo>
                    <a:lnTo>
                      <a:pt x="399" y="34"/>
                    </a:lnTo>
                    <a:lnTo>
                      <a:pt x="371" y="33"/>
                    </a:lnTo>
                    <a:lnTo>
                      <a:pt x="341" y="33"/>
                    </a:lnTo>
                    <a:lnTo>
                      <a:pt x="307" y="33"/>
                    </a:lnTo>
                    <a:lnTo>
                      <a:pt x="270" y="31"/>
                    </a:lnTo>
                    <a:lnTo>
                      <a:pt x="232" y="31"/>
                    </a:lnTo>
                    <a:lnTo>
                      <a:pt x="191" y="29"/>
                    </a:lnTo>
                    <a:lnTo>
                      <a:pt x="150" y="28"/>
                    </a:lnTo>
                    <a:lnTo>
                      <a:pt x="106" y="25"/>
                    </a:lnTo>
                    <a:lnTo>
                      <a:pt x="63" y="22"/>
                    </a:lnTo>
                    <a:lnTo>
                      <a:pt x="19" y="20"/>
                    </a:lnTo>
                    <a:lnTo>
                      <a:pt x="20" y="1"/>
                    </a:lnTo>
                    <a:lnTo>
                      <a:pt x="22" y="1"/>
                    </a:lnTo>
                    <a:lnTo>
                      <a:pt x="27" y="2"/>
                    </a:lnTo>
                    <a:lnTo>
                      <a:pt x="34" y="4"/>
                    </a:lnTo>
                    <a:lnTo>
                      <a:pt x="46" y="5"/>
                    </a:lnTo>
                    <a:lnTo>
                      <a:pt x="60" y="6"/>
                    </a:lnTo>
                    <a:lnTo>
                      <a:pt x="79" y="7"/>
                    </a:lnTo>
                    <a:lnTo>
                      <a:pt x="100" y="10"/>
                    </a:lnTo>
                    <a:lnTo>
                      <a:pt x="127" y="11"/>
                    </a:lnTo>
                    <a:lnTo>
                      <a:pt x="156" y="14"/>
                    </a:lnTo>
                    <a:lnTo>
                      <a:pt x="190" y="16"/>
                    </a:lnTo>
                    <a:lnTo>
                      <a:pt x="229" y="17"/>
                    </a:lnTo>
                    <a:lnTo>
                      <a:pt x="272" y="19"/>
                    </a:lnTo>
                    <a:lnTo>
                      <a:pt x="319" y="20"/>
                    </a:lnTo>
                    <a:lnTo>
                      <a:pt x="372" y="21"/>
                    </a:lnTo>
                    <a:lnTo>
                      <a:pt x="429" y="22"/>
                    </a:lnTo>
                    <a:lnTo>
                      <a:pt x="491" y="22"/>
                    </a:lnTo>
                    <a:lnTo>
                      <a:pt x="494" y="98"/>
                    </a:lnTo>
                    <a:lnTo>
                      <a:pt x="498" y="273"/>
                    </a:lnTo>
                    <a:lnTo>
                      <a:pt x="500" y="466"/>
                    </a:lnTo>
                    <a:lnTo>
                      <a:pt x="496" y="599"/>
                    </a:lnTo>
                    <a:lnTo>
                      <a:pt x="494" y="599"/>
                    </a:lnTo>
                    <a:lnTo>
                      <a:pt x="485" y="599"/>
                    </a:lnTo>
                    <a:lnTo>
                      <a:pt x="471" y="599"/>
                    </a:lnTo>
                    <a:lnTo>
                      <a:pt x="452" y="601"/>
                    </a:lnTo>
                    <a:lnTo>
                      <a:pt x="429" y="601"/>
                    </a:lnTo>
                    <a:lnTo>
                      <a:pt x="401" y="601"/>
                    </a:lnTo>
                    <a:lnTo>
                      <a:pt x="371" y="599"/>
                    </a:lnTo>
                    <a:lnTo>
                      <a:pt x="337" y="599"/>
                    </a:lnTo>
                    <a:lnTo>
                      <a:pt x="300" y="598"/>
                    </a:lnTo>
                    <a:lnTo>
                      <a:pt x="261" y="597"/>
                    </a:lnTo>
                    <a:lnTo>
                      <a:pt x="220" y="594"/>
                    </a:lnTo>
                    <a:lnTo>
                      <a:pt x="177" y="593"/>
                    </a:lnTo>
                    <a:lnTo>
                      <a:pt x="134" y="589"/>
                    </a:lnTo>
                    <a:lnTo>
                      <a:pt x="90" y="585"/>
                    </a:lnTo>
                    <a:lnTo>
                      <a:pt x="46" y="580"/>
                    </a:lnTo>
                    <a:lnTo>
                      <a:pt x="1" y="575"/>
                    </a:lnTo>
                    <a:lnTo>
                      <a:pt x="0" y="504"/>
                    </a:lnTo>
                    <a:lnTo>
                      <a:pt x="0" y="339"/>
                    </a:lnTo>
                    <a:lnTo>
                      <a:pt x="0" y="148"/>
                    </a:lnTo>
                    <a:lnTo>
                      <a:pt x="5" y="0"/>
                    </a:lnTo>
                    <a:lnTo>
                      <a:pt x="1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25" name="Freeform 115"/>
              <p:cNvSpPr>
                <a:spLocks/>
              </p:cNvSpPr>
              <p:nvPr/>
            </p:nvSpPr>
            <p:spPr bwMode="auto">
              <a:xfrm>
                <a:off x="4395" y="1750"/>
                <a:ext cx="575" cy="673"/>
              </a:xfrm>
              <a:custGeom>
                <a:avLst/>
                <a:gdLst>
                  <a:gd name="T0" fmla="*/ 575 w 575"/>
                  <a:gd name="T1" fmla="*/ 670 h 673"/>
                  <a:gd name="T2" fmla="*/ 517 w 575"/>
                  <a:gd name="T3" fmla="*/ 671 h 673"/>
                  <a:gd name="T4" fmla="*/ 460 w 575"/>
                  <a:gd name="T5" fmla="*/ 673 h 673"/>
                  <a:gd name="T6" fmla="*/ 405 w 575"/>
                  <a:gd name="T7" fmla="*/ 671 h 673"/>
                  <a:gd name="T8" fmla="*/ 354 w 575"/>
                  <a:gd name="T9" fmla="*/ 670 h 673"/>
                  <a:gd name="T10" fmla="*/ 303 w 575"/>
                  <a:gd name="T11" fmla="*/ 669 h 673"/>
                  <a:gd name="T12" fmla="*/ 256 w 575"/>
                  <a:gd name="T13" fmla="*/ 666 h 673"/>
                  <a:gd name="T14" fmla="*/ 212 w 575"/>
                  <a:gd name="T15" fmla="*/ 662 h 673"/>
                  <a:gd name="T16" fmla="*/ 171 w 575"/>
                  <a:gd name="T17" fmla="*/ 660 h 673"/>
                  <a:gd name="T18" fmla="*/ 135 w 575"/>
                  <a:gd name="T19" fmla="*/ 656 h 673"/>
                  <a:gd name="T20" fmla="*/ 102 w 575"/>
                  <a:gd name="T21" fmla="*/ 654 h 673"/>
                  <a:gd name="T22" fmla="*/ 73 w 575"/>
                  <a:gd name="T23" fmla="*/ 650 h 673"/>
                  <a:gd name="T24" fmla="*/ 48 w 575"/>
                  <a:gd name="T25" fmla="*/ 647 h 673"/>
                  <a:gd name="T26" fmla="*/ 28 w 575"/>
                  <a:gd name="T27" fmla="*/ 645 h 673"/>
                  <a:gd name="T28" fmla="*/ 14 w 575"/>
                  <a:gd name="T29" fmla="*/ 642 h 673"/>
                  <a:gd name="T30" fmla="*/ 5 w 575"/>
                  <a:gd name="T31" fmla="*/ 641 h 673"/>
                  <a:gd name="T32" fmla="*/ 3 w 575"/>
                  <a:gd name="T33" fmla="*/ 641 h 673"/>
                  <a:gd name="T34" fmla="*/ 0 w 575"/>
                  <a:gd name="T35" fmla="*/ 466 h 673"/>
                  <a:gd name="T36" fmla="*/ 2 w 575"/>
                  <a:gd name="T37" fmla="*/ 254 h 673"/>
                  <a:gd name="T38" fmla="*/ 2 w 575"/>
                  <a:gd name="T39" fmla="*/ 76 h 673"/>
                  <a:gd name="T40" fmla="*/ 3 w 575"/>
                  <a:gd name="T41" fmla="*/ 0 h 673"/>
                  <a:gd name="T42" fmla="*/ 11 w 575"/>
                  <a:gd name="T43" fmla="*/ 1 h 673"/>
                  <a:gd name="T44" fmla="*/ 11 w 575"/>
                  <a:gd name="T45" fmla="*/ 41 h 673"/>
                  <a:gd name="T46" fmla="*/ 13 w 575"/>
                  <a:gd name="T47" fmla="*/ 162 h 673"/>
                  <a:gd name="T48" fmla="*/ 14 w 575"/>
                  <a:gd name="T49" fmla="*/ 356 h 673"/>
                  <a:gd name="T50" fmla="*/ 14 w 575"/>
                  <a:gd name="T51" fmla="*/ 626 h 673"/>
                  <a:gd name="T52" fmla="*/ 16 w 575"/>
                  <a:gd name="T53" fmla="*/ 626 h 673"/>
                  <a:gd name="T54" fmla="*/ 18 w 575"/>
                  <a:gd name="T55" fmla="*/ 627 h 673"/>
                  <a:gd name="T56" fmla="*/ 23 w 575"/>
                  <a:gd name="T57" fmla="*/ 628 h 673"/>
                  <a:gd name="T58" fmla="*/ 32 w 575"/>
                  <a:gd name="T59" fmla="*/ 631 h 673"/>
                  <a:gd name="T60" fmla="*/ 45 w 575"/>
                  <a:gd name="T61" fmla="*/ 633 h 673"/>
                  <a:gd name="T62" fmla="*/ 61 w 575"/>
                  <a:gd name="T63" fmla="*/ 636 h 673"/>
                  <a:gd name="T64" fmla="*/ 81 w 575"/>
                  <a:gd name="T65" fmla="*/ 638 h 673"/>
                  <a:gd name="T66" fmla="*/ 108 w 575"/>
                  <a:gd name="T67" fmla="*/ 641 h 673"/>
                  <a:gd name="T68" fmla="*/ 141 w 575"/>
                  <a:gd name="T69" fmla="*/ 645 h 673"/>
                  <a:gd name="T70" fmla="*/ 179 w 575"/>
                  <a:gd name="T71" fmla="*/ 647 h 673"/>
                  <a:gd name="T72" fmla="*/ 224 w 575"/>
                  <a:gd name="T73" fmla="*/ 650 h 673"/>
                  <a:gd name="T74" fmla="*/ 278 w 575"/>
                  <a:gd name="T75" fmla="*/ 652 h 673"/>
                  <a:gd name="T76" fmla="*/ 338 w 575"/>
                  <a:gd name="T77" fmla="*/ 655 h 673"/>
                  <a:gd name="T78" fmla="*/ 408 w 575"/>
                  <a:gd name="T79" fmla="*/ 656 h 673"/>
                  <a:gd name="T80" fmla="*/ 487 w 575"/>
                  <a:gd name="T81" fmla="*/ 657 h 673"/>
                  <a:gd name="T82" fmla="*/ 575 w 575"/>
                  <a:gd name="T83" fmla="*/ 657 h 673"/>
                  <a:gd name="T84" fmla="*/ 575 w 575"/>
                  <a:gd name="T85" fmla="*/ 670 h 6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5"/>
                  <a:gd name="T130" fmla="*/ 0 h 673"/>
                  <a:gd name="T131" fmla="*/ 575 w 575"/>
                  <a:gd name="T132" fmla="*/ 673 h 67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5" h="673">
                    <a:moveTo>
                      <a:pt x="575" y="670"/>
                    </a:moveTo>
                    <a:lnTo>
                      <a:pt x="517" y="671"/>
                    </a:lnTo>
                    <a:lnTo>
                      <a:pt x="460" y="673"/>
                    </a:lnTo>
                    <a:lnTo>
                      <a:pt x="405" y="671"/>
                    </a:lnTo>
                    <a:lnTo>
                      <a:pt x="354" y="670"/>
                    </a:lnTo>
                    <a:lnTo>
                      <a:pt x="303" y="669"/>
                    </a:lnTo>
                    <a:lnTo>
                      <a:pt x="256" y="666"/>
                    </a:lnTo>
                    <a:lnTo>
                      <a:pt x="212" y="662"/>
                    </a:lnTo>
                    <a:lnTo>
                      <a:pt x="171" y="660"/>
                    </a:lnTo>
                    <a:lnTo>
                      <a:pt x="135" y="656"/>
                    </a:lnTo>
                    <a:lnTo>
                      <a:pt x="102" y="654"/>
                    </a:lnTo>
                    <a:lnTo>
                      <a:pt x="73" y="650"/>
                    </a:lnTo>
                    <a:lnTo>
                      <a:pt x="48" y="647"/>
                    </a:lnTo>
                    <a:lnTo>
                      <a:pt x="28" y="645"/>
                    </a:lnTo>
                    <a:lnTo>
                      <a:pt x="14" y="642"/>
                    </a:lnTo>
                    <a:lnTo>
                      <a:pt x="5" y="641"/>
                    </a:lnTo>
                    <a:lnTo>
                      <a:pt x="3" y="641"/>
                    </a:lnTo>
                    <a:lnTo>
                      <a:pt x="0" y="466"/>
                    </a:lnTo>
                    <a:lnTo>
                      <a:pt x="2" y="254"/>
                    </a:lnTo>
                    <a:lnTo>
                      <a:pt x="2" y="76"/>
                    </a:lnTo>
                    <a:lnTo>
                      <a:pt x="3" y="0"/>
                    </a:lnTo>
                    <a:lnTo>
                      <a:pt x="11" y="1"/>
                    </a:lnTo>
                    <a:lnTo>
                      <a:pt x="11" y="41"/>
                    </a:lnTo>
                    <a:lnTo>
                      <a:pt x="13" y="162"/>
                    </a:lnTo>
                    <a:lnTo>
                      <a:pt x="14" y="356"/>
                    </a:lnTo>
                    <a:lnTo>
                      <a:pt x="14" y="626"/>
                    </a:lnTo>
                    <a:lnTo>
                      <a:pt x="16" y="626"/>
                    </a:lnTo>
                    <a:lnTo>
                      <a:pt x="18" y="627"/>
                    </a:lnTo>
                    <a:lnTo>
                      <a:pt x="23" y="628"/>
                    </a:lnTo>
                    <a:lnTo>
                      <a:pt x="32" y="631"/>
                    </a:lnTo>
                    <a:lnTo>
                      <a:pt x="45" y="633"/>
                    </a:lnTo>
                    <a:lnTo>
                      <a:pt x="61" y="636"/>
                    </a:lnTo>
                    <a:lnTo>
                      <a:pt x="81" y="638"/>
                    </a:lnTo>
                    <a:lnTo>
                      <a:pt x="108" y="641"/>
                    </a:lnTo>
                    <a:lnTo>
                      <a:pt x="141" y="645"/>
                    </a:lnTo>
                    <a:lnTo>
                      <a:pt x="179" y="647"/>
                    </a:lnTo>
                    <a:lnTo>
                      <a:pt x="224" y="650"/>
                    </a:lnTo>
                    <a:lnTo>
                      <a:pt x="278" y="652"/>
                    </a:lnTo>
                    <a:lnTo>
                      <a:pt x="338" y="655"/>
                    </a:lnTo>
                    <a:lnTo>
                      <a:pt x="408" y="656"/>
                    </a:lnTo>
                    <a:lnTo>
                      <a:pt x="487" y="657"/>
                    </a:lnTo>
                    <a:lnTo>
                      <a:pt x="575" y="657"/>
                    </a:lnTo>
                    <a:lnTo>
                      <a:pt x="575" y="6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26" name="Freeform 116"/>
              <p:cNvSpPr>
                <a:spLocks/>
              </p:cNvSpPr>
              <p:nvPr/>
            </p:nvSpPr>
            <p:spPr bwMode="auto">
              <a:xfrm>
                <a:off x="3954" y="1758"/>
                <a:ext cx="449" cy="594"/>
              </a:xfrm>
              <a:custGeom>
                <a:avLst/>
                <a:gdLst>
                  <a:gd name="T0" fmla="*/ 2 w 449"/>
                  <a:gd name="T1" fmla="*/ 567 h 594"/>
                  <a:gd name="T2" fmla="*/ 3 w 449"/>
                  <a:gd name="T3" fmla="*/ 567 h 594"/>
                  <a:gd name="T4" fmla="*/ 10 w 449"/>
                  <a:gd name="T5" fmla="*/ 567 h 594"/>
                  <a:gd name="T6" fmla="*/ 19 w 449"/>
                  <a:gd name="T7" fmla="*/ 568 h 594"/>
                  <a:gd name="T8" fmla="*/ 31 w 449"/>
                  <a:gd name="T9" fmla="*/ 568 h 594"/>
                  <a:gd name="T10" fmla="*/ 46 w 449"/>
                  <a:gd name="T11" fmla="*/ 570 h 594"/>
                  <a:gd name="T12" fmla="*/ 67 w 449"/>
                  <a:gd name="T13" fmla="*/ 570 h 594"/>
                  <a:gd name="T14" fmla="*/ 89 w 449"/>
                  <a:gd name="T15" fmla="*/ 571 h 594"/>
                  <a:gd name="T16" fmla="*/ 116 w 449"/>
                  <a:gd name="T17" fmla="*/ 572 h 594"/>
                  <a:gd name="T18" fmla="*/ 146 w 449"/>
                  <a:gd name="T19" fmla="*/ 575 h 594"/>
                  <a:gd name="T20" fmla="*/ 179 w 449"/>
                  <a:gd name="T21" fmla="*/ 576 h 594"/>
                  <a:gd name="T22" fmla="*/ 216 w 449"/>
                  <a:gd name="T23" fmla="*/ 579 h 594"/>
                  <a:gd name="T24" fmla="*/ 255 w 449"/>
                  <a:gd name="T25" fmla="*/ 581 h 594"/>
                  <a:gd name="T26" fmla="*/ 298 w 449"/>
                  <a:gd name="T27" fmla="*/ 584 h 594"/>
                  <a:gd name="T28" fmla="*/ 344 w 449"/>
                  <a:gd name="T29" fmla="*/ 587 h 594"/>
                  <a:gd name="T30" fmla="*/ 393 w 449"/>
                  <a:gd name="T31" fmla="*/ 590 h 594"/>
                  <a:gd name="T32" fmla="*/ 446 w 449"/>
                  <a:gd name="T33" fmla="*/ 594 h 594"/>
                  <a:gd name="T34" fmla="*/ 449 w 449"/>
                  <a:gd name="T35" fmla="*/ 579 h 594"/>
                  <a:gd name="T36" fmla="*/ 446 w 449"/>
                  <a:gd name="T37" fmla="*/ 579 h 594"/>
                  <a:gd name="T38" fmla="*/ 440 w 449"/>
                  <a:gd name="T39" fmla="*/ 579 h 594"/>
                  <a:gd name="T40" fmla="*/ 430 w 449"/>
                  <a:gd name="T41" fmla="*/ 579 h 594"/>
                  <a:gd name="T42" fmla="*/ 417 w 449"/>
                  <a:gd name="T43" fmla="*/ 577 h 594"/>
                  <a:gd name="T44" fmla="*/ 400 w 449"/>
                  <a:gd name="T45" fmla="*/ 577 h 594"/>
                  <a:gd name="T46" fmla="*/ 378 w 449"/>
                  <a:gd name="T47" fmla="*/ 576 h 594"/>
                  <a:gd name="T48" fmla="*/ 354 w 449"/>
                  <a:gd name="T49" fmla="*/ 575 h 594"/>
                  <a:gd name="T50" fmla="*/ 326 w 449"/>
                  <a:gd name="T51" fmla="*/ 574 h 594"/>
                  <a:gd name="T52" fmla="*/ 296 w 449"/>
                  <a:gd name="T53" fmla="*/ 572 h 594"/>
                  <a:gd name="T54" fmla="*/ 263 w 449"/>
                  <a:gd name="T55" fmla="*/ 571 h 594"/>
                  <a:gd name="T56" fmla="*/ 227 w 449"/>
                  <a:gd name="T57" fmla="*/ 568 h 594"/>
                  <a:gd name="T58" fmla="*/ 189 w 449"/>
                  <a:gd name="T59" fmla="*/ 566 h 594"/>
                  <a:gd name="T60" fmla="*/ 148 w 449"/>
                  <a:gd name="T61" fmla="*/ 563 h 594"/>
                  <a:gd name="T62" fmla="*/ 105 w 449"/>
                  <a:gd name="T63" fmla="*/ 561 h 594"/>
                  <a:gd name="T64" fmla="*/ 60 w 449"/>
                  <a:gd name="T65" fmla="*/ 558 h 594"/>
                  <a:gd name="T66" fmla="*/ 13 w 449"/>
                  <a:gd name="T67" fmla="*/ 555 h 594"/>
                  <a:gd name="T68" fmla="*/ 13 w 449"/>
                  <a:gd name="T69" fmla="*/ 508 h 594"/>
                  <a:gd name="T70" fmla="*/ 13 w 449"/>
                  <a:gd name="T71" fmla="*/ 383 h 594"/>
                  <a:gd name="T72" fmla="*/ 15 w 449"/>
                  <a:gd name="T73" fmla="*/ 208 h 594"/>
                  <a:gd name="T74" fmla="*/ 16 w 449"/>
                  <a:gd name="T75" fmla="*/ 7 h 594"/>
                  <a:gd name="T76" fmla="*/ 0 w 449"/>
                  <a:gd name="T77" fmla="*/ 0 h 594"/>
                  <a:gd name="T78" fmla="*/ 0 w 449"/>
                  <a:gd name="T79" fmla="*/ 70 h 594"/>
                  <a:gd name="T80" fmla="*/ 0 w 449"/>
                  <a:gd name="T81" fmla="*/ 233 h 594"/>
                  <a:gd name="T82" fmla="*/ 0 w 449"/>
                  <a:gd name="T83" fmla="*/ 422 h 594"/>
                  <a:gd name="T84" fmla="*/ 2 w 449"/>
                  <a:gd name="T85" fmla="*/ 567 h 5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49"/>
                  <a:gd name="T130" fmla="*/ 0 h 594"/>
                  <a:gd name="T131" fmla="*/ 449 w 449"/>
                  <a:gd name="T132" fmla="*/ 594 h 59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49" h="594">
                    <a:moveTo>
                      <a:pt x="2" y="567"/>
                    </a:moveTo>
                    <a:lnTo>
                      <a:pt x="3" y="567"/>
                    </a:lnTo>
                    <a:lnTo>
                      <a:pt x="10" y="567"/>
                    </a:lnTo>
                    <a:lnTo>
                      <a:pt x="19" y="568"/>
                    </a:lnTo>
                    <a:lnTo>
                      <a:pt x="31" y="568"/>
                    </a:lnTo>
                    <a:lnTo>
                      <a:pt x="46" y="570"/>
                    </a:lnTo>
                    <a:lnTo>
                      <a:pt x="67" y="570"/>
                    </a:lnTo>
                    <a:lnTo>
                      <a:pt x="89" y="571"/>
                    </a:lnTo>
                    <a:lnTo>
                      <a:pt x="116" y="572"/>
                    </a:lnTo>
                    <a:lnTo>
                      <a:pt x="146" y="575"/>
                    </a:lnTo>
                    <a:lnTo>
                      <a:pt x="179" y="576"/>
                    </a:lnTo>
                    <a:lnTo>
                      <a:pt x="216" y="579"/>
                    </a:lnTo>
                    <a:lnTo>
                      <a:pt x="255" y="581"/>
                    </a:lnTo>
                    <a:lnTo>
                      <a:pt x="298" y="584"/>
                    </a:lnTo>
                    <a:lnTo>
                      <a:pt x="344" y="587"/>
                    </a:lnTo>
                    <a:lnTo>
                      <a:pt x="393" y="590"/>
                    </a:lnTo>
                    <a:lnTo>
                      <a:pt x="446" y="594"/>
                    </a:lnTo>
                    <a:lnTo>
                      <a:pt x="449" y="579"/>
                    </a:lnTo>
                    <a:lnTo>
                      <a:pt x="446" y="579"/>
                    </a:lnTo>
                    <a:lnTo>
                      <a:pt x="440" y="579"/>
                    </a:lnTo>
                    <a:lnTo>
                      <a:pt x="430" y="579"/>
                    </a:lnTo>
                    <a:lnTo>
                      <a:pt x="417" y="577"/>
                    </a:lnTo>
                    <a:lnTo>
                      <a:pt x="400" y="577"/>
                    </a:lnTo>
                    <a:lnTo>
                      <a:pt x="378" y="576"/>
                    </a:lnTo>
                    <a:lnTo>
                      <a:pt x="354" y="575"/>
                    </a:lnTo>
                    <a:lnTo>
                      <a:pt x="326" y="574"/>
                    </a:lnTo>
                    <a:lnTo>
                      <a:pt x="296" y="572"/>
                    </a:lnTo>
                    <a:lnTo>
                      <a:pt x="263" y="571"/>
                    </a:lnTo>
                    <a:lnTo>
                      <a:pt x="227" y="568"/>
                    </a:lnTo>
                    <a:lnTo>
                      <a:pt x="189" y="566"/>
                    </a:lnTo>
                    <a:lnTo>
                      <a:pt x="148" y="563"/>
                    </a:lnTo>
                    <a:lnTo>
                      <a:pt x="105" y="561"/>
                    </a:lnTo>
                    <a:lnTo>
                      <a:pt x="60" y="558"/>
                    </a:lnTo>
                    <a:lnTo>
                      <a:pt x="13" y="555"/>
                    </a:lnTo>
                    <a:lnTo>
                      <a:pt x="13" y="508"/>
                    </a:lnTo>
                    <a:lnTo>
                      <a:pt x="13" y="383"/>
                    </a:lnTo>
                    <a:lnTo>
                      <a:pt x="15" y="208"/>
                    </a:lnTo>
                    <a:lnTo>
                      <a:pt x="16" y="7"/>
                    </a:lnTo>
                    <a:lnTo>
                      <a:pt x="0" y="0"/>
                    </a:lnTo>
                    <a:lnTo>
                      <a:pt x="0" y="70"/>
                    </a:lnTo>
                    <a:lnTo>
                      <a:pt x="0" y="233"/>
                    </a:lnTo>
                    <a:lnTo>
                      <a:pt x="0" y="422"/>
                    </a:lnTo>
                    <a:lnTo>
                      <a:pt x="2" y="5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27" name="Freeform 117"/>
              <p:cNvSpPr>
                <a:spLocks/>
              </p:cNvSpPr>
              <p:nvPr/>
            </p:nvSpPr>
            <p:spPr bwMode="auto">
              <a:xfrm>
                <a:off x="3397" y="3312"/>
                <a:ext cx="55" cy="183"/>
              </a:xfrm>
              <a:custGeom>
                <a:avLst/>
                <a:gdLst>
                  <a:gd name="T0" fmla="*/ 49 w 55"/>
                  <a:gd name="T1" fmla="*/ 35 h 183"/>
                  <a:gd name="T2" fmla="*/ 48 w 55"/>
                  <a:gd name="T3" fmla="*/ 35 h 183"/>
                  <a:gd name="T4" fmla="*/ 43 w 55"/>
                  <a:gd name="T5" fmla="*/ 37 h 183"/>
                  <a:gd name="T6" fmla="*/ 36 w 55"/>
                  <a:gd name="T7" fmla="*/ 40 h 183"/>
                  <a:gd name="T8" fmla="*/ 30 w 55"/>
                  <a:gd name="T9" fmla="*/ 50 h 183"/>
                  <a:gd name="T10" fmla="*/ 22 w 55"/>
                  <a:gd name="T11" fmla="*/ 67 h 183"/>
                  <a:gd name="T12" fmla="*/ 19 w 55"/>
                  <a:gd name="T13" fmla="*/ 93 h 183"/>
                  <a:gd name="T14" fmla="*/ 16 w 55"/>
                  <a:gd name="T15" fmla="*/ 130 h 183"/>
                  <a:gd name="T16" fmla="*/ 17 w 55"/>
                  <a:gd name="T17" fmla="*/ 181 h 183"/>
                  <a:gd name="T18" fmla="*/ 3 w 55"/>
                  <a:gd name="T19" fmla="*/ 183 h 183"/>
                  <a:gd name="T20" fmla="*/ 2 w 55"/>
                  <a:gd name="T21" fmla="*/ 177 h 183"/>
                  <a:gd name="T22" fmla="*/ 1 w 55"/>
                  <a:gd name="T23" fmla="*/ 158 h 183"/>
                  <a:gd name="T24" fmla="*/ 0 w 55"/>
                  <a:gd name="T25" fmla="*/ 131 h 183"/>
                  <a:gd name="T26" fmla="*/ 1 w 55"/>
                  <a:gd name="T27" fmla="*/ 101 h 183"/>
                  <a:gd name="T28" fmla="*/ 6 w 55"/>
                  <a:gd name="T29" fmla="*/ 68 h 183"/>
                  <a:gd name="T30" fmla="*/ 16 w 55"/>
                  <a:gd name="T31" fmla="*/ 39 h 183"/>
                  <a:gd name="T32" fmla="*/ 31 w 55"/>
                  <a:gd name="T33" fmla="*/ 15 h 183"/>
                  <a:gd name="T34" fmla="*/ 55 w 55"/>
                  <a:gd name="T35" fmla="*/ 0 h 183"/>
                  <a:gd name="T36" fmla="*/ 49 w 55"/>
                  <a:gd name="T37" fmla="*/ 35 h 18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5"/>
                  <a:gd name="T58" fmla="*/ 0 h 183"/>
                  <a:gd name="T59" fmla="*/ 55 w 55"/>
                  <a:gd name="T60" fmla="*/ 183 h 18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5" h="183">
                    <a:moveTo>
                      <a:pt x="49" y="35"/>
                    </a:moveTo>
                    <a:lnTo>
                      <a:pt x="48" y="35"/>
                    </a:lnTo>
                    <a:lnTo>
                      <a:pt x="43" y="37"/>
                    </a:lnTo>
                    <a:lnTo>
                      <a:pt x="36" y="40"/>
                    </a:lnTo>
                    <a:lnTo>
                      <a:pt x="30" y="50"/>
                    </a:lnTo>
                    <a:lnTo>
                      <a:pt x="22" y="67"/>
                    </a:lnTo>
                    <a:lnTo>
                      <a:pt x="19" y="93"/>
                    </a:lnTo>
                    <a:lnTo>
                      <a:pt x="16" y="130"/>
                    </a:lnTo>
                    <a:lnTo>
                      <a:pt x="17" y="181"/>
                    </a:lnTo>
                    <a:lnTo>
                      <a:pt x="3" y="183"/>
                    </a:lnTo>
                    <a:lnTo>
                      <a:pt x="2" y="177"/>
                    </a:lnTo>
                    <a:lnTo>
                      <a:pt x="1" y="158"/>
                    </a:lnTo>
                    <a:lnTo>
                      <a:pt x="0" y="131"/>
                    </a:lnTo>
                    <a:lnTo>
                      <a:pt x="1" y="101"/>
                    </a:lnTo>
                    <a:lnTo>
                      <a:pt x="6" y="68"/>
                    </a:lnTo>
                    <a:lnTo>
                      <a:pt x="16" y="39"/>
                    </a:lnTo>
                    <a:lnTo>
                      <a:pt x="31" y="15"/>
                    </a:lnTo>
                    <a:lnTo>
                      <a:pt x="55" y="0"/>
                    </a:lnTo>
                    <a:lnTo>
                      <a:pt x="49"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28" name="Freeform 118"/>
              <p:cNvSpPr>
                <a:spLocks/>
              </p:cNvSpPr>
              <p:nvPr/>
            </p:nvSpPr>
            <p:spPr bwMode="auto">
              <a:xfrm>
                <a:off x="4033" y="3075"/>
                <a:ext cx="36" cy="217"/>
              </a:xfrm>
              <a:custGeom>
                <a:avLst/>
                <a:gdLst>
                  <a:gd name="T0" fmla="*/ 36 w 36"/>
                  <a:gd name="T1" fmla="*/ 24 h 217"/>
                  <a:gd name="T2" fmla="*/ 34 w 36"/>
                  <a:gd name="T3" fmla="*/ 27 h 217"/>
                  <a:gd name="T4" fmla="*/ 29 w 36"/>
                  <a:gd name="T5" fmla="*/ 33 h 217"/>
                  <a:gd name="T6" fmla="*/ 24 w 36"/>
                  <a:gd name="T7" fmla="*/ 45 h 217"/>
                  <a:gd name="T8" fmla="*/ 19 w 36"/>
                  <a:gd name="T9" fmla="*/ 62 h 217"/>
                  <a:gd name="T10" fmla="*/ 16 w 36"/>
                  <a:gd name="T11" fmla="*/ 86 h 217"/>
                  <a:gd name="T12" fmla="*/ 14 w 36"/>
                  <a:gd name="T13" fmla="*/ 119 h 217"/>
                  <a:gd name="T14" fmla="*/ 16 w 36"/>
                  <a:gd name="T15" fmla="*/ 160 h 217"/>
                  <a:gd name="T16" fmla="*/ 23 w 36"/>
                  <a:gd name="T17" fmla="*/ 209 h 217"/>
                  <a:gd name="T18" fmla="*/ 13 w 36"/>
                  <a:gd name="T19" fmla="*/ 217 h 217"/>
                  <a:gd name="T20" fmla="*/ 12 w 36"/>
                  <a:gd name="T21" fmla="*/ 208 h 217"/>
                  <a:gd name="T22" fmla="*/ 8 w 36"/>
                  <a:gd name="T23" fmla="*/ 186 h 217"/>
                  <a:gd name="T24" fmla="*/ 3 w 36"/>
                  <a:gd name="T25" fmla="*/ 153 h 217"/>
                  <a:gd name="T26" fmla="*/ 0 w 36"/>
                  <a:gd name="T27" fmla="*/ 117 h 217"/>
                  <a:gd name="T28" fmla="*/ 0 w 36"/>
                  <a:gd name="T29" fmla="*/ 79 h 217"/>
                  <a:gd name="T30" fmla="*/ 4 w 36"/>
                  <a:gd name="T31" fmla="*/ 43 h 217"/>
                  <a:gd name="T32" fmla="*/ 16 w 36"/>
                  <a:gd name="T33" fmla="*/ 16 h 217"/>
                  <a:gd name="T34" fmla="*/ 33 w 36"/>
                  <a:gd name="T35" fmla="*/ 0 h 217"/>
                  <a:gd name="T36" fmla="*/ 36 w 36"/>
                  <a:gd name="T37" fmla="*/ 24 h 21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6"/>
                  <a:gd name="T58" fmla="*/ 0 h 217"/>
                  <a:gd name="T59" fmla="*/ 36 w 36"/>
                  <a:gd name="T60" fmla="*/ 217 h 21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6" h="217">
                    <a:moveTo>
                      <a:pt x="36" y="24"/>
                    </a:moveTo>
                    <a:lnTo>
                      <a:pt x="34" y="27"/>
                    </a:lnTo>
                    <a:lnTo>
                      <a:pt x="29" y="33"/>
                    </a:lnTo>
                    <a:lnTo>
                      <a:pt x="24" y="45"/>
                    </a:lnTo>
                    <a:lnTo>
                      <a:pt x="19" y="62"/>
                    </a:lnTo>
                    <a:lnTo>
                      <a:pt x="16" y="86"/>
                    </a:lnTo>
                    <a:lnTo>
                      <a:pt x="14" y="119"/>
                    </a:lnTo>
                    <a:lnTo>
                      <a:pt x="16" y="160"/>
                    </a:lnTo>
                    <a:lnTo>
                      <a:pt x="23" y="209"/>
                    </a:lnTo>
                    <a:lnTo>
                      <a:pt x="13" y="217"/>
                    </a:lnTo>
                    <a:lnTo>
                      <a:pt x="12" y="208"/>
                    </a:lnTo>
                    <a:lnTo>
                      <a:pt x="8" y="186"/>
                    </a:lnTo>
                    <a:lnTo>
                      <a:pt x="3" y="153"/>
                    </a:lnTo>
                    <a:lnTo>
                      <a:pt x="0" y="117"/>
                    </a:lnTo>
                    <a:lnTo>
                      <a:pt x="0" y="79"/>
                    </a:lnTo>
                    <a:lnTo>
                      <a:pt x="4" y="43"/>
                    </a:lnTo>
                    <a:lnTo>
                      <a:pt x="16" y="16"/>
                    </a:lnTo>
                    <a:lnTo>
                      <a:pt x="33" y="0"/>
                    </a:lnTo>
                    <a:lnTo>
                      <a:pt x="36"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29" name="Freeform 119"/>
              <p:cNvSpPr>
                <a:spLocks/>
              </p:cNvSpPr>
              <p:nvPr/>
            </p:nvSpPr>
            <p:spPr bwMode="auto">
              <a:xfrm>
                <a:off x="3459" y="3769"/>
                <a:ext cx="131" cy="74"/>
              </a:xfrm>
              <a:custGeom>
                <a:avLst/>
                <a:gdLst>
                  <a:gd name="T0" fmla="*/ 20 w 131"/>
                  <a:gd name="T1" fmla="*/ 0 h 74"/>
                  <a:gd name="T2" fmla="*/ 19 w 131"/>
                  <a:gd name="T3" fmla="*/ 2 h 74"/>
                  <a:gd name="T4" fmla="*/ 15 w 131"/>
                  <a:gd name="T5" fmla="*/ 7 h 74"/>
                  <a:gd name="T6" fmla="*/ 10 w 131"/>
                  <a:gd name="T7" fmla="*/ 15 h 74"/>
                  <a:gd name="T8" fmla="*/ 5 w 131"/>
                  <a:gd name="T9" fmla="*/ 25 h 74"/>
                  <a:gd name="T10" fmla="*/ 1 w 131"/>
                  <a:gd name="T11" fmla="*/ 34 h 74"/>
                  <a:gd name="T12" fmla="*/ 0 w 131"/>
                  <a:gd name="T13" fmla="*/ 44 h 74"/>
                  <a:gd name="T14" fmla="*/ 3 w 131"/>
                  <a:gd name="T15" fmla="*/ 50 h 74"/>
                  <a:gd name="T16" fmla="*/ 12 w 131"/>
                  <a:gd name="T17" fmla="*/ 55 h 74"/>
                  <a:gd name="T18" fmla="*/ 31 w 131"/>
                  <a:gd name="T19" fmla="*/ 59 h 74"/>
                  <a:gd name="T20" fmla="*/ 50 w 131"/>
                  <a:gd name="T21" fmla="*/ 63 h 74"/>
                  <a:gd name="T22" fmla="*/ 69 w 131"/>
                  <a:gd name="T23" fmla="*/ 67 h 74"/>
                  <a:gd name="T24" fmla="*/ 87 w 131"/>
                  <a:gd name="T25" fmla="*/ 69 h 74"/>
                  <a:gd name="T26" fmla="*/ 103 w 131"/>
                  <a:gd name="T27" fmla="*/ 72 h 74"/>
                  <a:gd name="T28" fmla="*/ 116 w 131"/>
                  <a:gd name="T29" fmla="*/ 73 h 74"/>
                  <a:gd name="T30" fmla="*/ 125 w 131"/>
                  <a:gd name="T31" fmla="*/ 74 h 74"/>
                  <a:gd name="T32" fmla="*/ 127 w 131"/>
                  <a:gd name="T33" fmla="*/ 74 h 74"/>
                  <a:gd name="T34" fmla="*/ 131 w 131"/>
                  <a:gd name="T35" fmla="*/ 63 h 74"/>
                  <a:gd name="T36" fmla="*/ 131 w 131"/>
                  <a:gd name="T37" fmla="*/ 63 h 74"/>
                  <a:gd name="T38" fmla="*/ 130 w 131"/>
                  <a:gd name="T39" fmla="*/ 62 h 74"/>
                  <a:gd name="T40" fmla="*/ 129 w 131"/>
                  <a:gd name="T41" fmla="*/ 59 h 74"/>
                  <a:gd name="T42" fmla="*/ 124 w 131"/>
                  <a:gd name="T43" fmla="*/ 56 h 74"/>
                  <a:gd name="T44" fmla="*/ 117 w 131"/>
                  <a:gd name="T45" fmla="*/ 54 h 74"/>
                  <a:gd name="T46" fmla="*/ 106 w 131"/>
                  <a:gd name="T47" fmla="*/ 51 h 74"/>
                  <a:gd name="T48" fmla="*/ 92 w 131"/>
                  <a:gd name="T49" fmla="*/ 49 h 74"/>
                  <a:gd name="T50" fmla="*/ 72 w 131"/>
                  <a:gd name="T51" fmla="*/ 48 h 74"/>
                  <a:gd name="T52" fmla="*/ 54 w 131"/>
                  <a:gd name="T53" fmla="*/ 45 h 74"/>
                  <a:gd name="T54" fmla="*/ 43 w 131"/>
                  <a:gd name="T55" fmla="*/ 40 h 74"/>
                  <a:gd name="T56" fmla="*/ 38 w 131"/>
                  <a:gd name="T57" fmla="*/ 35 h 74"/>
                  <a:gd name="T58" fmla="*/ 38 w 131"/>
                  <a:gd name="T59" fmla="*/ 30 h 74"/>
                  <a:gd name="T60" fmla="*/ 40 w 131"/>
                  <a:gd name="T61" fmla="*/ 25 h 74"/>
                  <a:gd name="T62" fmla="*/ 43 w 131"/>
                  <a:gd name="T63" fmla="*/ 20 h 74"/>
                  <a:gd name="T64" fmla="*/ 46 w 131"/>
                  <a:gd name="T65" fmla="*/ 17 h 74"/>
                  <a:gd name="T66" fmla="*/ 48 w 131"/>
                  <a:gd name="T67" fmla="*/ 16 h 74"/>
                  <a:gd name="T68" fmla="*/ 20 w 131"/>
                  <a:gd name="T69" fmla="*/ 0 h 7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1"/>
                  <a:gd name="T106" fmla="*/ 0 h 74"/>
                  <a:gd name="T107" fmla="*/ 131 w 131"/>
                  <a:gd name="T108" fmla="*/ 74 h 7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1" h="74">
                    <a:moveTo>
                      <a:pt x="20" y="0"/>
                    </a:moveTo>
                    <a:lnTo>
                      <a:pt x="19" y="2"/>
                    </a:lnTo>
                    <a:lnTo>
                      <a:pt x="15" y="7"/>
                    </a:lnTo>
                    <a:lnTo>
                      <a:pt x="10" y="15"/>
                    </a:lnTo>
                    <a:lnTo>
                      <a:pt x="5" y="25"/>
                    </a:lnTo>
                    <a:lnTo>
                      <a:pt x="1" y="34"/>
                    </a:lnTo>
                    <a:lnTo>
                      <a:pt x="0" y="44"/>
                    </a:lnTo>
                    <a:lnTo>
                      <a:pt x="3" y="50"/>
                    </a:lnTo>
                    <a:lnTo>
                      <a:pt x="12" y="55"/>
                    </a:lnTo>
                    <a:lnTo>
                      <a:pt x="31" y="59"/>
                    </a:lnTo>
                    <a:lnTo>
                      <a:pt x="50" y="63"/>
                    </a:lnTo>
                    <a:lnTo>
                      <a:pt x="69" y="67"/>
                    </a:lnTo>
                    <a:lnTo>
                      <a:pt x="87" y="69"/>
                    </a:lnTo>
                    <a:lnTo>
                      <a:pt x="103" y="72"/>
                    </a:lnTo>
                    <a:lnTo>
                      <a:pt x="116" y="73"/>
                    </a:lnTo>
                    <a:lnTo>
                      <a:pt x="125" y="74"/>
                    </a:lnTo>
                    <a:lnTo>
                      <a:pt x="127" y="74"/>
                    </a:lnTo>
                    <a:lnTo>
                      <a:pt x="131" y="63"/>
                    </a:lnTo>
                    <a:lnTo>
                      <a:pt x="130" y="62"/>
                    </a:lnTo>
                    <a:lnTo>
                      <a:pt x="129" y="59"/>
                    </a:lnTo>
                    <a:lnTo>
                      <a:pt x="124" y="56"/>
                    </a:lnTo>
                    <a:lnTo>
                      <a:pt x="117" y="54"/>
                    </a:lnTo>
                    <a:lnTo>
                      <a:pt x="106" y="51"/>
                    </a:lnTo>
                    <a:lnTo>
                      <a:pt x="92" y="49"/>
                    </a:lnTo>
                    <a:lnTo>
                      <a:pt x="72" y="48"/>
                    </a:lnTo>
                    <a:lnTo>
                      <a:pt x="54" y="45"/>
                    </a:lnTo>
                    <a:lnTo>
                      <a:pt x="43" y="40"/>
                    </a:lnTo>
                    <a:lnTo>
                      <a:pt x="38" y="35"/>
                    </a:lnTo>
                    <a:lnTo>
                      <a:pt x="38" y="30"/>
                    </a:lnTo>
                    <a:lnTo>
                      <a:pt x="40" y="25"/>
                    </a:lnTo>
                    <a:lnTo>
                      <a:pt x="43" y="20"/>
                    </a:lnTo>
                    <a:lnTo>
                      <a:pt x="46" y="17"/>
                    </a:lnTo>
                    <a:lnTo>
                      <a:pt x="48" y="16"/>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30" name="Freeform 120"/>
              <p:cNvSpPr>
                <a:spLocks/>
              </p:cNvSpPr>
              <p:nvPr/>
            </p:nvSpPr>
            <p:spPr bwMode="auto">
              <a:xfrm>
                <a:off x="4131" y="3223"/>
                <a:ext cx="16" cy="36"/>
              </a:xfrm>
              <a:custGeom>
                <a:avLst/>
                <a:gdLst>
                  <a:gd name="T0" fmla="*/ 14 w 16"/>
                  <a:gd name="T1" fmla="*/ 0 h 36"/>
                  <a:gd name="T2" fmla="*/ 16 w 16"/>
                  <a:gd name="T3" fmla="*/ 33 h 36"/>
                  <a:gd name="T4" fmla="*/ 2 w 16"/>
                  <a:gd name="T5" fmla="*/ 36 h 36"/>
                  <a:gd name="T6" fmla="*/ 0 w 16"/>
                  <a:gd name="T7" fmla="*/ 0 h 36"/>
                  <a:gd name="T8" fmla="*/ 14 w 16"/>
                  <a:gd name="T9" fmla="*/ 0 h 36"/>
                  <a:gd name="T10" fmla="*/ 0 60000 65536"/>
                  <a:gd name="T11" fmla="*/ 0 60000 65536"/>
                  <a:gd name="T12" fmla="*/ 0 60000 65536"/>
                  <a:gd name="T13" fmla="*/ 0 60000 65536"/>
                  <a:gd name="T14" fmla="*/ 0 60000 65536"/>
                  <a:gd name="T15" fmla="*/ 0 w 16"/>
                  <a:gd name="T16" fmla="*/ 0 h 36"/>
                  <a:gd name="T17" fmla="*/ 16 w 16"/>
                  <a:gd name="T18" fmla="*/ 36 h 36"/>
                </a:gdLst>
                <a:ahLst/>
                <a:cxnLst>
                  <a:cxn ang="T10">
                    <a:pos x="T0" y="T1"/>
                  </a:cxn>
                  <a:cxn ang="T11">
                    <a:pos x="T2" y="T3"/>
                  </a:cxn>
                  <a:cxn ang="T12">
                    <a:pos x="T4" y="T5"/>
                  </a:cxn>
                  <a:cxn ang="T13">
                    <a:pos x="T6" y="T7"/>
                  </a:cxn>
                  <a:cxn ang="T14">
                    <a:pos x="T8" y="T9"/>
                  </a:cxn>
                </a:cxnLst>
                <a:rect l="T15" t="T16" r="T17" b="T18"/>
                <a:pathLst>
                  <a:path w="16" h="36">
                    <a:moveTo>
                      <a:pt x="14" y="0"/>
                    </a:moveTo>
                    <a:lnTo>
                      <a:pt x="16" y="33"/>
                    </a:lnTo>
                    <a:lnTo>
                      <a:pt x="2" y="36"/>
                    </a:lnTo>
                    <a:lnTo>
                      <a:pt x="0" y="0"/>
                    </a:lnTo>
                    <a:lnTo>
                      <a:pt x="1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31" name="Freeform 121"/>
              <p:cNvSpPr>
                <a:spLocks/>
              </p:cNvSpPr>
              <p:nvPr/>
            </p:nvSpPr>
            <p:spPr bwMode="auto">
              <a:xfrm>
                <a:off x="4170" y="3618"/>
                <a:ext cx="57" cy="224"/>
              </a:xfrm>
              <a:custGeom>
                <a:avLst/>
                <a:gdLst>
                  <a:gd name="T0" fmla="*/ 57 w 57"/>
                  <a:gd name="T1" fmla="*/ 219 h 224"/>
                  <a:gd name="T2" fmla="*/ 51 w 57"/>
                  <a:gd name="T3" fmla="*/ 123 h 224"/>
                  <a:gd name="T4" fmla="*/ 51 w 57"/>
                  <a:gd name="T5" fmla="*/ 54 h 224"/>
                  <a:gd name="T6" fmla="*/ 54 w 57"/>
                  <a:gd name="T7" fmla="*/ 14 h 224"/>
                  <a:gd name="T8" fmla="*/ 57 w 57"/>
                  <a:gd name="T9" fmla="*/ 0 h 224"/>
                  <a:gd name="T10" fmla="*/ 41 w 57"/>
                  <a:gd name="T11" fmla="*/ 5 h 224"/>
                  <a:gd name="T12" fmla="*/ 37 w 57"/>
                  <a:gd name="T13" fmla="*/ 54 h 224"/>
                  <a:gd name="T14" fmla="*/ 38 w 57"/>
                  <a:gd name="T15" fmla="*/ 123 h 224"/>
                  <a:gd name="T16" fmla="*/ 42 w 57"/>
                  <a:gd name="T17" fmla="*/ 183 h 224"/>
                  <a:gd name="T18" fmla="*/ 43 w 57"/>
                  <a:gd name="T19" fmla="*/ 209 h 224"/>
                  <a:gd name="T20" fmla="*/ 24 w 57"/>
                  <a:gd name="T21" fmla="*/ 211 h 224"/>
                  <a:gd name="T22" fmla="*/ 20 w 57"/>
                  <a:gd name="T23" fmla="*/ 168 h 224"/>
                  <a:gd name="T24" fmla="*/ 18 w 57"/>
                  <a:gd name="T25" fmla="*/ 104 h 224"/>
                  <a:gd name="T26" fmla="*/ 16 w 57"/>
                  <a:gd name="T27" fmla="*/ 44 h 224"/>
                  <a:gd name="T28" fmla="*/ 16 w 57"/>
                  <a:gd name="T29" fmla="*/ 19 h 224"/>
                  <a:gd name="T30" fmla="*/ 0 w 57"/>
                  <a:gd name="T31" fmla="*/ 16 h 224"/>
                  <a:gd name="T32" fmla="*/ 1 w 57"/>
                  <a:gd name="T33" fmla="*/ 38 h 224"/>
                  <a:gd name="T34" fmla="*/ 4 w 57"/>
                  <a:gd name="T35" fmla="*/ 90 h 224"/>
                  <a:gd name="T36" fmla="*/ 8 w 57"/>
                  <a:gd name="T37" fmla="*/ 157 h 224"/>
                  <a:gd name="T38" fmla="*/ 13 w 57"/>
                  <a:gd name="T39" fmla="*/ 224 h 224"/>
                  <a:gd name="T40" fmla="*/ 57 w 57"/>
                  <a:gd name="T41" fmla="*/ 219 h 22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57"/>
                  <a:gd name="T64" fmla="*/ 0 h 224"/>
                  <a:gd name="T65" fmla="*/ 57 w 57"/>
                  <a:gd name="T66" fmla="*/ 224 h 22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57" h="224">
                    <a:moveTo>
                      <a:pt x="57" y="219"/>
                    </a:moveTo>
                    <a:lnTo>
                      <a:pt x="51" y="123"/>
                    </a:lnTo>
                    <a:lnTo>
                      <a:pt x="51" y="54"/>
                    </a:lnTo>
                    <a:lnTo>
                      <a:pt x="54" y="14"/>
                    </a:lnTo>
                    <a:lnTo>
                      <a:pt x="57" y="0"/>
                    </a:lnTo>
                    <a:lnTo>
                      <a:pt x="41" y="5"/>
                    </a:lnTo>
                    <a:lnTo>
                      <a:pt x="37" y="54"/>
                    </a:lnTo>
                    <a:lnTo>
                      <a:pt x="38" y="123"/>
                    </a:lnTo>
                    <a:lnTo>
                      <a:pt x="42" y="183"/>
                    </a:lnTo>
                    <a:lnTo>
                      <a:pt x="43" y="209"/>
                    </a:lnTo>
                    <a:lnTo>
                      <a:pt x="24" y="211"/>
                    </a:lnTo>
                    <a:lnTo>
                      <a:pt x="20" y="168"/>
                    </a:lnTo>
                    <a:lnTo>
                      <a:pt x="18" y="104"/>
                    </a:lnTo>
                    <a:lnTo>
                      <a:pt x="16" y="44"/>
                    </a:lnTo>
                    <a:lnTo>
                      <a:pt x="16" y="19"/>
                    </a:lnTo>
                    <a:lnTo>
                      <a:pt x="0" y="16"/>
                    </a:lnTo>
                    <a:lnTo>
                      <a:pt x="1" y="38"/>
                    </a:lnTo>
                    <a:lnTo>
                      <a:pt x="4" y="90"/>
                    </a:lnTo>
                    <a:lnTo>
                      <a:pt x="8" y="157"/>
                    </a:lnTo>
                    <a:lnTo>
                      <a:pt x="13" y="224"/>
                    </a:lnTo>
                    <a:lnTo>
                      <a:pt x="57" y="2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32" name="Freeform 122"/>
              <p:cNvSpPr>
                <a:spLocks/>
              </p:cNvSpPr>
              <p:nvPr/>
            </p:nvSpPr>
            <p:spPr bwMode="auto">
              <a:xfrm>
                <a:off x="4179" y="3828"/>
                <a:ext cx="51" cy="44"/>
              </a:xfrm>
              <a:custGeom>
                <a:avLst/>
                <a:gdLst>
                  <a:gd name="T0" fmla="*/ 10 w 51"/>
                  <a:gd name="T1" fmla="*/ 11 h 44"/>
                  <a:gd name="T2" fmla="*/ 10 w 51"/>
                  <a:gd name="T3" fmla="*/ 11 h 44"/>
                  <a:gd name="T4" fmla="*/ 10 w 51"/>
                  <a:gd name="T5" fmla="*/ 14 h 44"/>
                  <a:gd name="T6" fmla="*/ 10 w 51"/>
                  <a:gd name="T7" fmla="*/ 20 h 44"/>
                  <a:gd name="T8" fmla="*/ 11 w 51"/>
                  <a:gd name="T9" fmla="*/ 32 h 44"/>
                  <a:gd name="T10" fmla="*/ 16 w 51"/>
                  <a:gd name="T11" fmla="*/ 37 h 44"/>
                  <a:gd name="T12" fmla="*/ 28 w 51"/>
                  <a:gd name="T13" fmla="*/ 37 h 44"/>
                  <a:gd name="T14" fmla="*/ 38 w 51"/>
                  <a:gd name="T15" fmla="*/ 34 h 44"/>
                  <a:gd name="T16" fmla="*/ 43 w 51"/>
                  <a:gd name="T17" fmla="*/ 29 h 44"/>
                  <a:gd name="T18" fmla="*/ 43 w 51"/>
                  <a:gd name="T19" fmla="*/ 24 h 44"/>
                  <a:gd name="T20" fmla="*/ 43 w 51"/>
                  <a:gd name="T21" fmla="*/ 20 h 44"/>
                  <a:gd name="T22" fmla="*/ 43 w 51"/>
                  <a:gd name="T23" fmla="*/ 14 h 44"/>
                  <a:gd name="T24" fmla="*/ 42 w 51"/>
                  <a:gd name="T25" fmla="*/ 5 h 44"/>
                  <a:gd name="T26" fmla="*/ 40 w 51"/>
                  <a:gd name="T27" fmla="*/ 5 h 44"/>
                  <a:gd name="T28" fmla="*/ 40 w 51"/>
                  <a:gd name="T29" fmla="*/ 3 h 44"/>
                  <a:gd name="T30" fmla="*/ 42 w 51"/>
                  <a:gd name="T31" fmla="*/ 1 h 44"/>
                  <a:gd name="T32" fmla="*/ 45 w 51"/>
                  <a:gd name="T33" fmla="*/ 0 h 44"/>
                  <a:gd name="T34" fmla="*/ 48 w 51"/>
                  <a:gd name="T35" fmla="*/ 1 h 44"/>
                  <a:gd name="T36" fmla="*/ 51 w 51"/>
                  <a:gd name="T37" fmla="*/ 6 h 44"/>
                  <a:gd name="T38" fmla="*/ 51 w 51"/>
                  <a:gd name="T39" fmla="*/ 15 h 44"/>
                  <a:gd name="T40" fmla="*/ 51 w 51"/>
                  <a:gd name="T41" fmla="*/ 29 h 44"/>
                  <a:gd name="T42" fmla="*/ 49 w 51"/>
                  <a:gd name="T43" fmla="*/ 33 h 44"/>
                  <a:gd name="T44" fmla="*/ 47 w 51"/>
                  <a:gd name="T45" fmla="*/ 37 h 44"/>
                  <a:gd name="T46" fmla="*/ 43 w 51"/>
                  <a:gd name="T47" fmla="*/ 40 h 44"/>
                  <a:gd name="T48" fmla="*/ 38 w 51"/>
                  <a:gd name="T49" fmla="*/ 42 h 44"/>
                  <a:gd name="T50" fmla="*/ 32 w 51"/>
                  <a:gd name="T51" fmla="*/ 44 h 44"/>
                  <a:gd name="T52" fmla="*/ 24 w 51"/>
                  <a:gd name="T53" fmla="*/ 44 h 44"/>
                  <a:gd name="T54" fmla="*/ 16 w 51"/>
                  <a:gd name="T55" fmla="*/ 43 h 44"/>
                  <a:gd name="T56" fmla="*/ 9 w 51"/>
                  <a:gd name="T57" fmla="*/ 40 h 44"/>
                  <a:gd name="T58" fmla="*/ 2 w 51"/>
                  <a:gd name="T59" fmla="*/ 33 h 44"/>
                  <a:gd name="T60" fmla="*/ 0 w 51"/>
                  <a:gd name="T61" fmla="*/ 20 h 44"/>
                  <a:gd name="T62" fmla="*/ 1 w 51"/>
                  <a:gd name="T63" fmla="*/ 9 h 44"/>
                  <a:gd name="T64" fmla="*/ 4 w 51"/>
                  <a:gd name="T65" fmla="*/ 5 h 44"/>
                  <a:gd name="T66" fmla="*/ 10 w 51"/>
                  <a:gd name="T67" fmla="*/ 6 h 44"/>
                  <a:gd name="T68" fmla="*/ 11 w 51"/>
                  <a:gd name="T69" fmla="*/ 8 h 44"/>
                  <a:gd name="T70" fmla="*/ 11 w 51"/>
                  <a:gd name="T71" fmla="*/ 10 h 44"/>
                  <a:gd name="T72" fmla="*/ 10 w 51"/>
                  <a:gd name="T73" fmla="*/ 11 h 4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1"/>
                  <a:gd name="T112" fmla="*/ 0 h 44"/>
                  <a:gd name="T113" fmla="*/ 51 w 51"/>
                  <a:gd name="T114" fmla="*/ 44 h 4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1" h="44">
                    <a:moveTo>
                      <a:pt x="10" y="11"/>
                    </a:moveTo>
                    <a:lnTo>
                      <a:pt x="10" y="11"/>
                    </a:lnTo>
                    <a:lnTo>
                      <a:pt x="10" y="14"/>
                    </a:lnTo>
                    <a:lnTo>
                      <a:pt x="10" y="20"/>
                    </a:lnTo>
                    <a:lnTo>
                      <a:pt x="11" y="32"/>
                    </a:lnTo>
                    <a:lnTo>
                      <a:pt x="16" y="37"/>
                    </a:lnTo>
                    <a:lnTo>
                      <a:pt x="28" y="37"/>
                    </a:lnTo>
                    <a:lnTo>
                      <a:pt x="38" y="34"/>
                    </a:lnTo>
                    <a:lnTo>
                      <a:pt x="43" y="29"/>
                    </a:lnTo>
                    <a:lnTo>
                      <a:pt x="43" y="24"/>
                    </a:lnTo>
                    <a:lnTo>
                      <a:pt x="43" y="20"/>
                    </a:lnTo>
                    <a:lnTo>
                      <a:pt x="43" y="14"/>
                    </a:lnTo>
                    <a:lnTo>
                      <a:pt x="42" y="5"/>
                    </a:lnTo>
                    <a:lnTo>
                      <a:pt x="40" y="5"/>
                    </a:lnTo>
                    <a:lnTo>
                      <a:pt x="40" y="3"/>
                    </a:lnTo>
                    <a:lnTo>
                      <a:pt x="42" y="1"/>
                    </a:lnTo>
                    <a:lnTo>
                      <a:pt x="45" y="0"/>
                    </a:lnTo>
                    <a:lnTo>
                      <a:pt x="48" y="1"/>
                    </a:lnTo>
                    <a:lnTo>
                      <a:pt x="51" y="6"/>
                    </a:lnTo>
                    <a:lnTo>
                      <a:pt x="51" y="15"/>
                    </a:lnTo>
                    <a:lnTo>
                      <a:pt x="51" y="29"/>
                    </a:lnTo>
                    <a:lnTo>
                      <a:pt x="49" y="33"/>
                    </a:lnTo>
                    <a:lnTo>
                      <a:pt x="47" y="37"/>
                    </a:lnTo>
                    <a:lnTo>
                      <a:pt x="43" y="40"/>
                    </a:lnTo>
                    <a:lnTo>
                      <a:pt x="38" y="42"/>
                    </a:lnTo>
                    <a:lnTo>
                      <a:pt x="32" y="44"/>
                    </a:lnTo>
                    <a:lnTo>
                      <a:pt x="24" y="44"/>
                    </a:lnTo>
                    <a:lnTo>
                      <a:pt x="16" y="43"/>
                    </a:lnTo>
                    <a:lnTo>
                      <a:pt x="9" y="40"/>
                    </a:lnTo>
                    <a:lnTo>
                      <a:pt x="2" y="33"/>
                    </a:lnTo>
                    <a:lnTo>
                      <a:pt x="0" y="20"/>
                    </a:lnTo>
                    <a:lnTo>
                      <a:pt x="1" y="9"/>
                    </a:lnTo>
                    <a:lnTo>
                      <a:pt x="4" y="5"/>
                    </a:lnTo>
                    <a:lnTo>
                      <a:pt x="10" y="6"/>
                    </a:lnTo>
                    <a:lnTo>
                      <a:pt x="11" y="8"/>
                    </a:lnTo>
                    <a:lnTo>
                      <a:pt x="11" y="10"/>
                    </a:lnTo>
                    <a:lnTo>
                      <a:pt x="10"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33" name="Freeform 123"/>
              <p:cNvSpPr>
                <a:spLocks/>
              </p:cNvSpPr>
              <p:nvPr/>
            </p:nvSpPr>
            <p:spPr bwMode="auto">
              <a:xfrm>
                <a:off x="3460" y="2166"/>
                <a:ext cx="296" cy="224"/>
              </a:xfrm>
              <a:custGeom>
                <a:avLst/>
                <a:gdLst>
                  <a:gd name="T0" fmla="*/ 138 w 296"/>
                  <a:gd name="T1" fmla="*/ 7 h 224"/>
                  <a:gd name="T2" fmla="*/ 107 w 296"/>
                  <a:gd name="T3" fmla="*/ 1 h 224"/>
                  <a:gd name="T4" fmla="*/ 62 w 296"/>
                  <a:gd name="T5" fmla="*/ 10 h 224"/>
                  <a:gd name="T6" fmla="*/ 20 w 296"/>
                  <a:gd name="T7" fmla="*/ 55 h 224"/>
                  <a:gd name="T8" fmla="*/ 0 w 296"/>
                  <a:gd name="T9" fmla="*/ 135 h 224"/>
                  <a:gd name="T10" fmla="*/ 2 w 296"/>
                  <a:gd name="T11" fmla="*/ 187 h 224"/>
                  <a:gd name="T12" fmla="*/ 14 w 296"/>
                  <a:gd name="T13" fmla="*/ 212 h 224"/>
                  <a:gd name="T14" fmla="*/ 24 w 296"/>
                  <a:gd name="T15" fmla="*/ 221 h 224"/>
                  <a:gd name="T16" fmla="*/ 39 w 296"/>
                  <a:gd name="T17" fmla="*/ 224 h 224"/>
                  <a:gd name="T18" fmla="*/ 52 w 296"/>
                  <a:gd name="T19" fmla="*/ 139 h 224"/>
                  <a:gd name="T20" fmla="*/ 67 w 296"/>
                  <a:gd name="T21" fmla="*/ 163 h 224"/>
                  <a:gd name="T22" fmla="*/ 94 w 296"/>
                  <a:gd name="T23" fmla="*/ 195 h 224"/>
                  <a:gd name="T24" fmla="*/ 125 w 296"/>
                  <a:gd name="T25" fmla="*/ 214 h 224"/>
                  <a:gd name="T26" fmla="*/ 147 w 296"/>
                  <a:gd name="T27" fmla="*/ 206 h 224"/>
                  <a:gd name="T28" fmla="*/ 166 w 296"/>
                  <a:gd name="T29" fmla="*/ 174 h 224"/>
                  <a:gd name="T30" fmla="*/ 172 w 296"/>
                  <a:gd name="T31" fmla="*/ 209 h 224"/>
                  <a:gd name="T32" fmla="*/ 181 w 296"/>
                  <a:gd name="T33" fmla="*/ 205 h 224"/>
                  <a:gd name="T34" fmla="*/ 200 w 296"/>
                  <a:gd name="T35" fmla="*/ 191 h 224"/>
                  <a:gd name="T36" fmla="*/ 216 w 296"/>
                  <a:gd name="T37" fmla="*/ 162 h 224"/>
                  <a:gd name="T38" fmla="*/ 220 w 296"/>
                  <a:gd name="T39" fmla="*/ 115 h 224"/>
                  <a:gd name="T40" fmla="*/ 226 w 296"/>
                  <a:gd name="T41" fmla="*/ 126 h 224"/>
                  <a:gd name="T42" fmla="*/ 239 w 296"/>
                  <a:gd name="T43" fmla="*/ 153 h 224"/>
                  <a:gd name="T44" fmla="*/ 254 w 296"/>
                  <a:gd name="T45" fmla="*/ 181 h 224"/>
                  <a:gd name="T46" fmla="*/ 267 w 296"/>
                  <a:gd name="T47" fmla="*/ 196 h 224"/>
                  <a:gd name="T48" fmla="*/ 273 w 296"/>
                  <a:gd name="T49" fmla="*/ 192 h 224"/>
                  <a:gd name="T50" fmla="*/ 281 w 296"/>
                  <a:gd name="T51" fmla="*/ 193 h 224"/>
                  <a:gd name="T52" fmla="*/ 287 w 296"/>
                  <a:gd name="T53" fmla="*/ 183 h 224"/>
                  <a:gd name="T54" fmla="*/ 296 w 296"/>
                  <a:gd name="T55" fmla="*/ 152 h 224"/>
                  <a:gd name="T56" fmla="*/ 287 w 296"/>
                  <a:gd name="T57" fmla="*/ 98 h 224"/>
                  <a:gd name="T58" fmla="*/ 242 w 296"/>
                  <a:gd name="T59" fmla="*/ 23 h 224"/>
                  <a:gd name="T60" fmla="*/ 213 w 296"/>
                  <a:gd name="T61" fmla="*/ 2 h 224"/>
                  <a:gd name="T62" fmla="*/ 180 w 296"/>
                  <a:gd name="T63" fmla="*/ 0 h 224"/>
                  <a:gd name="T64" fmla="*/ 154 w 296"/>
                  <a:gd name="T65" fmla="*/ 5 h 224"/>
                  <a:gd name="T66" fmla="*/ 143 w 296"/>
                  <a:gd name="T67" fmla="*/ 9 h 2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96"/>
                  <a:gd name="T103" fmla="*/ 0 h 224"/>
                  <a:gd name="T104" fmla="*/ 296 w 296"/>
                  <a:gd name="T105" fmla="*/ 224 h 2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96" h="224">
                    <a:moveTo>
                      <a:pt x="143" y="9"/>
                    </a:moveTo>
                    <a:lnTo>
                      <a:pt x="138" y="7"/>
                    </a:lnTo>
                    <a:lnTo>
                      <a:pt x="125" y="4"/>
                    </a:lnTo>
                    <a:lnTo>
                      <a:pt x="107" y="1"/>
                    </a:lnTo>
                    <a:lnTo>
                      <a:pt x="86" y="2"/>
                    </a:lnTo>
                    <a:lnTo>
                      <a:pt x="62" y="10"/>
                    </a:lnTo>
                    <a:lnTo>
                      <a:pt x="40" y="26"/>
                    </a:lnTo>
                    <a:lnTo>
                      <a:pt x="20" y="55"/>
                    </a:lnTo>
                    <a:lnTo>
                      <a:pt x="6" y="98"/>
                    </a:lnTo>
                    <a:lnTo>
                      <a:pt x="0" y="135"/>
                    </a:lnTo>
                    <a:lnTo>
                      <a:pt x="0" y="164"/>
                    </a:lnTo>
                    <a:lnTo>
                      <a:pt x="2" y="187"/>
                    </a:lnTo>
                    <a:lnTo>
                      <a:pt x="7" y="202"/>
                    </a:lnTo>
                    <a:lnTo>
                      <a:pt x="14" y="212"/>
                    </a:lnTo>
                    <a:lnTo>
                      <a:pt x="19" y="219"/>
                    </a:lnTo>
                    <a:lnTo>
                      <a:pt x="24" y="221"/>
                    </a:lnTo>
                    <a:lnTo>
                      <a:pt x="25" y="222"/>
                    </a:lnTo>
                    <a:lnTo>
                      <a:pt x="39" y="224"/>
                    </a:lnTo>
                    <a:lnTo>
                      <a:pt x="49" y="135"/>
                    </a:lnTo>
                    <a:lnTo>
                      <a:pt x="52" y="139"/>
                    </a:lnTo>
                    <a:lnTo>
                      <a:pt x="58" y="149"/>
                    </a:lnTo>
                    <a:lnTo>
                      <a:pt x="67" y="163"/>
                    </a:lnTo>
                    <a:lnTo>
                      <a:pt x="80" y="179"/>
                    </a:lnTo>
                    <a:lnTo>
                      <a:pt x="94" y="195"/>
                    </a:lnTo>
                    <a:lnTo>
                      <a:pt x="109" y="207"/>
                    </a:lnTo>
                    <a:lnTo>
                      <a:pt x="125" y="214"/>
                    </a:lnTo>
                    <a:lnTo>
                      <a:pt x="143" y="212"/>
                    </a:lnTo>
                    <a:lnTo>
                      <a:pt x="147" y="206"/>
                    </a:lnTo>
                    <a:lnTo>
                      <a:pt x="157" y="191"/>
                    </a:lnTo>
                    <a:lnTo>
                      <a:pt x="166" y="174"/>
                    </a:lnTo>
                    <a:lnTo>
                      <a:pt x="169" y="163"/>
                    </a:lnTo>
                    <a:lnTo>
                      <a:pt x="172" y="209"/>
                    </a:lnTo>
                    <a:lnTo>
                      <a:pt x="175" y="207"/>
                    </a:lnTo>
                    <a:lnTo>
                      <a:pt x="181" y="205"/>
                    </a:lnTo>
                    <a:lnTo>
                      <a:pt x="190" y="200"/>
                    </a:lnTo>
                    <a:lnTo>
                      <a:pt x="200" y="191"/>
                    </a:lnTo>
                    <a:lnTo>
                      <a:pt x="209" y="178"/>
                    </a:lnTo>
                    <a:lnTo>
                      <a:pt x="216" y="162"/>
                    </a:lnTo>
                    <a:lnTo>
                      <a:pt x="220" y="141"/>
                    </a:lnTo>
                    <a:lnTo>
                      <a:pt x="220" y="115"/>
                    </a:lnTo>
                    <a:lnTo>
                      <a:pt x="221" y="119"/>
                    </a:lnTo>
                    <a:lnTo>
                      <a:pt x="226" y="126"/>
                    </a:lnTo>
                    <a:lnTo>
                      <a:pt x="231" y="139"/>
                    </a:lnTo>
                    <a:lnTo>
                      <a:pt x="239" y="153"/>
                    </a:lnTo>
                    <a:lnTo>
                      <a:pt x="247" y="168"/>
                    </a:lnTo>
                    <a:lnTo>
                      <a:pt x="254" y="181"/>
                    </a:lnTo>
                    <a:lnTo>
                      <a:pt x="262" y="191"/>
                    </a:lnTo>
                    <a:lnTo>
                      <a:pt x="267" y="196"/>
                    </a:lnTo>
                    <a:lnTo>
                      <a:pt x="268" y="195"/>
                    </a:lnTo>
                    <a:lnTo>
                      <a:pt x="273" y="192"/>
                    </a:lnTo>
                    <a:lnTo>
                      <a:pt x="277" y="192"/>
                    </a:lnTo>
                    <a:lnTo>
                      <a:pt x="281" y="193"/>
                    </a:lnTo>
                    <a:lnTo>
                      <a:pt x="283" y="191"/>
                    </a:lnTo>
                    <a:lnTo>
                      <a:pt x="287" y="183"/>
                    </a:lnTo>
                    <a:lnTo>
                      <a:pt x="292" y="171"/>
                    </a:lnTo>
                    <a:lnTo>
                      <a:pt x="296" y="152"/>
                    </a:lnTo>
                    <a:lnTo>
                      <a:pt x="295" y="129"/>
                    </a:lnTo>
                    <a:lnTo>
                      <a:pt x="287" y="98"/>
                    </a:lnTo>
                    <a:lnTo>
                      <a:pt x="269" y="64"/>
                    </a:lnTo>
                    <a:lnTo>
                      <a:pt x="242" y="23"/>
                    </a:lnTo>
                    <a:lnTo>
                      <a:pt x="228" y="10"/>
                    </a:lnTo>
                    <a:lnTo>
                      <a:pt x="213" y="2"/>
                    </a:lnTo>
                    <a:lnTo>
                      <a:pt x="196" y="0"/>
                    </a:lnTo>
                    <a:lnTo>
                      <a:pt x="180" y="0"/>
                    </a:lnTo>
                    <a:lnTo>
                      <a:pt x="166" y="2"/>
                    </a:lnTo>
                    <a:lnTo>
                      <a:pt x="154" y="5"/>
                    </a:lnTo>
                    <a:lnTo>
                      <a:pt x="145" y="7"/>
                    </a:lnTo>
                    <a:lnTo>
                      <a:pt x="143" y="9"/>
                    </a:lnTo>
                    <a:close/>
                  </a:path>
                </a:pathLst>
              </a:custGeom>
              <a:solidFill>
                <a:srgbClr val="7C54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34" name="Freeform 124"/>
              <p:cNvSpPr>
                <a:spLocks/>
              </p:cNvSpPr>
              <p:nvPr/>
            </p:nvSpPr>
            <p:spPr bwMode="auto">
              <a:xfrm>
                <a:off x="3507" y="2606"/>
                <a:ext cx="297" cy="191"/>
              </a:xfrm>
              <a:custGeom>
                <a:avLst/>
                <a:gdLst>
                  <a:gd name="T0" fmla="*/ 155 w 297"/>
                  <a:gd name="T1" fmla="*/ 51 h 191"/>
                  <a:gd name="T2" fmla="*/ 131 w 297"/>
                  <a:gd name="T3" fmla="*/ 42 h 191"/>
                  <a:gd name="T4" fmla="*/ 90 w 297"/>
                  <a:gd name="T5" fmla="*/ 37 h 191"/>
                  <a:gd name="T6" fmla="*/ 33 w 297"/>
                  <a:gd name="T7" fmla="*/ 53 h 191"/>
                  <a:gd name="T8" fmla="*/ 58 w 297"/>
                  <a:gd name="T9" fmla="*/ 191 h 191"/>
                  <a:gd name="T10" fmla="*/ 68 w 297"/>
                  <a:gd name="T11" fmla="*/ 190 h 191"/>
                  <a:gd name="T12" fmla="*/ 91 w 297"/>
                  <a:gd name="T13" fmla="*/ 186 h 191"/>
                  <a:gd name="T14" fmla="*/ 117 w 297"/>
                  <a:gd name="T15" fmla="*/ 183 h 191"/>
                  <a:gd name="T16" fmla="*/ 138 w 297"/>
                  <a:gd name="T17" fmla="*/ 185 h 191"/>
                  <a:gd name="T18" fmla="*/ 131 w 297"/>
                  <a:gd name="T19" fmla="*/ 181 h 191"/>
                  <a:gd name="T20" fmla="*/ 119 w 297"/>
                  <a:gd name="T21" fmla="*/ 170 h 191"/>
                  <a:gd name="T22" fmla="*/ 107 w 297"/>
                  <a:gd name="T23" fmla="*/ 156 h 191"/>
                  <a:gd name="T24" fmla="*/ 107 w 297"/>
                  <a:gd name="T25" fmla="*/ 143 h 191"/>
                  <a:gd name="T26" fmla="*/ 128 w 297"/>
                  <a:gd name="T27" fmla="*/ 140 h 191"/>
                  <a:gd name="T28" fmla="*/ 139 w 297"/>
                  <a:gd name="T29" fmla="*/ 149 h 191"/>
                  <a:gd name="T30" fmla="*/ 130 w 297"/>
                  <a:gd name="T31" fmla="*/ 132 h 191"/>
                  <a:gd name="T32" fmla="*/ 131 w 297"/>
                  <a:gd name="T33" fmla="*/ 110 h 191"/>
                  <a:gd name="T34" fmla="*/ 153 w 297"/>
                  <a:gd name="T35" fmla="*/ 124 h 191"/>
                  <a:gd name="T36" fmla="*/ 168 w 297"/>
                  <a:gd name="T37" fmla="*/ 142 h 191"/>
                  <a:gd name="T38" fmla="*/ 164 w 297"/>
                  <a:gd name="T39" fmla="*/ 120 h 191"/>
                  <a:gd name="T40" fmla="*/ 171 w 297"/>
                  <a:gd name="T41" fmla="*/ 94 h 191"/>
                  <a:gd name="T42" fmla="*/ 191 w 297"/>
                  <a:gd name="T43" fmla="*/ 111 h 191"/>
                  <a:gd name="T44" fmla="*/ 202 w 297"/>
                  <a:gd name="T45" fmla="*/ 134 h 191"/>
                  <a:gd name="T46" fmla="*/ 200 w 297"/>
                  <a:gd name="T47" fmla="*/ 108 h 191"/>
                  <a:gd name="T48" fmla="*/ 207 w 297"/>
                  <a:gd name="T49" fmla="*/ 78 h 191"/>
                  <a:gd name="T50" fmla="*/ 211 w 297"/>
                  <a:gd name="T51" fmla="*/ 82 h 191"/>
                  <a:gd name="T52" fmla="*/ 224 w 297"/>
                  <a:gd name="T53" fmla="*/ 110 h 191"/>
                  <a:gd name="T54" fmla="*/ 248 w 297"/>
                  <a:gd name="T55" fmla="*/ 137 h 191"/>
                  <a:gd name="T56" fmla="*/ 258 w 297"/>
                  <a:gd name="T57" fmla="*/ 121 h 191"/>
                  <a:gd name="T58" fmla="*/ 264 w 297"/>
                  <a:gd name="T59" fmla="*/ 106 h 191"/>
                  <a:gd name="T60" fmla="*/ 277 w 297"/>
                  <a:gd name="T61" fmla="*/ 91 h 191"/>
                  <a:gd name="T62" fmla="*/ 288 w 297"/>
                  <a:gd name="T63" fmla="*/ 100 h 191"/>
                  <a:gd name="T64" fmla="*/ 292 w 297"/>
                  <a:gd name="T65" fmla="*/ 108 h 191"/>
                  <a:gd name="T66" fmla="*/ 296 w 297"/>
                  <a:gd name="T67" fmla="*/ 63 h 191"/>
                  <a:gd name="T68" fmla="*/ 296 w 297"/>
                  <a:gd name="T69" fmla="*/ 0 h 191"/>
                  <a:gd name="T70" fmla="*/ 285 w 297"/>
                  <a:gd name="T71" fmla="*/ 1 h 191"/>
                  <a:gd name="T72" fmla="*/ 255 w 297"/>
                  <a:gd name="T73" fmla="*/ 8 h 191"/>
                  <a:gd name="T74" fmla="*/ 216 w 297"/>
                  <a:gd name="T75" fmla="*/ 23 h 191"/>
                  <a:gd name="T76" fmla="*/ 176 w 297"/>
                  <a:gd name="T77" fmla="*/ 49 h 19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97"/>
                  <a:gd name="T118" fmla="*/ 0 h 191"/>
                  <a:gd name="T119" fmla="*/ 297 w 297"/>
                  <a:gd name="T120" fmla="*/ 191 h 19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97" h="191">
                    <a:moveTo>
                      <a:pt x="158" y="53"/>
                    </a:moveTo>
                    <a:lnTo>
                      <a:pt x="155" y="51"/>
                    </a:lnTo>
                    <a:lnTo>
                      <a:pt x="147" y="47"/>
                    </a:lnTo>
                    <a:lnTo>
                      <a:pt x="131" y="42"/>
                    </a:lnTo>
                    <a:lnTo>
                      <a:pt x="114" y="37"/>
                    </a:lnTo>
                    <a:lnTo>
                      <a:pt x="90" y="37"/>
                    </a:lnTo>
                    <a:lnTo>
                      <a:pt x="63" y="40"/>
                    </a:lnTo>
                    <a:lnTo>
                      <a:pt x="33" y="53"/>
                    </a:lnTo>
                    <a:lnTo>
                      <a:pt x="0" y="73"/>
                    </a:lnTo>
                    <a:lnTo>
                      <a:pt x="58" y="191"/>
                    </a:lnTo>
                    <a:lnTo>
                      <a:pt x="60" y="191"/>
                    </a:lnTo>
                    <a:lnTo>
                      <a:pt x="68" y="190"/>
                    </a:lnTo>
                    <a:lnTo>
                      <a:pt x="78" y="187"/>
                    </a:lnTo>
                    <a:lnTo>
                      <a:pt x="91" y="186"/>
                    </a:lnTo>
                    <a:lnTo>
                      <a:pt x="105" y="185"/>
                    </a:lnTo>
                    <a:lnTo>
                      <a:pt x="117" y="183"/>
                    </a:lnTo>
                    <a:lnTo>
                      <a:pt x="129" y="183"/>
                    </a:lnTo>
                    <a:lnTo>
                      <a:pt x="138" y="185"/>
                    </a:lnTo>
                    <a:lnTo>
                      <a:pt x="136" y="183"/>
                    </a:lnTo>
                    <a:lnTo>
                      <a:pt x="131" y="181"/>
                    </a:lnTo>
                    <a:lnTo>
                      <a:pt x="125" y="176"/>
                    </a:lnTo>
                    <a:lnTo>
                      <a:pt x="119" y="170"/>
                    </a:lnTo>
                    <a:lnTo>
                      <a:pt x="112" y="163"/>
                    </a:lnTo>
                    <a:lnTo>
                      <a:pt x="107" y="156"/>
                    </a:lnTo>
                    <a:lnTo>
                      <a:pt x="106" y="149"/>
                    </a:lnTo>
                    <a:lnTo>
                      <a:pt x="107" y="143"/>
                    </a:lnTo>
                    <a:lnTo>
                      <a:pt x="116" y="138"/>
                    </a:lnTo>
                    <a:lnTo>
                      <a:pt x="128" y="140"/>
                    </a:lnTo>
                    <a:lnTo>
                      <a:pt x="135" y="147"/>
                    </a:lnTo>
                    <a:lnTo>
                      <a:pt x="139" y="149"/>
                    </a:lnTo>
                    <a:lnTo>
                      <a:pt x="135" y="144"/>
                    </a:lnTo>
                    <a:lnTo>
                      <a:pt x="130" y="132"/>
                    </a:lnTo>
                    <a:lnTo>
                      <a:pt x="126" y="119"/>
                    </a:lnTo>
                    <a:lnTo>
                      <a:pt x="131" y="110"/>
                    </a:lnTo>
                    <a:lnTo>
                      <a:pt x="140" y="114"/>
                    </a:lnTo>
                    <a:lnTo>
                      <a:pt x="153" y="124"/>
                    </a:lnTo>
                    <a:lnTo>
                      <a:pt x="163" y="137"/>
                    </a:lnTo>
                    <a:lnTo>
                      <a:pt x="168" y="142"/>
                    </a:lnTo>
                    <a:lnTo>
                      <a:pt x="167" y="135"/>
                    </a:lnTo>
                    <a:lnTo>
                      <a:pt x="164" y="120"/>
                    </a:lnTo>
                    <a:lnTo>
                      <a:pt x="164" y="104"/>
                    </a:lnTo>
                    <a:lnTo>
                      <a:pt x="171" y="94"/>
                    </a:lnTo>
                    <a:lnTo>
                      <a:pt x="181" y="96"/>
                    </a:lnTo>
                    <a:lnTo>
                      <a:pt x="191" y="111"/>
                    </a:lnTo>
                    <a:lnTo>
                      <a:pt x="200" y="127"/>
                    </a:lnTo>
                    <a:lnTo>
                      <a:pt x="202" y="134"/>
                    </a:lnTo>
                    <a:lnTo>
                      <a:pt x="201" y="125"/>
                    </a:lnTo>
                    <a:lnTo>
                      <a:pt x="200" y="108"/>
                    </a:lnTo>
                    <a:lnTo>
                      <a:pt x="201" y="89"/>
                    </a:lnTo>
                    <a:lnTo>
                      <a:pt x="207" y="78"/>
                    </a:lnTo>
                    <a:lnTo>
                      <a:pt x="209" y="78"/>
                    </a:lnTo>
                    <a:lnTo>
                      <a:pt x="211" y="82"/>
                    </a:lnTo>
                    <a:lnTo>
                      <a:pt x="216" y="91"/>
                    </a:lnTo>
                    <a:lnTo>
                      <a:pt x="224" y="110"/>
                    </a:lnTo>
                    <a:lnTo>
                      <a:pt x="236" y="135"/>
                    </a:lnTo>
                    <a:lnTo>
                      <a:pt x="248" y="137"/>
                    </a:lnTo>
                    <a:lnTo>
                      <a:pt x="255" y="128"/>
                    </a:lnTo>
                    <a:lnTo>
                      <a:pt x="258" y="121"/>
                    </a:lnTo>
                    <a:lnTo>
                      <a:pt x="259" y="116"/>
                    </a:lnTo>
                    <a:lnTo>
                      <a:pt x="264" y="106"/>
                    </a:lnTo>
                    <a:lnTo>
                      <a:pt x="269" y="96"/>
                    </a:lnTo>
                    <a:lnTo>
                      <a:pt x="277" y="91"/>
                    </a:lnTo>
                    <a:lnTo>
                      <a:pt x="285" y="94"/>
                    </a:lnTo>
                    <a:lnTo>
                      <a:pt x="288" y="100"/>
                    </a:lnTo>
                    <a:lnTo>
                      <a:pt x="291" y="105"/>
                    </a:lnTo>
                    <a:lnTo>
                      <a:pt x="292" y="108"/>
                    </a:lnTo>
                    <a:lnTo>
                      <a:pt x="293" y="94"/>
                    </a:lnTo>
                    <a:lnTo>
                      <a:pt x="296" y="63"/>
                    </a:lnTo>
                    <a:lnTo>
                      <a:pt x="297" y="27"/>
                    </a:lnTo>
                    <a:lnTo>
                      <a:pt x="296" y="0"/>
                    </a:lnTo>
                    <a:lnTo>
                      <a:pt x="293" y="0"/>
                    </a:lnTo>
                    <a:lnTo>
                      <a:pt x="285" y="1"/>
                    </a:lnTo>
                    <a:lnTo>
                      <a:pt x="271" y="4"/>
                    </a:lnTo>
                    <a:lnTo>
                      <a:pt x="255" y="8"/>
                    </a:lnTo>
                    <a:lnTo>
                      <a:pt x="236" y="14"/>
                    </a:lnTo>
                    <a:lnTo>
                      <a:pt x="216" y="23"/>
                    </a:lnTo>
                    <a:lnTo>
                      <a:pt x="196" y="34"/>
                    </a:lnTo>
                    <a:lnTo>
                      <a:pt x="176" y="49"/>
                    </a:lnTo>
                    <a:lnTo>
                      <a:pt x="158" y="53"/>
                    </a:lnTo>
                    <a:close/>
                  </a:path>
                </a:pathLst>
              </a:custGeom>
              <a:solidFill>
                <a:srgbClr val="6BFF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35" name="Freeform 125"/>
              <p:cNvSpPr>
                <a:spLocks/>
              </p:cNvSpPr>
              <p:nvPr/>
            </p:nvSpPr>
            <p:spPr bwMode="auto">
              <a:xfrm>
                <a:off x="3617" y="2555"/>
                <a:ext cx="40" cy="61"/>
              </a:xfrm>
              <a:custGeom>
                <a:avLst/>
                <a:gdLst>
                  <a:gd name="T0" fmla="*/ 7 w 40"/>
                  <a:gd name="T1" fmla="*/ 0 h 61"/>
                  <a:gd name="T2" fmla="*/ 7 w 40"/>
                  <a:gd name="T3" fmla="*/ 4 h 61"/>
                  <a:gd name="T4" fmla="*/ 7 w 40"/>
                  <a:gd name="T5" fmla="*/ 12 h 61"/>
                  <a:gd name="T6" fmla="*/ 5 w 40"/>
                  <a:gd name="T7" fmla="*/ 19 h 61"/>
                  <a:gd name="T8" fmla="*/ 0 w 40"/>
                  <a:gd name="T9" fmla="*/ 24 h 61"/>
                  <a:gd name="T10" fmla="*/ 29 w 40"/>
                  <a:gd name="T11" fmla="*/ 61 h 61"/>
                  <a:gd name="T12" fmla="*/ 40 w 40"/>
                  <a:gd name="T13" fmla="*/ 55 h 61"/>
                  <a:gd name="T14" fmla="*/ 7 w 40"/>
                  <a:gd name="T15" fmla="*/ 0 h 61"/>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61"/>
                  <a:gd name="T26" fmla="*/ 40 w 40"/>
                  <a:gd name="T27" fmla="*/ 61 h 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61">
                    <a:moveTo>
                      <a:pt x="7" y="0"/>
                    </a:moveTo>
                    <a:lnTo>
                      <a:pt x="7" y="4"/>
                    </a:lnTo>
                    <a:lnTo>
                      <a:pt x="7" y="12"/>
                    </a:lnTo>
                    <a:lnTo>
                      <a:pt x="5" y="19"/>
                    </a:lnTo>
                    <a:lnTo>
                      <a:pt x="0" y="24"/>
                    </a:lnTo>
                    <a:lnTo>
                      <a:pt x="29" y="61"/>
                    </a:lnTo>
                    <a:lnTo>
                      <a:pt x="40" y="55"/>
                    </a:lnTo>
                    <a:lnTo>
                      <a:pt x="7" y="0"/>
                    </a:lnTo>
                    <a:close/>
                  </a:path>
                </a:pathLst>
              </a:custGeom>
              <a:solidFill>
                <a:srgbClr val="3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36" name="Freeform 126"/>
              <p:cNvSpPr>
                <a:spLocks/>
              </p:cNvSpPr>
              <p:nvPr/>
            </p:nvSpPr>
            <p:spPr bwMode="auto">
              <a:xfrm>
                <a:off x="3613" y="2686"/>
                <a:ext cx="185" cy="116"/>
              </a:xfrm>
              <a:custGeom>
                <a:avLst/>
                <a:gdLst>
                  <a:gd name="T0" fmla="*/ 28 w 185"/>
                  <a:gd name="T1" fmla="*/ 65 h 116"/>
                  <a:gd name="T2" fmla="*/ 23 w 185"/>
                  <a:gd name="T3" fmla="*/ 63 h 116"/>
                  <a:gd name="T4" fmla="*/ 10 w 185"/>
                  <a:gd name="T5" fmla="*/ 60 h 116"/>
                  <a:gd name="T6" fmla="*/ 0 w 185"/>
                  <a:gd name="T7" fmla="*/ 62 h 116"/>
                  <a:gd name="T8" fmla="*/ 0 w 185"/>
                  <a:gd name="T9" fmla="*/ 72 h 116"/>
                  <a:gd name="T10" fmla="*/ 5 w 185"/>
                  <a:gd name="T11" fmla="*/ 81 h 116"/>
                  <a:gd name="T12" fmla="*/ 13 w 185"/>
                  <a:gd name="T13" fmla="*/ 90 h 116"/>
                  <a:gd name="T14" fmla="*/ 22 w 185"/>
                  <a:gd name="T15" fmla="*/ 97 h 116"/>
                  <a:gd name="T16" fmla="*/ 33 w 185"/>
                  <a:gd name="T17" fmla="*/ 105 h 116"/>
                  <a:gd name="T18" fmla="*/ 46 w 185"/>
                  <a:gd name="T19" fmla="*/ 111 h 116"/>
                  <a:gd name="T20" fmla="*/ 61 w 185"/>
                  <a:gd name="T21" fmla="*/ 115 h 116"/>
                  <a:gd name="T22" fmla="*/ 77 w 185"/>
                  <a:gd name="T23" fmla="*/ 116 h 116"/>
                  <a:gd name="T24" fmla="*/ 95 w 185"/>
                  <a:gd name="T25" fmla="*/ 114 h 116"/>
                  <a:gd name="T26" fmla="*/ 111 w 185"/>
                  <a:gd name="T27" fmla="*/ 111 h 116"/>
                  <a:gd name="T28" fmla="*/ 124 w 185"/>
                  <a:gd name="T29" fmla="*/ 109 h 116"/>
                  <a:gd name="T30" fmla="*/ 134 w 185"/>
                  <a:gd name="T31" fmla="*/ 106 h 116"/>
                  <a:gd name="T32" fmla="*/ 143 w 185"/>
                  <a:gd name="T33" fmla="*/ 101 h 116"/>
                  <a:gd name="T34" fmla="*/ 151 w 185"/>
                  <a:gd name="T35" fmla="*/ 93 h 116"/>
                  <a:gd name="T36" fmla="*/ 160 w 185"/>
                  <a:gd name="T37" fmla="*/ 81 h 116"/>
                  <a:gd name="T38" fmla="*/ 171 w 185"/>
                  <a:gd name="T39" fmla="*/ 62 h 116"/>
                  <a:gd name="T40" fmla="*/ 185 w 185"/>
                  <a:gd name="T41" fmla="*/ 35 h 116"/>
                  <a:gd name="T42" fmla="*/ 182 w 185"/>
                  <a:gd name="T43" fmla="*/ 29 h 116"/>
                  <a:gd name="T44" fmla="*/ 177 w 185"/>
                  <a:gd name="T45" fmla="*/ 17 h 116"/>
                  <a:gd name="T46" fmla="*/ 170 w 185"/>
                  <a:gd name="T47" fmla="*/ 12 h 116"/>
                  <a:gd name="T48" fmla="*/ 161 w 185"/>
                  <a:gd name="T49" fmla="*/ 25 h 116"/>
                  <a:gd name="T50" fmla="*/ 161 w 185"/>
                  <a:gd name="T51" fmla="*/ 28 h 116"/>
                  <a:gd name="T52" fmla="*/ 158 w 185"/>
                  <a:gd name="T53" fmla="*/ 34 h 116"/>
                  <a:gd name="T54" fmla="*/ 156 w 185"/>
                  <a:gd name="T55" fmla="*/ 41 h 116"/>
                  <a:gd name="T56" fmla="*/ 152 w 185"/>
                  <a:gd name="T57" fmla="*/ 48 h 116"/>
                  <a:gd name="T58" fmla="*/ 147 w 185"/>
                  <a:gd name="T59" fmla="*/ 54 h 116"/>
                  <a:gd name="T60" fmla="*/ 141 w 185"/>
                  <a:gd name="T61" fmla="*/ 55 h 116"/>
                  <a:gd name="T62" fmla="*/ 132 w 185"/>
                  <a:gd name="T63" fmla="*/ 53 h 116"/>
                  <a:gd name="T64" fmla="*/ 122 w 185"/>
                  <a:gd name="T65" fmla="*/ 41 h 116"/>
                  <a:gd name="T66" fmla="*/ 120 w 185"/>
                  <a:gd name="T67" fmla="*/ 34 h 116"/>
                  <a:gd name="T68" fmla="*/ 116 w 185"/>
                  <a:gd name="T69" fmla="*/ 19 h 116"/>
                  <a:gd name="T70" fmla="*/ 110 w 185"/>
                  <a:gd name="T71" fmla="*/ 4 h 116"/>
                  <a:gd name="T72" fmla="*/ 100 w 185"/>
                  <a:gd name="T73" fmla="*/ 0 h 116"/>
                  <a:gd name="T74" fmla="*/ 92 w 185"/>
                  <a:gd name="T75" fmla="*/ 10 h 116"/>
                  <a:gd name="T76" fmla="*/ 92 w 185"/>
                  <a:gd name="T77" fmla="*/ 26 h 116"/>
                  <a:gd name="T78" fmla="*/ 95 w 185"/>
                  <a:gd name="T79" fmla="*/ 43 h 116"/>
                  <a:gd name="T80" fmla="*/ 96 w 185"/>
                  <a:gd name="T81" fmla="*/ 49 h 116"/>
                  <a:gd name="T82" fmla="*/ 92 w 185"/>
                  <a:gd name="T83" fmla="*/ 43 h 116"/>
                  <a:gd name="T84" fmla="*/ 84 w 185"/>
                  <a:gd name="T85" fmla="*/ 30 h 116"/>
                  <a:gd name="T86" fmla="*/ 72 w 185"/>
                  <a:gd name="T87" fmla="*/ 19 h 116"/>
                  <a:gd name="T88" fmla="*/ 63 w 185"/>
                  <a:gd name="T89" fmla="*/ 14 h 116"/>
                  <a:gd name="T90" fmla="*/ 60 w 185"/>
                  <a:gd name="T91" fmla="*/ 21 h 116"/>
                  <a:gd name="T92" fmla="*/ 58 w 185"/>
                  <a:gd name="T93" fmla="*/ 35 h 116"/>
                  <a:gd name="T94" fmla="*/ 60 w 185"/>
                  <a:gd name="T95" fmla="*/ 50 h 116"/>
                  <a:gd name="T96" fmla="*/ 62 w 185"/>
                  <a:gd name="T97" fmla="*/ 59 h 116"/>
                  <a:gd name="T98" fmla="*/ 61 w 185"/>
                  <a:gd name="T99" fmla="*/ 62 h 116"/>
                  <a:gd name="T100" fmla="*/ 60 w 185"/>
                  <a:gd name="T101" fmla="*/ 60 h 116"/>
                  <a:gd name="T102" fmla="*/ 56 w 185"/>
                  <a:gd name="T103" fmla="*/ 57 h 116"/>
                  <a:gd name="T104" fmla="*/ 52 w 185"/>
                  <a:gd name="T105" fmla="*/ 50 h 116"/>
                  <a:gd name="T106" fmla="*/ 46 w 185"/>
                  <a:gd name="T107" fmla="*/ 44 h 116"/>
                  <a:gd name="T108" fmla="*/ 39 w 185"/>
                  <a:gd name="T109" fmla="*/ 39 h 116"/>
                  <a:gd name="T110" fmla="*/ 33 w 185"/>
                  <a:gd name="T111" fmla="*/ 34 h 116"/>
                  <a:gd name="T112" fmla="*/ 28 w 185"/>
                  <a:gd name="T113" fmla="*/ 31 h 116"/>
                  <a:gd name="T114" fmla="*/ 23 w 185"/>
                  <a:gd name="T115" fmla="*/ 31 h 116"/>
                  <a:gd name="T116" fmla="*/ 19 w 185"/>
                  <a:gd name="T117" fmla="*/ 38 h 116"/>
                  <a:gd name="T118" fmla="*/ 22 w 185"/>
                  <a:gd name="T119" fmla="*/ 50 h 116"/>
                  <a:gd name="T120" fmla="*/ 25 w 185"/>
                  <a:gd name="T121" fmla="*/ 60 h 116"/>
                  <a:gd name="T122" fmla="*/ 28 w 185"/>
                  <a:gd name="T123" fmla="*/ 65 h 1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85"/>
                  <a:gd name="T187" fmla="*/ 0 h 116"/>
                  <a:gd name="T188" fmla="*/ 185 w 185"/>
                  <a:gd name="T189" fmla="*/ 116 h 1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85" h="116">
                    <a:moveTo>
                      <a:pt x="28" y="65"/>
                    </a:moveTo>
                    <a:lnTo>
                      <a:pt x="23" y="63"/>
                    </a:lnTo>
                    <a:lnTo>
                      <a:pt x="10" y="60"/>
                    </a:lnTo>
                    <a:lnTo>
                      <a:pt x="0" y="62"/>
                    </a:lnTo>
                    <a:lnTo>
                      <a:pt x="0" y="72"/>
                    </a:lnTo>
                    <a:lnTo>
                      <a:pt x="5" y="81"/>
                    </a:lnTo>
                    <a:lnTo>
                      <a:pt x="13" y="90"/>
                    </a:lnTo>
                    <a:lnTo>
                      <a:pt x="22" y="97"/>
                    </a:lnTo>
                    <a:lnTo>
                      <a:pt x="33" y="105"/>
                    </a:lnTo>
                    <a:lnTo>
                      <a:pt x="46" y="111"/>
                    </a:lnTo>
                    <a:lnTo>
                      <a:pt x="61" y="115"/>
                    </a:lnTo>
                    <a:lnTo>
                      <a:pt x="77" y="116"/>
                    </a:lnTo>
                    <a:lnTo>
                      <a:pt x="95" y="114"/>
                    </a:lnTo>
                    <a:lnTo>
                      <a:pt x="111" y="111"/>
                    </a:lnTo>
                    <a:lnTo>
                      <a:pt x="124" y="109"/>
                    </a:lnTo>
                    <a:lnTo>
                      <a:pt x="134" y="106"/>
                    </a:lnTo>
                    <a:lnTo>
                      <a:pt x="143" y="101"/>
                    </a:lnTo>
                    <a:lnTo>
                      <a:pt x="151" y="93"/>
                    </a:lnTo>
                    <a:lnTo>
                      <a:pt x="160" y="81"/>
                    </a:lnTo>
                    <a:lnTo>
                      <a:pt x="171" y="62"/>
                    </a:lnTo>
                    <a:lnTo>
                      <a:pt x="185" y="35"/>
                    </a:lnTo>
                    <a:lnTo>
                      <a:pt x="182" y="29"/>
                    </a:lnTo>
                    <a:lnTo>
                      <a:pt x="177" y="17"/>
                    </a:lnTo>
                    <a:lnTo>
                      <a:pt x="170" y="12"/>
                    </a:lnTo>
                    <a:lnTo>
                      <a:pt x="161" y="25"/>
                    </a:lnTo>
                    <a:lnTo>
                      <a:pt x="161" y="28"/>
                    </a:lnTo>
                    <a:lnTo>
                      <a:pt x="158" y="34"/>
                    </a:lnTo>
                    <a:lnTo>
                      <a:pt x="156" y="41"/>
                    </a:lnTo>
                    <a:lnTo>
                      <a:pt x="152" y="48"/>
                    </a:lnTo>
                    <a:lnTo>
                      <a:pt x="147" y="54"/>
                    </a:lnTo>
                    <a:lnTo>
                      <a:pt x="141" y="55"/>
                    </a:lnTo>
                    <a:lnTo>
                      <a:pt x="132" y="53"/>
                    </a:lnTo>
                    <a:lnTo>
                      <a:pt x="122" y="41"/>
                    </a:lnTo>
                    <a:lnTo>
                      <a:pt x="120" y="34"/>
                    </a:lnTo>
                    <a:lnTo>
                      <a:pt x="116" y="19"/>
                    </a:lnTo>
                    <a:lnTo>
                      <a:pt x="110" y="4"/>
                    </a:lnTo>
                    <a:lnTo>
                      <a:pt x="100" y="0"/>
                    </a:lnTo>
                    <a:lnTo>
                      <a:pt x="92" y="10"/>
                    </a:lnTo>
                    <a:lnTo>
                      <a:pt x="92" y="26"/>
                    </a:lnTo>
                    <a:lnTo>
                      <a:pt x="95" y="43"/>
                    </a:lnTo>
                    <a:lnTo>
                      <a:pt x="96" y="49"/>
                    </a:lnTo>
                    <a:lnTo>
                      <a:pt x="92" y="43"/>
                    </a:lnTo>
                    <a:lnTo>
                      <a:pt x="84" y="30"/>
                    </a:lnTo>
                    <a:lnTo>
                      <a:pt x="72" y="19"/>
                    </a:lnTo>
                    <a:lnTo>
                      <a:pt x="63" y="14"/>
                    </a:lnTo>
                    <a:lnTo>
                      <a:pt x="60" y="21"/>
                    </a:lnTo>
                    <a:lnTo>
                      <a:pt x="58" y="35"/>
                    </a:lnTo>
                    <a:lnTo>
                      <a:pt x="60" y="50"/>
                    </a:lnTo>
                    <a:lnTo>
                      <a:pt x="62" y="59"/>
                    </a:lnTo>
                    <a:lnTo>
                      <a:pt x="61" y="62"/>
                    </a:lnTo>
                    <a:lnTo>
                      <a:pt x="60" y="60"/>
                    </a:lnTo>
                    <a:lnTo>
                      <a:pt x="56" y="57"/>
                    </a:lnTo>
                    <a:lnTo>
                      <a:pt x="52" y="50"/>
                    </a:lnTo>
                    <a:lnTo>
                      <a:pt x="46" y="44"/>
                    </a:lnTo>
                    <a:lnTo>
                      <a:pt x="39" y="39"/>
                    </a:lnTo>
                    <a:lnTo>
                      <a:pt x="33" y="34"/>
                    </a:lnTo>
                    <a:lnTo>
                      <a:pt x="28" y="31"/>
                    </a:lnTo>
                    <a:lnTo>
                      <a:pt x="23" y="31"/>
                    </a:lnTo>
                    <a:lnTo>
                      <a:pt x="19" y="38"/>
                    </a:lnTo>
                    <a:lnTo>
                      <a:pt x="22" y="50"/>
                    </a:lnTo>
                    <a:lnTo>
                      <a:pt x="25" y="60"/>
                    </a:lnTo>
                    <a:lnTo>
                      <a:pt x="28" y="65"/>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37" name="Freeform 127"/>
              <p:cNvSpPr>
                <a:spLocks/>
              </p:cNvSpPr>
              <p:nvPr/>
            </p:nvSpPr>
            <p:spPr bwMode="auto">
              <a:xfrm>
                <a:off x="3562" y="2461"/>
                <a:ext cx="285" cy="322"/>
              </a:xfrm>
              <a:custGeom>
                <a:avLst/>
                <a:gdLst>
                  <a:gd name="T0" fmla="*/ 4 w 285"/>
                  <a:gd name="T1" fmla="*/ 169 h 322"/>
                  <a:gd name="T2" fmla="*/ 23 w 285"/>
                  <a:gd name="T3" fmla="*/ 151 h 322"/>
                  <a:gd name="T4" fmla="*/ 29 w 285"/>
                  <a:gd name="T5" fmla="*/ 141 h 322"/>
                  <a:gd name="T6" fmla="*/ 37 w 285"/>
                  <a:gd name="T7" fmla="*/ 151 h 322"/>
                  <a:gd name="T8" fmla="*/ 55 w 285"/>
                  <a:gd name="T9" fmla="*/ 132 h 322"/>
                  <a:gd name="T10" fmla="*/ 55 w 285"/>
                  <a:gd name="T11" fmla="*/ 120 h 322"/>
                  <a:gd name="T12" fmla="*/ 83 w 285"/>
                  <a:gd name="T13" fmla="*/ 155 h 322"/>
                  <a:gd name="T14" fmla="*/ 95 w 285"/>
                  <a:gd name="T15" fmla="*/ 149 h 322"/>
                  <a:gd name="T16" fmla="*/ 67 w 285"/>
                  <a:gd name="T17" fmla="*/ 86 h 322"/>
                  <a:gd name="T18" fmla="*/ 73 w 285"/>
                  <a:gd name="T19" fmla="*/ 89 h 322"/>
                  <a:gd name="T20" fmla="*/ 97 w 285"/>
                  <a:gd name="T21" fmla="*/ 82 h 322"/>
                  <a:gd name="T22" fmla="*/ 100 w 285"/>
                  <a:gd name="T23" fmla="*/ 86 h 322"/>
                  <a:gd name="T24" fmla="*/ 109 w 285"/>
                  <a:gd name="T25" fmla="*/ 94 h 322"/>
                  <a:gd name="T26" fmla="*/ 122 w 285"/>
                  <a:gd name="T27" fmla="*/ 103 h 322"/>
                  <a:gd name="T28" fmla="*/ 140 w 285"/>
                  <a:gd name="T29" fmla="*/ 107 h 322"/>
                  <a:gd name="T30" fmla="*/ 141 w 285"/>
                  <a:gd name="T31" fmla="*/ 77 h 322"/>
                  <a:gd name="T32" fmla="*/ 135 w 285"/>
                  <a:gd name="T33" fmla="*/ 20 h 322"/>
                  <a:gd name="T34" fmla="*/ 152 w 285"/>
                  <a:gd name="T35" fmla="*/ 0 h 322"/>
                  <a:gd name="T36" fmla="*/ 169 w 285"/>
                  <a:gd name="T37" fmla="*/ 5 h 322"/>
                  <a:gd name="T38" fmla="*/ 194 w 285"/>
                  <a:gd name="T39" fmla="*/ 16 h 322"/>
                  <a:gd name="T40" fmla="*/ 218 w 285"/>
                  <a:gd name="T41" fmla="*/ 36 h 322"/>
                  <a:gd name="T42" fmla="*/ 238 w 285"/>
                  <a:gd name="T43" fmla="*/ 74 h 322"/>
                  <a:gd name="T44" fmla="*/ 271 w 285"/>
                  <a:gd name="T45" fmla="*/ 150 h 322"/>
                  <a:gd name="T46" fmla="*/ 285 w 285"/>
                  <a:gd name="T47" fmla="*/ 239 h 322"/>
                  <a:gd name="T48" fmla="*/ 249 w 285"/>
                  <a:gd name="T49" fmla="*/ 306 h 322"/>
                  <a:gd name="T50" fmla="*/ 203 w 285"/>
                  <a:gd name="T51" fmla="*/ 320 h 322"/>
                  <a:gd name="T52" fmla="*/ 214 w 285"/>
                  <a:gd name="T53" fmla="*/ 304 h 322"/>
                  <a:gd name="T54" fmla="*/ 231 w 285"/>
                  <a:gd name="T55" fmla="*/ 280 h 322"/>
                  <a:gd name="T56" fmla="*/ 238 w 285"/>
                  <a:gd name="T57" fmla="*/ 256 h 322"/>
                  <a:gd name="T58" fmla="*/ 237 w 285"/>
                  <a:gd name="T59" fmla="*/ 236 h 322"/>
                  <a:gd name="T60" fmla="*/ 242 w 285"/>
                  <a:gd name="T61" fmla="*/ 177 h 322"/>
                  <a:gd name="T62" fmla="*/ 224 w 285"/>
                  <a:gd name="T63" fmla="*/ 146 h 322"/>
                  <a:gd name="T64" fmla="*/ 219 w 285"/>
                  <a:gd name="T65" fmla="*/ 134 h 322"/>
                  <a:gd name="T66" fmla="*/ 198 w 285"/>
                  <a:gd name="T67" fmla="*/ 136 h 322"/>
                  <a:gd name="T68" fmla="*/ 165 w 285"/>
                  <a:gd name="T69" fmla="*/ 148 h 322"/>
                  <a:gd name="T70" fmla="*/ 132 w 285"/>
                  <a:gd name="T71" fmla="*/ 174 h 322"/>
                  <a:gd name="T72" fmla="*/ 114 w 285"/>
                  <a:gd name="T73" fmla="*/ 196 h 322"/>
                  <a:gd name="T74" fmla="*/ 108 w 285"/>
                  <a:gd name="T75" fmla="*/ 191 h 322"/>
                  <a:gd name="T76" fmla="*/ 89 w 285"/>
                  <a:gd name="T77" fmla="*/ 182 h 322"/>
                  <a:gd name="T78" fmla="*/ 54 w 285"/>
                  <a:gd name="T79" fmla="*/ 173 h 322"/>
                  <a:gd name="T80" fmla="*/ 0 w 285"/>
                  <a:gd name="T81" fmla="*/ 172 h 32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85"/>
                  <a:gd name="T124" fmla="*/ 0 h 322"/>
                  <a:gd name="T125" fmla="*/ 285 w 285"/>
                  <a:gd name="T126" fmla="*/ 322 h 32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85" h="322">
                    <a:moveTo>
                      <a:pt x="0" y="172"/>
                    </a:moveTo>
                    <a:lnTo>
                      <a:pt x="4" y="169"/>
                    </a:lnTo>
                    <a:lnTo>
                      <a:pt x="13" y="161"/>
                    </a:lnTo>
                    <a:lnTo>
                      <a:pt x="23" y="151"/>
                    </a:lnTo>
                    <a:lnTo>
                      <a:pt x="28" y="137"/>
                    </a:lnTo>
                    <a:lnTo>
                      <a:pt x="29" y="141"/>
                    </a:lnTo>
                    <a:lnTo>
                      <a:pt x="32" y="149"/>
                    </a:lnTo>
                    <a:lnTo>
                      <a:pt x="37" y="151"/>
                    </a:lnTo>
                    <a:lnTo>
                      <a:pt x="47" y="145"/>
                    </a:lnTo>
                    <a:lnTo>
                      <a:pt x="55" y="132"/>
                    </a:lnTo>
                    <a:lnTo>
                      <a:pt x="56" y="124"/>
                    </a:lnTo>
                    <a:lnTo>
                      <a:pt x="55" y="120"/>
                    </a:lnTo>
                    <a:lnTo>
                      <a:pt x="54" y="118"/>
                    </a:lnTo>
                    <a:lnTo>
                      <a:pt x="83" y="155"/>
                    </a:lnTo>
                    <a:lnTo>
                      <a:pt x="99" y="164"/>
                    </a:lnTo>
                    <a:lnTo>
                      <a:pt x="95" y="149"/>
                    </a:lnTo>
                    <a:lnTo>
                      <a:pt x="65" y="94"/>
                    </a:lnTo>
                    <a:lnTo>
                      <a:pt x="67" y="86"/>
                    </a:lnTo>
                    <a:lnTo>
                      <a:pt x="69" y="87"/>
                    </a:lnTo>
                    <a:lnTo>
                      <a:pt x="73" y="89"/>
                    </a:lnTo>
                    <a:lnTo>
                      <a:pt x="81" y="89"/>
                    </a:lnTo>
                    <a:lnTo>
                      <a:pt x="97" y="82"/>
                    </a:lnTo>
                    <a:lnTo>
                      <a:pt x="98" y="83"/>
                    </a:lnTo>
                    <a:lnTo>
                      <a:pt x="100" y="86"/>
                    </a:lnTo>
                    <a:lnTo>
                      <a:pt x="103" y="91"/>
                    </a:lnTo>
                    <a:lnTo>
                      <a:pt x="109" y="94"/>
                    </a:lnTo>
                    <a:lnTo>
                      <a:pt x="114" y="99"/>
                    </a:lnTo>
                    <a:lnTo>
                      <a:pt x="122" y="103"/>
                    </a:lnTo>
                    <a:lnTo>
                      <a:pt x="131" y="106"/>
                    </a:lnTo>
                    <a:lnTo>
                      <a:pt x="140" y="107"/>
                    </a:lnTo>
                    <a:lnTo>
                      <a:pt x="140" y="98"/>
                    </a:lnTo>
                    <a:lnTo>
                      <a:pt x="141" y="77"/>
                    </a:lnTo>
                    <a:lnTo>
                      <a:pt x="140" y="49"/>
                    </a:lnTo>
                    <a:lnTo>
                      <a:pt x="135" y="20"/>
                    </a:lnTo>
                    <a:lnTo>
                      <a:pt x="150" y="0"/>
                    </a:lnTo>
                    <a:lnTo>
                      <a:pt x="152" y="0"/>
                    </a:lnTo>
                    <a:lnTo>
                      <a:pt x="159" y="2"/>
                    </a:lnTo>
                    <a:lnTo>
                      <a:pt x="169" y="5"/>
                    </a:lnTo>
                    <a:lnTo>
                      <a:pt x="181" y="10"/>
                    </a:lnTo>
                    <a:lnTo>
                      <a:pt x="194" y="16"/>
                    </a:lnTo>
                    <a:lnTo>
                      <a:pt x="207" y="25"/>
                    </a:lnTo>
                    <a:lnTo>
                      <a:pt x="218" y="36"/>
                    </a:lnTo>
                    <a:lnTo>
                      <a:pt x="227" y="51"/>
                    </a:lnTo>
                    <a:lnTo>
                      <a:pt x="238" y="74"/>
                    </a:lnTo>
                    <a:lnTo>
                      <a:pt x="255" y="108"/>
                    </a:lnTo>
                    <a:lnTo>
                      <a:pt x="271" y="150"/>
                    </a:lnTo>
                    <a:lnTo>
                      <a:pt x="283" y="194"/>
                    </a:lnTo>
                    <a:lnTo>
                      <a:pt x="285" y="239"/>
                    </a:lnTo>
                    <a:lnTo>
                      <a:pt x="276" y="277"/>
                    </a:lnTo>
                    <a:lnTo>
                      <a:pt x="249" y="306"/>
                    </a:lnTo>
                    <a:lnTo>
                      <a:pt x="200" y="322"/>
                    </a:lnTo>
                    <a:lnTo>
                      <a:pt x="203" y="320"/>
                    </a:lnTo>
                    <a:lnTo>
                      <a:pt x="208" y="313"/>
                    </a:lnTo>
                    <a:lnTo>
                      <a:pt x="214" y="304"/>
                    </a:lnTo>
                    <a:lnTo>
                      <a:pt x="223" y="293"/>
                    </a:lnTo>
                    <a:lnTo>
                      <a:pt x="231" y="280"/>
                    </a:lnTo>
                    <a:lnTo>
                      <a:pt x="236" y="268"/>
                    </a:lnTo>
                    <a:lnTo>
                      <a:pt x="238" y="256"/>
                    </a:lnTo>
                    <a:lnTo>
                      <a:pt x="236" y="247"/>
                    </a:lnTo>
                    <a:lnTo>
                      <a:pt x="237" y="236"/>
                    </a:lnTo>
                    <a:lnTo>
                      <a:pt x="241" y="210"/>
                    </a:lnTo>
                    <a:lnTo>
                      <a:pt x="242" y="177"/>
                    </a:lnTo>
                    <a:lnTo>
                      <a:pt x="241" y="146"/>
                    </a:lnTo>
                    <a:lnTo>
                      <a:pt x="224" y="146"/>
                    </a:lnTo>
                    <a:lnTo>
                      <a:pt x="223" y="134"/>
                    </a:lnTo>
                    <a:lnTo>
                      <a:pt x="219" y="134"/>
                    </a:lnTo>
                    <a:lnTo>
                      <a:pt x="212" y="135"/>
                    </a:lnTo>
                    <a:lnTo>
                      <a:pt x="198" y="136"/>
                    </a:lnTo>
                    <a:lnTo>
                      <a:pt x="183" y="141"/>
                    </a:lnTo>
                    <a:lnTo>
                      <a:pt x="165" y="148"/>
                    </a:lnTo>
                    <a:lnTo>
                      <a:pt x="148" y="159"/>
                    </a:lnTo>
                    <a:lnTo>
                      <a:pt x="132" y="174"/>
                    </a:lnTo>
                    <a:lnTo>
                      <a:pt x="119" y="194"/>
                    </a:lnTo>
                    <a:lnTo>
                      <a:pt x="114" y="196"/>
                    </a:lnTo>
                    <a:lnTo>
                      <a:pt x="113" y="194"/>
                    </a:lnTo>
                    <a:lnTo>
                      <a:pt x="108" y="191"/>
                    </a:lnTo>
                    <a:lnTo>
                      <a:pt x="100" y="187"/>
                    </a:lnTo>
                    <a:lnTo>
                      <a:pt x="89" y="182"/>
                    </a:lnTo>
                    <a:lnTo>
                      <a:pt x="74" y="177"/>
                    </a:lnTo>
                    <a:lnTo>
                      <a:pt x="54" y="173"/>
                    </a:lnTo>
                    <a:lnTo>
                      <a:pt x="29" y="172"/>
                    </a:lnTo>
                    <a:lnTo>
                      <a:pt x="0" y="172"/>
                    </a:lnTo>
                    <a:close/>
                  </a:path>
                </a:pathLst>
              </a:custGeom>
              <a:solidFill>
                <a:srgbClr val="6BF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38" name="Freeform 128"/>
              <p:cNvSpPr>
                <a:spLocks/>
              </p:cNvSpPr>
              <p:nvPr/>
            </p:nvSpPr>
            <p:spPr bwMode="auto">
              <a:xfrm>
                <a:off x="3376" y="2464"/>
                <a:ext cx="175" cy="328"/>
              </a:xfrm>
              <a:custGeom>
                <a:avLst/>
                <a:gdLst>
                  <a:gd name="T0" fmla="*/ 167 w 175"/>
                  <a:gd name="T1" fmla="*/ 27 h 328"/>
                  <a:gd name="T2" fmla="*/ 150 w 175"/>
                  <a:gd name="T3" fmla="*/ 0 h 328"/>
                  <a:gd name="T4" fmla="*/ 146 w 175"/>
                  <a:gd name="T5" fmla="*/ 2 h 328"/>
                  <a:gd name="T6" fmla="*/ 137 w 175"/>
                  <a:gd name="T7" fmla="*/ 4 h 328"/>
                  <a:gd name="T8" fmla="*/ 123 w 175"/>
                  <a:gd name="T9" fmla="*/ 8 h 328"/>
                  <a:gd name="T10" fmla="*/ 107 w 175"/>
                  <a:gd name="T11" fmla="*/ 13 h 328"/>
                  <a:gd name="T12" fmla="*/ 90 w 175"/>
                  <a:gd name="T13" fmla="*/ 22 h 328"/>
                  <a:gd name="T14" fmla="*/ 75 w 175"/>
                  <a:gd name="T15" fmla="*/ 31 h 328"/>
                  <a:gd name="T16" fmla="*/ 62 w 175"/>
                  <a:gd name="T17" fmla="*/ 43 h 328"/>
                  <a:gd name="T18" fmla="*/ 55 w 175"/>
                  <a:gd name="T19" fmla="*/ 57 h 328"/>
                  <a:gd name="T20" fmla="*/ 45 w 175"/>
                  <a:gd name="T21" fmla="*/ 81 h 328"/>
                  <a:gd name="T22" fmla="*/ 31 w 175"/>
                  <a:gd name="T23" fmla="*/ 121 h 328"/>
                  <a:gd name="T24" fmla="*/ 14 w 175"/>
                  <a:gd name="T25" fmla="*/ 167 h 328"/>
                  <a:gd name="T26" fmla="*/ 3 w 175"/>
                  <a:gd name="T27" fmla="*/ 217 h 328"/>
                  <a:gd name="T28" fmla="*/ 0 w 175"/>
                  <a:gd name="T29" fmla="*/ 265 h 328"/>
                  <a:gd name="T30" fmla="*/ 10 w 175"/>
                  <a:gd name="T31" fmla="*/ 301 h 328"/>
                  <a:gd name="T32" fmla="*/ 40 w 175"/>
                  <a:gd name="T33" fmla="*/ 325 h 328"/>
                  <a:gd name="T34" fmla="*/ 93 w 175"/>
                  <a:gd name="T35" fmla="*/ 328 h 328"/>
                  <a:gd name="T36" fmla="*/ 95 w 175"/>
                  <a:gd name="T37" fmla="*/ 327 h 328"/>
                  <a:gd name="T38" fmla="*/ 100 w 175"/>
                  <a:gd name="T39" fmla="*/ 324 h 328"/>
                  <a:gd name="T40" fmla="*/ 109 w 175"/>
                  <a:gd name="T41" fmla="*/ 319 h 328"/>
                  <a:gd name="T42" fmla="*/ 119 w 175"/>
                  <a:gd name="T43" fmla="*/ 313 h 328"/>
                  <a:gd name="T44" fmla="*/ 131 w 175"/>
                  <a:gd name="T45" fmla="*/ 304 h 328"/>
                  <a:gd name="T46" fmla="*/ 141 w 175"/>
                  <a:gd name="T47" fmla="*/ 294 h 328"/>
                  <a:gd name="T48" fmla="*/ 151 w 175"/>
                  <a:gd name="T49" fmla="*/ 280 h 328"/>
                  <a:gd name="T50" fmla="*/ 157 w 175"/>
                  <a:gd name="T51" fmla="*/ 265 h 328"/>
                  <a:gd name="T52" fmla="*/ 131 w 175"/>
                  <a:gd name="T53" fmla="*/ 214 h 328"/>
                  <a:gd name="T54" fmla="*/ 143 w 175"/>
                  <a:gd name="T55" fmla="*/ 205 h 328"/>
                  <a:gd name="T56" fmla="*/ 138 w 175"/>
                  <a:gd name="T57" fmla="*/ 199 h 328"/>
                  <a:gd name="T58" fmla="*/ 146 w 175"/>
                  <a:gd name="T59" fmla="*/ 191 h 328"/>
                  <a:gd name="T60" fmla="*/ 143 w 175"/>
                  <a:gd name="T61" fmla="*/ 184 h 328"/>
                  <a:gd name="T62" fmla="*/ 146 w 175"/>
                  <a:gd name="T63" fmla="*/ 182 h 328"/>
                  <a:gd name="T64" fmla="*/ 153 w 175"/>
                  <a:gd name="T65" fmla="*/ 179 h 328"/>
                  <a:gd name="T66" fmla="*/ 164 w 175"/>
                  <a:gd name="T67" fmla="*/ 175 h 328"/>
                  <a:gd name="T68" fmla="*/ 175 w 175"/>
                  <a:gd name="T69" fmla="*/ 172 h 328"/>
                  <a:gd name="T70" fmla="*/ 145 w 175"/>
                  <a:gd name="T71" fmla="*/ 151 h 328"/>
                  <a:gd name="T72" fmla="*/ 145 w 175"/>
                  <a:gd name="T73" fmla="*/ 141 h 328"/>
                  <a:gd name="T74" fmla="*/ 147 w 175"/>
                  <a:gd name="T75" fmla="*/ 117 h 328"/>
                  <a:gd name="T76" fmla="*/ 150 w 175"/>
                  <a:gd name="T77" fmla="*/ 90 h 328"/>
                  <a:gd name="T78" fmla="*/ 156 w 175"/>
                  <a:gd name="T79" fmla="*/ 72 h 328"/>
                  <a:gd name="T80" fmla="*/ 157 w 175"/>
                  <a:gd name="T81" fmla="*/ 65 h 328"/>
                  <a:gd name="T82" fmla="*/ 155 w 175"/>
                  <a:gd name="T83" fmla="*/ 55 h 328"/>
                  <a:gd name="T84" fmla="*/ 151 w 175"/>
                  <a:gd name="T85" fmla="*/ 46 h 328"/>
                  <a:gd name="T86" fmla="*/ 148 w 175"/>
                  <a:gd name="T87" fmla="*/ 42 h 328"/>
                  <a:gd name="T88" fmla="*/ 147 w 175"/>
                  <a:gd name="T89" fmla="*/ 38 h 328"/>
                  <a:gd name="T90" fmla="*/ 148 w 175"/>
                  <a:gd name="T91" fmla="*/ 32 h 328"/>
                  <a:gd name="T92" fmla="*/ 153 w 175"/>
                  <a:gd name="T93" fmla="*/ 27 h 328"/>
                  <a:gd name="T94" fmla="*/ 167 w 175"/>
                  <a:gd name="T95" fmla="*/ 27 h 3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5"/>
                  <a:gd name="T145" fmla="*/ 0 h 328"/>
                  <a:gd name="T146" fmla="*/ 175 w 175"/>
                  <a:gd name="T147" fmla="*/ 328 h 32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5" h="328">
                    <a:moveTo>
                      <a:pt x="167" y="27"/>
                    </a:moveTo>
                    <a:lnTo>
                      <a:pt x="150" y="0"/>
                    </a:lnTo>
                    <a:lnTo>
                      <a:pt x="146" y="2"/>
                    </a:lnTo>
                    <a:lnTo>
                      <a:pt x="137" y="4"/>
                    </a:lnTo>
                    <a:lnTo>
                      <a:pt x="123" y="8"/>
                    </a:lnTo>
                    <a:lnTo>
                      <a:pt x="107" y="13"/>
                    </a:lnTo>
                    <a:lnTo>
                      <a:pt x="90" y="22"/>
                    </a:lnTo>
                    <a:lnTo>
                      <a:pt x="75" y="31"/>
                    </a:lnTo>
                    <a:lnTo>
                      <a:pt x="62" y="43"/>
                    </a:lnTo>
                    <a:lnTo>
                      <a:pt x="55" y="57"/>
                    </a:lnTo>
                    <a:lnTo>
                      <a:pt x="45" y="81"/>
                    </a:lnTo>
                    <a:lnTo>
                      <a:pt x="31" y="121"/>
                    </a:lnTo>
                    <a:lnTo>
                      <a:pt x="14" y="167"/>
                    </a:lnTo>
                    <a:lnTo>
                      <a:pt x="3" y="217"/>
                    </a:lnTo>
                    <a:lnTo>
                      <a:pt x="0" y="265"/>
                    </a:lnTo>
                    <a:lnTo>
                      <a:pt x="10" y="301"/>
                    </a:lnTo>
                    <a:lnTo>
                      <a:pt x="40" y="325"/>
                    </a:lnTo>
                    <a:lnTo>
                      <a:pt x="93" y="328"/>
                    </a:lnTo>
                    <a:lnTo>
                      <a:pt x="95" y="327"/>
                    </a:lnTo>
                    <a:lnTo>
                      <a:pt x="100" y="324"/>
                    </a:lnTo>
                    <a:lnTo>
                      <a:pt x="109" y="319"/>
                    </a:lnTo>
                    <a:lnTo>
                      <a:pt x="119" y="313"/>
                    </a:lnTo>
                    <a:lnTo>
                      <a:pt x="131" y="304"/>
                    </a:lnTo>
                    <a:lnTo>
                      <a:pt x="141" y="294"/>
                    </a:lnTo>
                    <a:lnTo>
                      <a:pt x="151" y="280"/>
                    </a:lnTo>
                    <a:lnTo>
                      <a:pt x="157" y="265"/>
                    </a:lnTo>
                    <a:lnTo>
                      <a:pt x="131" y="214"/>
                    </a:lnTo>
                    <a:lnTo>
                      <a:pt x="143" y="205"/>
                    </a:lnTo>
                    <a:lnTo>
                      <a:pt x="138" y="199"/>
                    </a:lnTo>
                    <a:lnTo>
                      <a:pt x="146" y="191"/>
                    </a:lnTo>
                    <a:lnTo>
                      <a:pt x="143" y="184"/>
                    </a:lnTo>
                    <a:lnTo>
                      <a:pt x="146" y="182"/>
                    </a:lnTo>
                    <a:lnTo>
                      <a:pt x="153" y="179"/>
                    </a:lnTo>
                    <a:lnTo>
                      <a:pt x="164" y="175"/>
                    </a:lnTo>
                    <a:lnTo>
                      <a:pt x="175" y="172"/>
                    </a:lnTo>
                    <a:lnTo>
                      <a:pt x="145" y="151"/>
                    </a:lnTo>
                    <a:lnTo>
                      <a:pt x="145" y="141"/>
                    </a:lnTo>
                    <a:lnTo>
                      <a:pt x="147" y="117"/>
                    </a:lnTo>
                    <a:lnTo>
                      <a:pt x="150" y="90"/>
                    </a:lnTo>
                    <a:lnTo>
                      <a:pt x="156" y="72"/>
                    </a:lnTo>
                    <a:lnTo>
                      <a:pt x="157" y="65"/>
                    </a:lnTo>
                    <a:lnTo>
                      <a:pt x="155" y="55"/>
                    </a:lnTo>
                    <a:lnTo>
                      <a:pt x="151" y="46"/>
                    </a:lnTo>
                    <a:lnTo>
                      <a:pt x="148" y="42"/>
                    </a:lnTo>
                    <a:lnTo>
                      <a:pt x="147" y="38"/>
                    </a:lnTo>
                    <a:lnTo>
                      <a:pt x="148" y="32"/>
                    </a:lnTo>
                    <a:lnTo>
                      <a:pt x="153" y="27"/>
                    </a:lnTo>
                    <a:lnTo>
                      <a:pt x="167" y="27"/>
                    </a:lnTo>
                    <a:close/>
                  </a:path>
                </a:pathLst>
              </a:custGeom>
              <a:solidFill>
                <a:srgbClr val="6BF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39" name="Freeform 129"/>
              <p:cNvSpPr>
                <a:spLocks/>
              </p:cNvSpPr>
              <p:nvPr/>
            </p:nvSpPr>
            <p:spPr bwMode="auto">
              <a:xfrm>
                <a:off x="3548" y="2476"/>
                <a:ext cx="31" cy="31"/>
              </a:xfrm>
              <a:custGeom>
                <a:avLst/>
                <a:gdLst>
                  <a:gd name="T0" fmla="*/ 0 w 31"/>
                  <a:gd name="T1" fmla="*/ 15 h 31"/>
                  <a:gd name="T2" fmla="*/ 2 w 31"/>
                  <a:gd name="T3" fmla="*/ 12 h 31"/>
                  <a:gd name="T4" fmla="*/ 7 w 31"/>
                  <a:gd name="T5" fmla="*/ 7 h 31"/>
                  <a:gd name="T6" fmla="*/ 12 w 31"/>
                  <a:gd name="T7" fmla="*/ 1 h 31"/>
                  <a:gd name="T8" fmla="*/ 19 w 31"/>
                  <a:gd name="T9" fmla="*/ 0 h 31"/>
                  <a:gd name="T10" fmla="*/ 23 w 31"/>
                  <a:gd name="T11" fmla="*/ 2 h 31"/>
                  <a:gd name="T12" fmla="*/ 27 w 31"/>
                  <a:gd name="T13" fmla="*/ 9 h 31"/>
                  <a:gd name="T14" fmla="*/ 30 w 31"/>
                  <a:gd name="T15" fmla="*/ 14 h 31"/>
                  <a:gd name="T16" fmla="*/ 31 w 31"/>
                  <a:gd name="T17" fmla="*/ 16 h 31"/>
                  <a:gd name="T18" fmla="*/ 16 w 31"/>
                  <a:gd name="T19" fmla="*/ 31 h 31"/>
                  <a:gd name="T20" fmla="*/ 0 w 31"/>
                  <a:gd name="T21" fmla="*/ 15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
                  <a:gd name="T34" fmla="*/ 0 h 31"/>
                  <a:gd name="T35" fmla="*/ 31 w 31"/>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 h="31">
                    <a:moveTo>
                      <a:pt x="0" y="15"/>
                    </a:moveTo>
                    <a:lnTo>
                      <a:pt x="2" y="12"/>
                    </a:lnTo>
                    <a:lnTo>
                      <a:pt x="7" y="7"/>
                    </a:lnTo>
                    <a:lnTo>
                      <a:pt x="12" y="1"/>
                    </a:lnTo>
                    <a:lnTo>
                      <a:pt x="19" y="0"/>
                    </a:lnTo>
                    <a:lnTo>
                      <a:pt x="23" y="2"/>
                    </a:lnTo>
                    <a:lnTo>
                      <a:pt x="27" y="9"/>
                    </a:lnTo>
                    <a:lnTo>
                      <a:pt x="30" y="14"/>
                    </a:lnTo>
                    <a:lnTo>
                      <a:pt x="31" y="16"/>
                    </a:lnTo>
                    <a:lnTo>
                      <a:pt x="16" y="31"/>
                    </a:lnTo>
                    <a:lnTo>
                      <a:pt x="0" y="15"/>
                    </a:lnTo>
                    <a:close/>
                  </a:path>
                </a:pathLst>
              </a:custGeom>
              <a:solidFill>
                <a:srgbClr val="3FF2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40" name="Freeform 130"/>
              <p:cNvSpPr>
                <a:spLocks/>
              </p:cNvSpPr>
              <p:nvPr/>
            </p:nvSpPr>
            <p:spPr bwMode="auto">
              <a:xfrm>
                <a:off x="3479" y="2281"/>
                <a:ext cx="271" cy="354"/>
              </a:xfrm>
              <a:custGeom>
                <a:avLst/>
                <a:gdLst>
                  <a:gd name="T0" fmla="*/ 18 w 271"/>
                  <a:gd name="T1" fmla="*/ 111 h 354"/>
                  <a:gd name="T2" fmla="*/ 1 w 271"/>
                  <a:gd name="T3" fmla="*/ 106 h 354"/>
                  <a:gd name="T4" fmla="*/ 2 w 271"/>
                  <a:gd name="T5" fmla="*/ 135 h 354"/>
                  <a:gd name="T6" fmla="*/ 11 w 271"/>
                  <a:gd name="T7" fmla="*/ 154 h 354"/>
                  <a:gd name="T8" fmla="*/ 23 w 271"/>
                  <a:gd name="T9" fmla="*/ 167 h 354"/>
                  <a:gd name="T10" fmla="*/ 34 w 271"/>
                  <a:gd name="T11" fmla="*/ 171 h 354"/>
                  <a:gd name="T12" fmla="*/ 66 w 271"/>
                  <a:gd name="T13" fmla="*/ 209 h 354"/>
                  <a:gd name="T14" fmla="*/ 73 w 271"/>
                  <a:gd name="T15" fmla="*/ 202 h 354"/>
                  <a:gd name="T16" fmla="*/ 87 w 271"/>
                  <a:gd name="T17" fmla="*/ 196 h 354"/>
                  <a:gd name="T18" fmla="*/ 96 w 271"/>
                  <a:gd name="T19" fmla="*/ 204 h 354"/>
                  <a:gd name="T20" fmla="*/ 100 w 271"/>
                  <a:gd name="T21" fmla="*/ 210 h 354"/>
                  <a:gd name="T22" fmla="*/ 77 w 271"/>
                  <a:gd name="T23" fmla="*/ 230 h 354"/>
                  <a:gd name="T24" fmla="*/ 59 w 271"/>
                  <a:gd name="T25" fmla="*/ 210 h 354"/>
                  <a:gd name="T26" fmla="*/ 44 w 271"/>
                  <a:gd name="T27" fmla="*/ 219 h 354"/>
                  <a:gd name="T28" fmla="*/ 52 w 271"/>
                  <a:gd name="T29" fmla="*/ 238 h 354"/>
                  <a:gd name="T30" fmla="*/ 52 w 271"/>
                  <a:gd name="T31" fmla="*/ 263 h 354"/>
                  <a:gd name="T32" fmla="*/ 43 w 271"/>
                  <a:gd name="T33" fmla="*/ 304 h 354"/>
                  <a:gd name="T34" fmla="*/ 44 w 271"/>
                  <a:gd name="T35" fmla="*/ 335 h 354"/>
                  <a:gd name="T36" fmla="*/ 59 w 271"/>
                  <a:gd name="T37" fmla="*/ 345 h 354"/>
                  <a:gd name="T38" fmla="*/ 83 w 271"/>
                  <a:gd name="T39" fmla="*/ 350 h 354"/>
                  <a:gd name="T40" fmla="*/ 95 w 271"/>
                  <a:gd name="T41" fmla="*/ 343 h 354"/>
                  <a:gd name="T42" fmla="*/ 110 w 271"/>
                  <a:gd name="T43" fmla="*/ 321 h 354"/>
                  <a:gd name="T44" fmla="*/ 114 w 271"/>
                  <a:gd name="T45" fmla="*/ 330 h 354"/>
                  <a:gd name="T46" fmla="*/ 126 w 271"/>
                  <a:gd name="T47" fmla="*/ 329 h 354"/>
                  <a:gd name="T48" fmla="*/ 135 w 271"/>
                  <a:gd name="T49" fmla="*/ 307 h 354"/>
                  <a:gd name="T50" fmla="*/ 134 w 271"/>
                  <a:gd name="T51" fmla="*/ 297 h 354"/>
                  <a:gd name="T52" fmla="*/ 142 w 271"/>
                  <a:gd name="T53" fmla="*/ 295 h 354"/>
                  <a:gd name="T54" fmla="*/ 144 w 271"/>
                  <a:gd name="T55" fmla="*/ 278 h 354"/>
                  <a:gd name="T56" fmla="*/ 152 w 271"/>
                  <a:gd name="T57" fmla="*/ 267 h 354"/>
                  <a:gd name="T58" fmla="*/ 163 w 271"/>
                  <a:gd name="T59" fmla="*/ 268 h 354"/>
                  <a:gd name="T60" fmla="*/ 180 w 271"/>
                  <a:gd name="T61" fmla="*/ 263 h 354"/>
                  <a:gd name="T62" fmla="*/ 194 w 271"/>
                  <a:gd name="T63" fmla="*/ 244 h 354"/>
                  <a:gd name="T64" fmla="*/ 199 w 271"/>
                  <a:gd name="T65" fmla="*/ 225 h 354"/>
                  <a:gd name="T66" fmla="*/ 210 w 271"/>
                  <a:gd name="T67" fmla="*/ 212 h 354"/>
                  <a:gd name="T68" fmla="*/ 225 w 271"/>
                  <a:gd name="T69" fmla="*/ 191 h 354"/>
                  <a:gd name="T70" fmla="*/ 237 w 271"/>
                  <a:gd name="T71" fmla="*/ 162 h 354"/>
                  <a:gd name="T72" fmla="*/ 243 w 271"/>
                  <a:gd name="T73" fmla="*/ 147 h 354"/>
                  <a:gd name="T74" fmla="*/ 263 w 271"/>
                  <a:gd name="T75" fmla="*/ 137 h 354"/>
                  <a:gd name="T76" fmla="*/ 271 w 271"/>
                  <a:gd name="T77" fmla="*/ 92 h 354"/>
                  <a:gd name="T78" fmla="*/ 253 w 271"/>
                  <a:gd name="T79" fmla="*/ 77 h 354"/>
                  <a:gd name="T80" fmla="*/ 244 w 271"/>
                  <a:gd name="T81" fmla="*/ 80 h 354"/>
                  <a:gd name="T82" fmla="*/ 231 w 271"/>
                  <a:gd name="T83" fmla="*/ 59 h 354"/>
                  <a:gd name="T84" fmla="*/ 215 w 271"/>
                  <a:gd name="T85" fmla="*/ 32 h 354"/>
                  <a:gd name="T86" fmla="*/ 204 w 271"/>
                  <a:gd name="T87" fmla="*/ 6 h 354"/>
                  <a:gd name="T88" fmla="*/ 202 w 271"/>
                  <a:gd name="T89" fmla="*/ 4 h 354"/>
                  <a:gd name="T90" fmla="*/ 200 w 271"/>
                  <a:gd name="T91" fmla="*/ 29 h 354"/>
                  <a:gd name="T92" fmla="*/ 190 w 271"/>
                  <a:gd name="T93" fmla="*/ 63 h 354"/>
                  <a:gd name="T94" fmla="*/ 168 w 271"/>
                  <a:gd name="T95" fmla="*/ 91 h 354"/>
                  <a:gd name="T96" fmla="*/ 149 w 271"/>
                  <a:gd name="T97" fmla="*/ 54 h 354"/>
                  <a:gd name="T98" fmla="*/ 123 w 271"/>
                  <a:gd name="T99" fmla="*/ 96 h 354"/>
                  <a:gd name="T100" fmla="*/ 107 w 271"/>
                  <a:gd name="T101" fmla="*/ 95 h 354"/>
                  <a:gd name="T102" fmla="*/ 80 w 271"/>
                  <a:gd name="T103" fmla="*/ 82 h 354"/>
                  <a:gd name="T104" fmla="*/ 48 w 271"/>
                  <a:gd name="T105" fmla="*/ 51 h 354"/>
                  <a:gd name="T106" fmla="*/ 29 w 271"/>
                  <a:gd name="T107" fmla="*/ 34 h 354"/>
                  <a:gd name="T108" fmla="*/ 20 w 271"/>
                  <a:gd name="T109" fmla="*/ 88 h 35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1"/>
                  <a:gd name="T166" fmla="*/ 0 h 354"/>
                  <a:gd name="T167" fmla="*/ 271 w 271"/>
                  <a:gd name="T168" fmla="*/ 354 h 35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1" h="354">
                    <a:moveTo>
                      <a:pt x="21" y="115"/>
                    </a:moveTo>
                    <a:lnTo>
                      <a:pt x="18" y="111"/>
                    </a:lnTo>
                    <a:lnTo>
                      <a:pt x="9" y="105"/>
                    </a:lnTo>
                    <a:lnTo>
                      <a:pt x="1" y="106"/>
                    </a:lnTo>
                    <a:lnTo>
                      <a:pt x="0" y="123"/>
                    </a:lnTo>
                    <a:lnTo>
                      <a:pt x="2" y="135"/>
                    </a:lnTo>
                    <a:lnTo>
                      <a:pt x="6" y="145"/>
                    </a:lnTo>
                    <a:lnTo>
                      <a:pt x="11" y="154"/>
                    </a:lnTo>
                    <a:lnTo>
                      <a:pt x="16" y="162"/>
                    </a:lnTo>
                    <a:lnTo>
                      <a:pt x="23" y="167"/>
                    </a:lnTo>
                    <a:lnTo>
                      <a:pt x="28" y="169"/>
                    </a:lnTo>
                    <a:lnTo>
                      <a:pt x="34" y="171"/>
                    </a:lnTo>
                    <a:lnTo>
                      <a:pt x="39" y="171"/>
                    </a:lnTo>
                    <a:lnTo>
                      <a:pt x="66" y="209"/>
                    </a:lnTo>
                    <a:lnTo>
                      <a:pt x="68" y="206"/>
                    </a:lnTo>
                    <a:lnTo>
                      <a:pt x="73" y="202"/>
                    </a:lnTo>
                    <a:lnTo>
                      <a:pt x="81" y="199"/>
                    </a:lnTo>
                    <a:lnTo>
                      <a:pt x="87" y="196"/>
                    </a:lnTo>
                    <a:lnTo>
                      <a:pt x="92" y="199"/>
                    </a:lnTo>
                    <a:lnTo>
                      <a:pt x="96" y="204"/>
                    </a:lnTo>
                    <a:lnTo>
                      <a:pt x="99" y="207"/>
                    </a:lnTo>
                    <a:lnTo>
                      <a:pt x="100" y="210"/>
                    </a:lnTo>
                    <a:lnTo>
                      <a:pt x="80" y="235"/>
                    </a:lnTo>
                    <a:lnTo>
                      <a:pt x="77" y="230"/>
                    </a:lnTo>
                    <a:lnTo>
                      <a:pt x="69" y="219"/>
                    </a:lnTo>
                    <a:lnTo>
                      <a:pt x="59" y="210"/>
                    </a:lnTo>
                    <a:lnTo>
                      <a:pt x="48" y="211"/>
                    </a:lnTo>
                    <a:lnTo>
                      <a:pt x="44" y="219"/>
                    </a:lnTo>
                    <a:lnTo>
                      <a:pt x="48" y="228"/>
                    </a:lnTo>
                    <a:lnTo>
                      <a:pt x="52" y="238"/>
                    </a:lnTo>
                    <a:lnTo>
                      <a:pt x="54" y="249"/>
                    </a:lnTo>
                    <a:lnTo>
                      <a:pt x="52" y="263"/>
                    </a:lnTo>
                    <a:lnTo>
                      <a:pt x="48" y="281"/>
                    </a:lnTo>
                    <a:lnTo>
                      <a:pt x="43" y="304"/>
                    </a:lnTo>
                    <a:lnTo>
                      <a:pt x="42" y="334"/>
                    </a:lnTo>
                    <a:lnTo>
                      <a:pt x="44" y="335"/>
                    </a:lnTo>
                    <a:lnTo>
                      <a:pt x="50" y="339"/>
                    </a:lnTo>
                    <a:lnTo>
                      <a:pt x="59" y="345"/>
                    </a:lnTo>
                    <a:lnTo>
                      <a:pt x="71" y="354"/>
                    </a:lnTo>
                    <a:lnTo>
                      <a:pt x="83" y="350"/>
                    </a:lnTo>
                    <a:lnTo>
                      <a:pt x="87" y="349"/>
                    </a:lnTo>
                    <a:lnTo>
                      <a:pt x="95" y="343"/>
                    </a:lnTo>
                    <a:lnTo>
                      <a:pt x="104" y="334"/>
                    </a:lnTo>
                    <a:lnTo>
                      <a:pt x="110" y="321"/>
                    </a:lnTo>
                    <a:lnTo>
                      <a:pt x="111" y="324"/>
                    </a:lnTo>
                    <a:lnTo>
                      <a:pt x="114" y="330"/>
                    </a:lnTo>
                    <a:lnTo>
                      <a:pt x="119" y="334"/>
                    </a:lnTo>
                    <a:lnTo>
                      <a:pt x="126" y="329"/>
                    </a:lnTo>
                    <a:lnTo>
                      <a:pt x="134" y="317"/>
                    </a:lnTo>
                    <a:lnTo>
                      <a:pt x="135" y="307"/>
                    </a:lnTo>
                    <a:lnTo>
                      <a:pt x="135" y="300"/>
                    </a:lnTo>
                    <a:lnTo>
                      <a:pt x="134" y="297"/>
                    </a:lnTo>
                    <a:lnTo>
                      <a:pt x="137" y="297"/>
                    </a:lnTo>
                    <a:lnTo>
                      <a:pt x="142" y="295"/>
                    </a:lnTo>
                    <a:lnTo>
                      <a:pt x="145" y="290"/>
                    </a:lnTo>
                    <a:lnTo>
                      <a:pt x="144" y="278"/>
                    </a:lnTo>
                    <a:lnTo>
                      <a:pt x="150" y="267"/>
                    </a:lnTo>
                    <a:lnTo>
                      <a:pt x="152" y="267"/>
                    </a:lnTo>
                    <a:lnTo>
                      <a:pt x="157" y="268"/>
                    </a:lnTo>
                    <a:lnTo>
                      <a:pt x="163" y="268"/>
                    </a:lnTo>
                    <a:lnTo>
                      <a:pt x="171" y="267"/>
                    </a:lnTo>
                    <a:lnTo>
                      <a:pt x="180" y="263"/>
                    </a:lnTo>
                    <a:lnTo>
                      <a:pt x="187" y="257"/>
                    </a:lnTo>
                    <a:lnTo>
                      <a:pt x="194" y="244"/>
                    </a:lnTo>
                    <a:lnTo>
                      <a:pt x="197" y="226"/>
                    </a:lnTo>
                    <a:lnTo>
                      <a:pt x="199" y="225"/>
                    </a:lnTo>
                    <a:lnTo>
                      <a:pt x="204" y="220"/>
                    </a:lnTo>
                    <a:lnTo>
                      <a:pt x="210" y="212"/>
                    </a:lnTo>
                    <a:lnTo>
                      <a:pt x="218" y="202"/>
                    </a:lnTo>
                    <a:lnTo>
                      <a:pt x="225" y="191"/>
                    </a:lnTo>
                    <a:lnTo>
                      <a:pt x="231" y="177"/>
                    </a:lnTo>
                    <a:lnTo>
                      <a:pt x="237" y="162"/>
                    </a:lnTo>
                    <a:lnTo>
                      <a:pt x="239" y="145"/>
                    </a:lnTo>
                    <a:lnTo>
                      <a:pt x="243" y="147"/>
                    </a:lnTo>
                    <a:lnTo>
                      <a:pt x="252" y="145"/>
                    </a:lnTo>
                    <a:lnTo>
                      <a:pt x="263" y="137"/>
                    </a:lnTo>
                    <a:lnTo>
                      <a:pt x="271" y="115"/>
                    </a:lnTo>
                    <a:lnTo>
                      <a:pt x="271" y="92"/>
                    </a:lnTo>
                    <a:lnTo>
                      <a:pt x="263" y="80"/>
                    </a:lnTo>
                    <a:lnTo>
                      <a:pt x="253" y="77"/>
                    </a:lnTo>
                    <a:lnTo>
                      <a:pt x="247" y="82"/>
                    </a:lnTo>
                    <a:lnTo>
                      <a:pt x="244" y="80"/>
                    </a:lnTo>
                    <a:lnTo>
                      <a:pt x="239" y="71"/>
                    </a:lnTo>
                    <a:lnTo>
                      <a:pt x="231" y="59"/>
                    </a:lnTo>
                    <a:lnTo>
                      <a:pt x="223" y="45"/>
                    </a:lnTo>
                    <a:lnTo>
                      <a:pt x="215" y="32"/>
                    </a:lnTo>
                    <a:lnTo>
                      <a:pt x="207" y="18"/>
                    </a:lnTo>
                    <a:lnTo>
                      <a:pt x="204" y="6"/>
                    </a:lnTo>
                    <a:lnTo>
                      <a:pt x="202" y="0"/>
                    </a:lnTo>
                    <a:lnTo>
                      <a:pt x="202" y="4"/>
                    </a:lnTo>
                    <a:lnTo>
                      <a:pt x="201" y="14"/>
                    </a:lnTo>
                    <a:lnTo>
                      <a:pt x="200" y="29"/>
                    </a:lnTo>
                    <a:lnTo>
                      <a:pt x="196" y="45"/>
                    </a:lnTo>
                    <a:lnTo>
                      <a:pt x="190" y="63"/>
                    </a:lnTo>
                    <a:lnTo>
                      <a:pt x="181" y="78"/>
                    </a:lnTo>
                    <a:lnTo>
                      <a:pt x="168" y="91"/>
                    </a:lnTo>
                    <a:lnTo>
                      <a:pt x="152" y="96"/>
                    </a:lnTo>
                    <a:lnTo>
                      <a:pt x="149" y="54"/>
                    </a:lnTo>
                    <a:lnTo>
                      <a:pt x="125" y="96"/>
                    </a:lnTo>
                    <a:lnTo>
                      <a:pt x="123" y="96"/>
                    </a:lnTo>
                    <a:lnTo>
                      <a:pt x="116" y="96"/>
                    </a:lnTo>
                    <a:lnTo>
                      <a:pt x="107" y="95"/>
                    </a:lnTo>
                    <a:lnTo>
                      <a:pt x="95" y="90"/>
                    </a:lnTo>
                    <a:lnTo>
                      <a:pt x="80" y="82"/>
                    </a:lnTo>
                    <a:lnTo>
                      <a:pt x="64" y="69"/>
                    </a:lnTo>
                    <a:lnTo>
                      <a:pt x="48" y="51"/>
                    </a:lnTo>
                    <a:lnTo>
                      <a:pt x="31" y="24"/>
                    </a:lnTo>
                    <a:lnTo>
                      <a:pt x="29" y="34"/>
                    </a:lnTo>
                    <a:lnTo>
                      <a:pt x="24" y="58"/>
                    </a:lnTo>
                    <a:lnTo>
                      <a:pt x="20" y="88"/>
                    </a:lnTo>
                    <a:lnTo>
                      <a:pt x="21" y="115"/>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41" name="Freeform 131"/>
              <p:cNvSpPr>
                <a:spLocks/>
              </p:cNvSpPr>
              <p:nvPr/>
            </p:nvSpPr>
            <p:spPr bwMode="auto">
              <a:xfrm>
                <a:off x="3453" y="2161"/>
                <a:ext cx="307" cy="234"/>
              </a:xfrm>
              <a:custGeom>
                <a:avLst/>
                <a:gdLst>
                  <a:gd name="T0" fmla="*/ 284 w 307"/>
                  <a:gd name="T1" fmla="*/ 159 h 234"/>
                  <a:gd name="T2" fmla="*/ 282 w 307"/>
                  <a:gd name="T3" fmla="*/ 133 h 234"/>
                  <a:gd name="T4" fmla="*/ 275 w 307"/>
                  <a:gd name="T5" fmla="*/ 133 h 234"/>
                  <a:gd name="T6" fmla="*/ 273 w 307"/>
                  <a:gd name="T7" fmla="*/ 179 h 234"/>
                  <a:gd name="T8" fmla="*/ 261 w 307"/>
                  <a:gd name="T9" fmla="*/ 174 h 234"/>
                  <a:gd name="T10" fmla="*/ 244 w 307"/>
                  <a:gd name="T11" fmla="*/ 144 h 234"/>
                  <a:gd name="T12" fmla="*/ 233 w 307"/>
                  <a:gd name="T13" fmla="*/ 120 h 234"/>
                  <a:gd name="T14" fmla="*/ 221 w 307"/>
                  <a:gd name="T15" fmla="*/ 109 h 234"/>
                  <a:gd name="T16" fmla="*/ 220 w 307"/>
                  <a:gd name="T17" fmla="*/ 159 h 234"/>
                  <a:gd name="T18" fmla="*/ 198 w 307"/>
                  <a:gd name="T19" fmla="*/ 198 h 234"/>
                  <a:gd name="T20" fmla="*/ 184 w 307"/>
                  <a:gd name="T21" fmla="*/ 207 h 234"/>
                  <a:gd name="T22" fmla="*/ 179 w 307"/>
                  <a:gd name="T23" fmla="*/ 148 h 234"/>
                  <a:gd name="T24" fmla="*/ 166 w 307"/>
                  <a:gd name="T25" fmla="*/ 117 h 234"/>
                  <a:gd name="T26" fmla="*/ 168 w 307"/>
                  <a:gd name="T27" fmla="*/ 162 h 234"/>
                  <a:gd name="T28" fmla="*/ 149 w 307"/>
                  <a:gd name="T29" fmla="*/ 207 h 234"/>
                  <a:gd name="T30" fmla="*/ 130 w 307"/>
                  <a:gd name="T31" fmla="*/ 193 h 234"/>
                  <a:gd name="T32" fmla="*/ 111 w 307"/>
                  <a:gd name="T33" fmla="*/ 165 h 234"/>
                  <a:gd name="T34" fmla="*/ 95 w 307"/>
                  <a:gd name="T35" fmla="*/ 128 h 234"/>
                  <a:gd name="T36" fmla="*/ 89 w 307"/>
                  <a:gd name="T37" fmla="*/ 134 h 234"/>
                  <a:gd name="T38" fmla="*/ 103 w 307"/>
                  <a:gd name="T39" fmla="*/ 173 h 234"/>
                  <a:gd name="T40" fmla="*/ 125 w 307"/>
                  <a:gd name="T41" fmla="*/ 203 h 234"/>
                  <a:gd name="T42" fmla="*/ 117 w 307"/>
                  <a:gd name="T43" fmla="*/ 205 h 234"/>
                  <a:gd name="T44" fmla="*/ 93 w 307"/>
                  <a:gd name="T45" fmla="*/ 183 h 234"/>
                  <a:gd name="T46" fmla="*/ 80 w 307"/>
                  <a:gd name="T47" fmla="*/ 159 h 234"/>
                  <a:gd name="T48" fmla="*/ 60 w 307"/>
                  <a:gd name="T49" fmla="*/ 138 h 234"/>
                  <a:gd name="T50" fmla="*/ 46 w 307"/>
                  <a:gd name="T51" fmla="*/ 162 h 234"/>
                  <a:gd name="T52" fmla="*/ 40 w 307"/>
                  <a:gd name="T53" fmla="*/ 224 h 234"/>
                  <a:gd name="T54" fmla="*/ 26 w 307"/>
                  <a:gd name="T55" fmla="*/ 212 h 234"/>
                  <a:gd name="T56" fmla="*/ 13 w 307"/>
                  <a:gd name="T57" fmla="*/ 121 h 234"/>
                  <a:gd name="T58" fmla="*/ 47 w 307"/>
                  <a:gd name="T59" fmla="*/ 40 h 234"/>
                  <a:gd name="T60" fmla="*/ 104 w 307"/>
                  <a:gd name="T61" fmla="*/ 15 h 234"/>
                  <a:gd name="T62" fmla="*/ 149 w 307"/>
                  <a:gd name="T63" fmla="*/ 19 h 234"/>
                  <a:gd name="T64" fmla="*/ 163 w 307"/>
                  <a:gd name="T65" fmla="*/ 15 h 234"/>
                  <a:gd name="T66" fmla="*/ 204 w 307"/>
                  <a:gd name="T67" fmla="*/ 11 h 234"/>
                  <a:gd name="T68" fmla="*/ 260 w 307"/>
                  <a:gd name="T69" fmla="*/ 52 h 234"/>
                  <a:gd name="T70" fmla="*/ 293 w 307"/>
                  <a:gd name="T71" fmla="*/ 135 h 234"/>
                  <a:gd name="T72" fmla="*/ 288 w 307"/>
                  <a:gd name="T73" fmla="*/ 186 h 234"/>
                  <a:gd name="T74" fmla="*/ 292 w 307"/>
                  <a:gd name="T75" fmla="*/ 196 h 234"/>
                  <a:gd name="T76" fmla="*/ 307 w 307"/>
                  <a:gd name="T77" fmla="*/ 135 h 234"/>
                  <a:gd name="T78" fmla="*/ 257 w 307"/>
                  <a:gd name="T79" fmla="*/ 26 h 234"/>
                  <a:gd name="T80" fmla="*/ 187 w 307"/>
                  <a:gd name="T81" fmla="*/ 0 h 234"/>
                  <a:gd name="T82" fmla="*/ 152 w 307"/>
                  <a:gd name="T83" fmla="*/ 6 h 234"/>
                  <a:gd name="T84" fmla="*/ 106 w 307"/>
                  <a:gd name="T85" fmla="*/ 1 h 234"/>
                  <a:gd name="T86" fmla="*/ 26 w 307"/>
                  <a:gd name="T87" fmla="*/ 53 h 234"/>
                  <a:gd name="T88" fmla="*/ 3 w 307"/>
                  <a:gd name="T89" fmla="*/ 191 h 234"/>
                  <a:gd name="T90" fmla="*/ 22 w 307"/>
                  <a:gd name="T91" fmla="*/ 225 h 234"/>
                  <a:gd name="T92" fmla="*/ 51 w 307"/>
                  <a:gd name="T93" fmla="*/ 200 h 234"/>
                  <a:gd name="T94" fmla="*/ 63 w 307"/>
                  <a:gd name="T95" fmla="*/ 160 h 234"/>
                  <a:gd name="T96" fmla="*/ 84 w 307"/>
                  <a:gd name="T97" fmla="*/ 192 h 234"/>
                  <a:gd name="T98" fmla="*/ 128 w 307"/>
                  <a:gd name="T99" fmla="*/ 221 h 234"/>
                  <a:gd name="T100" fmla="*/ 165 w 307"/>
                  <a:gd name="T101" fmla="*/ 205 h 234"/>
                  <a:gd name="T102" fmla="*/ 170 w 307"/>
                  <a:gd name="T103" fmla="*/ 195 h 234"/>
                  <a:gd name="T104" fmla="*/ 178 w 307"/>
                  <a:gd name="T105" fmla="*/ 221 h 234"/>
                  <a:gd name="T106" fmla="*/ 199 w 307"/>
                  <a:gd name="T107" fmla="*/ 208 h 234"/>
                  <a:gd name="T108" fmla="*/ 226 w 307"/>
                  <a:gd name="T109" fmla="*/ 171 h 234"/>
                  <a:gd name="T110" fmla="*/ 235 w 307"/>
                  <a:gd name="T111" fmla="*/ 140 h 234"/>
                  <a:gd name="T112" fmla="*/ 268 w 307"/>
                  <a:gd name="T113" fmla="*/ 197 h 234"/>
                  <a:gd name="T114" fmla="*/ 274 w 307"/>
                  <a:gd name="T115" fmla="*/ 201 h 23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07"/>
                  <a:gd name="T175" fmla="*/ 0 h 234"/>
                  <a:gd name="T176" fmla="*/ 307 w 307"/>
                  <a:gd name="T177" fmla="*/ 234 h 23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07" h="234">
                    <a:moveTo>
                      <a:pt x="278" y="193"/>
                    </a:moveTo>
                    <a:lnTo>
                      <a:pt x="282" y="177"/>
                    </a:lnTo>
                    <a:lnTo>
                      <a:pt x="284" y="159"/>
                    </a:lnTo>
                    <a:lnTo>
                      <a:pt x="284" y="145"/>
                    </a:lnTo>
                    <a:lnTo>
                      <a:pt x="283" y="136"/>
                    </a:lnTo>
                    <a:lnTo>
                      <a:pt x="282" y="133"/>
                    </a:lnTo>
                    <a:lnTo>
                      <a:pt x="279" y="131"/>
                    </a:lnTo>
                    <a:lnTo>
                      <a:pt x="276" y="133"/>
                    </a:lnTo>
                    <a:lnTo>
                      <a:pt x="275" y="133"/>
                    </a:lnTo>
                    <a:lnTo>
                      <a:pt x="278" y="152"/>
                    </a:lnTo>
                    <a:lnTo>
                      <a:pt x="276" y="167"/>
                    </a:lnTo>
                    <a:lnTo>
                      <a:pt x="273" y="179"/>
                    </a:lnTo>
                    <a:lnTo>
                      <a:pt x="271" y="183"/>
                    </a:lnTo>
                    <a:lnTo>
                      <a:pt x="266" y="181"/>
                    </a:lnTo>
                    <a:lnTo>
                      <a:pt x="261" y="174"/>
                    </a:lnTo>
                    <a:lnTo>
                      <a:pt x="255" y="165"/>
                    </a:lnTo>
                    <a:lnTo>
                      <a:pt x="250" y="155"/>
                    </a:lnTo>
                    <a:lnTo>
                      <a:pt x="244" y="144"/>
                    </a:lnTo>
                    <a:lnTo>
                      <a:pt x="240" y="134"/>
                    </a:lnTo>
                    <a:lnTo>
                      <a:pt x="236" y="125"/>
                    </a:lnTo>
                    <a:lnTo>
                      <a:pt x="233" y="120"/>
                    </a:lnTo>
                    <a:lnTo>
                      <a:pt x="230" y="115"/>
                    </a:lnTo>
                    <a:lnTo>
                      <a:pt x="225" y="111"/>
                    </a:lnTo>
                    <a:lnTo>
                      <a:pt x="221" y="109"/>
                    </a:lnTo>
                    <a:lnTo>
                      <a:pt x="220" y="109"/>
                    </a:lnTo>
                    <a:lnTo>
                      <a:pt x="222" y="138"/>
                    </a:lnTo>
                    <a:lnTo>
                      <a:pt x="220" y="159"/>
                    </a:lnTo>
                    <a:lnTo>
                      <a:pt x="214" y="177"/>
                    </a:lnTo>
                    <a:lnTo>
                      <a:pt x="207" y="189"/>
                    </a:lnTo>
                    <a:lnTo>
                      <a:pt x="198" y="198"/>
                    </a:lnTo>
                    <a:lnTo>
                      <a:pt x="192" y="203"/>
                    </a:lnTo>
                    <a:lnTo>
                      <a:pt x="187" y="206"/>
                    </a:lnTo>
                    <a:lnTo>
                      <a:pt x="184" y="207"/>
                    </a:lnTo>
                    <a:lnTo>
                      <a:pt x="185" y="189"/>
                    </a:lnTo>
                    <a:lnTo>
                      <a:pt x="183" y="169"/>
                    </a:lnTo>
                    <a:lnTo>
                      <a:pt x="179" y="148"/>
                    </a:lnTo>
                    <a:lnTo>
                      <a:pt x="174" y="130"/>
                    </a:lnTo>
                    <a:lnTo>
                      <a:pt x="169" y="120"/>
                    </a:lnTo>
                    <a:lnTo>
                      <a:pt x="166" y="117"/>
                    </a:lnTo>
                    <a:lnTo>
                      <a:pt x="165" y="119"/>
                    </a:lnTo>
                    <a:lnTo>
                      <a:pt x="165" y="120"/>
                    </a:lnTo>
                    <a:lnTo>
                      <a:pt x="168" y="162"/>
                    </a:lnTo>
                    <a:lnTo>
                      <a:pt x="161" y="188"/>
                    </a:lnTo>
                    <a:lnTo>
                      <a:pt x="152" y="203"/>
                    </a:lnTo>
                    <a:lnTo>
                      <a:pt x="149" y="207"/>
                    </a:lnTo>
                    <a:lnTo>
                      <a:pt x="144" y="205"/>
                    </a:lnTo>
                    <a:lnTo>
                      <a:pt x="137" y="200"/>
                    </a:lnTo>
                    <a:lnTo>
                      <a:pt x="130" y="193"/>
                    </a:lnTo>
                    <a:lnTo>
                      <a:pt x="123" y="186"/>
                    </a:lnTo>
                    <a:lnTo>
                      <a:pt x="117" y="176"/>
                    </a:lnTo>
                    <a:lnTo>
                      <a:pt x="111" y="165"/>
                    </a:lnTo>
                    <a:lnTo>
                      <a:pt x="106" y="154"/>
                    </a:lnTo>
                    <a:lnTo>
                      <a:pt x="102" y="143"/>
                    </a:lnTo>
                    <a:lnTo>
                      <a:pt x="95" y="128"/>
                    </a:lnTo>
                    <a:lnTo>
                      <a:pt x="92" y="126"/>
                    </a:lnTo>
                    <a:lnTo>
                      <a:pt x="89" y="131"/>
                    </a:lnTo>
                    <a:lnTo>
                      <a:pt x="89" y="134"/>
                    </a:lnTo>
                    <a:lnTo>
                      <a:pt x="92" y="146"/>
                    </a:lnTo>
                    <a:lnTo>
                      <a:pt x="97" y="160"/>
                    </a:lnTo>
                    <a:lnTo>
                      <a:pt x="103" y="173"/>
                    </a:lnTo>
                    <a:lnTo>
                      <a:pt x="111" y="186"/>
                    </a:lnTo>
                    <a:lnTo>
                      <a:pt x="118" y="196"/>
                    </a:lnTo>
                    <a:lnTo>
                      <a:pt x="125" y="203"/>
                    </a:lnTo>
                    <a:lnTo>
                      <a:pt x="130" y="208"/>
                    </a:lnTo>
                    <a:lnTo>
                      <a:pt x="131" y="211"/>
                    </a:lnTo>
                    <a:lnTo>
                      <a:pt x="117" y="205"/>
                    </a:lnTo>
                    <a:lnTo>
                      <a:pt x="107" y="197"/>
                    </a:lnTo>
                    <a:lnTo>
                      <a:pt x="99" y="191"/>
                    </a:lnTo>
                    <a:lnTo>
                      <a:pt x="93" y="183"/>
                    </a:lnTo>
                    <a:lnTo>
                      <a:pt x="89" y="176"/>
                    </a:lnTo>
                    <a:lnTo>
                      <a:pt x="85" y="168"/>
                    </a:lnTo>
                    <a:lnTo>
                      <a:pt x="80" y="159"/>
                    </a:lnTo>
                    <a:lnTo>
                      <a:pt x="75" y="150"/>
                    </a:lnTo>
                    <a:lnTo>
                      <a:pt x="66" y="140"/>
                    </a:lnTo>
                    <a:lnTo>
                      <a:pt x="60" y="138"/>
                    </a:lnTo>
                    <a:lnTo>
                      <a:pt x="55" y="138"/>
                    </a:lnTo>
                    <a:lnTo>
                      <a:pt x="54" y="139"/>
                    </a:lnTo>
                    <a:lnTo>
                      <a:pt x="46" y="162"/>
                    </a:lnTo>
                    <a:lnTo>
                      <a:pt x="41" y="189"/>
                    </a:lnTo>
                    <a:lnTo>
                      <a:pt x="40" y="214"/>
                    </a:lnTo>
                    <a:lnTo>
                      <a:pt x="40" y="224"/>
                    </a:lnTo>
                    <a:lnTo>
                      <a:pt x="35" y="220"/>
                    </a:lnTo>
                    <a:lnTo>
                      <a:pt x="30" y="216"/>
                    </a:lnTo>
                    <a:lnTo>
                      <a:pt x="26" y="212"/>
                    </a:lnTo>
                    <a:lnTo>
                      <a:pt x="25" y="211"/>
                    </a:lnTo>
                    <a:lnTo>
                      <a:pt x="13" y="160"/>
                    </a:lnTo>
                    <a:lnTo>
                      <a:pt x="13" y="121"/>
                    </a:lnTo>
                    <a:lnTo>
                      <a:pt x="22" y="90"/>
                    </a:lnTo>
                    <a:lnTo>
                      <a:pt x="33" y="62"/>
                    </a:lnTo>
                    <a:lnTo>
                      <a:pt x="47" y="40"/>
                    </a:lnTo>
                    <a:lnTo>
                      <a:pt x="65" y="26"/>
                    </a:lnTo>
                    <a:lnTo>
                      <a:pt x="84" y="17"/>
                    </a:lnTo>
                    <a:lnTo>
                      <a:pt x="104" y="15"/>
                    </a:lnTo>
                    <a:lnTo>
                      <a:pt x="123" y="15"/>
                    </a:lnTo>
                    <a:lnTo>
                      <a:pt x="138" y="16"/>
                    </a:lnTo>
                    <a:lnTo>
                      <a:pt x="149" y="19"/>
                    </a:lnTo>
                    <a:lnTo>
                      <a:pt x="152" y="20"/>
                    </a:lnTo>
                    <a:lnTo>
                      <a:pt x="155" y="19"/>
                    </a:lnTo>
                    <a:lnTo>
                      <a:pt x="163" y="15"/>
                    </a:lnTo>
                    <a:lnTo>
                      <a:pt x="174" y="11"/>
                    </a:lnTo>
                    <a:lnTo>
                      <a:pt x="188" y="10"/>
                    </a:lnTo>
                    <a:lnTo>
                      <a:pt x="204" y="11"/>
                    </a:lnTo>
                    <a:lnTo>
                      <a:pt x="223" y="17"/>
                    </a:lnTo>
                    <a:lnTo>
                      <a:pt x="241" y="30"/>
                    </a:lnTo>
                    <a:lnTo>
                      <a:pt x="260" y="52"/>
                    </a:lnTo>
                    <a:lnTo>
                      <a:pt x="278" y="82"/>
                    </a:lnTo>
                    <a:lnTo>
                      <a:pt x="288" y="110"/>
                    </a:lnTo>
                    <a:lnTo>
                      <a:pt x="293" y="135"/>
                    </a:lnTo>
                    <a:lnTo>
                      <a:pt x="293" y="157"/>
                    </a:lnTo>
                    <a:lnTo>
                      <a:pt x="290" y="173"/>
                    </a:lnTo>
                    <a:lnTo>
                      <a:pt x="288" y="186"/>
                    </a:lnTo>
                    <a:lnTo>
                      <a:pt x="284" y="195"/>
                    </a:lnTo>
                    <a:lnTo>
                      <a:pt x="283" y="197"/>
                    </a:lnTo>
                    <a:lnTo>
                      <a:pt x="292" y="196"/>
                    </a:lnTo>
                    <a:lnTo>
                      <a:pt x="295" y="188"/>
                    </a:lnTo>
                    <a:lnTo>
                      <a:pt x="303" y="167"/>
                    </a:lnTo>
                    <a:lnTo>
                      <a:pt x="307" y="135"/>
                    </a:lnTo>
                    <a:lnTo>
                      <a:pt x="299" y="93"/>
                    </a:lnTo>
                    <a:lnTo>
                      <a:pt x="280" y="53"/>
                    </a:lnTo>
                    <a:lnTo>
                      <a:pt x="257" y="26"/>
                    </a:lnTo>
                    <a:lnTo>
                      <a:pt x="232" y="10"/>
                    </a:lnTo>
                    <a:lnTo>
                      <a:pt x="209" y="2"/>
                    </a:lnTo>
                    <a:lnTo>
                      <a:pt x="187" y="0"/>
                    </a:lnTo>
                    <a:lnTo>
                      <a:pt x="169" y="2"/>
                    </a:lnTo>
                    <a:lnTo>
                      <a:pt x="157" y="5"/>
                    </a:lnTo>
                    <a:lnTo>
                      <a:pt x="152" y="6"/>
                    </a:lnTo>
                    <a:lnTo>
                      <a:pt x="146" y="5"/>
                    </a:lnTo>
                    <a:lnTo>
                      <a:pt x="130" y="1"/>
                    </a:lnTo>
                    <a:lnTo>
                      <a:pt x="106" y="1"/>
                    </a:lnTo>
                    <a:lnTo>
                      <a:pt x="78" y="7"/>
                    </a:lnTo>
                    <a:lnTo>
                      <a:pt x="50" y="24"/>
                    </a:lnTo>
                    <a:lnTo>
                      <a:pt x="26" y="53"/>
                    </a:lnTo>
                    <a:lnTo>
                      <a:pt x="8" y="98"/>
                    </a:lnTo>
                    <a:lnTo>
                      <a:pt x="0" y="165"/>
                    </a:lnTo>
                    <a:lnTo>
                      <a:pt x="3" y="191"/>
                    </a:lnTo>
                    <a:lnTo>
                      <a:pt x="11" y="210"/>
                    </a:lnTo>
                    <a:lnTo>
                      <a:pt x="18" y="221"/>
                    </a:lnTo>
                    <a:lnTo>
                      <a:pt x="22" y="225"/>
                    </a:lnTo>
                    <a:lnTo>
                      <a:pt x="47" y="234"/>
                    </a:lnTo>
                    <a:lnTo>
                      <a:pt x="49" y="224"/>
                    </a:lnTo>
                    <a:lnTo>
                      <a:pt x="51" y="200"/>
                    </a:lnTo>
                    <a:lnTo>
                      <a:pt x="56" y="173"/>
                    </a:lnTo>
                    <a:lnTo>
                      <a:pt x="61" y="157"/>
                    </a:lnTo>
                    <a:lnTo>
                      <a:pt x="63" y="160"/>
                    </a:lnTo>
                    <a:lnTo>
                      <a:pt x="66" y="168"/>
                    </a:lnTo>
                    <a:lnTo>
                      <a:pt x="74" y="179"/>
                    </a:lnTo>
                    <a:lnTo>
                      <a:pt x="84" y="192"/>
                    </a:lnTo>
                    <a:lnTo>
                      <a:pt x="95" y="205"/>
                    </a:lnTo>
                    <a:lnTo>
                      <a:pt x="111" y="215"/>
                    </a:lnTo>
                    <a:lnTo>
                      <a:pt x="128" y="221"/>
                    </a:lnTo>
                    <a:lnTo>
                      <a:pt x="149" y="221"/>
                    </a:lnTo>
                    <a:lnTo>
                      <a:pt x="159" y="215"/>
                    </a:lnTo>
                    <a:lnTo>
                      <a:pt x="165" y="205"/>
                    </a:lnTo>
                    <a:lnTo>
                      <a:pt x="169" y="195"/>
                    </a:lnTo>
                    <a:lnTo>
                      <a:pt x="170" y="189"/>
                    </a:lnTo>
                    <a:lnTo>
                      <a:pt x="170" y="195"/>
                    </a:lnTo>
                    <a:lnTo>
                      <a:pt x="170" y="206"/>
                    </a:lnTo>
                    <a:lnTo>
                      <a:pt x="171" y="217"/>
                    </a:lnTo>
                    <a:lnTo>
                      <a:pt x="178" y="221"/>
                    </a:lnTo>
                    <a:lnTo>
                      <a:pt x="183" y="220"/>
                    </a:lnTo>
                    <a:lnTo>
                      <a:pt x="190" y="215"/>
                    </a:lnTo>
                    <a:lnTo>
                      <a:pt x="199" y="208"/>
                    </a:lnTo>
                    <a:lnTo>
                      <a:pt x="209" y="198"/>
                    </a:lnTo>
                    <a:lnTo>
                      <a:pt x="218" y="186"/>
                    </a:lnTo>
                    <a:lnTo>
                      <a:pt x="226" y="171"/>
                    </a:lnTo>
                    <a:lnTo>
                      <a:pt x="231" y="153"/>
                    </a:lnTo>
                    <a:lnTo>
                      <a:pt x="232" y="134"/>
                    </a:lnTo>
                    <a:lnTo>
                      <a:pt x="235" y="140"/>
                    </a:lnTo>
                    <a:lnTo>
                      <a:pt x="241" y="155"/>
                    </a:lnTo>
                    <a:lnTo>
                      <a:pt x="252" y="176"/>
                    </a:lnTo>
                    <a:lnTo>
                      <a:pt x="268" y="197"/>
                    </a:lnTo>
                    <a:lnTo>
                      <a:pt x="269" y="198"/>
                    </a:lnTo>
                    <a:lnTo>
                      <a:pt x="270" y="202"/>
                    </a:lnTo>
                    <a:lnTo>
                      <a:pt x="274" y="201"/>
                    </a:lnTo>
                    <a:lnTo>
                      <a:pt x="278" y="1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42" name="Freeform 132"/>
              <p:cNvSpPr>
                <a:spLocks/>
              </p:cNvSpPr>
              <p:nvPr/>
            </p:nvSpPr>
            <p:spPr bwMode="auto">
              <a:xfrm>
                <a:off x="3495" y="2382"/>
                <a:ext cx="138" cy="254"/>
              </a:xfrm>
              <a:custGeom>
                <a:avLst/>
                <a:gdLst>
                  <a:gd name="T0" fmla="*/ 108 w 138"/>
                  <a:gd name="T1" fmla="*/ 147 h 254"/>
                  <a:gd name="T2" fmla="*/ 128 w 138"/>
                  <a:gd name="T3" fmla="*/ 161 h 254"/>
                  <a:gd name="T4" fmla="*/ 124 w 138"/>
                  <a:gd name="T5" fmla="*/ 178 h 254"/>
                  <a:gd name="T6" fmla="*/ 115 w 138"/>
                  <a:gd name="T7" fmla="*/ 194 h 254"/>
                  <a:gd name="T8" fmla="*/ 112 w 138"/>
                  <a:gd name="T9" fmla="*/ 223 h 254"/>
                  <a:gd name="T10" fmla="*/ 100 w 138"/>
                  <a:gd name="T11" fmla="*/ 219 h 254"/>
                  <a:gd name="T12" fmla="*/ 91 w 138"/>
                  <a:gd name="T13" fmla="*/ 215 h 254"/>
                  <a:gd name="T14" fmla="*/ 61 w 138"/>
                  <a:gd name="T15" fmla="*/ 249 h 254"/>
                  <a:gd name="T16" fmla="*/ 84 w 138"/>
                  <a:gd name="T17" fmla="*/ 242 h 254"/>
                  <a:gd name="T18" fmla="*/ 95 w 138"/>
                  <a:gd name="T19" fmla="*/ 221 h 254"/>
                  <a:gd name="T20" fmla="*/ 109 w 138"/>
                  <a:gd name="T21" fmla="*/ 232 h 254"/>
                  <a:gd name="T22" fmla="*/ 124 w 138"/>
                  <a:gd name="T23" fmla="*/ 203 h 254"/>
                  <a:gd name="T24" fmla="*/ 127 w 138"/>
                  <a:gd name="T25" fmla="*/ 197 h 254"/>
                  <a:gd name="T26" fmla="*/ 132 w 138"/>
                  <a:gd name="T27" fmla="*/ 190 h 254"/>
                  <a:gd name="T28" fmla="*/ 131 w 138"/>
                  <a:gd name="T29" fmla="*/ 178 h 254"/>
                  <a:gd name="T30" fmla="*/ 136 w 138"/>
                  <a:gd name="T31" fmla="*/ 173 h 254"/>
                  <a:gd name="T32" fmla="*/ 137 w 138"/>
                  <a:gd name="T33" fmla="*/ 157 h 254"/>
                  <a:gd name="T34" fmla="*/ 123 w 138"/>
                  <a:gd name="T35" fmla="*/ 147 h 254"/>
                  <a:gd name="T36" fmla="*/ 134 w 138"/>
                  <a:gd name="T37" fmla="*/ 130 h 254"/>
                  <a:gd name="T38" fmla="*/ 123 w 138"/>
                  <a:gd name="T39" fmla="*/ 111 h 254"/>
                  <a:gd name="T40" fmla="*/ 104 w 138"/>
                  <a:gd name="T41" fmla="*/ 101 h 254"/>
                  <a:gd name="T42" fmla="*/ 83 w 138"/>
                  <a:gd name="T43" fmla="*/ 106 h 254"/>
                  <a:gd name="T44" fmla="*/ 67 w 138"/>
                  <a:gd name="T45" fmla="*/ 116 h 254"/>
                  <a:gd name="T46" fmla="*/ 60 w 138"/>
                  <a:gd name="T47" fmla="*/ 111 h 254"/>
                  <a:gd name="T48" fmla="*/ 42 w 138"/>
                  <a:gd name="T49" fmla="*/ 92 h 254"/>
                  <a:gd name="T50" fmla="*/ 28 w 138"/>
                  <a:gd name="T51" fmla="*/ 67 h 254"/>
                  <a:gd name="T52" fmla="*/ 5 w 138"/>
                  <a:gd name="T53" fmla="*/ 5 h 254"/>
                  <a:gd name="T54" fmla="*/ 2 w 138"/>
                  <a:gd name="T55" fmla="*/ 12 h 254"/>
                  <a:gd name="T56" fmla="*/ 17 w 138"/>
                  <a:gd name="T57" fmla="*/ 61 h 254"/>
                  <a:gd name="T58" fmla="*/ 38 w 138"/>
                  <a:gd name="T59" fmla="*/ 99 h 254"/>
                  <a:gd name="T60" fmla="*/ 34 w 138"/>
                  <a:gd name="T61" fmla="*/ 104 h 254"/>
                  <a:gd name="T62" fmla="*/ 31 w 138"/>
                  <a:gd name="T63" fmla="*/ 134 h 254"/>
                  <a:gd name="T64" fmla="*/ 32 w 138"/>
                  <a:gd name="T65" fmla="*/ 160 h 254"/>
                  <a:gd name="T66" fmla="*/ 24 w 138"/>
                  <a:gd name="T67" fmla="*/ 200 h 254"/>
                  <a:gd name="T68" fmla="*/ 23 w 138"/>
                  <a:gd name="T69" fmla="*/ 228 h 254"/>
                  <a:gd name="T70" fmla="*/ 31 w 138"/>
                  <a:gd name="T71" fmla="*/ 221 h 254"/>
                  <a:gd name="T72" fmla="*/ 41 w 138"/>
                  <a:gd name="T73" fmla="*/ 154 h 254"/>
                  <a:gd name="T74" fmla="*/ 32 w 138"/>
                  <a:gd name="T75" fmla="*/ 119 h 254"/>
                  <a:gd name="T76" fmla="*/ 52 w 138"/>
                  <a:gd name="T77" fmla="*/ 120 h 254"/>
                  <a:gd name="T78" fmla="*/ 59 w 138"/>
                  <a:gd name="T79" fmla="*/ 141 h 254"/>
                  <a:gd name="T80" fmla="*/ 56 w 138"/>
                  <a:gd name="T81" fmla="*/ 152 h 254"/>
                  <a:gd name="T82" fmla="*/ 70 w 138"/>
                  <a:gd name="T83" fmla="*/ 135 h 254"/>
                  <a:gd name="T84" fmla="*/ 91 w 138"/>
                  <a:gd name="T85" fmla="*/ 110 h 254"/>
                  <a:gd name="T86" fmla="*/ 124 w 138"/>
                  <a:gd name="T87" fmla="*/ 127 h 254"/>
                  <a:gd name="T88" fmla="*/ 114 w 138"/>
                  <a:gd name="T89" fmla="*/ 143 h 254"/>
                  <a:gd name="T90" fmla="*/ 100 w 138"/>
                  <a:gd name="T91" fmla="*/ 135 h 254"/>
                  <a:gd name="T92" fmla="*/ 95 w 138"/>
                  <a:gd name="T93" fmla="*/ 139 h 254"/>
                  <a:gd name="T94" fmla="*/ 93 w 138"/>
                  <a:gd name="T95" fmla="*/ 144 h 254"/>
                  <a:gd name="T96" fmla="*/ 91 w 138"/>
                  <a:gd name="T97" fmla="*/ 147 h 254"/>
                  <a:gd name="T98" fmla="*/ 98 w 138"/>
                  <a:gd name="T99" fmla="*/ 146 h 2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38"/>
                  <a:gd name="T151" fmla="*/ 0 h 254"/>
                  <a:gd name="T152" fmla="*/ 138 w 138"/>
                  <a:gd name="T153" fmla="*/ 254 h 25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38" h="254">
                    <a:moveTo>
                      <a:pt x="99" y="146"/>
                    </a:moveTo>
                    <a:lnTo>
                      <a:pt x="102" y="146"/>
                    </a:lnTo>
                    <a:lnTo>
                      <a:pt x="108" y="147"/>
                    </a:lnTo>
                    <a:lnTo>
                      <a:pt x="117" y="149"/>
                    </a:lnTo>
                    <a:lnTo>
                      <a:pt x="126" y="156"/>
                    </a:lnTo>
                    <a:lnTo>
                      <a:pt x="128" y="161"/>
                    </a:lnTo>
                    <a:lnTo>
                      <a:pt x="127" y="167"/>
                    </a:lnTo>
                    <a:lnTo>
                      <a:pt x="124" y="173"/>
                    </a:lnTo>
                    <a:lnTo>
                      <a:pt x="124" y="178"/>
                    </a:lnTo>
                    <a:lnTo>
                      <a:pt x="126" y="190"/>
                    </a:lnTo>
                    <a:lnTo>
                      <a:pt x="121" y="192"/>
                    </a:lnTo>
                    <a:lnTo>
                      <a:pt x="115" y="194"/>
                    </a:lnTo>
                    <a:lnTo>
                      <a:pt x="114" y="197"/>
                    </a:lnTo>
                    <a:lnTo>
                      <a:pt x="115" y="213"/>
                    </a:lnTo>
                    <a:lnTo>
                      <a:pt x="112" y="223"/>
                    </a:lnTo>
                    <a:lnTo>
                      <a:pt x="105" y="228"/>
                    </a:lnTo>
                    <a:lnTo>
                      <a:pt x="102" y="227"/>
                    </a:lnTo>
                    <a:lnTo>
                      <a:pt x="100" y="219"/>
                    </a:lnTo>
                    <a:lnTo>
                      <a:pt x="98" y="209"/>
                    </a:lnTo>
                    <a:lnTo>
                      <a:pt x="95" y="205"/>
                    </a:lnTo>
                    <a:lnTo>
                      <a:pt x="91" y="215"/>
                    </a:lnTo>
                    <a:lnTo>
                      <a:pt x="84" y="233"/>
                    </a:lnTo>
                    <a:lnTo>
                      <a:pt x="71" y="243"/>
                    </a:lnTo>
                    <a:lnTo>
                      <a:pt x="61" y="249"/>
                    </a:lnTo>
                    <a:lnTo>
                      <a:pt x="56" y="251"/>
                    </a:lnTo>
                    <a:lnTo>
                      <a:pt x="64" y="254"/>
                    </a:lnTo>
                    <a:lnTo>
                      <a:pt x="84" y="242"/>
                    </a:lnTo>
                    <a:lnTo>
                      <a:pt x="93" y="232"/>
                    </a:lnTo>
                    <a:lnTo>
                      <a:pt x="95" y="224"/>
                    </a:lnTo>
                    <a:lnTo>
                      <a:pt x="95" y="221"/>
                    </a:lnTo>
                    <a:lnTo>
                      <a:pt x="95" y="232"/>
                    </a:lnTo>
                    <a:lnTo>
                      <a:pt x="100" y="235"/>
                    </a:lnTo>
                    <a:lnTo>
                      <a:pt x="109" y="232"/>
                    </a:lnTo>
                    <a:lnTo>
                      <a:pt x="118" y="223"/>
                    </a:lnTo>
                    <a:lnTo>
                      <a:pt x="124" y="210"/>
                    </a:lnTo>
                    <a:lnTo>
                      <a:pt x="124" y="203"/>
                    </a:lnTo>
                    <a:lnTo>
                      <a:pt x="122" y="199"/>
                    </a:lnTo>
                    <a:lnTo>
                      <a:pt x="123" y="197"/>
                    </a:lnTo>
                    <a:lnTo>
                      <a:pt x="127" y="197"/>
                    </a:lnTo>
                    <a:lnTo>
                      <a:pt x="129" y="195"/>
                    </a:lnTo>
                    <a:lnTo>
                      <a:pt x="131" y="192"/>
                    </a:lnTo>
                    <a:lnTo>
                      <a:pt x="132" y="190"/>
                    </a:lnTo>
                    <a:lnTo>
                      <a:pt x="133" y="185"/>
                    </a:lnTo>
                    <a:lnTo>
                      <a:pt x="132" y="181"/>
                    </a:lnTo>
                    <a:lnTo>
                      <a:pt x="131" y="178"/>
                    </a:lnTo>
                    <a:lnTo>
                      <a:pt x="132" y="177"/>
                    </a:lnTo>
                    <a:lnTo>
                      <a:pt x="134" y="176"/>
                    </a:lnTo>
                    <a:lnTo>
                      <a:pt x="136" y="173"/>
                    </a:lnTo>
                    <a:lnTo>
                      <a:pt x="137" y="170"/>
                    </a:lnTo>
                    <a:lnTo>
                      <a:pt x="138" y="165"/>
                    </a:lnTo>
                    <a:lnTo>
                      <a:pt x="137" y="157"/>
                    </a:lnTo>
                    <a:lnTo>
                      <a:pt x="131" y="151"/>
                    </a:lnTo>
                    <a:lnTo>
                      <a:pt x="126" y="148"/>
                    </a:lnTo>
                    <a:lnTo>
                      <a:pt x="123" y="147"/>
                    </a:lnTo>
                    <a:lnTo>
                      <a:pt x="131" y="142"/>
                    </a:lnTo>
                    <a:lnTo>
                      <a:pt x="134" y="135"/>
                    </a:lnTo>
                    <a:lnTo>
                      <a:pt x="134" y="130"/>
                    </a:lnTo>
                    <a:lnTo>
                      <a:pt x="132" y="124"/>
                    </a:lnTo>
                    <a:lnTo>
                      <a:pt x="128" y="118"/>
                    </a:lnTo>
                    <a:lnTo>
                      <a:pt x="123" y="111"/>
                    </a:lnTo>
                    <a:lnTo>
                      <a:pt x="117" y="106"/>
                    </a:lnTo>
                    <a:lnTo>
                      <a:pt x="110" y="103"/>
                    </a:lnTo>
                    <a:lnTo>
                      <a:pt x="104" y="101"/>
                    </a:lnTo>
                    <a:lnTo>
                      <a:pt x="96" y="101"/>
                    </a:lnTo>
                    <a:lnTo>
                      <a:pt x="90" y="104"/>
                    </a:lnTo>
                    <a:lnTo>
                      <a:pt x="83" y="106"/>
                    </a:lnTo>
                    <a:lnTo>
                      <a:pt x="76" y="110"/>
                    </a:lnTo>
                    <a:lnTo>
                      <a:pt x="71" y="114"/>
                    </a:lnTo>
                    <a:lnTo>
                      <a:pt x="67" y="116"/>
                    </a:lnTo>
                    <a:lnTo>
                      <a:pt x="66" y="118"/>
                    </a:lnTo>
                    <a:lnTo>
                      <a:pt x="64" y="115"/>
                    </a:lnTo>
                    <a:lnTo>
                      <a:pt x="60" y="111"/>
                    </a:lnTo>
                    <a:lnTo>
                      <a:pt x="55" y="106"/>
                    </a:lnTo>
                    <a:lnTo>
                      <a:pt x="48" y="100"/>
                    </a:lnTo>
                    <a:lnTo>
                      <a:pt x="42" y="92"/>
                    </a:lnTo>
                    <a:lnTo>
                      <a:pt x="36" y="85"/>
                    </a:lnTo>
                    <a:lnTo>
                      <a:pt x="32" y="76"/>
                    </a:lnTo>
                    <a:lnTo>
                      <a:pt x="28" y="67"/>
                    </a:lnTo>
                    <a:lnTo>
                      <a:pt x="18" y="39"/>
                    </a:lnTo>
                    <a:lnTo>
                      <a:pt x="10" y="18"/>
                    </a:lnTo>
                    <a:lnTo>
                      <a:pt x="5" y="5"/>
                    </a:lnTo>
                    <a:lnTo>
                      <a:pt x="4" y="0"/>
                    </a:lnTo>
                    <a:lnTo>
                      <a:pt x="0" y="5"/>
                    </a:lnTo>
                    <a:lnTo>
                      <a:pt x="2" y="12"/>
                    </a:lnTo>
                    <a:lnTo>
                      <a:pt x="5" y="27"/>
                    </a:lnTo>
                    <a:lnTo>
                      <a:pt x="10" y="44"/>
                    </a:lnTo>
                    <a:lnTo>
                      <a:pt x="17" y="61"/>
                    </a:lnTo>
                    <a:lnTo>
                      <a:pt x="24" y="75"/>
                    </a:lnTo>
                    <a:lnTo>
                      <a:pt x="31" y="87"/>
                    </a:lnTo>
                    <a:lnTo>
                      <a:pt x="38" y="99"/>
                    </a:lnTo>
                    <a:lnTo>
                      <a:pt x="45" y="108"/>
                    </a:lnTo>
                    <a:lnTo>
                      <a:pt x="41" y="106"/>
                    </a:lnTo>
                    <a:lnTo>
                      <a:pt x="34" y="104"/>
                    </a:lnTo>
                    <a:lnTo>
                      <a:pt x="28" y="109"/>
                    </a:lnTo>
                    <a:lnTo>
                      <a:pt x="28" y="125"/>
                    </a:lnTo>
                    <a:lnTo>
                      <a:pt x="31" y="134"/>
                    </a:lnTo>
                    <a:lnTo>
                      <a:pt x="33" y="141"/>
                    </a:lnTo>
                    <a:lnTo>
                      <a:pt x="34" y="148"/>
                    </a:lnTo>
                    <a:lnTo>
                      <a:pt x="32" y="160"/>
                    </a:lnTo>
                    <a:lnTo>
                      <a:pt x="29" y="168"/>
                    </a:lnTo>
                    <a:lnTo>
                      <a:pt x="27" y="182"/>
                    </a:lnTo>
                    <a:lnTo>
                      <a:pt x="24" y="200"/>
                    </a:lnTo>
                    <a:lnTo>
                      <a:pt x="22" y="224"/>
                    </a:lnTo>
                    <a:lnTo>
                      <a:pt x="22" y="225"/>
                    </a:lnTo>
                    <a:lnTo>
                      <a:pt x="23" y="228"/>
                    </a:lnTo>
                    <a:lnTo>
                      <a:pt x="24" y="230"/>
                    </a:lnTo>
                    <a:lnTo>
                      <a:pt x="28" y="230"/>
                    </a:lnTo>
                    <a:lnTo>
                      <a:pt x="31" y="221"/>
                    </a:lnTo>
                    <a:lnTo>
                      <a:pt x="31" y="203"/>
                    </a:lnTo>
                    <a:lnTo>
                      <a:pt x="33" y="178"/>
                    </a:lnTo>
                    <a:lnTo>
                      <a:pt x="41" y="154"/>
                    </a:lnTo>
                    <a:lnTo>
                      <a:pt x="42" y="142"/>
                    </a:lnTo>
                    <a:lnTo>
                      <a:pt x="36" y="130"/>
                    </a:lnTo>
                    <a:lnTo>
                      <a:pt x="32" y="119"/>
                    </a:lnTo>
                    <a:lnTo>
                      <a:pt x="37" y="110"/>
                    </a:lnTo>
                    <a:lnTo>
                      <a:pt x="45" y="111"/>
                    </a:lnTo>
                    <a:lnTo>
                      <a:pt x="52" y="120"/>
                    </a:lnTo>
                    <a:lnTo>
                      <a:pt x="59" y="132"/>
                    </a:lnTo>
                    <a:lnTo>
                      <a:pt x="60" y="139"/>
                    </a:lnTo>
                    <a:lnTo>
                      <a:pt x="59" y="141"/>
                    </a:lnTo>
                    <a:lnTo>
                      <a:pt x="57" y="146"/>
                    </a:lnTo>
                    <a:lnTo>
                      <a:pt x="56" y="149"/>
                    </a:lnTo>
                    <a:lnTo>
                      <a:pt x="56" y="152"/>
                    </a:lnTo>
                    <a:lnTo>
                      <a:pt x="60" y="151"/>
                    </a:lnTo>
                    <a:lnTo>
                      <a:pt x="65" y="144"/>
                    </a:lnTo>
                    <a:lnTo>
                      <a:pt x="70" y="135"/>
                    </a:lnTo>
                    <a:lnTo>
                      <a:pt x="76" y="125"/>
                    </a:lnTo>
                    <a:lnTo>
                      <a:pt x="84" y="116"/>
                    </a:lnTo>
                    <a:lnTo>
                      <a:pt x="91" y="110"/>
                    </a:lnTo>
                    <a:lnTo>
                      <a:pt x="102" y="109"/>
                    </a:lnTo>
                    <a:lnTo>
                      <a:pt x="112" y="113"/>
                    </a:lnTo>
                    <a:lnTo>
                      <a:pt x="124" y="127"/>
                    </a:lnTo>
                    <a:lnTo>
                      <a:pt x="124" y="135"/>
                    </a:lnTo>
                    <a:lnTo>
                      <a:pt x="118" y="142"/>
                    </a:lnTo>
                    <a:lnTo>
                      <a:pt x="114" y="143"/>
                    </a:lnTo>
                    <a:lnTo>
                      <a:pt x="107" y="139"/>
                    </a:lnTo>
                    <a:lnTo>
                      <a:pt x="103" y="137"/>
                    </a:lnTo>
                    <a:lnTo>
                      <a:pt x="100" y="135"/>
                    </a:lnTo>
                    <a:lnTo>
                      <a:pt x="98" y="135"/>
                    </a:lnTo>
                    <a:lnTo>
                      <a:pt x="96" y="137"/>
                    </a:lnTo>
                    <a:lnTo>
                      <a:pt x="95" y="139"/>
                    </a:lnTo>
                    <a:lnTo>
                      <a:pt x="94" y="142"/>
                    </a:lnTo>
                    <a:lnTo>
                      <a:pt x="93" y="144"/>
                    </a:lnTo>
                    <a:lnTo>
                      <a:pt x="93" y="146"/>
                    </a:lnTo>
                    <a:lnTo>
                      <a:pt x="91" y="147"/>
                    </a:lnTo>
                    <a:lnTo>
                      <a:pt x="93" y="147"/>
                    </a:lnTo>
                    <a:lnTo>
                      <a:pt x="95" y="146"/>
                    </a:lnTo>
                    <a:lnTo>
                      <a:pt x="98" y="146"/>
                    </a:lnTo>
                    <a:lnTo>
                      <a:pt x="99"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43" name="Freeform 133"/>
              <p:cNvSpPr>
                <a:spLocks/>
              </p:cNvSpPr>
              <p:nvPr/>
            </p:nvSpPr>
            <p:spPr bwMode="auto">
              <a:xfrm>
                <a:off x="3614" y="2354"/>
                <a:ext cx="138" cy="182"/>
              </a:xfrm>
              <a:custGeom>
                <a:avLst/>
                <a:gdLst>
                  <a:gd name="T0" fmla="*/ 7 w 138"/>
                  <a:gd name="T1" fmla="*/ 172 h 182"/>
                  <a:gd name="T2" fmla="*/ 9 w 138"/>
                  <a:gd name="T3" fmla="*/ 172 h 182"/>
                  <a:gd name="T4" fmla="*/ 14 w 138"/>
                  <a:gd name="T5" fmla="*/ 174 h 182"/>
                  <a:gd name="T6" fmla="*/ 21 w 138"/>
                  <a:gd name="T7" fmla="*/ 174 h 182"/>
                  <a:gd name="T8" fmla="*/ 28 w 138"/>
                  <a:gd name="T9" fmla="*/ 171 h 182"/>
                  <a:gd name="T10" fmla="*/ 34 w 138"/>
                  <a:gd name="T11" fmla="*/ 167 h 182"/>
                  <a:gd name="T12" fmla="*/ 43 w 138"/>
                  <a:gd name="T13" fmla="*/ 161 h 182"/>
                  <a:gd name="T14" fmla="*/ 55 w 138"/>
                  <a:gd name="T15" fmla="*/ 152 h 182"/>
                  <a:gd name="T16" fmla="*/ 67 w 138"/>
                  <a:gd name="T17" fmla="*/ 141 h 182"/>
                  <a:gd name="T18" fmla="*/ 79 w 138"/>
                  <a:gd name="T19" fmla="*/ 127 h 182"/>
                  <a:gd name="T20" fmla="*/ 90 w 138"/>
                  <a:gd name="T21" fmla="*/ 112 h 182"/>
                  <a:gd name="T22" fmla="*/ 98 w 138"/>
                  <a:gd name="T23" fmla="*/ 93 h 182"/>
                  <a:gd name="T24" fmla="*/ 102 w 138"/>
                  <a:gd name="T25" fmla="*/ 74 h 182"/>
                  <a:gd name="T26" fmla="*/ 104 w 138"/>
                  <a:gd name="T27" fmla="*/ 46 h 182"/>
                  <a:gd name="T28" fmla="*/ 107 w 138"/>
                  <a:gd name="T29" fmla="*/ 23 h 182"/>
                  <a:gd name="T30" fmla="*/ 108 w 138"/>
                  <a:gd name="T31" fmla="*/ 9 h 182"/>
                  <a:gd name="T32" fmla="*/ 109 w 138"/>
                  <a:gd name="T33" fmla="*/ 4 h 182"/>
                  <a:gd name="T34" fmla="*/ 113 w 138"/>
                  <a:gd name="T35" fmla="*/ 3 h 182"/>
                  <a:gd name="T36" fmla="*/ 121 w 138"/>
                  <a:gd name="T37" fmla="*/ 0 h 182"/>
                  <a:gd name="T38" fmla="*/ 129 w 138"/>
                  <a:gd name="T39" fmla="*/ 3 h 182"/>
                  <a:gd name="T40" fmla="*/ 136 w 138"/>
                  <a:gd name="T41" fmla="*/ 12 h 182"/>
                  <a:gd name="T42" fmla="*/ 138 w 138"/>
                  <a:gd name="T43" fmla="*/ 29 h 182"/>
                  <a:gd name="T44" fmla="*/ 136 w 138"/>
                  <a:gd name="T45" fmla="*/ 51 h 182"/>
                  <a:gd name="T46" fmla="*/ 127 w 138"/>
                  <a:gd name="T47" fmla="*/ 70 h 182"/>
                  <a:gd name="T48" fmla="*/ 112 w 138"/>
                  <a:gd name="T49" fmla="*/ 80 h 182"/>
                  <a:gd name="T50" fmla="*/ 109 w 138"/>
                  <a:gd name="T51" fmla="*/ 79 h 182"/>
                  <a:gd name="T52" fmla="*/ 104 w 138"/>
                  <a:gd name="T53" fmla="*/ 77 h 182"/>
                  <a:gd name="T54" fmla="*/ 102 w 138"/>
                  <a:gd name="T55" fmla="*/ 74 h 182"/>
                  <a:gd name="T56" fmla="*/ 105 w 138"/>
                  <a:gd name="T57" fmla="*/ 71 h 182"/>
                  <a:gd name="T58" fmla="*/ 115 w 138"/>
                  <a:gd name="T59" fmla="*/ 69 h 182"/>
                  <a:gd name="T60" fmla="*/ 123 w 138"/>
                  <a:gd name="T61" fmla="*/ 65 h 182"/>
                  <a:gd name="T62" fmla="*/ 128 w 138"/>
                  <a:gd name="T63" fmla="*/ 53 h 182"/>
                  <a:gd name="T64" fmla="*/ 131 w 138"/>
                  <a:gd name="T65" fmla="*/ 28 h 182"/>
                  <a:gd name="T66" fmla="*/ 129 w 138"/>
                  <a:gd name="T67" fmla="*/ 17 h 182"/>
                  <a:gd name="T68" fmla="*/ 124 w 138"/>
                  <a:gd name="T69" fmla="*/ 10 h 182"/>
                  <a:gd name="T70" fmla="*/ 119 w 138"/>
                  <a:gd name="T71" fmla="*/ 9 h 182"/>
                  <a:gd name="T72" fmla="*/ 114 w 138"/>
                  <a:gd name="T73" fmla="*/ 12 h 182"/>
                  <a:gd name="T74" fmla="*/ 114 w 138"/>
                  <a:gd name="T75" fmla="*/ 18 h 182"/>
                  <a:gd name="T76" fmla="*/ 112 w 138"/>
                  <a:gd name="T77" fmla="*/ 34 h 182"/>
                  <a:gd name="T78" fmla="*/ 109 w 138"/>
                  <a:gd name="T79" fmla="*/ 58 h 182"/>
                  <a:gd name="T80" fmla="*/ 105 w 138"/>
                  <a:gd name="T81" fmla="*/ 88 h 182"/>
                  <a:gd name="T82" fmla="*/ 102 w 138"/>
                  <a:gd name="T83" fmla="*/ 103 h 182"/>
                  <a:gd name="T84" fmla="*/ 94 w 138"/>
                  <a:gd name="T85" fmla="*/ 119 h 182"/>
                  <a:gd name="T86" fmla="*/ 83 w 138"/>
                  <a:gd name="T87" fmla="*/ 134 h 182"/>
                  <a:gd name="T88" fmla="*/ 71 w 138"/>
                  <a:gd name="T89" fmla="*/ 150 h 182"/>
                  <a:gd name="T90" fmla="*/ 59 w 138"/>
                  <a:gd name="T91" fmla="*/ 162 h 182"/>
                  <a:gd name="T92" fmla="*/ 46 w 138"/>
                  <a:gd name="T93" fmla="*/ 172 h 182"/>
                  <a:gd name="T94" fmla="*/ 33 w 138"/>
                  <a:gd name="T95" fmla="*/ 180 h 182"/>
                  <a:gd name="T96" fmla="*/ 24 w 138"/>
                  <a:gd name="T97" fmla="*/ 182 h 182"/>
                  <a:gd name="T98" fmla="*/ 13 w 138"/>
                  <a:gd name="T99" fmla="*/ 182 h 182"/>
                  <a:gd name="T100" fmla="*/ 9 w 138"/>
                  <a:gd name="T101" fmla="*/ 181 h 182"/>
                  <a:gd name="T102" fmla="*/ 8 w 138"/>
                  <a:gd name="T103" fmla="*/ 180 h 182"/>
                  <a:gd name="T104" fmla="*/ 8 w 138"/>
                  <a:gd name="T105" fmla="*/ 180 h 182"/>
                  <a:gd name="T106" fmla="*/ 5 w 138"/>
                  <a:gd name="T107" fmla="*/ 179 h 182"/>
                  <a:gd name="T108" fmla="*/ 2 w 138"/>
                  <a:gd name="T109" fmla="*/ 176 h 182"/>
                  <a:gd name="T110" fmla="*/ 0 w 138"/>
                  <a:gd name="T111" fmla="*/ 174 h 182"/>
                  <a:gd name="T112" fmla="*/ 7 w 138"/>
                  <a:gd name="T113" fmla="*/ 172 h 18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38"/>
                  <a:gd name="T172" fmla="*/ 0 h 182"/>
                  <a:gd name="T173" fmla="*/ 138 w 138"/>
                  <a:gd name="T174" fmla="*/ 182 h 18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38" h="182">
                    <a:moveTo>
                      <a:pt x="7" y="172"/>
                    </a:moveTo>
                    <a:lnTo>
                      <a:pt x="9" y="172"/>
                    </a:lnTo>
                    <a:lnTo>
                      <a:pt x="14" y="174"/>
                    </a:lnTo>
                    <a:lnTo>
                      <a:pt x="21" y="174"/>
                    </a:lnTo>
                    <a:lnTo>
                      <a:pt x="28" y="171"/>
                    </a:lnTo>
                    <a:lnTo>
                      <a:pt x="34" y="167"/>
                    </a:lnTo>
                    <a:lnTo>
                      <a:pt x="43" y="161"/>
                    </a:lnTo>
                    <a:lnTo>
                      <a:pt x="55" y="152"/>
                    </a:lnTo>
                    <a:lnTo>
                      <a:pt x="67" y="141"/>
                    </a:lnTo>
                    <a:lnTo>
                      <a:pt x="79" y="127"/>
                    </a:lnTo>
                    <a:lnTo>
                      <a:pt x="90" y="112"/>
                    </a:lnTo>
                    <a:lnTo>
                      <a:pt x="98" y="93"/>
                    </a:lnTo>
                    <a:lnTo>
                      <a:pt x="102" y="74"/>
                    </a:lnTo>
                    <a:lnTo>
                      <a:pt x="104" y="46"/>
                    </a:lnTo>
                    <a:lnTo>
                      <a:pt x="107" y="23"/>
                    </a:lnTo>
                    <a:lnTo>
                      <a:pt x="108" y="9"/>
                    </a:lnTo>
                    <a:lnTo>
                      <a:pt x="109" y="4"/>
                    </a:lnTo>
                    <a:lnTo>
                      <a:pt x="113" y="3"/>
                    </a:lnTo>
                    <a:lnTo>
                      <a:pt x="121" y="0"/>
                    </a:lnTo>
                    <a:lnTo>
                      <a:pt x="129" y="3"/>
                    </a:lnTo>
                    <a:lnTo>
                      <a:pt x="136" y="12"/>
                    </a:lnTo>
                    <a:lnTo>
                      <a:pt x="138" y="29"/>
                    </a:lnTo>
                    <a:lnTo>
                      <a:pt x="136" y="51"/>
                    </a:lnTo>
                    <a:lnTo>
                      <a:pt x="127" y="70"/>
                    </a:lnTo>
                    <a:lnTo>
                      <a:pt x="112" y="80"/>
                    </a:lnTo>
                    <a:lnTo>
                      <a:pt x="109" y="79"/>
                    </a:lnTo>
                    <a:lnTo>
                      <a:pt x="104" y="77"/>
                    </a:lnTo>
                    <a:lnTo>
                      <a:pt x="102" y="74"/>
                    </a:lnTo>
                    <a:lnTo>
                      <a:pt x="105" y="71"/>
                    </a:lnTo>
                    <a:lnTo>
                      <a:pt x="115" y="69"/>
                    </a:lnTo>
                    <a:lnTo>
                      <a:pt x="123" y="65"/>
                    </a:lnTo>
                    <a:lnTo>
                      <a:pt x="128" y="53"/>
                    </a:lnTo>
                    <a:lnTo>
                      <a:pt x="131" y="28"/>
                    </a:lnTo>
                    <a:lnTo>
                      <a:pt x="129" y="17"/>
                    </a:lnTo>
                    <a:lnTo>
                      <a:pt x="124" y="10"/>
                    </a:lnTo>
                    <a:lnTo>
                      <a:pt x="119" y="9"/>
                    </a:lnTo>
                    <a:lnTo>
                      <a:pt x="114" y="12"/>
                    </a:lnTo>
                    <a:lnTo>
                      <a:pt x="114" y="18"/>
                    </a:lnTo>
                    <a:lnTo>
                      <a:pt x="112" y="34"/>
                    </a:lnTo>
                    <a:lnTo>
                      <a:pt x="109" y="58"/>
                    </a:lnTo>
                    <a:lnTo>
                      <a:pt x="105" y="88"/>
                    </a:lnTo>
                    <a:lnTo>
                      <a:pt x="102" y="103"/>
                    </a:lnTo>
                    <a:lnTo>
                      <a:pt x="94" y="119"/>
                    </a:lnTo>
                    <a:lnTo>
                      <a:pt x="83" y="134"/>
                    </a:lnTo>
                    <a:lnTo>
                      <a:pt x="71" y="150"/>
                    </a:lnTo>
                    <a:lnTo>
                      <a:pt x="59" y="162"/>
                    </a:lnTo>
                    <a:lnTo>
                      <a:pt x="46" y="172"/>
                    </a:lnTo>
                    <a:lnTo>
                      <a:pt x="33" y="180"/>
                    </a:lnTo>
                    <a:lnTo>
                      <a:pt x="24" y="182"/>
                    </a:lnTo>
                    <a:lnTo>
                      <a:pt x="13" y="182"/>
                    </a:lnTo>
                    <a:lnTo>
                      <a:pt x="9" y="181"/>
                    </a:lnTo>
                    <a:lnTo>
                      <a:pt x="8" y="180"/>
                    </a:lnTo>
                    <a:lnTo>
                      <a:pt x="5" y="179"/>
                    </a:lnTo>
                    <a:lnTo>
                      <a:pt x="2" y="176"/>
                    </a:lnTo>
                    <a:lnTo>
                      <a:pt x="0" y="174"/>
                    </a:lnTo>
                    <a:lnTo>
                      <a:pt x="7" y="1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44" name="Freeform 134"/>
              <p:cNvSpPr>
                <a:spLocks/>
              </p:cNvSpPr>
              <p:nvPr/>
            </p:nvSpPr>
            <p:spPr bwMode="auto">
              <a:xfrm>
                <a:off x="3475" y="2383"/>
                <a:ext cx="44" cy="72"/>
              </a:xfrm>
              <a:custGeom>
                <a:avLst/>
                <a:gdLst>
                  <a:gd name="T0" fmla="*/ 9 w 44"/>
                  <a:gd name="T1" fmla="*/ 0 h 72"/>
                  <a:gd name="T2" fmla="*/ 3 w 44"/>
                  <a:gd name="T3" fmla="*/ 3 h 72"/>
                  <a:gd name="T4" fmla="*/ 0 w 44"/>
                  <a:gd name="T5" fmla="*/ 12 h 72"/>
                  <a:gd name="T6" fmla="*/ 0 w 44"/>
                  <a:gd name="T7" fmla="*/ 27 h 72"/>
                  <a:gd name="T8" fmla="*/ 6 w 44"/>
                  <a:gd name="T9" fmla="*/ 46 h 72"/>
                  <a:gd name="T10" fmla="*/ 16 w 44"/>
                  <a:gd name="T11" fmla="*/ 62 h 72"/>
                  <a:gd name="T12" fmla="*/ 28 w 44"/>
                  <a:gd name="T13" fmla="*/ 71 h 72"/>
                  <a:gd name="T14" fmla="*/ 38 w 44"/>
                  <a:gd name="T15" fmla="*/ 72 h 72"/>
                  <a:gd name="T16" fmla="*/ 43 w 44"/>
                  <a:gd name="T17" fmla="*/ 70 h 72"/>
                  <a:gd name="T18" fmla="*/ 44 w 44"/>
                  <a:gd name="T19" fmla="*/ 67 h 72"/>
                  <a:gd name="T20" fmla="*/ 43 w 44"/>
                  <a:gd name="T21" fmla="*/ 65 h 72"/>
                  <a:gd name="T22" fmla="*/ 42 w 44"/>
                  <a:gd name="T23" fmla="*/ 64 h 72"/>
                  <a:gd name="T24" fmla="*/ 41 w 44"/>
                  <a:gd name="T25" fmla="*/ 64 h 72"/>
                  <a:gd name="T26" fmla="*/ 32 w 44"/>
                  <a:gd name="T27" fmla="*/ 62 h 72"/>
                  <a:gd name="T28" fmla="*/ 24 w 44"/>
                  <a:gd name="T29" fmla="*/ 57 h 72"/>
                  <a:gd name="T30" fmla="*/ 18 w 44"/>
                  <a:gd name="T31" fmla="*/ 47 h 72"/>
                  <a:gd name="T32" fmla="*/ 11 w 44"/>
                  <a:gd name="T33" fmla="*/ 32 h 72"/>
                  <a:gd name="T34" fmla="*/ 8 w 44"/>
                  <a:gd name="T35" fmla="*/ 17 h 72"/>
                  <a:gd name="T36" fmla="*/ 10 w 44"/>
                  <a:gd name="T37" fmla="*/ 11 h 72"/>
                  <a:gd name="T38" fmla="*/ 13 w 44"/>
                  <a:gd name="T39" fmla="*/ 8 h 72"/>
                  <a:gd name="T40" fmla="*/ 15 w 44"/>
                  <a:gd name="T41" fmla="*/ 8 h 72"/>
                  <a:gd name="T42" fmla="*/ 9 w 44"/>
                  <a:gd name="T43" fmla="*/ 0 h 7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4"/>
                  <a:gd name="T67" fmla="*/ 0 h 72"/>
                  <a:gd name="T68" fmla="*/ 44 w 44"/>
                  <a:gd name="T69" fmla="*/ 72 h 7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4" h="72">
                    <a:moveTo>
                      <a:pt x="9" y="0"/>
                    </a:moveTo>
                    <a:lnTo>
                      <a:pt x="3" y="3"/>
                    </a:lnTo>
                    <a:lnTo>
                      <a:pt x="0" y="12"/>
                    </a:lnTo>
                    <a:lnTo>
                      <a:pt x="0" y="27"/>
                    </a:lnTo>
                    <a:lnTo>
                      <a:pt x="6" y="46"/>
                    </a:lnTo>
                    <a:lnTo>
                      <a:pt x="16" y="62"/>
                    </a:lnTo>
                    <a:lnTo>
                      <a:pt x="28" y="71"/>
                    </a:lnTo>
                    <a:lnTo>
                      <a:pt x="38" y="72"/>
                    </a:lnTo>
                    <a:lnTo>
                      <a:pt x="43" y="70"/>
                    </a:lnTo>
                    <a:lnTo>
                      <a:pt x="44" y="67"/>
                    </a:lnTo>
                    <a:lnTo>
                      <a:pt x="43" y="65"/>
                    </a:lnTo>
                    <a:lnTo>
                      <a:pt x="42" y="64"/>
                    </a:lnTo>
                    <a:lnTo>
                      <a:pt x="41" y="64"/>
                    </a:lnTo>
                    <a:lnTo>
                      <a:pt x="32" y="62"/>
                    </a:lnTo>
                    <a:lnTo>
                      <a:pt x="24" y="57"/>
                    </a:lnTo>
                    <a:lnTo>
                      <a:pt x="18" y="47"/>
                    </a:lnTo>
                    <a:lnTo>
                      <a:pt x="11" y="32"/>
                    </a:lnTo>
                    <a:lnTo>
                      <a:pt x="8" y="17"/>
                    </a:lnTo>
                    <a:lnTo>
                      <a:pt x="10" y="11"/>
                    </a:lnTo>
                    <a:lnTo>
                      <a:pt x="13" y="8"/>
                    </a:lnTo>
                    <a:lnTo>
                      <a:pt x="15" y="8"/>
                    </a:lnTo>
                    <a:lnTo>
                      <a:pt x="9"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45" name="Freeform 135"/>
              <p:cNvSpPr>
                <a:spLocks/>
              </p:cNvSpPr>
              <p:nvPr/>
            </p:nvSpPr>
            <p:spPr bwMode="auto">
              <a:xfrm>
                <a:off x="3524" y="2394"/>
                <a:ext cx="46" cy="22"/>
              </a:xfrm>
              <a:custGeom>
                <a:avLst/>
                <a:gdLst>
                  <a:gd name="T0" fmla="*/ 38 w 46"/>
                  <a:gd name="T1" fmla="*/ 5 h 22"/>
                  <a:gd name="T2" fmla="*/ 37 w 46"/>
                  <a:gd name="T3" fmla="*/ 8 h 22"/>
                  <a:gd name="T4" fmla="*/ 31 w 46"/>
                  <a:gd name="T5" fmla="*/ 13 h 22"/>
                  <a:gd name="T6" fmla="*/ 21 w 46"/>
                  <a:gd name="T7" fmla="*/ 15 h 22"/>
                  <a:gd name="T8" fmla="*/ 5 w 46"/>
                  <a:gd name="T9" fmla="*/ 6 h 22"/>
                  <a:gd name="T10" fmla="*/ 4 w 46"/>
                  <a:gd name="T11" fmla="*/ 6 h 22"/>
                  <a:gd name="T12" fmla="*/ 3 w 46"/>
                  <a:gd name="T13" fmla="*/ 5 h 22"/>
                  <a:gd name="T14" fmla="*/ 0 w 46"/>
                  <a:gd name="T15" fmla="*/ 5 h 22"/>
                  <a:gd name="T16" fmla="*/ 0 w 46"/>
                  <a:gd name="T17" fmla="*/ 7 h 22"/>
                  <a:gd name="T18" fmla="*/ 2 w 46"/>
                  <a:gd name="T19" fmla="*/ 10 h 22"/>
                  <a:gd name="T20" fmla="*/ 4 w 46"/>
                  <a:gd name="T21" fmla="*/ 13 h 22"/>
                  <a:gd name="T22" fmla="*/ 9 w 46"/>
                  <a:gd name="T23" fmla="*/ 17 h 22"/>
                  <a:gd name="T24" fmla="*/ 14 w 46"/>
                  <a:gd name="T25" fmla="*/ 20 h 22"/>
                  <a:gd name="T26" fmla="*/ 19 w 46"/>
                  <a:gd name="T27" fmla="*/ 22 h 22"/>
                  <a:gd name="T28" fmla="*/ 26 w 46"/>
                  <a:gd name="T29" fmla="*/ 22 h 22"/>
                  <a:gd name="T30" fmla="*/ 32 w 46"/>
                  <a:gd name="T31" fmla="*/ 21 h 22"/>
                  <a:gd name="T32" fmla="*/ 38 w 46"/>
                  <a:gd name="T33" fmla="*/ 16 h 22"/>
                  <a:gd name="T34" fmla="*/ 46 w 46"/>
                  <a:gd name="T35" fmla="*/ 5 h 22"/>
                  <a:gd name="T36" fmla="*/ 45 w 46"/>
                  <a:gd name="T37" fmla="*/ 0 h 22"/>
                  <a:gd name="T38" fmla="*/ 41 w 46"/>
                  <a:gd name="T39" fmla="*/ 0 h 22"/>
                  <a:gd name="T40" fmla="*/ 38 w 46"/>
                  <a:gd name="T41" fmla="*/ 5 h 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6"/>
                  <a:gd name="T64" fmla="*/ 0 h 22"/>
                  <a:gd name="T65" fmla="*/ 46 w 46"/>
                  <a:gd name="T66" fmla="*/ 22 h 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6" h="22">
                    <a:moveTo>
                      <a:pt x="38" y="5"/>
                    </a:moveTo>
                    <a:lnTo>
                      <a:pt x="37" y="8"/>
                    </a:lnTo>
                    <a:lnTo>
                      <a:pt x="31" y="13"/>
                    </a:lnTo>
                    <a:lnTo>
                      <a:pt x="21" y="15"/>
                    </a:lnTo>
                    <a:lnTo>
                      <a:pt x="5" y="6"/>
                    </a:lnTo>
                    <a:lnTo>
                      <a:pt x="4" y="6"/>
                    </a:lnTo>
                    <a:lnTo>
                      <a:pt x="3" y="5"/>
                    </a:lnTo>
                    <a:lnTo>
                      <a:pt x="0" y="5"/>
                    </a:lnTo>
                    <a:lnTo>
                      <a:pt x="0" y="7"/>
                    </a:lnTo>
                    <a:lnTo>
                      <a:pt x="2" y="10"/>
                    </a:lnTo>
                    <a:lnTo>
                      <a:pt x="4" y="13"/>
                    </a:lnTo>
                    <a:lnTo>
                      <a:pt x="9" y="17"/>
                    </a:lnTo>
                    <a:lnTo>
                      <a:pt x="14" y="20"/>
                    </a:lnTo>
                    <a:lnTo>
                      <a:pt x="19" y="22"/>
                    </a:lnTo>
                    <a:lnTo>
                      <a:pt x="26" y="22"/>
                    </a:lnTo>
                    <a:lnTo>
                      <a:pt x="32" y="21"/>
                    </a:lnTo>
                    <a:lnTo>
                      <a:pt x="38" y="16"/>
                    </a:lnTo>
                    <a:lnTo>
                      <a:pt x="46" y="5"/>
                    </a:lnTo>
                    <a:lnTo>
                      <a:pt x="45" y="0"/>
                    </a:lnTo>
                    <a:lnTo>
                      <a:pt x="41" y="0"/>
                    </a:lnTo>
                    <a:lnTo>
                      <a:pt x="38"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46" name="Freeform 136"/>
              <p:cNvSpPr>
                <a:spLocks/>
              </p:cNvSpPr>
              <p:nvPr/>
            </p:nvSpPr>
            <p:spPr bwMode="auto">
              <a:xfrm>
                <a:off x="3656" y="2385"/>
                <a:ext cx="46" cy="21"/>
              </a:xfrm>
              <a:custGeom>
                <a:avLst/>
                <a:gdLst>
                  <a:gd name="T0" fmla="*/ 8 w 46"/>
                  <a:gd name="T1" fmla="*/ 6 h 21"/>
                  <a:gd name="T2" fmla="*/ 10 w 46"/>
                  <a:gd name="T3" fmla="*/ 9 h 21"/>
                  <a:gd name="T4" fmla="*/ 17 w 46"/>
                  <a:gd name="T5" fmla="*/ 14 h 21"/>
                  <a:gd name="T6" fmla="*/ 27 w 46"/>
                  <a:gd name="T7" fmla="*/ 12 h 21"/>
                  <a:gd name="T8" fmla="*/ 41 w 46"/>
                  <a:gd name="T9" fmla="*/ 2 h 21"/>
                  <a:gd name="T10" fmla="*/ 42 w 46"/>
                  <a:gd name="T11" fmla="*/ 1 h 21"/>
                  <a:gd name="T12" fmla="*/ 43 w 46"/>
                  <a:gd name="T13" fmla="*/ 0 h 21"/>
                  <a:gd name="T14" fmla="*/ 46 w 46"/>
                  <a:gd name="T15" fmla="*/ 0 h 21"/>
                  <a:gd name="T16" fmla="*/ 46 w 46"/>
                  <a:gd name="T17" fmla="*/ 2 h 21"/>
                  <a:gd name="T18" fmla="*/ 42 w 46"/>
                  <a:gd name="T19" fmla="*/ 10 h 21"/>
                  <a:gd name="T20" fmla="*/ 34 w 46"/>
                  <a:gd name="T21" fmla="*/ 17 h 21"/>
                  <a:gd name="T22" fmla="*/ 23 w 46"/>
                  <a:gd name="T23" fmla="*/ 21 h 21"/>
                  <a:gd name="T24" fmla="*/ 10 w 46"/>
                  <a:gd name="T25" fmla="*/ 16 h 21"/>
                  <a:gd name="T26" fmla="*/ 1 w 46"/>
                  <a:gd name="T27" fmla="*/ 6 h 21"/>
                  <a:gd name="T28" fmla="*/ 0 w 46"/>
                  <a:gd name="T29" fmla="*/ 2 h 21"/>
                  <a:gd name="T30" fmla="*/ 4 w 46"/>
                  <a:gd name="T31" fmla="*/ 2 h 21"/>
                  <a:gd name="T32" fmla="*/ 8 w 46"/>
                  <a:gd name="T33" fmla="*/ 6 h 2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21"/>
                  <a:gd name="T53" fmla="*/ 46 w 46"/>
                  <a:gd name="T54" fmla="*/ 21 h 2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21">
                    <a:moveTo>
                      <a:pt x="8" y="6"/>
                    </a:moveTo>
                    <a:lnTo>
                      <a:pt x="10" y="9"/>
                    </a:lnTo>
                    <a:lnTo>
                      <a:pt x="17" y="14"/>
                    </a:lnTo>
                    <a:lnTo>
                      <a:pt x="27" y="12"/>
                    </a:lnTo>
                    <a:lnTo>
                      <a:pt x="41" y="2"/>
                    </a:lnTo>
                    <a:lnTo>
                      <a:pt x="42" y="1"/>
                    </a:lnTo>
                    <a:lnTo>
                      <a:pt x="43" y="0"/>
                    </a:lnTo>
                    <a:lnTo>
                      <a:pt x="46" y="0"/>
                    </a:lnTo>
                    <a:lnTo>
                      <a:pt x="46" y="2"/>
                    </a:lnTo>
                    <a:lnTo>
                      <a:pt x="42" y="10"/>
                    </a:lnTo>
                    <a:lnTo>
                      <a:pt x="34" y="17"/>
                    </a:lnTo>
                    <a:lnTo>
                      <a:pt x="23" y="21"/>
                    </a:lnTo>
                    <a:lnTo>
                      <a:pt x="10" y="16"/>
                    </a:lnTo>
                    <a:lnTo>
                      <a:pt x="1" y="6"/>
                    </a:lnTo>
                    <a:lnTo>
                      <a:pt x="0" y="2"/>
                    </a:lnTo>
                    <a:lnTo>
                      <a:pt x="4" y="2"/>
                    </a:lnTo>
                    <a:lnTo>
                      <a:pt x="8"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47" name="Freeform 137"/>
              <p:cNvSpPr>
                <a:spLocks/>
              </p:cNvSpPr>
              <p:nvPr/>
            </p:nvSpPr>
            <p:spPr bwMode="auto">
              <a:xfrm>
                <a:off x="3623" y="2500"/>
                <a:ext cx="33" cy="12"/>
              </a:xfrm>
              <a:custGeom>
                <a:avLst/>
                <a:gdLst>
                  <a:gd name="T0" fmla="*/ 0 w 33"/>
                  <a:gd name="T1" fmla="*/ 2 h 12"/>
                  <a:gd name="T2" fmla="*/ 3 w 33"/>
                  <a:gd name="T3" fmla="*/ 2 h 12"/>
                  <a:gd name="T4" fmla="*/ 9 w 33"/>
                  <a:gd name="T5" fmla="*/ 1 h 12"/>
                  <a:gd name="T6" fmla="*/ 18 w 33"/>
                  <a:gd name="T7" fmla="*/ 0 h 12"/>
                  <a:gd name="T8" fmla="*/ 28 w 33"/>
                  <a:gd name="T9" fmla="*/ 1 h 12"/>
                  <a:gd name="T10" fmla="*/ 33 w 33"/>
                  <a:gd name="T11" fmla="*/ 5 h 12"/>
                  <a:gd name="T12" fmla="*/ 32 w 33"/>
                  <a:gd name="T13" fmla="*/ 7 h 12"/>
                  <a:gd name="T14" fmla="*/ 27 w 33"/>
                  <a:gd name="T15" fmla="*/ 11 h 12"/>
                  <a:gd name="T16" fmla="*/ 22 w 33"/>
                  <a:gd name="T17" fmla="*/ 11 h 12"/>
                  <a:gd name="T18" fmla="*/ 18 w 33"/>
                  <a:gd name="T19" fmla="*/ 10 h 12"/>
                  <a:gd name="T20" fmla="*/ 13 w 33"/>
                  <a:gd name="T21" fmla="*/ 10 h 12"/>
                  <a:gd name="T22" fmla="*/ 6 w 33"/>
                  <a:gd name="T23" fmla="*/ 10 h 12"/>
                  <a:gd name="T24" fmla="*/ 3 w 33"/>
                  <a:gd name="T25" fmla="*/ 12 h 12"/>
                  <a:gd name="T26" fmla="*/ 0 w 33"/>
                  <a:gd name="T27" fmla="*/ 2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3"/>
                  <a:gd name="T43" fmla="*/ 0 h 12"/>
                  <a:gd name="T44" fmla="*/ 33 w 33"/>
                  <a:gd name="T45" fmla="*/ 12 h 1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3" h="12">
                    <a:moveTo>
                      <a:pt x="0" y="2"/>
                    </a:moveTo>
                    <a:lnTo>
                      <a:pt x="3" y="2"/>
                    </a:lnTo>
                    <a:lnTo>
                      <a:pt x="9" y="1"/>
                    </a:lnTo>
                    <a:lnTo>
                      <a:pt x="18" y="0"/>
                    </a:lnTo>
                    <a:lnTo>
                      <a:pt x="28" y="1"/>
                    </a:lnTo>
                    <a:lnTo>
                      <a:pt x="33" y="5"/>
                    </a:lnTo>
                    <a:lnTo>
                      <a:pt x="32" y="7"/>
                    </a:lnTo>
                    <a:lnTo>
                      <a:pt x="27" y="11"/>
                    </a:lnTo>
                    <a:lnTo>
                      <a:pt x="22" y="11"/>
                    </a:lnTo>
                    <a:lnTo>
                      <a:pt x="18" y="10"/>
                    </a:lnTo>
                    <a:lnTo>
                      <a:pt x="13" y="10"/>
                    </a:lnTo>
                    <a:lnTo>
                      <a:pt x="6" y="10"/>
                    </a:lnTo>
                    <a:lnTo>
                      <a:pt x="3" y="12"/>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48" name="Freeform 138"/>
              <p:cNvSpPr>
                <a:spLocks/>
              </p:cNvSpPr>
              <p:nvPr/>
            </p:nvSpPr>
            <p:spPr bwMode="auto">
              <a:xfrm>
                <a:off x="3540" y="2473"/>
                <a:ext cx="41" cy="20"/>
              </a:xfrm>
              <a:custGeom>
                <a:avLst/>
                <a:gdLst>
                  <a:gd name="T0" fmla="*/ 41 w 41"/>
                  <a:gd name="T1" fmla="*/ 18 h 20"/>
                  <a:gd name="T2" fmla="*/ 36 w 41"/>
                  <a:gd name="T3" fmla="*/ 8 h 20"/>
                  <a:gd name="T4" fmla="*/ 34 w 41"/>
                  <a:gd name="T5" fmla="*/ 3 h 20"/>
                  <a:gd name="T6" fmla="*/ 30 w 41"/>
                  <a:gd name="T7" fmla="*/ 0 h 20"/>
                  <a:gd name="T8" fmla="*/ 25 w 41"/>
                  <a:gd name="T9" fmla="*/ 0 h 20"/>
                  <a:gd name="T10" fmla="*/ 17 w 41"/>
                  <a:gd name="T11" fmla="*/ 3 h 20"/>
                  <a:gd name="T12" fmla="*/ 8 w 41"/>
                  <a:gd name="T13" fmla="*/ 9 h 20"/>
                  <a:gd name="T14" fmla="*/ 2 w 41"/>
                  <a:gd name="T15" fmla="*/ 14 h 20"/>
                  <a:gd name="T16" fmla="*/ 0 w 41"/>
                  <a:gd name="T17" fmla="*/ 17 h 20"/>
                  <a:gd name="T18" fmla="*/ 8 w 41"/>
                  <a:gd name="T19" fmla="*/ 20 h 20"/>
                  <a:gd name="T20" fmla="*/ 11 w 41"/>
                  <a:gd name="T21" fmla="*/ 18 h 20"/>
                  <a:gd name="T22" fmla="*/ 16 w 41"/>
                  <a:gd name="T23" fmla="*/ 13 h 20"/>
                  <a:gd name="T24" fmla="*/ 22 w 41"/>
                  <a:gd name="T25" fmla="*/ 8 h 20"/>
                  <a:gd name="T26" fmla="*/ 27 w 41"/>
                  <a:gd name="T27" fmla="*/ 9 h 20"/>
                  <a:gd name="T28" fmla="*/ 31 w 41"/>
                  <a:gd name="T29" fmla="*/ 14 h 20"/>
                  <a:gd name="T30" fmla="*/ 34 w 41"/>
                  <a:gd name="T31" fmla="*/ 17 h 20"/>
                  <a:gd name="T32" fmla="*/ 35 w 41"/>
                  <a:gd name="T33" fmla="*/ 19 h 20"/>
                  <a:gd name="T34" fmla="*/ 36 w 41"/>
                  <a:gd name="T35" fmla="*/ 20 h 20"/>
                  <a:gd name="T36" fmla="*/ 41 w 41"/>
                  <a:gd name="T37" fmla="*/ 18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1"/>
                  <a:gd name="T58" fmla="*/ 0 h 20"/>
                  <a:gd name="T59" fmla="*/ 41 w 41"/>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1" h="20">
                    <a:moveTo>
                      <a:pt x="41" y="18"/>
                    </a:moveTo>
                    <a:lnTo>
                      <a:pt x="36" y="8"/>
                    </a:lnTo>
                    <a:lnTo>
                      <a:pt x="34" y="3"/>
                    </a:lnTo>
                    <a:lnTo>
                      <a:pt x="30" y="0"/>
                    </a:lnTo>
                    <a:lnTo>
                      <a:pt x="25" y="0"/>
                    </a:lnTo>
                    <a:lnTo>
                      <a:pt x="17" y="3"/>
                    </a:lnTo>
                    <a:lnTo>
                      <a:pt x="8" y="9"/>
                    </a:lnTo>
                    <a:lnTo>
                      <a:pt x="2" y="14"/>
                    </a:lnTo>
                    <a:lnTo>
                      <a:pt x="0" y="17"/>
                    </a:lnTo>
                    <a:lnTo>
                      <a:pt x="8" y="20"/>
                    </a:lnTo>
                    <a:lnTo>
                      <a:pt x="11" y="18"/>
                    </a:lnTo>
                    <a:lnTo>
                      <a:pt x="16" y="13"/>
                    </a:lnTo>
                    <a:lnTo>
                      <a:pt x="22" y="8"/>
                    </a:lnTo>
                    <a:lnTo>
                      <a:pt x="27" y="9"/>
                    </a:lnTo>
                    <a:lnTo>
                      <a:pt x="31" y="14"/>
                    </a:lnTo>
                    <a:lnTo>
                      <a:pt x="34" y="17"/>
                    </a:lnTo>
                    <a:lnTo>
                      <a:pt x="35" y="19"/>
                    </a:lnTo>
                    <a:lnTo>
                      <a:pt x="36" y="20"/>
                    </a:lnTo>
                    <a:lnTo>
                      <a:pt x="41"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49" name="Freeform 139"/>
              <p:cNvSpPr>
                <a:spLocks/>
              </p:cNvSpPr>
              <p:nvPr/>
            </p:nvSpPr>
            <p:spPr bwMode="auto">
              <a:xfrm>
                <a:off x="3614" y="2553"/>
                <a:ext cx="50" cy="77"/>
              </a:xfrm>
              <a:custGeom>
                <a:avLst/>
                <a:gdLst>
                  <a:gd name="T0" fmla="*/ 50 w 50"/>
                  <a:gd name="T1" fmla="*/ 76 h 77"/>
                  <a:gd name="T2" fmla="*/ 48 w 50"/>
                  <a:gd name="T3" fmla="*/ 68 h 77"/>
                  <a:gd name="T4" fmla="*/ 46 w 50"/>
                  <a:gd name="T5" fmla="*/ 63 h 77"/>
                  <a:gd name="T6" fmla="*/ 45 w 50"/>
                  <a:gd name="T7" fmla="*/ 61 h 77"/>
                  <a:gd name="T8" fmla="*/ 45 w 50"/>
                  <a:gd name="T9" fmla="*/ 59 h 77"/>
                  <a:gd name="T10" fmla="*/ 46 w 50"/>
                  <a:gd name="T11" fmla="*/ 58 h 77"/>
                  <a:gd name="T12" fmla="*/ 45 w 50"/>
                  <a:gd name="T13" fmla="*/ 57 h 77"/>
                  <a:gd name="T14" fmla="*/ 43 w 50"/>
                  <a:gd name="T15" fmla="*/ 56 h 77"/>
                  <a:gd name="T16" fmla="*/ 43 w 50"/>
                  <a:gd name="T17" fmla="*/ 54 h 77"/>
                  <a:gd name="T18" fmla="*/ 32 w 50"/>
                  <a:gd name="T19" fmla="*/ 32 h 77"/>
                  <a:gd name="T20" fmla="*/ 22 w 50"/>
                  <a:gd name="T21" fmla="*/ 14 h 77"/>
                  <a:gd name="T22" fmla="*/ 15 w 50"/>
                  <a:gd name="T23" fmla="*/ 4 h 77"/>
                  <a:gd name="T24" fmla="*/ 13 w 50"/>
                  <a:gd name="T25" fmla="*/ 0 h 77"/>
                  <a:gd name="T26" fmla="*/ 12 w 50"/>
                  <a:gd name="T27" fmla="*/ 4 h 77"/>
                  <a:gd name="T28" fmla="*/ 14 w 50"/>
                  <a:gd name="T29" fmla="*/ 9 h 77"/>
                  <a:gd name="T30" fmla="*/ 21 w 50"/>
                  <a:gd name="T31" fmla="*/ 20 h 77"/>
                  <a:gd name="T32" fmla="*/ 29 w 50"/>
                  <a:gd name="T33" fmla="*/ 37 h 77"/>
                  <a:gd name="T34" fmla="*/ 41 w 50"/>
                  <a:gd name="T35" fmla="*/ 56 h 77"/>
                  <a:gd name="T36" fmla="*/ 40 w 50"/>
                  <a:gd name="T37" fmla="*/ 57 h 77"/>
                  <a:gd name="T38" fmla="*/ 37 w 50"/>
                  <a:gd name="T39" fmla="*/ 59 h 77"/>
                  <a:gd name="T40" fmla="*/ 33 w 50"/>
                  <a:gd name="T41" fmla="*/ 61 h 77"/>
                  <a:gd name="T42" fmla="*/ 32 w 50"/>
                  <a:gd name="T43" fmla="*/ 62 h 77"/>
                  <a:gd name="T44" fmla="*/ 24 w 50"/>
                  <a:gd name="T45" fmla="*/ 52 h 77"/>
                  <a:gd name="T46" fmla="*/ 15 w 50"/>
                  <a:gd name="T47" fmla="*/ 39 h 77"/>
                  <a:gd name="T48" fmla="*/ 9 w 50"/>
                  <a:gd name="T49" fmla="*/ 28 h 77"/>
                  <a:gd name="T50" fmla="*/ 7 w 50"/>
                  <a:gd name="T51" fmla="*/ 24 h 77"/>
                  <a:gd name="T52" fmla="*/ 0 w 50"/>
                  <a:gd name="T53" fmla="*/ 25 h 77"/>
                  <a:gd name="T54" fmla="*/ 4 w 50"/>
                  <a:gd name="T55" fmla="*/ 30 h 77"/>
                  <a:gd name="T56" fmla="*/ 12 w 50"/>
                  <a:gd name="T57" fmla="*/ 43 h 77"/>
                  <a:gd name="T58" fmla="*/ 22 w 50"/>
                  <a:gd name="T59" fmla="*/ 56 h 77"/>
                  <a:gd name="T60" fmla="*/ 31 w 50"/>
                  <a:gd name="T61" fmla="*/ 64 h 77"/>
                  <a:gd name="T62" fmla="*/ 31 w 50"/>
                  <a:gd name="T63" fmla="*/ 64 h 77"/>
                  <a:gd name="T64" fmla="*/ 32 w 50"/>
                  <a:gd name="T65" fmla="*/ 66 h 77"/>
                  <a:gd name="T66" fmla="*/ 33 w 50"/>
                  <a:gd name="T67" fmla="*/ 67 h 77"/>
                  <a:gd name="T68" fmla="*/ 34 w 50"/>
                  <a:gd name="T69" fmla="*/ 67 h 77"/>
                  <a:gd name="T70" fmla="*/ 36 w 50"/>
                  <a:gd name="T71" fmla="*/ 68 h 77"/>
                  <a:gd name="T72" fmla="*/ 40 w 50"/>
                  <a:gd name="T73" fmla="*/ 71 h 77"/>
                  <a:gd name="T74" fmla="*/ 43 w 50"/>
                  <a:gd name="T75" fmla="*/ 75 h 77"/>
                  <a:gd name="T76" fmla="*/ 47 w 50"/>
                  <a:gd name="T77" fmla="*/ 77 h 77"/>
                  <a:gd name="T78" fmla="*/ 50 w 50"/>
                  <a:gd name="T79" fmla="*/ 76 h 7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50"/>
                  <a:gd name="T121" fmla="*/ 0 h 77"/>
                  <a:gd name="T122" fmla="*/ 50 w 50"/>
                  <a:gd name="T123" fmla="*/ 77 h 7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50" h="77">
                    <a:moveTo>
                      <a:pt x="50" y="76"/>
                    </a:moveTo>
                    <a:lnTo>
                      <a:pt x="48" y="68"/>
                    </a:lnTo>
                    <a:lnTo>
                      <a:pt x="46" y="63"/>
                    </a:lnTo>
                    <a:lnTo>
                      <a:pt x="45" y="61"/>
                    </a:lnTo>
                    <a:lnTo>
                      <a:pt x="45" y="59"/>
                    </a:lnTo>
                    <a:lnTo>
                      <a:pt x="46" y="58"/>
                    </a:lnTo>
                    <a:lnTo>
                      <a:pt x="45" y="57"/>
                    </a:lnTo>
                    <a:lnTo>
                      <a:pt x="43" y="56"/>
                    </a:lnTo>
                    <a:lnTo>
                      <a:pt x="43" y="54"/>
                    </a:lnTo>
                    <a:lnTo>
                      <a:pt x="32" y="32"/>
                    </a:lnTo>
                    <a:lnTo>
                      <a:pt x="22" y="14"/>
                    </a:lnTo>
                    <a:lnTo>
                      <a:pt x="15" y="4"/>
                    </a:lnTo>
                    <a:lnTo>
                      <a:pt x="13" y="0"/>
                    </a:lnTo>
                    <a:lnTo>
                      <a:pt x="12" y="4"/>
                    </a:lnTo>
                    <a:lnTo>
                      <a:pt x="14" y="9"/>
                    </a:lnTo>
                    <a:lnTo>
                      <a:pt x="21" y="20"/>
                    </a:lnTo>
                    <a:lnTo>
                      <a:pt x="29" y="37"/>
                    </a:lnTo>
                    <a:lnTo>
                      <a:pt x="41" y="56"/>
                    </a:lnTo>
                    <a:lnTo>
                      <a:pt x="40" y="57"/>
                    </a:lnTo>
                    <a:lnTo>
                      <a:pt x="37" y="59"/>
                    </a:lnTo>
                    <a:lnTo>
                      <a:pt x="33" y="61"/>
                    </a:lnTo>
                    <a:lnTo>
                      <a:pt x="32" y="62"/>
                    </a:lnTo>
                    <a:lnTo>
                      <a:pt x="24" y="52"/>
                    </a:lnTo>
                    <a:lnTo>
                      <a:pt x="15" y="39"/>
                    </a:lnTo>
                    <a:lnTo>
                      <a:pt x="9" y="28"/>
                    </a:lnTo>
                    <a:lnTo>
                      <a:pt x="7" y="24"/>
                    </a:lnTo>
                    <a:lnTo>
                      <a:pt x="0" y="25"/>
                    </a:lnTo>
                    <a:lnTo>
                      <a:pt x="4" y="30"/>
                    </a:lnTo>
                    <a:lnTo>
                      <a:pt x="12" y="43"/>
                    </a:lnTo>
                    <a:lnTo>
                      <a:pt x="22" y="56"/>
                    </a:lnTo>
                    <a:lnTo>
                      <a:pt x="31" y="64"/>
                    </a:lnTo>
                    <a:lnTo>
                      <a:pt x="32" y="66"/>
                    </a:lnTo>
                    <a:lnTo>
                      <a:pt x="33" y="67"/>
                    </a:lnTo>
                    <a:lnTo>
                      <a:pt x="34" y="67"/>
                    </a:lnTo>
                    <a:lnTo>
                      <a:pt x="36" y="68"/>
                    </a:lnTo>
                    <a:lnTo>
                      <a:pt x="40" y="71"/>
                    </a:lnTo>
                    <a:lnTo>
                      <a:pt x="43" y="75"/>
                    </a:lnTo>
                    <a:lnTo>
                      <a:pt x="47" y="77"/>
                    </a:lnTo>
                    <a:lnTo>
                      <a:pt x="50"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50" name="Freeform 140"/>
              <p:cNvSpPr>
                <a:spLocks/>
              </p:cNvSpPr>
              <p:nvPr/>
            </p:nvSpPr>
            <p:spPr bwMode="auto">
              <a:xfrm>
                <a:off x="3369" y="2462"/>
                <a:ext cx="167" cy="335"/>
              </a:xfrm>
              <a:custGeom>
                <a:avLst/>
                <a:gdLst>
                  <a:gd name="T0" fmla="*/ 167 w 167"/>
                  <a:gd name="T1" fmla="*/ 273 h 335"/>
                  <a:gd name="T2" fmla="*/ 159 w 167"/>
                  <a:gd name="T3" fmla="*/ 283 h 335"/>
                  <a:gd name="T4" fmla="*/ 152 w 167"/>
                  <a:gd name="T5" fmla="*/ 296 h 335"/>
                  <a:gd name="T6" fmla="*/ 143 w 167"/>
                  <a:gd name="T7" fmla="*/ 308 h 335"/>
                  <a:gd name="T8" fmla="*/ 130 w 167"/>
                  <a:gd name="T9" fmla="*/ 320 h 335"/>
                  <a:gd name="T10" fmla="*/ 115 w 167"/>
                  <a:gd name="T11" fmla="*/ 329 h 335"/>
                  <a:gd name="T12" fmla="*/ 95 w 167"/>
                  <a:gd name="T13" fmla="*/ 334 h 335"/>
                  <a:gd name="T14" fmla="*/ 68 w 167"/>
                  <a:gd name="T15" fmla="*/ 335 h 335"/>
                  <a:gd name="T16" fmla="*/ 36 w 167"/>
                  <a:gd name="T17" fmla="*/ 329 h 335"/>
                  <a:gd name="T18" fmla="*/ 10 w 167"/>
                  <a:gd name="T19" fmla="*/ 310 h 335"/>
                  <a:gd name="T20" fmla="*/ 0 w 167"/>
                  <a:gd name="T21" fmla="*/ 274 h 335"/>
                  <a:gd name="T22" fmla="*/ 1 w 167"/>
                  <a:gd name="T23" fmla="*/ 230 h 335"/>
                  <a:gd name="T24" fmla="*/ 11 w 167"/>
                  <a:gd name="T25" fmla="*/ 181 h 335"/>
                  <a:gd name="T26" fmla="*/ 26 w 167"/>
                  <a:gd name="T27" fmla="*/ 133 h 335"/>
                  <a:gd name="T28" fmla="*/ 41 w 167"/>
                  <a:gd name="T29" fmla="*/ 91 h 335"/>
                  <a:gd name="T30" fmla="*/ 53 w 167"/>
                  <a:gd name="T31" fmla="*/ 63 h 335"/>
                  <a:gd name="T32" fmla="*/ 58 w 167"/>
                  <a:gd name="T33" fmla="*/ 52 h 335"/>
                  <a:gd name="T34" fmla="*/ 64 w 167"/>
                  <a:gd name="T35" fmla="*/ 40 h 335"/>
                  <a:gd name="T36" fmla="*/ 76 w 167"/>
                  <a:gd name="T37" fmla="*/ 30 h 335"/>
                  <a:gd name="T38" fmla="*/ 91 w 167"/>
                  <a:gd name="T39" fmla="*/ 21 h 335"/>
                  <a:gd name="T40" fmla="*/ 107 w 167"/>
                  <a:gd name="T41" fmla="*/ 14 h 335"/>
                  <a:gd name="T42" fmla="*/ 125 w 167"/>
                  <a:gd name="T43" fmla="*/ 7 h 335"/>
                  <a:gd name="T44" fmla="*/ 139 w 167"/>
                  <a:gd name="T45" fmla="*/ 4 h 335"/>
                  <a:gd name="T46" fmla="*/ 149 w 167"/>
                  <a:gd name="T47" fmla="*/ 1 h 335"/>
                  <a:gd name="T48" fmla="*/ 153 w 167"/>
                  <a:gd name="T49" fmla="*/ 0 h 335"/>
                  <a:gd name="T50" fmla="*/ 158 w 167"/>
                  <a:gd name="T51" fmla="*/ 9 h 335"/>
                  <a:gd name="T52" fmla="*/ 155 w 167"/>
                  <a:gd name="T53" fmla="*/ 9 h 335"/>
                  <a:gd name="T54" fmla="*/ 147 w 167"/>
                  <a:gd name="T55" fmla="*/ 10 h 335"/>
                  <a:gd name="T56" fmla="*/ 135 w 167"/>
                  <a:gd name="T57" fmla="*/ 14 h 335"/>
                  <a:gd name="T58" fmla="*/ 121 w 167"/>
                  <a:gd name="T59" fmla="*/ 18 h 335"/>
                  <a:gd name="T60" fmla="*/ 106 w 167"/>
                  <a:gd name="T61" fmla="*/ 24 h 335"/>
                  <a:gd name="T62" fmla="*/ 91 w 167"/>
                  <a:gd name="T63" fmla="*/ 33 h 335"/>
                  <a:gd name="T64" fmla="*/ 78 w 167"/>
                  <a:gd name="T65" fmla="*/ 43 h 335"/>
                  <a:gd name="T66" fmla="*/ 68 w 167"/>
                  <a:gd name="T67" fmla="*/ 57 h 335"/>
                  <a:gd name="T68" fmla="*/ 62 w 167"/>
                  <a:gd name="T69" fmla="*/ 69 h 335"/>
                  <a:gd name="T70" fmla="*/ 50 w 167"/>
                  <a:gd name="T71" fmla="*/ 100 h 335"/>
                  <a:gd name="T72" fmla="*/ 36 w 167"/>
                  <a:gd name="T73" fmla="*/ 140 h 335"/>
                  <a:gd name="T74" fmla="*/ 22 w 167"/>
                  <a:gd name="T75" fmla="*/ 186 h 335"/>
                  <a:gd name="T76" fmla="*/ 14 w 167"/>
                  <a:gd name="T77" fmla="*/ 233 h 335"/>
                  <a:gd name="T78" fmla="*/ 14 w 167"/>
                  <a:gd name="T79" fmla="*/ 274 h 335"/>
                  <a:gd name="T80" fmla="*/ 24 w 167"/>
                  <a:gd name="T81" fmla="*/ 307 h 335"/>
                  <a:gd name="T82" fmla="*/ 50 w 167"/>
                  <a:gd name="T83" fmla="*/ 324 h 335"/>
                  <a:gd name="T84" fmla="*/ 78 w 167"/>
                  <a:gd name="T85" fmla="*/ 326 h 335"/>
                  <a:gd name="T86" fmla="*/ 100 w 167"/>
                  <a:gd name="T87" fmla="*/ 324 h 335"/>
                  <a:gd name="T88" fmla="*/ 117 w 167"/>
                  <a:gd name="T89" fmla="*/ 316 h 335"/>
                  <a:gd name="T90" fmla="*/ 130 w 167"/>
                  <a:gd name="T91" fmla="*/ 305 h 335"/>
                  <a:gd name="T92" fmla="*/ 140 w 167"/>
                  <a:gd name="T93" fmla="*/ 293 h 335"/>
                  <a:gd name="T94" fmla="*/ 148 w 167"/>
                  <a:gd name="T95" fmla="*/ 281 h 335"/>
                  <a:gd name="T96" fmla="*/ 153 w 167"/>
                  <a:gd name="T97" fmla="*/ 271 h 335"/>
                  <a:gd name="T98" fmla="*/ 158 w 167"/>
                  <a:gd name="T99" fmla="*/ 264 h 335"/>
                  <a:gd name="T100" fmla="*/ 167 w 167"/>
                  <a:gd name="T101" fmla="*/ 273 h 33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67"/>
                  <a:gd name="T154" fmla="*/ 0 h 335"/>
                  <a:gd name="T155" fmla="*/ 167 w 167"/>
                  <a:gd name="T156" fmla="*/ 335 h 33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67" h="335">
                    <a:moveTo>
                      <a:pt x="167" y="273"/>
                    </a:moveTo>
                    <a:lnTo>
                      <a:pt x="159" y="283"/>
                    </a:lnTo>
                    <a:lnTo>
                      <a:pt x="152" y="296"/>
                    </a:lnTo>
                    <a:lnTo>
                      <a:pt x="143" y="308"/>
                    </a:lnTo>
                    <a:lnTo>
                      <a:pt x="130" y="320"/>
                    </a:lnTo>
                    <a:lnTo>
                      <a:pt x="115" y="329"/>
                    </a:lnTo>
                    <a:lnTo>
                      <a:pt x="95" y="334"/>
                    </a:lnTo>
                    <a:lnTo>
                      <a:pt x="68" y="335"/>
                    </a:lnTo>
                    <a:lnTo>
                      <a:pt x="36" y="329"/>
                    </a:lnTo>
                    <a:lnTo>
                      <a:pt x="10" y="310"/>
                    </a:lnTo>
                    <a:lnTo>
                      <a:pt x="0" y="274"/>
                    </a:lnTo>
                    <a:lnTo>
                      <a:pt x="1" y="230"/>
                    </a:lnTo>
                    <a:lnTo>
                      <a:pt x="11" y="181"/>
                    </a:lnTo>
                    <a:lnTo>
                      <a:pt x="26" y="133"/>
                    </a:lnTo>
                    <a:lnTo>
                      <a:pt x="41" y="91"/>
                    </a:lnTo>
                    <a:lnTo>
                      <a:pt x="53" y="63"/>
                    </a:lnTo>
                    <a:lnTo>
                      <a:pt x="58" y="52"/>
                    </a:lnTo>
                    <a:lnTo>
                      <a:pt x="64" y="40"/>
                    </a:lnTo>
                    <a:lnTo>
                      <a:pt x="76" y="30"/>
                    </a:lnTo>
                    <a:lnTo>
                      <a:pt x="91" y="21"/>
                    </a:lnTo>
                    <a:lnTo>
                      <a:pt x="107" y="14"/>
                    </a:lnTo>
                    <a:lnTo>
                      <a:pt x="125" y="7"/>
                    </a:lnTo>
                    <a:lnTo>
                      <a:pt x="139" y="4"/>
                    </a:lnTo>
                    <a:lnTo>
                      <a:pt x="149" y="1"/>
                    </a:lnTo>
                    <a:lnTo>
                      <a:pt x="153" y="0"/>
                    </a:lnTo>
                    <a:lnTo>
                      <a:pt x="158" y="9"/>
                    </a:lnTo>
                    <a:lnTo>
                      <a:pt x="155" y="9"/>
                    </a:lnTo>
                    <a:lnTo>
                      <a:pt x="147" y="10"/>
                    </a:lnTo>
                    <a:lnTo>
                      <a:pt x="135" y="14"/>
                    </a:lnTo>
                    <a:lnTo>
                      <a:pt x="121" y="18"/>
                    </a:lnTo>
                    <a:lnTo>
                      <a:pt x="106" y="24"/>
                    </a:lnTo>
                    <a:lnTo>
                      <a:pt x="91" y="33"/>
                    </a:lnTo>
                    <a:lnTo>
                      <a:pt x="78" y="43"/>
                    </a:lnTo>
                    <a:lnTo>
                      <a:pt x="68" y="57"/>
                    </a:lnTo>
                    <a:lnTo>
                      <a:pt x="62" y="69"/>
                    </a:lnTo>
                    <a:lnTo>
                      <a:pt x="50" y="100"/>
                    </a:lnTo>
                    <a:lnTo>
                      <a:pt x="36" y="140"/>
                    </a:lnTo>
                    <a:lnTo>
                      <a:pt x="22" y="186"/>
                    </a:lnTo>
                    <a:lnTo>
                      <a:pt x="14" y="233"/>
                    </a:lnTo>
                    <a:lnTo>
                      <a:pt x="14" y="274"/>
                    </a:lnTo>
                    <a:lnTo>
                      <a:pt x="24" y="307"/>
                    </a:lnTo>
                    <a:lnTo>
                      <a:pt x="50" y="324"/>
                    </a:lnTo>
                    <a:lnTo>
                      <a:pt x="78" y="326"/>
                    </a:lnTo>
                    <a:lnTo>
                      <a:pt x="100" y="324"/>
                    </a:lnTo>
                    <a:lnTo>
                      <a:pt x="117" y="316"/>
                    </a:lnTo>
                    <a:lnTo>
                      <a:pt x="130" y="305"/>
                    </a:lnTo>
                    <a:lnTo>
                      <a:pt x="140" y="293"/>
                    </a:lnTo>
                    <a:lnTo>
                      <a:pt x="148" y="281"/>
                    </a:lnTo>
                    <a:lnTo>
                      <a:pt x="153" y="271"/>
                    </a:lnTo>
                    <a:lnTo>
                      <a:pt x="158" y="264"/>
                    </a:lnTo>
                    <a:lnTo>
                      <a:pt x="167" y="2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51" name="Freeform 141"/>
              <p:cNvSpPr>
                <a:spLocks/>
              </p:cNvSpPr>
              <p:nvPr/>
            </p:nvSpPr>
            <p:spPr bwMode="auto">
              <a:xfrm>
                <a:off x="3608" y="2458"/>
                <a:ext cx="242" cy="347"/>
              </a:xfrm>
              <a:custGeom>
                <a:avLst/>
                <a:gdLst>
                  <a:gd name="T0" fmla="*/ 134 w 242"/>
                  <a:gd name="T1" fmla="*/ 333 h 347"/>
                  <a:gd name="T2" fmla="*/ 149 w 242"/>
                  <a:gd name="T3" fmla="*/ 324 h 347"/>
                  <a:gd name="T4" fmla="*/ 171 w 242"/>
                  <a:gd name="T5" fmla="*/ 293 h 347"/>
                  <a:gd name="T6" fmla="*/ 184 w 242"/>
                  <a:gd name="T7" fmla="*/ 259 h 347"/>
                  <a:gd name="T8" fmla="*/ 172 w 242"/>
                  <a:gd name="T9" fmla="*/ 245 h 347"/>
                  <a:gd name="T10" fmla="*/ 163 w 242"/>
                  <a:gd name="T11" fmla="*/ 266 h 347"/>
                  <a:gd name="T12" fmla="*/ 156 w 242"/>
                  <a:gd name="T13" fmla="*/ 264 h 347"/>
                  <a:gd name="T14" fmla="*/ 172 w 242"/>
                  <a:gd name="T15" fmla="*/ 238 h 347"/>
                  <a:gd name="T16" fmla="*/ 194 w 242"/>
                  <a:gd name="T17" fmla="*/ 259 h 347"/>
                  <a:gd name="T18" fmla="*/ 178 w 242"/>
                  <a:gd name="T19" fmla="*/ 299 h 347"/>
                  <a:gd name="T20" fmla="*/ 165 w 242"/>
                  <a:gd name="T21" fmla="*/ 319 h 347"/>
                  <a:gd name="T22" fmla="*/ 233 w 242"/>
                  <a:gd name="T23" fmla="*/ 211 h 347"/>
                  <a:gd name="T24" fmla="*/ 182 w 242"/>
                  <a:gd name="T25" fmla="*/ 71 h 347"/>
                  <a:gd name="T26" fmla="*/ 153 w 242"/>
                  <a:gd name="T27" fmla="*/ 25 h 347"/>
                  <a:gd name="T28" fmla="*/ 125 w 242"/>
                  <a:gd name="T29" fmla="*/ 14 h 347"/>
                  <a:gd name="T30" fmla="*/ 102 w 242"/>
                  <a:gd name="T31" fmla="*/ 9 h 347"/>
                  <a:gd name="T32" fmla="*/ 106 w 242"/>
                  <a:gd name="T33" fmla="*/ 0 h 347"/>
                  <a:gd name="T34" fmla="*/ 128 w 242"/>
                  <a:gd name="T35" fmla="*/ 5 h 347"/>
                  <a:gd name="T36" fmla="*/ 153 w 242"/>
                  <a:gd name="T37" fmla="*/ 15 h 347"/>
                  <a:gd name="T38" fmla="*/ 168 w 242"/>
                  <a:gd name="T39" fmla="*/ 29 h 347"/>
                  <a:gd name="T40" fmla="*/ 205 w 242"/>
                  <a:gd name="T41" fmla="*/ 90 h 347"/>
                  <a:gd name="T42" fmla="*/ 242 w 242"/>
                  <a:gd name="T43" fmla="*/ 209 h 347"/>
                  <a:gd name="T44" fmla="*/ 203 w 242"/>
                  <a:gd name="T45" fmla="*/ 316 h 347"/>
                  <a:gd name="T46" fmla="*/ 149 w 242"/>
                  <a:gd name="T47" fmla="*/ 334 h 347"/>
                  <a:gd name="T48" fmla="*/ 123 w 242"/>
                  <a:gd name="T49" fmla="*/ 344 h 347"/>
                  <a:gd name="T50" fmla="*/ 63 w 242"/>
                  <a:gd name="T51" fmla="*/ 345 h 347"/>
                  <a:gd name="T52" fmla="*/ 27 w 242"/>
                  <a:gd name="T53" fmla="*/ 330 h 347"/>
                  <a:gd name="T54" fmla="*/ 0 w 242"/>
                  <a:gd name="T55" fmla="*/ 304 h 347"/>
                  <a:gd name="T56" fmla="*/ 13 w 242"/>
                  <a:gd name="T57" fmla="*/ 287 h 347"/>
                  <a:gd name="T58" fmla="*/ 28 w 242"/>
                  <a:gd name="T59" fmla="*/ 293 h 347"/>
                  <a:gd name="T60" fmla="*/ 23 w 242"/>
                  <a:gd name="T61" fmla="*/ 264 h 347"/>
                  <a:gd name="T62" fmla="*/ 51 w 242"/>
                  <a:gd name="T63" fmla="*/ 267 h 347"/>
                  <a:gd name="T64" fmla="*/ 61 w 242"/>
                  <a:gd name="T65" fmla="*/ 276 h 347"/>
                  <a:gd name="T66" fmla="*/ 72 w 242"/>
                  <a:gd name="T67" fmla="*/ 239 h 347"/>
                  <a:gd name="T68" fmla="*/ 92 w 242"/>
                  <a:gd name="T69" fmla="*/ 259 h 347"/>
                  <a:gd name="T70" fmla="*/ 95 w 242"/>
                  <a:gd name="T71" fmla="*/ 245 h 347"/>
                  <a:gd name="T72" fmla="*/ 119 w 242"/>
                  <a:gd name="T73" fmla="*/ 230 h 347"/>
                  <a:gd name="T74" fmla="*/ 144 w 242"/>
                  <a:gd name="T75" fmla="*/ 278 h 347"/>
                  <a:gd name="T76" fmla="*/ 154 w 242"/>
                  <a:gd name="T77" fmla="*/ 268 h 347"/>
                  <a:gd name="T78" fmla="*/ 159 w 242"/>
                  <a:gd name="T79" fmla="*/ 267 h 347"/>
                  <a:gd name="T80" fmla="*/ 159 w 242"/>
                  <a:gd name="T81" fmla="*/ 277 h 347"/>
                  <a:gd name="T82" fmla="*/ 132 w 242"/>
                  <a:gd name="T83" fmla="*/ 282 h 347"/>
                  <a:gd name="T84" fmla="*/ 114 w 242"/>
                  <a:gd name="T85" fmla="*/ 238 h 347"/>
                  <a:gd name="T86" fmla="*/ 101 w 242"/>
                  <a:gd name="T87" fmla="*/ 256 h 347"/>
                  <a:gd name="T88" fmla="*/ 105 w 242"/>
                  <a:gd name="T89" fmla="*/ 285 h 347"/>
                  <a:gd name="T90" fmla="*/ 97 w 242"/>
                  <a:gd name="T91" fmla="*/ 285 h 347"/>
                  <a:gd name="T92" fmla="*/ 80 w 242"/>
                  <a:gd name="T93" fmla="*/ 252 h 347"/>
                  <a:gd name="T94" fmla="*/ 66 w 242"/>
                  <a:gd name="T95" fmla="*/ 259 h 347"/>
                  <a:gd name="T96" fmla="*/ 72 w 242"/>
                  <a:gd name="T97" fmla="*/ 287 h 347"/>
                  <a:gd name="T98" fmla="*/ 62 w 242"/>
                  <a:gd name="T99" fmla="*/ 291 h 347"/>
                  <a:gd name="T100" fmla="*/ 35 w 242"/>
                  <a:gd name="T101" fmla="*/ 264 h 347"/>
                  <a:gd name="T102" fmla="*/ 30 w 242"/>
                  <a:gd name="T103" fmla="*/ 276 h 347"/>
                  <a:gd name="T104" fmla="*/ 38 w 242"/>
                  <a:gd name="T105" fmla="*/ 301 h 347"/>
                  <a:gd name="T106" fmla="*/ 13 w 242"/>
                  <a:gd name="T107" fmla="*/ 295 h 347"/>
                  <a:gd name="T108" fmla="*/ 18 w 242"/>
                  <a:gd name="T109" fmla="*/ 310 h 347"/>
                  <a:gd name="T110" fmla="*/ 44 w 242"/>
                  <a:gd name="T111" fmla="*/ 331 h 347"/>
                  <a:gd name="T112" fmla="*/ 109 w 242"/>
                  <a:gd name="T113" fmla="*/ 339 h 34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42"/>
                  <a:gd name="T172" fmla="*/ 0 h 347"/>
                  <a:gd name="T173" fmla="*/ 242 w 242"/>
                  <a:gd name="T174" fmla="*/ 347 h 34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42" h="347">
                    <a:moveTo>
                      <a:pt x="109" y="339"/>
                    </a:moveTo>
                    <a:lnTo>
                      <a:pt x="124" y="337"/>
                    </a:lnTo>
                    <a:lnTo>
                      <a:pt x="134" y="333"/>
                    </a:lnTo>
                    <a:lnTo>
                      <a:pt x="142" y="330"/>
                    </a:lnTo>
                    <a:lnTo>
                      <a:pt x="144" y="329"/>
                    </a:lnTo>
                    <a:lnTo>
                      <a:pt x="149" y="324"/>
                    </a:lnTo>
                    <a:lnTo>
                      <a:pt x="157" y="316"/>
                    </a:lnTo>
                    <a:lnTo>
                      <a:pt x="165" y="305"/>
                    </a:lnTo>
                    <a:lnTo>
                      <a:pt x="171" y="293"/>
                    </a:lnTo>
                    <a:lnTo>
                      <a:pt x="177" y="281"/>
                    </a:lnTo>
                    <a:lnTo>
                      <a:pt x="182" y="269"/>
                    </a:lnTo>
                    <a:lnTo>
                      <a:pt x="184" y="259"/>
                    </a:lnTo>
                    <a:lnTo>
                      <a:pt x="182" y="252"/>
                    </a:lnTo>
                    <a:lnTo>
                      <a:pt x="176" y="244"/>
                    </a:lnTo>
                    <a:lnTo>
                      <a:pt x="172" y="245"/>
                    </a:lnTo>
                    <a:lnTo>
                      <a:pt x="170" y="252"/>
                    </a:lnTo>
                    <a:lnTo>
                      <a:pt x="167" y="261"/>
                    </a:lnTo>
                    <a:lnTo>
                      <a:pt x="163" y="266"/>
                    </a:lnTo>
                    <a:lnTo>
                      <a:pt x="159" y="266"/>
                    </a:lnTo>
                    <a:lnTo>
                      <a:pt x="157" y="266"/>
                    </a:lnTo>
                    <a:lnTo>
                      <a:pt x="156" y="264"/>
                    </a:lnTo>
                    <a:lnTo>
                      <a:pt x="158" y="257"/>
                    </a:lnTo>
                    <a:lnTo>
                      <a:pt x="163" y="247"/>
                    </a:lnTo>
                    <a:lnTo>
                      <a:pt x="172" y="238"/>
                    </a:lnTo>
                    <a:lnTo>
                      <a:pt x="184" y="239"/>
                    </a:lnTo>
                    <a:lnTo>
                      <a:pt x="192" y="248"/>
                    </a:lnTo>
                    <a:lnTo>
                      <a:pt x="194" y="259"/>
                    </a:lnTo>
                    <a:lnTo>
                      <a:pt x="191" y="273"/>
                    </a:lnTo>
                    <a:lnTo>
                      <a:pt x="186" y="286"/>
                    </a:lnTo>
                    <a:lnTo>
                      <a:pt x="178" y="299"/>
                    </a:lnTo>
                    <a:lnTo>
                      <a:pt x="172" y="309"/>
                    </a:lnTo>
                    <a:lnTo>
                      <a:pt x="167" y="316"/>
                    </a:lnTo>
                    <a:lnTo>
                      <a:pt x="165" y="319"/>
                    </a:lnTo>
                    <a:lnTo>
                      <a:pt x="210" y="295"/>
                    </a:lnTo>
                    <a:lnTo>
                      <a:pt x="232" y="257"/>
                    </a:lnTo>
                    <a:lnTo>
                      <a:pt x="233" y="211"/>
                    </a:lnTo>
                    <a:lnTo>
                      <a:pt x="221" y="161"/>
                    </a:lnTo>
                    <a:lnTo>
                      <a:pt x="203" y="113"/>
                    </a:lnTo>
                    <a:lnTo>
                      <a:pt x="182" y="71"/>
                    </a:lnTo>
                    <a:lnTo>
                      <a:pt x="166" y="42"/>
                    </a:lnTo>
                    <a:lnTo>
                      <a:pt x="159" y="32"/>
                    </a:lnTo>
                    <a:lnTo>
                      <a:pt x="153" y="25"/>
                    </a:lnTo>
                    <a:lnTo>
                      <a:pt x="144" y="20"/>
                    </a:lnTo>
                    <a:lnTo>
                      <a:pt x="134" y="16"/>
                    </a:lnTo>
                    <a:lnTo>
                      <a:pt x="125" y="14"/>
                    </a:lnTo>
                    <a:lnTo>
                      <a:pt x="115" y="11"/>
                    </a:lnTo>
                    <a:lnTo>
                      <a:pt x="109" y="10"/>
                    </a:lnTo>
                    <a:lnTo>
                      <a:pt x="102" y="9"/>
                    </a:lnTo>
                    <a:lnTo>
                      <a:pt x="101" y="9"/>
                    </a:lnTo>
                    <a:lnTo>
                      <a:pt x="105" y="0"/>
                    </a:lnTo>
                    <a:lnTo>
                      <a:pt x="106" y="0"/>
                    </a:lnTo>
                    <a:lnTo>
                      <a:pt x="111" y="1"/>
                    </a:lnTo>
                    <a:lnTo>
                      <a:pt x="119" y="3"/>
                    </a:lnTo>
                    <a:lnTo>
                      <a:pt x="128" y="5"/>
                    </a:lnTo>
                    <a:lnTo>
                      <a:pt x="137" y="9"/>
                    </a:lnTo>
                    <a:lnTo>
                      <a:pt x="146" y="11"/>
                    </a:lnTo>
                    <a:lnTo>
                      <a:pt x="153" y="15"/>
                    </a:lnTo>
                    <a:lnTo>
                      <a:pt x="159" y="20"/>
                    </a:lnTo>
                    <a:lnTo>
                      <a:pt x="162" y="22"/>
                    </a:lnTo>
                    <a:lnTo>
                      <a:pt x="168" y="29"/>
                    </a:lnTo>
                    <a:lnTo>
                      <a:pt x="178" y="43"/>
                    </a:lnTo>
                    <a:lnTo>
                      <a:pt x="194" y="67"/>
                    </a:lnTo>
                    <a:lnTo>
                      <a:pt x="205" y="90"/>
                    </a:lnTo>
                    <a:lnTo>
                      <a:pt x="219" y="123"/>
                    </a:lnTo>
                    <a:lnTo>
                      <a:pt x="233" y="164"/>
                    </a:lnTo>
                    <a:lnTo>
                      <a:pt x="242" y="209"/>
                    </a:lnTo>
                    <a:lnTo>
                      <a:pt x="242" y="252"/>
                    </a:lnTo>
                    <a:lnTo>
                      <a:pt x="230" y="288"/>
                    </a:lnTo>
                    <a:lnTo>
                      <a:pt x="203" y="316"/>
                    </a:lnTo>
                    <a:lnTo>
                      <a:pt x="154" y="330"/>
                    </a:lnTo>
                    <a:lnTo>
                      <a:pt x="153" y="331"/>
                    </a:lnTo>
                    <a:lnTo>
                      <a:pt x="149" y="334"/>
                    </a:lnTo>
                    <a:lnTo>
                      <a:pt x="143" y="337"/>
                    </a:lnTo>
                    <a:lnTo>
                      <a:pt x="134" y="340"/>
                    </a:lnTo>
                    <a:lnTo>
                      <a:pt x="123" y="344"/>
                    </a:lnTo>
                    <a:lnTo>
                      <a:pt x="106" y="347"/>
                    </a:lnTo>
                    <a:lnTo>
                      <a:pt x="87" y="347"/>
                    </a:lnTo>
                    <a:lnTo>
                      <a:pt x="63" y="345"/>
                    </a:lnTo>
                    <a:lnTo>
                      <a:pt x="52" y="343"/>
                    </a:lnTo>
                    <a:lnTo>
                      <a:pt x="39" y="338"/>
                    </a:lnTo>
                    <a:lnTo>
                      <a:pt x="27" y="330"/>
                    </a:lnTo>
                    <a:lnTo>
                      <a:pt x="15" y="321"/>
                    </a:lnTo>
                    <a:lnTo>
                      <a:pt x="5" y="312"/>
                    </a:lnTo>
                    <a:lnTo>
                      <a:pt x="0" y="304"/>
                    </a:lnTo>
                    <a:lnTo>
                      <a:pt x="0" y="295"/>
                    </a:lnTo>
                    <a:lnTo>
                      <a:pt x="6" y="287"/>
                    </a:lnTo>
                    <a:lnTo>
                      <a:pt x="13" y="287"/>
                    </a:lnTo>
                    <a:lnTo>
                      <a:pt x="19" y="288"/>
                    </a:lnTo>
                    <a:lnTo>
                      <a:pt x="25" y="292"/>
                    </a:lnTo>
                    <a:lnTo>
                      <a:pt x="28" y="293"/>
                    </a:lnTo>
                    <a:lnTo>
                      <a:pt x="27" y="288"/>
                    </a:lnTo>
                    <a:lnTo>
                      <a:pt x="23" y="277"/>
                    </a:lnTo>
                    <a:lnTo>
                      <a:pt x="23" y="264"/>
                    </a:lnTo>
                    <a:lnTo>
                      <a:pt x="28" y="257"/>
                    </a:lnTo>
                    <a:lnTo>
                      <a:pt x="39" y="258"/>
                    </a:lnTo>
                    <a:lnTo>
                      <a:pt x="51" y="267"/>
                    </a:lnTo>
                    <a:lnTo>
                      <a:pt x="58" y="277"/>
                    </a:lnTo>
                    <a:lnTo>
                      <a:pt x="62" y="282"/>
                    </a:lnTo>
                    <a:lnTo>
                      <a:pt x="61" y="276"/>
                    </a:lnTo>
                    <a:lnTo>
                      <a:pt x="61" y="262"/>
                    </a:lnTo>
                    <a:lnTo>
                      <a:pt x="63" y="248"/>
                    </a:lnTo>
                    <a:lnTo>
                      <a:pt x="72" y="239"/>
                    </a:lnTo>
                    <a:lnTo>
                      <a:pt x="82" y="240"/>
                    </a:lnTo>
                    <a:lnTo>
                      <a:pt x="89" y="248"/>
                    </a:lnTo>
                    <a:lnTo>
                      <a:pt x="92" y="259"/>
                    </a:lnTo>
                    <a:lnTo>
                      <a:pt x="96" y="269"/>
                    </a:lnTo>
                    <a:lnTo>
                      <a:pt x="95" y="262"/>
                    </a:lnTo>
                    <a:lnTo>
                      <a:pt x="95" y="245"/>
                    </a:lnTo>
                    <a:lnTo>
                      <a:pt x="97" y="230"/>
                    </a:lnTo>
                    <a:lnTo>
                      <a:pt x="109" y="223"/>
                    </a:lnTo>
                    <a:lnTo>
                      <a:pt x="119" y="230"/>
                    </a:lnTo>
                    <a:lnTo>
                      <a:pt x="124" y="248"/>
                    </a:lnTo>
                    <a:lnTo>
                      <a:pt x="130" y="267"/>
                    </a:lnTo>
                    <a:lnTo>
                      <a:pt x="144" y="278"/>
                    </a:lnTo>
                    <a:lnTo>
                      <a:pt x="151" y="277"/>
                    </a:lnTo>
                    <a:lnTo>
                      <a:pt x="153" y="273"/>
                    </a:lnTo>
                    <a:lnTo>
                      <a:pt x="154" y="268"/>
                    </a:lnTo>
                    <a:lnTo>
                      <a:pt x="154" y="266"/>
                    </a:lnTo>
                    <a:lnTo>
                      <a:pt x="156" y="266"/>
                    </a:lnTo>
                    <a:lnTo>
                      <a:pt x="159" y="267"/>
                    </a:lnTo>
                    <a:lnTo>
                      <a:pt x="163" y="267"/>
                    </a:lnTo>
                    <a:lnTo>
                      <a:pt x="165" y="266"/>
                    </a:lnTo>
                    <a:lnTo>
                      <a:pt x="159" y="277"/>
                    </a:lnTo>
                    <a:lnTo>
                      <a:pt x="153" y="286"/>
                    </a:lnTo>
                    <a:lnTo>
                      <a:pt x="143" y="288"/>
                    </a:lnTo>
                    <a:lnTo>
                      <a:pt x="132" y="282"/>
                    </a:lnTo>
                    <a:lnTo>
                      <a:pt x="123" y="268"/>
                    </a:lnTo>
                    <a:lnTo>
                      <a:pt x="119" y="252"/>
                    </a:lnTo>
                    <a:lnTo>
                      <a:pt x="114" y="238"/>
                    </a:lnTo>
                    <a:lnTo>
                      <a:pt x="105" y="232"/>
                    </a:lnTo>
                    <a:lnTo>
                      <a:pt x="101" y="239"/>
                    </a:lnTo>
                    <a:lnTo>
                      <a:pt x="101" y="256"/>
                    </a:lnTo>
                    <a:lnTo>
                      <a:pt x="104" y="272"/>
                    </a:lnTo>
                    <a:lnTo>
                      <a:pt x="106" y="283"/>
                    </a:lnTo>
                    <a:lnTo>
                      <a:pt x="105" y="285"/>
                    </a:lnTo>
                    <a:lnTo>
                      <a:pt x="102" y="287"/>
                    </a:lnTo>
                    <a:lnTo>
                      <a:pt x="100" y="287"/>
                    </a:lnTo>
                    <a:lnTo>
                      <a:pt x="97" y="285"/>
                    </a:lnTo>
                    <a:lnTo>
                      <a:pt x="94" y="276"/>
                    </a:lnTo>
                    <a:lnTo>
                      <a:pt x="87" y="263"/>
                    </a:lnTo>
                    <a:lnTo>
                      <a:pt x="80" y="252"/>
                    </a:lnTo>
                    <a:lnTo>
                      <a:pt x="72" y="245"/>
                    </a:lnTo>
                    <a:lnTo>
                      <a:pt x="67" y="248"/>
                    </a:lnTo>
                    <a:lnTo>
                      <a:pt x="66" y="259"/>
                    </a:lnTo>
                    <a:lnTo>
                      <a:pt x="67" y="273"/>
                    </a:lnTo>
                    <a:lnTo>
                      <a:pt x="72" y="285"/>
                    </a:lnTo>
                    <a:lnTo>
                      <a:pt x="72" y="287"/>
                    </a:lnTo>
                    <a:lnTo>
                      <a:pt x="70" y="292"/>
                    </a:lnTo>
                    <a:lnTo>
                      <a:pt x="67" y="295"/>
                    </a:lnTo>
                    <a:lnTo>
                      <a:pt x="62" y="291"/>
                    </a:lnTo>
                    <a:lnTo>
                      <a:pt x="54" y="281"/>
                    </a:lnTo>
                    <a:lnTo>
                      <a:pt x="44" y="271"/>
                    </a:lnTo>
                    <a:lnTo>
                      <a:pt x="35" y="264"/>
                    </a:lnTo>
                    <a:lnTo>
                      <a:pt x="30" y="262"/>
                    </a:lnTo>
                    <a:lnTo>
                      <a:pt x="29" y="267"/>
                    </a:lnTo>
                    <a:lnTo>
                      <a:pt x="30" y="276"/>
                    </a:lnTo>
                    <a:lnTo>
                      <a:pt x="34" y="288"/>
                    </a:lnTo>
                    <a:lnTo>
                      <a:pt x="42" y="302"/>
                    </a:lnTo>
                    <a:lnTo>
                      <a:pt x="38" y="301"/>
                    </a:lnTo>
                    <a:lnTo>
                      <a:pt x="29" y="297"/>
                    </a:lnTo>
                    <a:lnTo>
                      <a:pt x="20" y="295"/>
                    </a:lnTo>
                    <a:lnTo>
                      <a:pt x="13" y="295"/>
                    </a:lnTo>
                    <a:lnTo>
                      <a:pt x="11" y="297"/>
                    </a:lnTo>
                    <a:lnTo>
                      <a:pt x="13" y="302"/>
                    </a:lnTo>
                    <a:lnTo>
                      <a:pt x="18" y="310"/>
                    </a:lnTo>
                    <a:lnTo>
                      <a:pt x="24" y="318"/>
                    </a:lnTo>
                    <a:lnTo>
                      <a:pt x="33" y="325"/>
                    </a:lnTo>
                    <a:lnTo>
                      <a:pt x="44" y="331"/>
                    </a:lnTo>
                    <a:lnTo>
                      <a:pt x="58" y="337"/>
                    </a:lnTo>
                    <a:lnTo>
                      <a:pt x="73" y="339"/>
                    </a:lnTo>
                    <a:lnTo>
                      <a:pt x="109" y="3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52" name="Freeform 142"/>
              <p:cNvSpPr>
                <a:spLocks/>
              </p:cNvSpPr>
              <p:nvPr/>
            </p:nvSpPr>
            <p:spPr bwMode="auto">
              <a:xfrm>
                <a:off x="3500" y="2640"/>
                <a:ext cx="195" cy="162"/>
              </a:xfrm>
              <a:custGeom>
                <a:avLst/>
                <a:gdLst>
                  <a:gd name="T0" fmla="*/ 147 w 195"/>
                  <a:gd name="T1" fmla="*/ 153 h 162"/>
                  <a:gd name="T2" fmla="*/ 135 w 195"/>
                  <a:gd name="T3" fmla="*/ 152 h 162"/>
                  <a:gd name="T4" fmla="*/ 112 w 195"/>
                  <a:gd name="T5" fmla="*/ 153 h 162"/>
                  <a:gd name="T6" fmla="*/ 81 w 195"/>
                  <a:gd name="T7" fmla="*/ 158 h 162"/>
                  <a:gd name="T8" fmla="*/ 64 w 195"/>
                  <a:gd name="T9" fmla="*/ 160 h 162"/>
                  <a:gd name="T10" fmla="*/ 55 w 195"/>
                  <a:gd name="T11" fmla="*/ 141 h 162"/>
                  <a:gd name="T12" fmla="*/ 38 w 195"/>
                  <a:gd name="T13" fmla="*/ 106 h 162"/>
                  <a:gd name="T14" fmla="*/ 14 w 195"/>
                  <a:gd name="T15" fmla="*/ 62 h 162"/>
                  <a:gd name="T16" fmla="*/ 4 w 195"/>
                  <a:gd name="T17" fmla="*/ 36 h 162"/>
                  <a:gd name="T18" fmla="*/ 31 w 195"/>
                  <a:gd name="T19" fmla="*/ 20 h 162"/>
                  <a:gd name="T20" fmla="*/ 78 w 195"/>
                  <a:gd name="T21" fmla="*/ 4 h 162"/>
                  <a:gd name="T22" fmla="*/ 136 w 195"/>
                  <a:gd name="T23" fmla="*/ 4 h 162"/>
                  <a:gd name="T24" fmla="*/ 173 w 195"/>
                  <a:gd name="T25" fmla="*/ 15 h 162"/>
                  <a:gd name="T26" fmla="*/ 184 w 195"/>
                  <a:gd name="T27" fmla="*/ 13 h 162"/>
                  <a:gd name="T28" fmla="*/ 188 w 195"/>
                  <a:gd name="T29" fmla="*/ 18 h 162"/>
                  <a:gd name="T30" fmla="*/ 193 w 195"/>
                  <a:gd name="T31" fmla="*/ 52 h 162"/>
                  <a:gd name="T32" fmla="*/ 190 w 195"/>
                  <a:gd name="T33" fmla="*/ 70 h 162"/>
                  <a:gd name="T34" fmla="*/ 188 w 195"/>
                  <a:gd name="T35" fmla="*/ 51 h 162"/>
                  <a:gd name="T36" fmla="*/ 183 w 195"/>
                  <a:gd name="T37" fmla="*/ 18 h 162"/>
                  <a:gd name="T38" fmla="*/ 170 w 195"/>
                  <a:gd name="T39" fmla="*/ 25 h 162"/>
                  <a:gd name="T40" fmla="*/ 171 w 195"/>
                  <a:gd name="T41" fmla="*/ 50 h 162"/>
                  <a:gd name="T42" fmla="*/ 173 w 195"/>
                  <a:gd name="T43" fmla="*/ 67 h 162"/>
                  <a:gd name="T44" fmla="*/ 169 w 195"/>
                  <a:gd name="T45" fmla="*/ 74 h 162"/>
                  <a:gd name="T46" fmla="*/ 166 w 195"/>
                  <a:gd name="T47" fmla="*/ 70 h 162"/>
                  <a:gd name="T48" fmla="*/ 162 w 195"/>
                  <a:gd name="T49" fmla="*/ 39 h 162"/>
                  <a:gd name="T50" fmla="*/ 160 w 195"/>
                  <a:gd name="T51" fmla="*/ 19 h 162"/>
                  <a:gd name="T52" fmla="*/ 138 w 195"/>
                  <a:gd name="T53" fmla="*/ 10 h 162"/>
                  <a:gd name="T54" fmla="*/ 99 w 195"/>
                  <a:gd name="T55" fmla="*/ 5 h 162"/>
                  <a:gd name="T56" fmla="*/ 45 w 195"/>
                  <a:gd name="T57" fmla="*/ 20 h 162"/>
                  <a:gd name="T58" fmla="*/ 13 w 195"/>
                  <a:gd name="T59" fmla="*/ 42 h 162"/>
                  <a:gd name="T60" fmla="*/ 23 w 195"/>
                  <a:gd name="T61" fmla="*/ 61 h 162"/>
                  <a:gd name="T62" fmla="*/ 40 w 195"/>
                  <a:gd name="T63" fmla="*/ 93 h 162"/>
                  <a:gd name="T64" fmla="*/ 59 w 195"/>
                  <a:gd name="T65" fmla="*/ 133 h 162"/>
                  <a:gd name="T66" fmla="*/ 71 w 195"/>
                  <a:gd name="T67" fmla="*/ 155 h 162"/>
                  <a:gd name="T68" fmla="*/ 88 w 195"/>
                  <a:gd name="T69" fmla="*/ 151 h 162"/>
                  <a:gd name="T70" fmla="*/ 112 w 195"/>
                  <a:gd name="T71" fmla="*/ 148 h 162"/>
                  <a:gd name="T72" fmla="*/ 135 w 195"/>
                  <a:gd name="T73" fmla="*/ 148 h 162"/>
                  <a:gd name="T74" fmla="*/ 148 w 195"/>
                  <a:gd name="T75" fmla="*/ 153 h 16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5"/>
                  <a:gd name="T115" fmla="*/ 0 h 162"/>
                  <a:gd name="T116" fmla="*/ 195 w 195"/>
                  <a:gd name="T117" fmla="*/ 162 h 16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5" h="162">
                    <a:moveTo>
                      <a:pt x="148" y="153"/>
                    </a:moveTo>
                    <a:lnTo>
                      <a:pt x="147" y="153"/>
                    </a:lnTo>
                    <a:lnTo>
                      <a:pt x="142" y="153"/>
                    </a:lnTo>
                    <a:lnTo>
                      <a:pt x="135" y="152"/>
                    </a:lnTo>
                    <a:lnTo>
                      <a:pt x="124" y="152"/>
                    </a:lnTo>
                    <a:lnTo>
                      <a:pt x="112" y="153"/>
                    </a:lnTo>
                    <a:lnTo>
                      <a:pt x="98" y="155"/>
                    </a:lnTo>
                    <a:lnTo>
                      <a:pt x="81" y="158"/>
                    </a:lnTo>
                    <a:lnTo>
                      <a:pt x="65" y="162"/>
                    </a:lnTo>
                    <a:lnTo>
                      <a:pt x="64" y="160"/>
                    </a:lnTo>
                    <a:lnTo>
                      <a:pt x="61" y="152"/>
                    </a:lnTo>
                    <a:lnTo>
                      <a:pt x="55" y="141"/>
                    </a:lnTo>
                    <a:lnTo>
                      <a:pt x="48" y="124"/>
                    </a:lnTo>
                    <a:lnTo>
                      <a:pt x="38" y="106"/>
                    </a:lnTo>
                    <a:lnTo>
                      <a:pt x="27" y="85"/>
                    </a:lnTo>
                    <a:lnTo>
                      <a:pt x="14" y="62"/>
                    </a:lnTo>
                    <a:lnTo>
                      <a:pt x="0" y="38"/>
                    </a:lnTo>
                    <a:lnTo>
                      <a:pt x="4" y="36"/>
                    </a:lnTo>
                    <a:lnTo>
                      <a:pt x="14" y="29"/>
                    </a:lnTo>
                    <a:lnTo>
                      <a:pt x="31" y="20"/>
                    </a:lnTo>
                    <a:lnTo>
                      <a:pt x="52" y="10"/>
                    </a:lnTo>
                    <a:lnTo>
                      <a:pt x="78" y="4"/>
                    </a:lnTo>
                    <a:lnTo>
                      <a:pt x="105" y="0"/>
                    </a:lnTo>
                    <a:lnTo>
                      <a:pt x="136" y="4"/>
                    </a:lnTo>
                    <a:lnTo>
                      <a:pt x="166" y="14"/>
                    </a:lnTo>
                    <a:lnTo>
                      <a:pt x="173" y="15"/>
                    </a:lnTo>
                    <a:lnTo>
                      <a:pt x="179" y="14"/>
                    </a:lnTo>
                    <a:lnTo>
                      <a:pt x="184" y="13"/>
                    </a:lnTo>
                    <a:lnTo>
                      <a:pt x="186" y="13"/>
                    </a:lnTo>
                    <a:lnTo>
                      <a:pt x="188" y="18"/>
                    </a:lnTo>
                    <a:lnTo>
                      <a:pt x="189" y="32"/>
                    </a:lnTo>
                    <a:lnTo>
                      <a:pt x="193" y="52"/>
                    </a:lnTo>
                    <a:lnTo>
                      <a:pt x="195" y="76"/>
                    </a:lnTo>
                    <a:lnTo>
                      <a:pt x="190" y="70"/>
                    </a:lnTo>
                    <a:lnTo>
                      <a:pt x="189" y="65"/>
                    </a:lnTo>
                    <a:lnTo>
                      <a:pt x="188" y="51"/>
                    </a:lnTo>
                    <a:lnTo>
                      <a:pt x="185" y="34"/>
                    </a:lnTo>
                    <a:lnTo>
                      <a:pt x="183" y="18"/>
                    </a:lnTo>
                    <a:lnTo>
                      <a:pt x="170" y="22"/>
                    </a:lnTo>
                    <a:lnTo>
                      <a:pt x="170" y="25"/>
                    </a:lnTo>
                    <a:lnTo>
                      <a:pt x="170" y="36"/>
                    </a:lnTo>
                    <a:lnTo>
                      <a:pt x="171" y="50"/>
                    </a:lnTo>
                    <a:lnTo>
                      <a:pt x="173" y="63"/>
                    </a:lnTo>
                    <a:lnTo>
                      <a:pt x="173" y="67"/>
                    </a:lnTo>
                    <a:lnTo>
                      <a:pt x="170" y="71"/>
                    </a:lnTo>
                    <a:lnTo>
                      <a:pt x="169" y="74"/>
                    </a:lnTo>
                    <a:lnTo>
                      <a:pt x="167" y="75"/>
                    </a:lnTo>
                    <a:lnTo>
                      <a:pt x="166" y="70"/>
                    </a:lnTo>
                    <a:lnTo>
                      <a:pt x="165" y="57"/>
                    </a:lnTo>
                    <a:lnTo>
                      <a:pt x="162" y="39"/>
                    </a:lnTo>
                    <a:lnTo>
                      <a:pt x="162" y="20"/>
                    </a:lnTo>
                    <a:lnTo>
                      <a:pt x="160" y="19"/>
                    </a:lnTo>
                    <a:lnTo>
                      <a:pt x="152" y="14"/>
                    </a:lnTo>
                    <a:lnTo>
                      <a:pt x="138" y="10"/>
                    </a:lnTo>
                    <a:lnTo>
                      <a:pt x="122" y="6"/>
                    </a:lnTo>
                    <a:lnTo>
                      <a:pt x="99" y="5"/>
                    </a:lnTo>
                    <a:lnTo>
                      <a:pt x="74" y="10"/>
                    </a:lnTo>
                    <a:lnTo>
                      <a:pt x="45" y="20"/>
                    </a:lnTo>
                    <a:lnTo>
                      <a:pt x="12" y="39"/>
                    </a:lnTo>
                    <a:lnTo>
                      <a:pt x="13" y="42"/>
                    </a:lnTo>
                    <a:lnTo>
                      <a:pt x="17" y="50"/>
                    </a:lnTo>
                    <a:lnTo>
                      <a:pt x="23" y="61"/>
                    </a:lnTo>
                    <a:lnTo>
                      <a:pt x="31" y="76"/>
                    </a:lnTo>
                    <a:lnTo>
                      <a:pt x="40" y="93"/>
                    </a:lnTo>
                    <a:lnTo>
                      <a:pt x="48" y="113"/>
                    </a:lnTo>
                    <a:lnTo>
                      <a:pt x="59" y="133"/>
                    </a:lnTo>
                    <a:lnTo>
                      <a:pt x="69" y="155"/>
                    </a:lnTo>
                    <a:lnTo>
                      <a:pt x="71" y="155"/>
                    </a:lnTo>
                    <a:lnTo>
                      <a:pt x="78" y="153"/>
                    </a:lnTo>
                    <a:lnTo>
                      <a:pt x="88" y="151"/>
                    </a:lnTo>
                    <a:lnTo>
                      <a:pt x="99" y="149"/>
                    </a:lnTo>
                    <a:lnTo>
                      <a:pt x="112" y="148"/>
                    </a:lnTo>
                    <a:lnTo>
                      <a:pt x="124" y="148"/>
                    </a:lnTo>
                    <a:lnTo>
                      <a:pt x="135" y="148"/>
                    </a:lnTo>
                    <a:lnTo>
                      <a:pt x="143" y="149"/>
                    </a:lnTo>
                    <a:lnTo>
                      <a:pt x="148" y="1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53" name="Freeform 143"/>
              <p:cNvSpPr>
                <a:spLocks/>
              </p:cNvSpPr>
              <p:nvPr/>
            </p:nvSpPr>
            <p:spPr bwMode="auto">
              <a:xfrm>
                <a:off x="3680" y="2592"/>
                <a:ext cx="127" cy="119"/>
              </a:xfrm>
              <a:custGeom>
                <a:avLst/>
                <a:gdLst>
                  <a:gd name="T0" fmla="*/ 6 w 127"/>
                  <a:gd name="T1" fmla="*/ 61 h 119"/>
                  <a:gd name="T2" fmla="*/ 9 w 127"/>
                  <a:gd name="T3" fmla="*/ 60 h 119"/>
                  <a:gd name="T4" fmla="*/ 15 w 127"/>
                  <a:gd name="T5" fmla="*/ 54 h 119"/>
                  <a:gd name="T6" fmla="*/ 25 w 127"/>
                  <a:gd name="T7" fmla="*/ 48 h 119"/>
                  <a:gd name="T8" fmla="*/ 39 w 127"/>
                  <a:gd name="T9" fmla="*/ 41 h 119"/>
                  <a:gd name="T10" fmla="*/ 56 w 127"/>
                  <a:gd name="T11" fmla="*/ 33 h 119"/>
                  <a:gd name="T12" fmla="*/ 75 w 127"/>
                  <a:gd name="T13" fmla="*/ 27 h 119"/>
                  <a:gd name="T14" fmla="*/ 96 w 127"/>
                  <a:gd name="T15" fmla="*/ 22 h 119"/>
                  <a:gd name="T16" fmla="*/ 119 w 127"/>
                  <a:gd name="T17" fmla="*/ 19 h 119"/>
                  <a:gd name="T18" fmla="*/ 119 w 127"/>
                  <a:gd name="T19" fmla="*/ 27 h 119"/>
                  <a:gd name="T20" fmla="*/ 120 w 127"/>
                  <a:gd name="T21" fmla="*/ 47 h 119"/>
                  <a:gd name="T22" fmla="*/ 119 w 127"/>
                  <a:gd name="T23" fmla="*/ 76 h 119"/>
                  <a:gd name="T24" fmla="*/ 117 w 127"/>
                  <a:gd name="T25" fmla="*/ 110 h 119"/>
                  <a:gd name="T26" fmla="*/ 120 w 127"/>
                  <a:gd name="T27" fmla="*/ 119 h 119"/>
                  <a:gd name="T28" fmla="*/ 122 w 127"/>
                  <a:gd name="T29" fmla="*/ 114 h 119"/>
                  <a:gd name="T30" fmla="*/ 124 w 127"/>
                  <a:gd name="T31" fmla="*/ 98 h 119"/>
                  <a:gd name="T32" fmla="*/ 127 w 127"/>
                  <a:gd name="T33" fmla="*/ 65 h 119"/>
                  <a:gd name="T34" fmla="*/ 127 w 127"/>
                  <a:gd name="T35" fmla="*/ 13 h 119"/>
                  <a:gd name="T36" fmla="*/ 124 w 127"/>
                  <a:gd name="T37" fmla="*/ 13 h 119"/>
                  <a:gd name="T38" fmla="*/ 115 w 127"/>
                  <a:gd name="T39" fmla="*/ 13 h 119"/>
                  <a:gd name="T40" fmla="*/ 104 w 127"/>
                  <a:gd name="T41" fmla="*/ 14 h 119"/>
                  <a:gd name="T42" fmla="*/ 87 w 127"/>
                  <a:gd name="T43" fmla="*/ 17 h 119"/>
                  <a:gd name="T44" fmla="*/ 70 w 127"/>
                  <a:gd name="T45" fmla="*/ 22 h 119"/>
                  <a:gd name="T46" fmla="*/ 48 w 127"/>
                  <a:gd name="T47" fmla="*/ 30 h 119"/>
                  <a:gd name="T48" fmla="*/ 27 w 127"/>
                  <a:gd name="T49" fmla="*/ 42 h 119"/>
                  <a:gd name="T50" fmla="*/ 5 w 127"/>
                  <a:gd name="T51" fmla="*/ 58 h 119"/>
                  <a:gd name="T52" fmla="*/ 5 w 127"/>
                  <a:gd name="T53" fmla="*/ 57 h 119"/>
                  <a:gd name="T54" fmla="*/ 8 w 127"/>
                  <a:gd name="T55" fmla="*/ 52 h 119"/>
                  <a:gd name="T56" fmla="*/ 14 w 127"/>
                  <a:gd name="T57" fmla="*/ 46 h 119"/>
                  <a:gd name="T58" fmla="*/ 24 w 127"/>
                  <a:gd name="T59" fmla="*/ 37 h 119"/>
                  <a:gd name="T60" fmla="*/ 37 w 127"/>
                  <a:gd name="T61" fmla="*/ 27 h 119"/>
                  <a:gd name="T62" fmla="*/ 55 w 127"/>
                  <a:gd name="T63" fmla="*/ 18 h 119"/>
                  <a:gd name="T64" fmla="*/ 76 w 127"/>
                  <a:gd name="T65" fmla="*/ 10 h 119"/>
                  <a:gd name="T66" fmla="*/ 103 w 127"/>
                  <a:gd name="T67" fmla="*/ 5 h 119"/>
                  <a:gd name="T68" fmla="*/ 103 w 127"/>
                  <a:gd name="T69" fmla="*/ 14 h 119"/>
                  <a:gd name="T70" fmla="*/ 109 w 127"/>
                  <a:gd name="T71" fmla="*/ 13 h 119"/>
                  <a:gd name="T72" fmla="*/ 109 w 127"/>
                  <a:gd name="T73" fmla="*/ 0 h 119"/>
                  <a:gd name="T74" fmla="*/ 105 w 127"/>
                  <a:gd name="T75" fmla="*/ 0 h 119"/>
                  <a:gd name="T76" fmla="*/ 96 w 127"/>
                  <a:gd name="T77" fmla="*/ 1 h 119"/>
                  <a:gd name="T78" fmla="*/ 81 w 127"/>
                  <a:gd name="T79" fmla="*/ 3 h 119"/>
                  <a:gd name="T80" fmla="*/ 65 w 127"/>
                  <a:gd name="T81" fmla="*/ 8 h 119"/>
                  <a:gd name="T82" fmla="*/ 46 w 127"/>
                  <a:gd name="T83" fmla="*/ 15 h 119"/>
                  <a:gd name="T84" fmla="*/ 28 w 127"/>
                  <a:gd name="T85" fmla="*/ 25 h 119"/>
                  <a:gd name="T86" fmla="*/ 13 w 127"/>
                  <a:gd name="T87" fmla="*/ 42 h 119"/>
                  <a:gd name="T88" fmla="*/ 0 w 127"/>
                  <a:gd name="T89" fmla="*/ 62 h 119"/>
                  <a:gd name="T90" fmla="*/ 6 w 127"/>
                  <a:gd name="T91" fmla="*/ 61 h 11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27"/>
                  <a:gd name="T139" fmla="*/ 0 h 119"/>
                  <a:gd name="T140" fmla="*/ 127 w 127"/>
                  <a:gd name="T141" fmla="*/ 119 h 119"/>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27" h="119">
                    <a:moveTo>
                      <a:pt x="6" y="61"/>
                    </a:moveTo>
                    <a:lnTo>
                      <a:pt x="9" y="60"/>
                    </a:lnTo>
                    <a:lnTo>
                      <a:pt x="15" y="54"/>
                    </a:lnTo>
                    <a:lnTo>
                      <a:pt x="25" y="48"/>
                    </a:lnTo>
                    <a:lnTo>
                      <a:pt x="39" y="41"/>
                    </a:lnTo>
                    <a:lnTo>
                      <a:pt x="56" y="33"/>
                    </a:lnTo>
                    <a:lnTo>
                      <a:pt x="75" y="27"/>
                    </a:lnTo>
                    <a:lnTo>
                      <a:pt x="96" y="22"/>
                    </a:lnTo>
                    <a:lnTo>
                      <a:pt x="119" y="19"/>
                    </a:lnTo>
                    <a:lnTo>
                      <a:pt x="119" y="27"/>
                    </a:lnTo>
                    <a:lnTo>
                      <a:pt x="120" y="47"/>
                    </a:lnTo>
                    <a:lnTo>
                      <a:pt x="119" y="76"/>
                    </a:lnTo>
                    <a:lnTo>
                      <a:pt x="117" y="110"/>
                    </a:lnTo>
                    <a:lnTo>
                      <a:pt x="120" y="119"/>
                    </a:lnTo>
                    <a:lnTo>
                      <a:pt x="122" y="114"/>
                    </a:lnTo>
                    <a:lnTo>
                      <a:pt x="124" y="98"/>
                    </a:lnTo>
                    <a:lnTo>
                      <a:pt x="127" y="65"/>
                    </a:lnTo>
                    <a:lnTo>
                      <a:pt x="127" y="13"/>
                    </a:lnTo>
                    <a:lnTo>
                      <a:pt x="124" y="13"/>
                    </a:lnTo>
                    <a:lnTo>
                      <a:pt x="115" y="13"/>
                    </a:lnTo>
                    <a:lnTo>
                      <a:pt x="104" y="14"/>
                    </a:lnTo>
                    <a:lnTo>
                      <a:pt x="87" y="17"/>
                    </a:lnTo>
                    <a:lnTo>
                      <a:pt x="70" y="22"/>
                    </a:lnTo>
                    <a:lnTo>
                      <a:pt x="48" y="30"/>
                    </a:lnTo>
                    <a:lnTo>
                      <a:pt x="27" y="42"/>
                    </a:lnTo>
                    <a:lnTo>
                      <a:pt x="5" y="58"/>
                    </a:lnTo>
                    <a:lnTo>
                      <a:pt x="5" y="57"/>
                    </a:lnTo>
                    <a:lnTo>
                      <a:pt x="8" y="52"/>
                    </a:lnTo>
                    <a:lnTo>
                      <a:pt x="14" y="46"/>
                    </a:lnTo>
                    <a:lnTo>
                      <a:pt x="24" y="37"/>
                    </a:lnTo>
                    <a:lnTo>
                      <a:pt x="37" y="27"/>
                    </a:lnTo>
                    <a:lnTo>
                      <a:pt x="55" y="18"/>
                    </a:lnTo>
                    <a:lnTo>
                      <a:pt x="76" y="10"/>
                    </a:lnTo>
                    <a:lnTo>
                      <a:pt x="103" y="5"/>
                    </a:lnTo>
                    <a:lnTo>
                      <a:pt x="103" y="14"/>
                    </a:lnTo>
                    <a:lnTo>
                      <a:pt x="109" y="13"/>
                    </a:lnTo>
                    <a:lnTo>
                      <a:pt x="109" y="0"/>
                    </a:lnTo>
                    <a:lnTo>
                      <a:pt x="105" y="0"/>
                    </a:lnTo>
                    <a:lnTo>
                      <a:pt x="96" y="1"/>
                    </a:lnTo>
                    <a:lnTo>
                      <a:pt x="81" y="3"/>
                    </a:lnTo>
                    <a:lnTo>
                      <a:pt x="65" y="8"/>
                    </a:lnTo>
                    <a:lnTo>
                      <a:pt x="46" y="15"/>
                    </a:lnTo>
                    <a:lnTo>
                      <a:pt x="28" y="25"/>
                    </a:lnTo>
                    <a:lnTo>
                      <a:pt x="13" y="42"/>
                    </a:lnTo>
                    <a:lnTo>
                      <a:pt x="0" y="62"/>
                    </a:lnTo>
                    <a:lnTo>
                      <a:pt x="6"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54" name="Freeform 144"/>
              <p:cNvSpPr>
                <a:spLocks/>
              </p:cNvSpPr>
              <p:nvPr/>
            </p:nvSpPr>
            <p:spPr bwMode="auto">
              <a:xfrm>
                <a:off x="3510" y="2631"/>
                <a:ext cx="169" cy="41"/>
              </a:xfrm>
              <a:custGeom>
                <a:avLst/>
                <a:gdLst>
                  <a:gd name="T0" fmla="*/ 169 w 169"/>
                  <a:gd name="T1" fmla="*/ 24 h 41"/>
                  <a:gd name="T2" fmla="*/ 166 w 169"/>
                  <a:gd name="T3" fmla="*/ 22 h 41"/>
                  <a:gd name="T4" fmla="*/ 157 w 169"/>
                  <a:gd name="T5" fmla="*/ 17 h 41"/>
                  <a:gd name="T6" fmla="*/ 142 w 169"/>
                  <a:gd name="T7" fmla="*/ 10 h 41"/>
                  <a:gd name="T8" fmla="*/ 123 w 169"/>
                  <a:gd name="T9" fmla="*/ 4 h 41"/>
                  <a:gd name="T10" fmla="*/ 100 w 169"/>
                  <a:gd name="T11" fmla="*/ 0 h 41"/>
                  <a:gd name="T12" fmla="*/ 73 w 169"/>
                  <a:gd name="T13" fmla="*/ 0 h 41"/>
                  <a:gd name="T14" fmla="*/ 41 w 169"/>
                  <a:gd name="T15" fmla="*/ 4 h 41"/>
                  <a:gd name="T16" fmla="*/ 6 w 169"/>
                  <a:gd name="T17" fmla="*/ 17 h 41"/>
                  <a:gd name="T18" fmla="*/ 8 w 169"/>
                  <a:gd name="T19" fmla="*/ 27 h 41"/>
                  <a:gd name="T20" fmla="*/ 8 w 169"/>
                  <a:gd name="T21" fmla="*/ 27 h 41"/>
                  <a:gd name="T22" fmla="*/ 7 w 169"/>
                  <a:gd name="T23" fmla="*/ 28 h 41"/>
                  <a:gd name="T24" fmla="*/ 4 w 169"/>
                  <a:gd name="T25" fmla="*/ 29 h 41"/>
                  <a:gd name="T26" fmla="*/ 0 w 169"/>
                  <a:gd name="T27" fmla="*/ 32 h 41"/>
                  <a:gd name="T28" fmla="*/ 4 w 169"/>
                  <a:gd name="T29" fmla="*/ 41 h 41"/>
                  <a:gd name="T30" fmla="*/ 12 w 169"/>
                  <a:gd name="T31" fmla="*/ 38 h 41"/>
                  <a:gd name="T32" fmla="*/ 6 w 169"/>
                  <a:gd name="T33" fmla="*/ 32 h 41"/>
                  <a:gd name="T34" fmla="*/ 9 w 169"/>
                  <a:gd name="T35" fmla="*/ 29 h 41"/>
                  <a:gd name="T36" fmla="*/ 21 w 169"/>
                  <a:gd name="T37" fmla="*/ 26 h 41"/>
                  <a:gd name="T38" fmla="*/ 38 w 169"/>
                  <a:gd name="T39" fmla="*/ 19 h 41"/>
                  <a:gd name="T40" fmla="*/ 60 w 169"/>
                  <a:gd name="T41" fmla="*/ 13 h 41"/>
                  <a:gd name="T42" fmla="*/ 84 w 169"/>
                  <a:gd name="T43" fmla="*/ 10 h 41"/>
                  <a:gd name="T44" fmla="*/ 109 w 169"/>
                  <a:gd name="T45" fmla="*/ 10 h 41"/>
                  <a:gd name="T46" fmla="*/ 135 w 169"/>
                  <a:gd name="T47" fmla="*/ 17 h 41"/>
                  <a:gd name="T48" fmla="*/ 159 w 169"/>
                  <a:gd name="T49" fmla="*/ 29 h 41"/>
                  <a:gd name="T50" fmla="*/ 164 w 169"/>
                  <a:gd name="T51" fmla="*/ 28 h 41"/>
                  <a:gd name="T52" fmla="*/ 161 w 169"/>
                  <a:gd name="T53" fmla="*/ 27 h 41"/>
                  <a:gd name="T54" fmla="*/ 155 w 169"/>
                  <a:gd name="T55" fmla="*/ 22 h 41"/>
                  <a:gd name="T56" fmla="*/ 145 w 169"/>
                  <a:gd name="T57" fmla="*/ 15 h 41"/>
                  <a:gd name="T58" fmla="*/ 128 w 169"/>
                  <a:gd name="T59" fmla="*/ 10 h 41"/>
                  <a:gd name="T60" fmla="*/ 108 w 169"/>
                  <a:gd name="T61" fmla="*/ 7 h 41"/>
                  <a:gd name="T62" fmla="*/ 81 w 169"/>
                  <a:gd name="T63" fmla="*/ 7 h 41"/>
                  <a:gd name="T64" fmla="*/ 51 w 169"/>
                  <a:gd name="T65" fmla="*/ 12 h 41"/>
                  <a:gd name="T66" fmla="*/ 13 w 169"/>
                  <a:gd name="T67" fmla="*/ 23 h 41"/>
                  <a:gd name="T68" fmla="*/ 11 w 169"/>
                  <a:gd name="T69" fmla="*/ 17 h 41"/>
                  <a:gd name="T70" fmla="*/ 14 w 169"/>
                  <a:gd name="T71" fmla="*/ 15 h 41"/>
                  <a:gd name="T72" fmla="*/ 25 w 169"/>
                  <a:gd name="T73" fmla="*/ 12 h 41"/>
                  <a:gd name="T74" fmla="*/ 41 w 169"/>
                  <a:gd name="T75" fmla="*/ 8 h 41"/>
                  <a:gd name="T76" fmla="*/ 61 w 169"/>
                  <a:gd name="T77" fmla="*/ 4 h 41"/>
                  <a:gd name="T78" fmla="*/ 85 w 169"/>
                  <a:gd name="T79" fmla="*/ 3 h 41"/>
                  <a:gd name="T80" fmla="*/ 111 w 169"/>
                  <a:gd name="T81" fmla="*/ 5 h 41"/>
                  <a:gd name="T82" fmla="*/ 138 w 169"/>
                  <a:gd name="T83" fmla="*/ 12 h 41"/>
                  <a:gd name="T84" fmla="*/ 165 w 169"/>
                  <a:gd name="T85" fmla="*/ 26 h 41"/>
                  <a:gd name="T86" fmla="*/ 169 w 169"/>
                  <a:gd name="T87" fmla="*/ 24 h 4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69"/>
                  <a:gd name="T133" fmla="*/ 0 h 41"/>
                  <a:gd name="T134" fmla="*/ 169 w 169"/>
                  <a:gd name="T135" fmla="*/ 41 h 41"/>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69" h="41">
                    <a:moveTo>
                      <a:pt x="169" y="24"/>
                    </a:moveTo>
                    <a:lnTo>
                      <a:pt x="166" y="22"/>
                    </a:lnTo>
                    <a:lnTo>
                      <a:pt x="157" y="17"/>
                    </a:lnTo>
                    <a:lnTo>
                      <a:pt x="142" y="10"/>
                    </a:lnTo>
                    <a:lnTo>
                      <a:pt x="123" y="4"/>
                    </a:lnTo>
                    <a:lnTo>
                      <a:pt x="100" y="0"/>
                    </a:lnTo>
                    <a:lnTo>
                      <a:pt x="73" y="0"/>
                    </a:lnTo>
                    <a:lnTo>
                      <a:pt x="41" y="4"/>
                    </a:lnTo>
                    <a:lnTo>
                      <a:pt x="6" y="17"/>
                    </a:lnTo>
                    <a:lnTo>
                      <a:pt x="8" y="27"/>
                    </a:lnTo>
                    <a:lnTo>
                      <a:pt x="7" y="28"/>
                    </a:lnTo>
                    <a:lnTo>
                      <a:pt x="4" y="29"/>
                    </a:lnTo>
                    <a:lnTo>
                      <a:pt x="0" y="32"/>
                    </a:lnTo>
                    <a:lnTo>
                      <a:pt x="4" y="41"/>
                    </a:lnTo>
                    <a:lnTo>
                      <a:pt x="12" y="38"/>
                    </a:lnTo>
                    <a:lnTo>
                      <a:pt x="6" y="32"/>
                    </a:lnTo>
                    <a:lnTo>
                      <a:pt x="9" y="29"/>
                    </a:lnTo>
                    <a:lnTo>
                      <a:pt x="21" y="26"/>
                    </a:lnTo>
                    <a:lnTo>
                      <a:pt x="38" y="19"/>
                    </a:lnTo>
                    <a:lnTo>
                      <a:pt x="60" y="13"/>
                    </a:lnTo>
                    <a:lnTo>
                      <a:pt x="84" y="10"/>
                    </a:lnTo>
                    <a:lnTo>
                      <a:pt x="109" y="10"/>
                    </a:lnTo>
                    <a:lnTo>
                      <a:pt x="135" y="17"/>
                    </a:lnTo>
                    <a:lnTo>
                      <a:pt x="159" y="29"/>
                    </a:lnTo>
                    <a:lnTo>
                      <a:pt x="164" y="28"/>
                    </a:lnTo>
                    <a:lnTo>
                      <a:pt x="161" y="27"/>
                    </a:lnTo>
                    <a:lnTo>
                      <a:pt x="155" y="22"/>
                    </a:lnTo>
                    <a:lnTo>
                      <a:pt x="145" y="15"/>
                    </a:lnTo>
                    <a:lnTo>
                      <a:pt x="128" y="10"/>
                    </a:lnTo>
                    <a:lnTo>
                      <a:pt x="108" y="7"/>
                    </a:lnTo>
                    <a:lnTo>
                      <a:pt x="81" y="7"/>
                    </a:lnTo>
                    <a:lnTo>
                      <a:pt x="51" y="12"/>
                    </a:lnTo>
                    <a:lnTo>
                      <a:pt x="13" y="23"/>
                    </a:lnTo>
                    <a:lnTo>
                      <a:pt x="11" y="17"/>
                    </a:lnTo>
                    <a:lnTo>
                      <a:pt x="14" y="15"/>
                    </a:lnTo>
                    <a:lnTo>
                      <a:pt x="25" y="12"/>
                    </a:lnTo>
                    <a:lnTo>
                      <a:pt x="41" y="8"/>
                    </a:lnTo>
                    <a:lnTo>
                      <a:pt x="61" y="4"/>
                    </a:lnTo>
                    <a:lnTo>
                      <a:pt x="85" y="3"/>
                    </a:lnTo>
                    <a:lnTo>
                      <a:pt x="111" y="5"/>
                    </a:lnTo>
                    <a:lnTo>
                      <a:pt x="138" y="12"/>
                    </a:lnTo>
                    <a:lnTo>
                      <a:pt x="165" y="26"/>
                    </a:lnTo>
                    <a:lnTo>
                      <a:pt x="169"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55" name="Freeform 145"/>
              <p:cNvSpPr>
                <a:spLocks/>
              </p:cNvSpPr>
              <p:nvPr/>
            </p:nvSpPr>
            <p:spPr bwMode="auto">
              <a:xfrm>
                <a:off x="3419" y="2525"/>
                <a:ext cx="137" cy="177"/>
              </a:xfrm>
              <a:custGeom>
                <a:avLst/>
                <a:gdLst>
                  <a:gd name="T0" fmla="*/ 137 w 137"/>
                  <a:gd name="T1" fmla="*/ 110 h 177"/>
                  <a:gd name="T2" fmla="*/ 136 w 137"/>
                  <a:gd name="T3" fmla="*/ 109 h 177"/>
                  <a:gd name="T4" fmla="*/ 133 w 137"/>
                  <a:gd name="T5" fmla="*/ 106 h 177"/>
                  <a:gd name="T6" fmla="*/ 128 w 137"/>
                  <a:gd name="T7" fmla="*/ 103 h 177"/>
                  <a:gd name="T8" fmla="*/ 122 w 137"/>
                  <a:gd name="T9" fmla="*/ 97 h 177"/>
                  <a:gd name="T10" fmla="*/ 114 w 137"/>
                  <a:gd name="T11" fmla="*/ 92 h 177"/>
                  <a:gd name="T12" fmla="*/ 107 w 137"/>
                  <a:gd name="T13" fmla="*/ 87 h 177"/>
                  <a:gd name="T14" fmla="*/ 97 w 137"/>
                  <a:gd name="T15" fmla="*/ 84 h 177"/>
                  <a:gd name="T16" fmla="*/ 88 w 137"/>
                  <a:gd name="T17" fmla="*/ 81 h 177"/>
                  <a:gd name="T18" fmla="*/ 88 w 137"/>
                  <a:gd name="T19" fmla="*/ 81 h 177"/>
                  <a:gd name="T20" fmla="*/ 86 w 137"/>
                  <a:gd name="T21" fmla="*/ 82 h 177"/>
                  <a:gd name="T22" fmla="*/ 84 w 137"/>
                  <a:gd name="T23" fmla="*/ 85 h 177"/>
                  <a:gd name="T24" fmla="*/ 80 w 137"/>
                  <a:gd name="T25" fmla="*/ 87 h 177"/>
                  <a:gd name="T26" fmla="*/ 80 w 137"/>
                  <a:gd name="T27" fmla="*/ 82 h 177"/>
                  <a:gd name="T28" fmla="*/ 81 w 137"/>
                  <a:gd name="T29" fmla="*/ 71 h 177"/>
                  <a:gd name="T30" fmla="*/ 80 w 137"/>
                  <a:gd name="T31" fmla="*/ 58 h 177"/>
                  <a:gd name="T32" fmla="*/ 76 w 137"/>
                  <a:gd name="T33" fmla="*/ 48 h 177"/>
                  <a:gd name="T34" fmla="*/ 70 w 137"/>
                  <a:gd name="T35" fmla="*/ 35 h 177"/>
                  <a:gd name="T36" fmla="*/ 64 w 137"/>
                  <a:gd name="T37" fmla="*/ 19 h 177"/>
                  <a:gd name="T38" fmla="*/ 55 w 137"/>
                  <a:gd name="T39" fmla="*/ 5 h 177"/>
                  <a:gd name="T40" fmla="*/ 46 w 137"/>
                  <a:gd name="T41" fmla="*/ 0 h 177"/>
                  <a:gd name="T42" fmla="*/ 46 w 137"/>
                  <a:gd name="T43" fmla="*/ 3 h 177"/>
                  <a:gd name="T44" fmla="*/ 50 w 137"/>
                  <a:gd name="T45" fmla="*/ 13 h 177"/>
                  <a:gd name="T46" fmla="*/ 60 w 137"/>
                  <a:gd name="T47" fmla="*/ 30 h 177"/>
                  <a:gd name="T48" fmla="*/ 72 w 137"/>
                  <a:gd name="T49" fmla="*/ 56 h 177"/>
                  <a:gd name="T50" fmla="*/ 75 w 137"/>
                  <a:gd name="T51" fmla="*/ 60 h 177"/>
                  <a:gd name="T52" fmla="*/ 74 w 137"/>
                  <a:gd name="T53" fmla="*/ 61 h 177"/>
                  <a:gd name="T54" fmla="*/ 67 w 137"/>
                  <a:gd name="T55" fmla="*/ 60 h 177"/>
                  <a:gd name="T56" fmla="*/ 56 w 137"/>
                  <a:gd name="T57" fmla="*/ 57 h 177"/>
                  <a:gd name="T58" fmla="*/ 48 w 137"/>
                  <a:gd name="T59" fmla="*/ 57 h 177"/>
                  <a:gd name="T60" fmla="*/ 52 w 137"/>
                  <a:gd name="T61" fmla="*/ 60 h 177"/>
                  <a:gd name="T62" fmla="*/ 62 w 137"/>
                  <a:gd name="T63" fmla="*/ 65 h 177"/>
                  <a:gd name="T64" fmla="*/ 74 w 137"/>
                  <a:gd name="T65" fmla="*/ 70 h 177"/>
                  <a:gd name="T66" fmla="*/ 76 w 137"/>
                  <a:gd name="T67" fmla="*/ 75 h 177"/>
                  <a:gd name="T68" fmla="*/ 75 w 137"/>
                  <a:gd name="T69" fmla="*/ 84 h 177"/>
                  <a:gd name="T70" fmla="*/ 72 w 137"/>
                  <a:gd name="T71" fmla="*/ 91 h 177"/>
                  <a:gd name="T72" fmla="*/ 71 w 137"/>
                  <a:gd name="T73" fmla="*/ 95 h 177"/>
                  <a:gd name="T74" fmla="*/ 69 w 137"/>
                  <a:gd name="T75" fmla="*/ 96 h 177"/>
                  <a:gd name="T76" fmla="*/ 64 w 137"/>
                  <a:gd name="T77" fmla="*/ 100 h 177"/>
                  <a:gd name="T78" fmla="*/ 56 w 137"/>
                  <a:gd name="T79" fmla="*/ 108 h 177"/>
                  <a:gd name="T80" fmla="*/ 47 w 137"/>
                  <a:gd name="T81" fmla="*/ 116 h 177"/>
                  <a:gd name="T82" fmla="*/ 36 w 137"/>
                  <a:gd name="T83" fmla="*/ 128 h 177"/>
                  <a:gd name="T84" fmla="*/ 24 w 137"/>
                  <a:gd name="T85" fmla="*/ 140 h 177"/>
                  <a:gd name="T86" fmla="*/ 13 w 137"/>
                  <a:gd name="T87" fmla="*/ 156 h 177"/>
                  <a:gd name="T88" fmla="*/ 0 w 137"/>
                  <a:gd name="T89" fmla="*/ 173 h 177"/>
                  <a:gd name="T90" fmla="*/ 0 w 137"/>
                  <a:gd name="T91" fmla="*/ 175 h 177"/>
                  <a:gd name="T92" fmla="*/ 2 w 137"/>
                  <a:gd name="T93" fmla="*/ 177 h 177"/>
                  <a:gd name="T94" fmla="*/ 5 w 137"/>
                  <a:gd name="T95" fmla="*/ 177 h 177"/>
                  <a:gd name="T96" fmla="*/ 12 w 137"/>
                  <a:gd name="T97" fmla="*/ 172 h 177"/>
                  <a:gd name="T98" fmla="*/ 17 w 137"/>
                  <a:gd name="T99" fmla="*/ 166 h 177"/>
                  <a:gd name="T100" fmla="*/ 23 w 137"/>
                  <a:gd name="T101" fmla="*/ 158 h 177"/>
                  <a:gd name="T102" fmla="*/ 29 w 137"/>
                  <a:gd name="T103" fmla="*/ 148 h 177"/>
                  <a:gd name="T104" fmla="*/ 38 w 137"/>
                  <a:gd name="T105" fmla="*/ 137 h 177"/>
                  <a:gd name="T106" fmla="*/ 48 w 137"/>
                  <a:gd name="T107" fmla="*/ 125 h 177"/>
                  <a:gd name="T108" fmla="*/ 61 w 137"/>
                  <a:gd name="T109" fmla="*/ 113 h 177"/>
                  <a:gd name="T110" fmla="*/ 75 w 137"/>
                  <a:gd name="T111" fmla="*/ 101 h 177"/>
                  <a:gd name="T112" fmla="*/ 90 w 137"/>
                  <a:gd name="T113" fmla="*/ 91 h 177"/>
                  <a:gd name="T114" fmla="*/ 94 w 137"/>
                  <a:gd name="T115" fmla="*/ 92 h 177"/>
                  <a:gd name="T116" fmla="*/ 104 w 137"/>
                  <a:gd name="T117" fmla="*/ 96 h 177"/>
                  <a:gd name="T118" fmla="*/ 116 w 137"/>
                  <a:gd name="T119" fmla="*/ 103 h 177"/>
                  <a:gd name="T120" fmla="*/ 127 w 137"/>
                  <a:gd name="T121" fmla="*/ 113 h 177"/>
                  <a:gd name="T122" fmla="*/ 137 w 137"/>
                  <a:gd name="T123" fmla="*/ 110 h 17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37"/>
                  <a:gd name="T187" fmla="*/ 0 h 177"/>
                  <a:gd name="T188" fmla="*/ 137 w 137"/>
                  <a:gd name="T189" fmla="*/ 177 h 17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37" h="177">
                    <a:moveTo>
                      <a:pt x="137" y="110"/>
                    </a:moveTo>
                    <a:lnTo>
                      <a:pt x="136" y="109"/>
                    </a:lnTo>
                    <a:lnTo>
                      <a:pt x="133" y="106"/>
                    </a:lnTo>
                    <a:lnTo>
                      <a:pt x="128" y="103"/>
                    </a:lnTo>
                    <a:lnTo>
                      <a:pt x="122" y="97"/>
                    </a:lnTo>
                    <a:lnTo>
                      <a:pt x="114" y="92"/>
                    </a:lnTo>
                    <a:lnTo>
                      <a:pt x="107" y="87"/>
                    </a:lnTo>
                    <a:lnTo>
                      <a:pt x="97" y="84"/>
                    </a:lnTo>
                    <a:lnTo>
                      <a:pt x="88" y="81"/>
                    </a:lnTo>
                    <a:lnTo>
                      <a:pt x="86" y="82"/>
                    </a:lnTo>
                    <a:lnTo>
                      <a:pt x="84" y="85"/>
                    </a:lnTo>
                    <a:lnTo>
                      <a:pt x="80" y="87"/>
                    </a:lnTo>
                    <a:lnTo>
                      <a:pt x="80" y="82"/>
                    </a:lnTo>
                    <a:lnTo>
                      <a:pt x="81" y="71"/>
                    </a:lnTo>
                    <a:lnTo>
                      <a:pt x="80" y="58"/>
                    </a:lnTo>
                    <a:lnTo>
                      <a:pt x="76" y="48"/>
                    </a:lnTo>
                    <a:lnTo>
                      <a:pt x="70" y="35"/>
                    </a:lnTo>
                    <a:lnTo>
                      <a:pt x="64" y="19"/>
                    </a:lnTo>
                    <a:lnTo>
                      <a:pt x="55" y="5"/>
                    </a:lnTo>
                    <a:lnTo>
                      <a:pt x="46" y="0"/>
                    </a:lnTo>
                    <a:lnTo>
                      <a:pt x="46" y="3"/>
                    </a:lnTo>
                    <a:lnTo>
                      <a:pt x="50" y="13"/>
                    </a:lnTo>
                    <a:lnTo>
                      <a:pt x="60" y="30"/>
                    </a:lnTo>
                    <a:lnTo>
                      <a:pt x="72" y="56"/>
                    </a:lnTo>
                    <a:lnTo>
                      <a:pt x="75" y="60"/>
                    </a:lnTo>
                    <a:lnTo>
                      <a:pt x="74" y="61"/>
                    </a:lnTo>
                    <a:lnTo>
                      <a:pt x="67" y="60"/>
                    </a:lnTo>
                    <a:lnTo>
                      <a:pt x="56" y="57"/>
                    </a:lnTo>
                    <a:lnTo>
                      <a:pt x="48" y="57"/>
                    </a:lnTo>
                    <a:lnTo>
                      <a:pt x="52" y="60"/>
                    </a:lnTo>
                    <a:lnTo>
                      <a:pt x="62" y="65"/>
                    </a:lnTo>
                    <a:lnTo>
                      <a:pt x="74" y="70"/>
                    </a:lnTo>
                    <a:lnTo>
                      <a:pt x="76" y="75"/>
                    </a:lnTo>
                    <a:lnTo>
                      <a:pt x="75" y="84"/>
                    </a:lnTo>
                    <a:lnTo>
                      <a:pt x="72" y="91"/>
                    </a:lnTo>
                    <a:lnTo>
                      <a:pt x="71" y="95"/>
                    </a:lnTo>
                    <a:lnTo>
                      <a:pt x="69" y="96"/>
                    </a:lnTo>
                    <a:lnTo>
                      <a:pt x="64" y="100"/>
                    </a:lnTo>
                    <a:lnTo>
                      <a:pt x="56" y="108"/>
                    </a:lnTo>
                    <a:lnTo>
                      <a:pt x="47" y="116"/>
                    </a:lnTo>
                    <a:lnTo>
                      <a:pt x="36" y="128"/>
                    </a:lnTo>
                    <a:lnTo>
                      <a:pt x="24" y="140"/>
                    </a:lnTo>
                    <a:lnTo>
                      <a:pt x="13" y="156"/>
                    </a:lnTo>
                    <a:lnTo>
                      <a:pt x="0" y="173"/>
                    </a:lnTo>
                    <a:lnTo>
                      <a:pt x="0" y="175"/>
                    </a:lnTo>
                    <a:lnTo>
                      <a:pt x="2" y="177"/>
                    </a:lnTo>
                    <a:lnTo>
                      <a:pt x="5" y="177"/>
                    </a:lnTo>
                    <a:lnTo>
                      <a:pt x="12" y="172"/>
                    </a:lnTo>
                    <a:lnTo>
                      <a:pt x="17" y="166"/>
                    </a:lnTo>
                    <a:lnTo>
                      <a:pt x="23" y="158"/>
                    </a:lnTo>
                    <a:lnTo>
                      <a:pt x="29" y="148"/>
                    </a:lnTo>
                    <a:lnTo>
                      <a:pt x="38" y="137"/>
                    </a:lnTo>
                    <a:lnTo>
                      <a:pt x="48" y="125"/>
                    </a:lnTo>
                    <a:lnTo>
                      <a:pt x="61" y="113"/>
                    </a:lnTo>
                    <a:lnTo>
                      <a:pt x="75" y="101"/>
                    </a:lnTo>
                    <a:lnTo>
                      <a:pt x="90" y="91"/>
                    </a:lnTo>
                    <a:lnTo>
                      <a:pt x="94" y="92"/>
                    </a:lnTo>
                    <a:lnTo>
                      <a:pt x="104" y="96"/>
                    </a:lnTo>
                    <a:lnTo>
                      <a:pt x="116" y="103"/>
                    </a:lnTo>
                    <a:lnTo>
                      <a:pt x="127" y="113"/>
                    </a:lnTo>
                    <a:lnTo>
                      <a:pt x="137" y="1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56" name="Freeform 146"/>
              <p:cNvSpPr>
                <a:spLocks/>
              </p:cNvSpPr>
              <p:nvPr/>
            </p:nvSpPr>
            <p:spPr bwMode="auto">
              <a:xfrm>
                <a:off x="3719" y="2528"/>
                <a:ext cx="42" cy="86"/>
              </a:xfrm>
              <a:custGeom>
                <a:avLst/>
                <a:gdLst>
                  <a:gd name="T0" fmla="*/ 7 w 42"/>
                  <a:gd name="T1" fmla="*/ 40 h 86"/>
                  <a:gd name="T2" fmla="*/ 7 w 42"/>
                  <a:gd name="T3" fmla="*/ 32 h 86"/>
                  <a:gd name="T4" fmla="*/ 9 w 42"/>
                  <a:gd name="T5" fmla="*/ 15 h 86"/>
                  <a:gd name="T6" fmla="*/ 16 w 42"/>
                  <a:gd name="T7" fmla="*/ 1 h 86"/>
                  <a:gd name="T8" fmla="*/ 26 w 42"/>
                  <a:gd name="T9" fmla="*/ 0 h 86"/>
                  <a:gd name="T10" fmla="*/ 24 w 42"/>
                  <a:gd name="T11" fmla="*/ 6 h 86"/>
                  <a:gd name="T12" fmla="*/ 18 w 42"/>
                  <a:gd name="T13" fmla="*/ 17 h 86"/>
                  <a:gd name="T14" fmla="*/ 14 w 42"/>
                  <a:gd name="T15" fmla="*/ 26 h 86"/>
                  <a:gd name="T16" fmla="*/ 21 w 42"/>
                  <a:gd name="T17" fmla="*/ 24 h 86"/>
                  <a:gd name="T18" fmla="*/ 32 w 42"/>
                  <a:gd name="T19" fmla="*/ 16 h 86"/>
                  <a:gd name="T20" fmla="*/ 40 w 42"/>
                  <a:gd name="T21" fmla="*/ 14 h 86"/>
                  <a:gd name="T22" fmla="*/ 42 w 42"/>
                  <a:gd name="T23" fmla="*/ 14 h 86"/>
                  <a:gd name="T24" fmla="*/ 41 w 42"/>
                  <a:gd name="T25" fmla="*/ 17 h 86"/>
                  <a:gd name="T26" fmla="*/ 38 w 42"/>
                  <a:gd name="T27" fmla="*/ 20 h 86"/>
                  <a:gd name="T28" fmla="*/ 33 w 42"/>
                  <a:gd name="T29" fmla="*/ 24 h 86"/>
                  <a:gd name="T30" fmla="*/ 27 w 42"/>
                  <a:gd name="T31" fmla="*/ 29 h 86"/>
                  <a:gd name="T32" fmla="*/ 21 w 42"/>
                  <a:gd name="T33" fmla="*/ 35 h 86"/>
                  <a:gd name="T34" fmla="*/ 14 w 42"/>
                  <a:gd name="T35" fmla="*/ 44 h 86"/>
                  <a:gd name="T36" fmla="*/ 9 w 42"/>
                  <a:gd name="T37" fmla="*/ 54 h 86"/>
                  <a:gd name="T38" fmla="*/ 7 w 42"/>
                  <a:gd name="T39" fmla="*/ 65 h 86"/>
                  <a:gd name="T40" fmla="*/ 7 w 42"/>
                  <a:gd name="T41" fmla="*/ 81 h 86"/>
                  <a:gd name="T42" fmla="*/ 2 w 42"/>
                  <a:gd name="T43" fmla="*/ 86 h 86"/>
                  <a:gd name="T44" fmla="*/ 2 w 42"/>
                  <a:gd name="T45" fmla="*/ 81 h 86"/>
                  <a:gd name="T46" fmla="*/ 0 w 42"/>
                  <a:gd name="T47" fmla="*/ 69 h 86"/>
                  <a:gd name="T48" fmla="*/ 2 w 42"/>
                  <a:gd name="T49" fmla="*/ 55 h 86"/>
                  <a:gd name="T50" fmla="*/ 7 w 42"/>
                  <a:gd name="T51" fmla="*/ 40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2"/>
                  <a:gd name="T79" fmla="*/ 0 h 86"/>
                  <a:gd name="T80" fmla="*/ 42 w 42"/>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2" h="86">
                    <a:moveTo>
                      <a:pt x="7" y="40"/>
                    </a:moveTo>
                    <a:lnTo>
                      <a:pt x="7" y="32"/>
                    </a:lnTo>
                    <a:lnTo>
                      <a:pt x="9" y="15"/>
                    </a:lnTo>
                    <a:lnTo>
                      <a:pt x="16" y="1"/>
                    </a:lnTo>
                    <a:lnTo>
                      <a:pt x="26" y="0"/>
                    </a:lnTo>
                    <a:lnTo>
                      <a:pt x="24" y="6"/>
                    </a:lnTo>
                    <a:lnTo>
                      <a:pt x="18" y="17"/>
                    </a:lnTo>
                    <a:lnTo>
                      <a:pt x="14" y="26"/>
                    </a:lnTo>
                    <a:lnTo>
                      <a:pt x="21" y="24"/>
                    </a:lnTo>
                    <a:lnTo>
                      <a:pt x="32" y="16"/>
                    </a:lnTo>
                    <a:lnTo>
                      <a:pt x="40" y="14"/>
                    </a:lnTo>
                    <a:lnTo>
                      <a:pt x="42" y="14"/>
                    </a:lnTo>
                    <a:lnTo>
                      <a:pt x="41" y="17"/>
                    </a:lnTo>
                    <a:lnTo>
                      <a:pt x="38" y="20"/>
                    </a:lnTo>
                    <a:lnTo>
                      <a:pt x="33" y="24"/>
                    </a:lnTo>
                    <a:lnTo>
                      <a:pt x="27" y="29"/>
                    </a:lnTo>
                    <a:lnTo>
                      <a:pt x="21" y="35"/>
                    </a:lnTo>
                    <a:lnTo>
                      <a:pt x="14" y="44"/>
                    </a:lnTo>
                    <a:lnTo>
                      <a:pt x="9" y="54"/>
                    </a:lnTo>
                    <a:lnTo>
                      <a:pt x="7" y="65"/>
                    </a:lnTo>
                    <a:lnTo>
                      <a:pt x="7" y="81"/>
                    </a:lnTo>
                    <a:lnTo>
                      <a:pt x="2" y="86"/>
                    </a:lnTo>
                    <a:lnTo>
                      <a:pt x="2" y="81"/>
                    </a:lnTo>
                    <a:lnTo>
                      <a:pt x="0" y="69"/>
                    </a:lnTo>
                    <a:lnTo>
                      <a:pt x="2" y="55"/>
                    </a:lnTo>
                    <a:lnTo>
                      <a:pt x="7"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57" name="Freeform 147"/>
              <p:cNvSpPr>
                <a:spLocks/>
              </p:cNvSpPr>
              <p:nvPr/>
            </p:nvSpPr>
            <p:spPr bwMode="auto">
              <a:xfrm>
                <a:off x="3629" y="2477"/>
                <a:ext cx="76" cy="95"/>
              </a:xfrm>
              <a:custGeom>
                <a:avLst/>
                <a:gdLst>
                  <a:gd name="T0" fmla="*/ 0 w 76"/>
                  <a:gd name="T1" fmla="*/ 75 h 95"/>
                  <a:gd name="T2" fmla="*/ 9 w 76"/>
                  <a:gd name="T3" fmla="*/ 76 h 95"/>
                  <a:gd name="T4" fmla="*/ 16 w 76"/>
                  <a:gd name="T5" fmla="*/ 76 h 95"/>
                  <a:gd name="T6" fmla="*/ 21 w 76"/>
                  <a:gd name="T7" fmla="*/ 75 h 95"/>
                  <a:gd name="T8" fmla="*/ 23 w 76"/>
                  <a:gd name="T9" fmla="*/ 73 h 95"/>
                  <a:gd name="T10" fmla="*/ 23 w 76"/>
                  <a:gd name="T11" fmla="*/ 72 h 95"/>
                  <a:gd name="T12" fmla="*/ 25 w 76"/>
                  <a:gd name="T13" fmla="*/ 71 h 95"/>
                  <a:gd name="T14" fmla="*/ 27 w 76"/>
                  <a:gd name="T15" fmla="*/ 71 h 95"/>
                  <a:gd name="T16" fmla="*/ 30 w 76"/>
                  <a:gd name="T17" fmla="*/ 73 h 95"/>
                  <a:gd name="T18" fmla="*/ 36 w 76"/>
                  <a:gd name="T19" fmla="*/ 81 h 95"/>
                  <a:gd name="T20" fmla="*/ 42 w 76"/>
                  <a:gd name="T21" fmla="*/ 86 h 95"/>
                  <a:gd name="T22" fmla="*/ 50 w 76"/>
                  <a:gd name="T23" fmla="*/ 90 h 95"/>
                  <a:gd name="T24" fmla="*/ 57 w 76"/>
                  <a:gd name="T25" fmla="*/ 92 h 95"/>
                  <a:gd name="T26" fmla="*/ 65 w 76"/>
                  <a:gd name="T27" fmla="*/ 94 h 95"/>
                  <a:gd name="T28" fmla="*/ 70 w 76"/>
                  <a:gd name="T29" fmla="*/ 95 h 95"/>
                  <a:gd name="T30" fmla="*/ 74 w 76"/>
                  <a:gd name="T31" fmla="*/ 95 h 95"/>
                  <a:gd name="T32" fmla="*/ 75 w 76"/>
                  <a:gd name="T33" fmla="*/ 95 h 95"/>
                  <a:gd name="T34" fmla="*/ 76 w 76"/>
                  <a:gd name="T35" fmla="*/ 68 h 95"/>
                  <a:gd name="T36" fmla="*/ 75 w 76"/>
                  <a:gd name="T37" fmla="*/ 37 h 95"/>
                  <a:gd name="T38" fmla="*/ 73 w 76"/>
                  <a:gd name="T39" fmla="*/ 11 h 95"/>
                  <a:gd name="T40" fmla="*/ 71 w 76"/>
                  <a:gd name="T41" fmla="*/ 0 h 95"/>
                  <a:gd name="T42" fmla="*/ 66 w 76"/>
                  <a:gd name="T43" fmla="*/ 5 h 95"/>
                  <a:gd name="T44" fmla="*/ 70 w 76"/>
                  <a:gd name="T45" fmla="*/ 51 h 95"/>
                  <a:gd name="T46" fmla="*/ 71 w 76"/>
                  <a:gd name="T47" fmla="*/ 75 h 95"/>
                  <a:gd name="T48" fmla="*/ 70 w 76"/>
                  <a:gd name="T49" fmla="*/ 85 h 95"/>
                  <a:gd name="T50" fmla="*/ 69 w 76"/>
                  <a:gd name="T51" fmla="*/ 87 h 95"/>
                  <a:gd name="T52" fmla="*/ 55 w 76"/>
                  <a:gd name="T53" fmla="*/ 85 h 95"/>
                  <a:gd name="T54" fmla="*/ 45 w 76"/>
                  <a:gd name="T55" fmla="*/ 78 h 95"/>
                  <a:gd name="T56" fmla="*/ 38 w 76"/>
                  <a:gd name="T57" fmla="*/ 72 h 95"/>
                  <a:gd name="T58" fmla="*/ 36 w 76"/>
                  <a:gd name="T59" fmla="*/ 70 h 95"/>
                  <a:gd name="T60" fmla="*/ 46 w 76"/>
                  <a:gd name="T61" fmla="*/ 57 h 95"/>
                  <a:gd name="T62" fmla="*/ 50 w 76"/>
                  <a:gd name="T63" fmla="*/ 42 h 95"/>
                  <a:gd name="T64" fmla="*/ 52 w 76"/>
                  <a:gd name="T65" fmla="*/ 30 h 95"/>
                  <a:gd name="T66" fmla="*/ 52 w 76"/>
                  <a:gd name="T67" fmla="*/ 25 h 95"/>
                  <a:gd name="T68" fmla="*/ 42 w 76"/>
                  <a:gd name="T69" fmla="*/ 35 h 95"/>
                  <a:gd name="T70" fmla="*/ 41 w 76"/>
                  <a:gd name="T71" fmla="*/ 39 h 95"/>
                  <a:gd name="T72" fmla="*/ 38 w 76"/>
                  <a:gd name="T73" fmla="*/ 49 h 95"/>
                  <a:gd name="T74" fmla="*/ 32 w 76"/>
                  <a:gd name="T75" fmla="*/ 59 h 95"/>
                  <a:gd name="T76" fmla="*/ 21 w 76"/>
                  <a:gd name="T77" fmla="*/ 67 h 95"/>
                  <a:gd name="T78" fmla="*/ 14 w 76"/>
                  <a:gd name="T79" fmla="*/ 68 h 95"/>
                  <a:gd name="T80" fmla="*/ 9 w 76"/>
                  <a:gd name="T81" fmla="*/ 68 h 95"/>
                  <a:gd name="T82" fmla="*/ 4 w 76"/>
                  <a:gd name="T83" fmla="*/ 68 h 95"/>
                  <a:gd name="T84" fmla="*/ 3 w 76"/>
                  <a:gd name="T85" fmla="*/ 68 h 95"/>
                  <a:gd name="T86" fmla="*/ 0 w 76"/>
                  <a:gd name="T87" fmla="*/ 75 h 9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76"/>
                  <a:gd name="T133" fmla="*/ 0 h 95"/>
                  <a:gd name="T134" fmla="*/ 76 w 76"/>
                  <a:gd name="T135" fmla="*/ 95 h 95"/>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76" h="95">
                    <a:moveTo>
                      <a:pt x="0" y="75"/>
                    </a:moveTo>
                    <a:lnTo>
                      <a:pt x="9" y="76"/>
                    </a:lnTo>
                    <a:lnTo>
                      <a:pt x="16" y="76"/>
                    </a:lnTo>
                    <a:lnTo>
                      <a:pt x="21" y="75"/>
                    </a:lnTo>
                    <a:lnTo>
                      <a:pt x="23" y="73"/>
                    </a:lnTo>
                    <a:lnTo>
                      <a:pt x="23" y="72"/>
                    </a:lnTo>
                    <a:lnTo>
                      <a:pt x="25" y="71"/>
                    </a:lnTo>
                    <a:lnTo>
                      <a:pt x="27" y="71"/>
                    </a:lnTo>
                    <a:lnTo>
                      <a:pt x="30" y="73"/>
                    </a:lnTo>
                    <a:lnTo>
                      <a:pt x="36" y="81"/>
                    </a:lnTo>
                    <a:lnTo>
                      <a:pt x="42" y="86"/>
                    </a:lnTo>
                    <a:lnTo>
                      <a:pt x="50" y="90"/>
                    </a:lnTo>
                    <a:lnTo>
                      <a:pt x="57" y="92"/>
                    </a:lnTo>
                    <a:lnTo>
                      <a:pt x="65" y="94"/>
                    </a:lnTo>
                    <a:lnTo>
                      <a:pt x="70" y="95"/>
                    </a:lnTo>
                    <a:lnTo>
                      <a:pt x="74" y="95"/>
                    </a:lnTo>
                    <a:lnTo>
                      <a:pt x="75" y="95"/>
                    </a:lnTo>
                    <a:lnTo>
                      <a:pt x="76" y="68"/>
                    </a:lnTo>
                    <a:lnTo>
                      <a:pt x="75" y="37"/>
                    </a:lnTo>
                    <a:lnTo>
                      <a:pt x="73" y="11"/>
                    </a:lnTo>
                    <a:lnTo>
                      <a:pt x="71" y="0"/>
                    </a:lnTo>
                    <a:lnTo>
                      <a:pt x="66" y="5"/>
                    </a:lnTo>
                    <a:lnTo>
                      <a:pt x="70" y="51"/>
                    </a:lnTo>
                    <a:lnTo>
                      <a:pt x="71" y="75"/>
                    </a:lnTo>
                    <a:lnTo>
                      <a:pt x="70" y="85"/>
                    </a:lnTo>
                    <a:lnTo>
                      <a:pt x="69" y="87"/>
                    </a:lnTo>
                    <a:lnTo>
                      <a:pt x="55" y="85"/>
                    </a:lnTo>
                    <a:lnTo>
                      <a:pt x="45" y="78"/>
                    </a:lnTo>
                    <a:lnTo>
                      <a:pt x="38" y="72"/>
                    </a:lnTo>
                    <a:lnTo>
                      <a:pt x="36" y="70"/>
                    </a:lnTo>
                    <a:lnTo>
                      <a:pt x="46" y="57"/>
                    </a:lnTo>
                    <a:lnTo>
                      <a:pt x="50" y="42"/>
                    </a:lnTo>
                    <a:lnTo>
                      <a:pt x="52" y="30"/>
                    </a:lnTo>
                    <a:lnTo>
                      <a:pt x="52" y="25"/>
                    </a:lnTo>
                    <a:lnTo>
                      <a:pt x="42" y="35"/>
                    </a:lnTo>
                    <a:lnTo>
                      <a:pt x="41" y="39"/>
                    </a:lnTo>
                    <a:lnTo>
                      <a:pt x="38" y="49"/>
                    </a:lnTo>
                    <a:lnTo>
                      <a:pt x="32" y="59"/>
                    </a:lnTo>
                    <a:lnTo>
                      <a:pt x="21" y="67"/>
                    </a:lnTo>
                    <a:lnTo>
                      <a:pt x="14" y="68"/>
                    </a:lnTo>
                    <a:lnTo>
                      <a:pt x="9" y="68"/>
                    </a:lnTo>
                    <a:lnTo>
                      <a:pt x="4" y="68"/>
                    </a:lnTo>
                    <a:lnTo>
                      <a:pt x="3" y="68"/>
                    </a:lnTo>
                    <a:lnTo>
                      <a:pt x="0"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58" name="Freeform 148"/>
              <p:cNvSpPr>
                <a:spLocks/>
              </p:cNvSpPr>
              <p:nvPr/>
            </p:nvSpPr>
            <p:spPr bwMode="auto">
              <a:xfrm>
                <a:off x="3642" y="2558"/>
                <a:ext cx="34" cy="14"/>
              </a:xfrm>
              <a:custGeom>
                <a:avLst/>
                <a:gdLst>
                  <a:gd name="T0" fmla="*/ 27 w 34"/>
                  <a:gd name="T1" fmla="*/ 0 h 14"/>
                  <a:gd name="T2" fmla="*/ 25 w 34"/>
                  <a:gd name="T3" fmla="*/ 1 h 14"/>
                  <a:gd name="T4" fmla="*/ 20 w 34"/>
                  <a:gd name="T5" fmla="*/ 4 h 14"/>
                  <a:gd name="T6" fmla="*/ 13 w 34"/>
                  <a:gd name="T7" fmla="*/ 6 h 14"/>
                  <a:gd name="T8" fmla="*/ 1 w 34"/>
                  <a:gd name="T9" fmla="*/ 8 h 14"/>
                  <a:gd name="T10" fmla="*/ 1 w 34"/>
                  <a:gd name="T11" fmla="*/ 9 h 14"/>
                  <a:gd name="T12" fmla="*/ 0 w 34"/>
                  <a:gd name="T13" fmla="*/ 10 h 14"/>
                  <a:gd name="T14" fmla="*/ 1 w 34"/>
                  <a:gd name="T15" fmla="*/ 13 h 14"/>
                  <a:gd name="T16" fmla="*/ 6 w 34"/>
                  <a:gd name="T17" fmla="*/ 14 h 14"/>
                  <a:gd name="T18" fmla="*/ 14 w 34"/>
                  <a:gd name="T19" fmla="*/ 14 h 14"/>
                  <a:gd name="T20" fmla="*/ 22 w 34"/>
                  <a:gd name="T21" fmla="*/ 11 h 14"/>
                  <a:gd name="T22" fmla="*/ 28 w 34"/>
                  <a:gd name="T23" fmla="*/ 8 h 14"/>
                  <a:gd name="T24" fmla="*/ 34 w 34"/>
                  <a:gd name="T25" fmla="*/ 4 h 14"/>
                  <a:gd name="T26" fmla="*/ 27 w 34"/>
                  <a:gd name="T27" fmla="*/ 0 h 1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14"/>
                  <a:gd name="T44" fmla="*/ 34 w 34"/>
                  <a:gd name="T45" fmla="*/ 14 h 1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14">
                    <a:moveTo>
                      <a:pt x="27" y="0"/>
                    </a:moveTo>
                    <a:lnTo>
                      <a:pt x="25" y="1"/>
                    </a:lnTo>
                    <a:lnTo>
                      <a:pt x="20" y="4"/>
                    </a:lnTo>
                    <a:lnTo>
                      <a:pt x="13" y="6"/>
                    </a:lnTo>
                    <a:lnTo>
                      <a:pt x="1" y="8"/>
                    </a:lnTo>
                    <a:lnTo>
                      <a:pt x="1" y="9"/>
                    </a:lnTo>
                    <a:lnTo>
                      <a:pt x="0" y="10"/>
                    </a:lnTo>
                    <a:lnTo>
                      <a:pt x="1" y="13"/>
                    </a:lnTo>
                    <a:lnTo>
                      <a:pt x="6" y="14"/>
                    </a:lnTo>
                    <a:lnTo>
                      <a:pt x="14" y="14"/>
                    </a:lnTo>
                    <a:lnTo>
                      <a:pt x="22" y="11"/>
                    </a:lnTo>
                    <a:lnTo>
                      <a:pt x="28" y="8"/>
                    </a:lnTo>
                    <a:lnTo>
                      <a:pt x="34" y="4"/>
                    </a:lnTo>
                    <a:lnTo>
                      <a:pt x="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59" name="Freeform 149"/>
              <p:cNvSpPr>
                <a:spLocks/>
              </p:cNvSpPr>
              <p:nvPr/>
            </p:nvSpPr>
            <p:spPr bwMode="auto">
              <a:xfrm>
                <a:off x="3697" y="3180"/>
                <a:ext cx="81" cy="174"/>
              </a:xfrm>
              <a:custGeom>
                <a:avLst/>
                <a:gdLst>
                  <a:gd name="T0" fmla="*/ 35 w 81"/>
                  <a:gd name="T1" fmla="*/ 0 h 174"/>
                  <a:gd name="T2" fmla="*/ 32 w 81"/>
                  <a:gd name="T3" fmla="*/ 19 h 174"/>
                  <a:gd name="T4" fmla="*/ 25 w 81"/>
                  <a:gd name="T5" fmla="*/ 62 h 174"/>
                  <a:gd name="T6" fmla="*/ 15 w 81"/>
                  <a:gd name="T7" fmla="*/ 112 h 174"/>
                  <a:gd name="T8" fmla="*/ 0 w 81"/>
                  <a:gd name="T9" fmla="*/ 146 h 174"/>
                  <a:gd name="T10" fmla="*/ 51 w 81"/>
                  <a:gd name="T11" fmla="*/ 171 h 174"/>
                  <a:gd name="T12" fmla="*/ 53 w 81"/>
                  <a:gd name="T13" fmla="*/ 174 h 174"/>
                  <a:gd name="T14" fmla="*/ 59 w 81"/>
                  <a:gd name="T15" fmla="*/ 174 h 174"/>
                  <a:gd name="T16" fmla="*/ 68 w 81"/>
                  <a:gd name="T17" fmla="*/ 167 h 174"/>
                  <a:gd name="T18" fmla="*/ 81 w 81"/>
                  <a:gd name="T19" fmla="*/ 146 h 174"/>
                  <a:gd name="T20" fmla="*/ 79 w 81"/>
                  <a:gd name="T21" fmla="*/ 141 h 174"/>
                  <a:gd name="T22" fmla="*/ 77 w 81"/>
                  <a:gd name="T23" fmla="*/ 129 h 174"/>
                  <a:gd name="T24" fmla="*/ 73 w 81"/>
                  <a:gd name="T25" fmla="*/ 112 h 174"/>
                  <a:gd name="T26" fmla="*/ 67 w 81"/>
                  <a:gd name="T27" fmla="*/ 89 h 174"/>
                  <a:gd name="T28" fmla="*/ 60 w 81"/>
                  <a:gd name="T29" fmla="*/ 65 h 174"/>
                  <a:gd name="T30" fmla="*/ 53 w 81"/>
                  <a:gd name="T31" fmla="*/ 41 h 174"/>
                  <a:gd name="T32" fmla="*/ 44 w 81"/>
                  <a:gd name="T33" fmla="*/ 19 h 174"/>
                  <a:gd name="T34" fmla="*/ 35 w 81"/>
                  <a:gd name="T35" fmla="*/ 0 h 1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1"/>
                  <a:gd name="T55" fmla="*/ 0 h 174"/>
                  <a:gd name="T56" fmla="*/ 81 w 81"/>
                  <a:gd name="T57" fmla="*/ 174 h 1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1" h="174">
                    <a:moveTo>
                      <a:pt x="35" y="0"/>
                    </a:moveTo>
                    <a:lnTo>
                      <a:pt x="32" y="19"/>
                    </a:lnTo>
                    <a:lnTo>
                      <a:pt x="25" y="62"/>
                    </a:lnTo>
                    <a:lnTo>
                      <a:pt x="15" y="112"/>
                    </a:lnTo>
                    <a:lnTo>
                      <a:pt x="0" y="146"/>
                    </a:lnTo>
                    <a:lnTo>
                      <a:pt x="51" y="171"/>
                    </a:lnTo>
                    <a:lnTo>
                      <a:pt x="53" y="174"/>
                    </a:lnTo>
                    <a:lnTo>
                      <a:pt x="59" y="174"/>
                    </a:lnTo>
                    <a:lnTo>
                      <a:pt x="68" y="167"/>
                    </a:lnTo>
                    <a:lnTo>
                      <a:pt x="81" y="146"/>
                    </a:lnTo>
                    <a:lnTo>
                      <a:pt x="79" y="141"/>
                    </a:lnTo>
                    <a:lnTo>
                      <a:pt x="77" y="129"/>
                    </a:lnTo>
                    <a:lnTo>
                      <a:pt x="73" y="112"/>
                    </a:lnTo>
                    <a:lnTo>
                      <a:pt x="67" y="89"/>
                    </a:lnTo>
                    <a:lnTo>
                      <a:pt x="60" y="65"/>
                    </a:lnTo>
                    <a:lnTo>
                      <a:pt x="53" y="41"/>
                    </a:lnTo>
                    <a:lnTo>
                      <a:pt x="44" y="19"/>
                    </a:lnTo>
                    <a:lnTo>
                      <a:pt x="35" y="0"/>
                    </a:lnTo>
                    <a:close/>
                  </a:path>
                </a:pathLst>
              </a:custGeom>
              <a:solidFill>
                <a:srgbClr val="FFF2C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60" name="Freeform 150"/>
              <p:cNvSpPr>
                <a:spLocks/>
              </p:cNvSpPr>
              <p:nvPr/>
            </p:nvSpPr>
            <p:spPr bwMode="auto">
              <a:xfrm>
                <a:off x="4073" y="3467"/>
                <a:ext cx="127" cy="37"/>
              </a:xfrm>
              <a:custGeom>
                <a:avLst/>
                <a:gdLst>
                  <a:gd name="T0" fmla="*/ 0 w 127"/>
                  <a:gd name="T1" fmla="*/ 37 h 37"/>
                  <a:gd name="T2" fmla="*/ 1 w 127"/>
                  <a:gd name="T3" fmla="*/ 36 h 37"/>
                  <a:gd name="T4" fmla="*/ 6 w 127"/>
                  <a:gd name="T5" fmla="*/ 31 h 37"/>
                  <a:gd name="T6" fmla="*/ 15 w 127"/>
                  <a:gd name="T7" fmla="*/ 25 h 37"/>
                  <a:gd name="T8" fmla="*/ 27 w 127"/>
                  <a:gd name="T9" fmla="*/ 17 h 37"/>
                  <a:gd name="T10" fmla="*/ 44 w 127"/>
                  <a:gd name="T11" fmla="*/ 9 h 37"/>
                  <a:gd name="T12" fmla="*/ 64 w 127"/>
                  <a:gd name="T13" fmla="*/ 3 h 37"/>
                  <a:gd name="T14" fmla="*/ 88 w 127"/>
                  <a:gd name="T15" fmla="*/ 0 h 37"/>
                  <a:gd name="T16" fmla="*/ 117 w 127"/>
                  <a:gd name="T17" fmla="*/ 0 h 37"/>
                  <a:gd name="T18" fmla="*/ 127 w 127"/>
                  <a:gd name="T19" fmla="*/ 8 h 37"/>
                  <a:gd name="T20" fmla="*/ 124 w 127"/>
                  <a:gd name="T21" fmla="*/ 8 h 37"/>
                  <a:gd name="T22" fmla="*/ 115 w 127"/>
                  <a:gd name="T23" fmla="*/ 8 h 37"/>
                  <a:gd name="T24" fmla="*/ 100 w 127"/>
                  <a:gd name="T25" fmla="*/ 9 h 37"/>
                  <a:gd name="T26" fmla="*/ 82 w 127"/>
                  <a:gd name="T27" fmla="*/ 11 h 37"/>
                  <a:gd name="T28" fmla="*/ 62 w 127"/>
                  <a:gd name="T29" fmla="*/ 14 h 37"/>
                  <a:gd name="T30" fmla="*/ 40 w 127"/>
                  <a:gd name="T31" fmla="*/ 19 h 37"/>
                  <a:gd name="T32" fmla="*/ 20 w 127"/>
                  <a:gd name="T33" fmla="*/ 27 h 37"/>
                  <a:gd name="T34" fmla="*/ 0 w 127"/>
                  <a:gd name="T35" fmla="*/ 37 h 3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7"/>
                  <a:gd name="T55" fmla="*/ 0 h 37"/>
                  <a:gd name="T56" fmla="*/ 127 w 127"/>
                  <a:gd name="T57" fmla="*/ 37 h 3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7" h="37">
                    <a:moveTo>
                      <a:pt x="0" y="37"/>
                    </a:moveTo>
                    <a:lnTo>
                      <a:pt x="1" y="36"/>
                    </a:lnTo>
                    <a:lnTo>
                      <a:pt x="6" y="31"/>
                    </a:lnTo>
                    <a:lnTo>
                      <a:pt x="15" y="25"/>
                    </a:lnTo>
                    <a:lnTo>
                      <a:pt x="27" y="17"/>
                    </a:lnTo>
                    <a:lnTo>
                      <a:pt x="44" y="9"/>
                    </a:lnTo>
                    <a:lnTo>
                      <a:pt x="64" y="3"/>
                    </a:lnTo>
                    <a:lnTo>
                      <a:pt x="88" y="0"/>
                    </a:lnTo>
                    <a:lnTo>
                      <a:pt x="117" y="0"/>
                    </a:lnTo>
                    <a:lnTo>
                      <a:pt x="127" y="8"/>
                    </a:lnTo>
                    <a:lnTo>
                      <a:pt x="124" y="8"/>
                    </a:lnTo>
                    <a:lnTo>
                      <a:pt x="115" y="8"/>
                    </a:lnTo>
                    <a:lnTo>
                      <a:pt x="100" y="9"/>
                    </a:lnTo>
                    <a:lnTo>
                      <a:pt x="82" y="11"/>
                    </a:lnTo>
                    <a:lnTo>
                      <a:pt x="62" y="14"/>
                    </a:lnTo>
                    <a:lnTo>
                      <a:pt x="40" y="19"/>
                    </a:lnTo>
                    <a:lnTo>
                      <a:pt x="20" y="27"/>
                    </a:lnTo>
                    <a:lnTo>
                      <a:pt x="0" y="37"/>
                    </a:lnTo>
                    <a:close/>
                  </a:path>
                </a:pathLst>
              </a:custGeom>
              <a:solidFill>
                <a:srgbClr val="6BFF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61" name="Freeform 151"/>
              <p:cNvSpPr>
                <a:spLocks/>
              </p:cNvSpPr>
              <p:nvPr/>
            </p:nvSpPr>
            <p:spPr bwMode="auto">
              <a:xfrm>
                <a:off x="3897" y="3518"/>
                <a:ext cx="157" cy="68"/>
              </a:xfrm>
              <a:custGeom>
                <a:avLst/>
                <a:gdLst>
                  <a:gd name="T0" fmla="*/ 143 w 157"/>
                  <a:gd name="T1" fmla="*/ 11 h 68"/>
                  <a:gd name="T2" fmla="*/ 119 w 157"/>
                  <a:gd name="T3" fmla="*/ 9 h 68"/>
                  <a:gd name="T4" fmla="*/ 96 w 157"/>
                  <a:gd name="T5" fmla="*/ 13 h 68"/>
                  <a:gd name="T6" fmla="*/ 72 w 157"/>
                  <a:gd name="T7" fmla="*/ 22 h 68"/>
                  <a:gd name="T8" fmla="*/ 50 w 157"/>
                  <a:gd name="T9" fmla="*/ 33 h 68"/>
                  <a:gd name="T10" fmla="*/ 31 w 157"/>
                  <a:gd name="T11" fmla="*/ 46 h 68"/>
                  <a:gd name="T12" fmla="*/ 16 w 157"/>
                  <a:gd name="T13" fmla="*/ 57 h 68"/>
                  <a:gd name="T14" fmla="*/ 7 w 157"/>
                  <a:gd name="T15" fmla="*/ 65 h 68"/>
                  <a:gd name="T16" fmla="*/ 3 w 157"/>
                  <a:gd name="T17" fmla="*/ 68 h 68"/>
                  <a:gd name="T18" fmla="*/ 0 w 157"/>
                  <a:gd name="T19" fmla="*/ 49 h 68"/>
                  <a:gd name="T20" fmla="*/ 35 w 157"/>
                  <a:gd name="T21" fmla="*/ 25 h 68"/>
                  <a:gd name="T22" fmla="*/ 67 w 157"/>
                  <a:gd name="T23" fmla="*/ 11 h 68"/>
                  <a:gd name="T24" fmla="*/ 93 w 157"/>
                  <a:gd name="T25" fmla="*/ 4 h 68"/>
                  <a:gd name="T26" fmla="*/ 116 w 157"/>
                  <a:gd name="T27" fmla="*/ 0 h 68"/>
                  <a:gd name="T28" fmla="*/ 134 w 157"/>
                  <a:gd name="T29" fmla="*/ 1 h 68"/>
                  <a:gd name="T30" fmla="*/ 146 w 157"/>
                  <a:gd name="T31" fmla="*/ 5 h 68"/>
                  <a:gd name="T32" fmla="*/ 154 w 157"/>
                  <a:gd name="T33" fmla="*/ 8 h 68"/>
                  <a:gd name="T34" fmla="*/ 157 w 157"/>
                  <a:gd name="T35" fmla="*/ 9 h 68"/>
                  <a:gd name="T36" fmla="*/ 143 w 157"/>
                  <a:gd name="T37" fmla="*/ 11 h 6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7"/>
                  <a:gd name="T58" fmla="*/ 0 h 68"/>
                  <a:gd name="T59" fmla="*/ 157 w 157"/>
                  <a:gd name="T60" fmla="*/ 68 h 6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7" h="68">
                    <a:moveTo>
                      <a:pt x="143" y="11"/>
                    </a:moveTo>
                    <a:lnTo>
                      <a:pt x="119" y="9"/>
                    </a:lnTo>
                    <a:lnTo>
                      <a:pt x="96" y="13"/>
                    </a:lnTo>
                    <a:lnTo>
                      <a:pt x="72" y="22"/>
                    </a:lnTo>
                    <a:lnTo>
                      <a:pt x="50" y="33"/>
                    </a:lnTo>
                    <a:lnTo>
                      <a:pt x="31" y="46"/>
                    </a:lnTo>
                    <a:lnTo>
                      <a:pt x="16" y="57"/>
                    </a:lnTo>
                    <a:lnTo>
                      <a:pt x="7" y="65"/>
                    </a:lnTo>
                    <a:lnTo>
                      <a:pt x="3" y="68"/>
                    </a:lnTo>
                    <a:lnTo>
                      <a:pt x="0" y="49"/>
                    </a:lnTo>
                    <a:lnTo>
                      <a:pt x="35" y="25"/>
                    </a:lnTo>
                    <a:lnTo>
                      <a:pt x="67" y="11"/>
                    </a:lnTo>
                    <a:lnTo>
                      <a:pt x="93" y="4"/>
                    </a:lnTo>
                    <a:lnTo>
                      <a:pt x="116" y="0"/>
                    </a:lnTo>
                    <a:lnTo>
                      <a:pt x="134" y="1"/>
                    </a:lnTo>
                    <a:lnTo>
                      <a:pt x="146" y="5"/>
                    </a:lnTo>
                    <a:lnTo>
                      <a:pt x="154" y="8"/>
                    </a:lnTo>
                    <a:lnTo>
                      <a:pt x="157" y="9"/>
                    </a:lnTo>
                    <a:lnTo>
                      <a:pt x="143" y="11"/>
                    </a:lnTo>
                    <a:close/>
                  </a:path>
                </a:pathLst>
              </a:custGeom>
              <a:solidFill>
                <a:srgbClr val="6BFF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62" name="Freeform 152"/>
              <p:cNvSpPr>
                <a:spLocks/>
              </p:cNvSpPr>
              <p:nvPr/>
            </p:nvSpPr>
            <p:spPr bwMode="auto">
              <a:xfrm>
                <a:off x="3876" y="3345"/>
                <a:ext cx="319" cy="222"/>
              </a:xfrm>
              <a:custGeom>
                <a:avLst/>
                <a:gdLst>
                  <a:gd name="T0" fmla="*/ 69 w 319"/>
                  <a:gd name="T1" fmla="*/ 39 h 222"/>
                  <a:gd name="T2" fmla="*/ 66 w 319"/>
                  <a:gd name="T3" fmla="*/ 39 h 222"/>
                  <a:gd name="T4" fmla="*/ 60 w 319"/>
                  <a:gd name="T5" fmla="*/ 39 h 222"/>
                  <a:gd name="T6" fmla="*/ 51 w 319"/>
                  <a:gd name="T7" fmla="*/ 40 h 222"/>
                  <a:gd name="T8" fmla="*/ 40 w 319"/>
                  <a:gd name="T9" fmla="*/ 43 h 222"/>
                  <a:gd name="T10" fmla="*/ 27 w 319"/>
                  <a:gd name="T11" fmla="*/ 47 h 222"/>
                  <a:gd name="T12" fmla="*/ 17 w 319"/>
                  <a:gd name="T13" fmla="*/ 53 h 222"/>
                  <a:gd name="T14" fmla="*/ 7 w 319"/>
                  <a:gd name="T15" fmla="*/ 60 h 222"/>
                  <a:gd name="T16" fmla="*/ 0 w 319"/>
                  <a:gd name="T17" fmla="*/ 71 h 222"/>
                  <a:gd name="T18" fmla="*/ 0 w 319"/>
                  <a:gd name="T19" fmla="*/ 90 h 222"/>
                  <a:gd name="T20" fmla="*/ 2 w 319"/>
                  <a:gd name="T21" fmla="*/ 133 h 222"/>
                  <a:gd name="T22" fmla="*/ 5 w 319"/>
                  <a:gd name="T23" fmla="*/ 179 h 222"/>
                  <a:gd name="T24" fmla="*/ 10 w 319"/>
                  <a:gd name="T25" fmla="*/ 207 h 222"/>
                  <a:gd name="T26" fmla="*/ 14 w 319"/>
                  <a:gd name="T27" fmla="*/ 205 h 222"/>
                  <a:gd name="T28" fmla="*/ 14 w 319"/>
                  <a:gd name="T29" fmla="*/ 222 h 222"/>
                  <a:gd name="T30" fmla="*/ 23 w 319"/>
                  <a:gd name="T31" fmla="*/ 219 h 222"/>
                  <a:gd name="T32" fmla="*/ 27 w 319"/>
                  <a:gd name="T33" fmla="*/ 216 h 222"/>
                  <a:gd name="T34" fmla="*/ 36 w 319"/>
                  <a:gd name="T35" fmla="*/ 208 h 222"/>
                  <a:gd name="T36" fmla="*/ 51 w 319"/>
                  <a:gd name="T37" fmla="*/ 198 h 222"/>
                  <a:gd name="T38" fmla="*/ 71 w 319"/>
                  <a:gd name="T39" fmla="*/ 188 h 222"/>
                  <a:gd name="T40" fmla="*/ 94 w 319"/>
                  <a:gd name="T41" fmla="*/ 179 h 222"/>
                  <a:gd name="T42" fmla="*/ 119 w 319"/>
                  <a:gd name="T43" fmla="*/ 174 h 222"/>
                  <a:gd name="T44" fmla="*/ 146 w 319"/>
                  <a:gd name="T45" fmla="*/ 173 h 222"/>
                  <a:gd name="T46" fmla="*/ 173 w 319"/>
                  <a:gd name="T47" fmla="*/ 179 h 222"/>
                  <a:gd name="T48" fmla="*/ 181 w 319"/>
                  <a:gd name="T49" fmla="*/ 176 h 222"/>
                  <a:gd name="T50" fmla="*/ 183 w 319"/>
                  <a:gd name="T51" fmla="*/ 173 h 222"/>
                  <a:gd name="T52" fmla="*/ 186 w 319"/>
                  <a:gd name="T53" fmla="*/ 167 h 222"/>
                  <a:gd name="T54" fmla="*/ 194 w 319"/>
                  <a:gd name="T55" fmla="*/ 157 h 222"/>
                  <a:gd name="T56" fmla="*/ 205 w 319"/>
                  <a:gd name="T57" fmla="*/ 147 h 222"/>
                  <a:gd name="T58" fmla="*/ 223 w 319"/>
                  <a:gd name="T59" fmla="*/ 136 h 222"/>
                  <a:gd name="T60" fmla="*/ 247 w 319"/>
                  <a:gd name="T61" fmla="*/ 128 h 222"/>
                  <a:gd name="T62" fmla="*/ 279 w 319"/>
                  <a:gd name="T63" fmla="*/ 121 h 222"/>
                  <a:gd name="T64" fmla="*/ 319 w 319"/>
                  <a:gd name="T65" fmla="*/ 120 h 222"/>
                  <a:gd name="T66" fmla="*/ 250 w 319"/>
                  <a:gd name="T67" fmla="*/ 23 h 222"/>
                  <a:gd name="T68" fmla="*/ 232 w 319"/>
                  <a:gd name="T69" fmla="*/ 25 h 222"/>
                  <a:gd name="T70" fmla="*/ 213 w 319"/>
                  <a:gd name="T71" fmla="*/ 0 h 222"/>
                  <a:gd name="T72" fmla="*/ 212 w 319"/>
                  <a:gd name="T73" fmla="*/ 0 h 222"/>
                  <a:gd name="T74" fmla="*/ 207 w 319"/>
                  <a:gd name="T75" fmla="*/ 1 h 222"/>
                  <a:gd name="T76" fmla="*/ 200 w 319"/>
                  <a:gd name="T77" fmla="*/ 2 h 222"/>
                  <a:gd name="T78" fmla="*/ 193 w 319"/>
                  <a:gd name="T79" fmla="*/ 5 h 222"/>
                  <a:gd name="T80" fmla="*/ 184 w 319"/>
                  <a:gd name="T81" fmla="*/ 9 h 222"/>
                  <a:gd name="T82" fmla="*/ 175 w 319"/>
                  <a:gd name="T83" fmla="*/ 12 h 222"/>
                  <a:gd name="T84" fmla="*/ 166 w 319"/>
                  <a:gd name="T85" fmla="*/ 16 h 222"/>
                  <a:gd name="T86" fmla="*/ 160 w 319"/>
                  <a:gd name="T87" fmla="*/ 21 h 222"/>
                  <a:gd name="T88" fmla="*/ 69 w 319"/>
                  <a:gd name="T89" fmla="*/ 39 h 22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19"/>
                  <a:gd name="T136" fmla="*/ 0 h 222"/>
                  <a:gd name="T137" fmla="*/ 319 w 319"/>
                  <a:gd name="T138" fmla="*/ 222 h 22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19" h="222">
                    <a:moveTo>
                      <a:pt x="69" y="39"/>
                    </a:moveTo>
                    <a:lnTo>
                      <a:pt x="66" y="39"/>
                    </a:lnTo>
                    <a:lnTo>
                      <a:pt x="60" y="39"/>
                    </a:lnTo>
                    <a:lnTo>
                      <a:pt x="51" y="40"/>
                    </a:lnTo>
                    <a:lnTo>
                      <a:pt x="40" y="43"/>
                    </a:lnTo>
                    <a:lnTo>
                      <a:pt x="27" y="47"/>
                    </a:lnTo>
                    <a:lnTo>
                      <a:pt x="17" y="53"/>
                    </a:lnTo>
                    <a:lnTo>
                      <a:pt x="7" y="60"/>
                    </a:lnTo>
                    <a:lnTo>
                      <a:pt x="0" y="71"/>
                    </a:lnTo>
                    <a:lnTo>
                      <a:pt x="0" y="90"/>
                    </a:lnTo>
                    <a:lnTo>
                      <a:pt x="2" y="133"/>
                    </a:lnTo>
                    <a:lnTo>
                      <a:pt x="5" y="179"/>
                    </a:lnTo>
                    <a:lnTo>
                      <a:pt x="10" y="207"/>
                    </a:lnTo>
                    <a:lnTo>
                      <a:pt x="14" y="205"/>
                    </a:lnTo>
                    <a:lnTo>
                      <a:pt x="14" y="222"/>
                    </a:lnTo>
                    <a:lnTo>
                      <a:pt x="23" y="219"/>
                    </a:lnTo>
                    <a:lnTo>
                      <a:pt x="27" y="216"/>
                    </a:lnTo>
                    <a:lnTo>
                      <a:pt x="36" y="208"/>
                    </a:lnTo>
                    <a:lnTo>
                      <a:pt x="51" y="198"/>
                    </a:lnTo>
                    <a:lnTo>
                      <a:pt x="71" y="188"/>
                    </a:lnTo>
                    <a:lnTo>
                      <a:pt x="94" y="179"/>
                    </a:lnTo>
                    <a:lnTo>
                      <a:pt x="119" y="174"/>
                    </a:lnTo>
                    <a:lnTo>
                      <a:pt x="146" y="173"/>
                    </a:lnTo>
                    <a:lnTo>
                      <a:pt x="173" y="179"/>
                    </a:lnTo>
                    <a:lnTo>
                      <a:pt x="181" y="176"/>
                    </a:lnTo>
                    <a:lnTo>
                      <a:pt x="183" y="173"/>
                    </a:lnTo>
                    <a:lnTo>
                      <a:pt x="186" y="167"/>
                    </a:lnTo>
                    <a:lnTo>
                      <a:pt x="194" y="157"/>
                    </a:lnTo>
                    <a:lnTo>
                      <a:pt x="205" y="147"/>
                    </a:lnTo>
                    <a:lnTo>
                      <a:pt x="223" y="136"/>
                    </a:lnTo>
                    <a:lnTo>
                      <a:pt x="247" y="128"/>
                    </a:lnTo>
                    <a:lnTo>
                      <a:pt x="279" y="121"/>
                    </a:lnTo>
                    <a:lnTo>
                      <a:pt x="319" y="120"/>
                    </a:lnTo>
                    <a:lnTo>
                      <a:pt x="250" y="23"/>
                    </a:lnTo>
                    <a:lnTo>
                      <a:pt x="232" y="25"/>
                    </a:lnTo>
                    <a:lnTo>
                      <a:pt x="213" y="0"/>
                    </a:lnTo>
                    <a:lnTo>
                      <a:pt x="212" y="0"/>
                    </a:lnTo>
                    <a:lnTo>
                      <a:pt x="207" y="1"/>
                    </a:lnTo>
                    <a:lnTo>
                      <a:pt x="200" y="2"/>
                    </a:lnTo>
                    <a:lnTo>
                      <a:pt x="193" y="5"/>
                    </a:lnTo>
                    <a:lnTo>
                      <a:pt x="184" y="9"/>
                    </a:lnTo>
                    <a:lnTo>
                      <a:pt x="175" y="12"/>
                    </a:lnTo>
                    <a:lnTo>
                      <a:pt x="166" y="16"/>
                    </a:lnTo>
                    <a:lnTo>
                      <a:pt x="160" y="21"/>
                    </a:lnTo>
                    <a:lnTo>
                      <a:pt x="69"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63" name="Freeform 153"/>
              <p:cNvSpPr>
                <a:spLocks/>
              </p:cNvSpPr>
              <p:nvPr/>
            </p:nvSpPr>
            <p:spPr bwMode="auto">
              <a:xfrm>
                <a:off x="3559" y="3338"/>
                <a:ext cx="395" cy="234"/>
              </a:xfrm>
              <a:custGeom>
                <a:avLst/>
                <a:gdLst>
                  <a:gd name="T0" fmla="*/ 43 w 395"/>
                  <a:gd name="T1" fmla="*/ 110 h 234"/>
                  <a:gd name="T2" fmla="*/ 35 w 395"/>
                  <a:gd name="T3" fmla="*/ 114 h 234"/>
                  <a:gd name="T4" fmla="*/ 21 w 395"/>
                  <a:gd name="T5" fmla="*/ 124 h 234"/>
                  <a:gd name="T6" fmla="*/ 7 w 395"/>
                  <a:gd name="T7" fmla="*/ 138 h 234"/>
                  <a:gd name="T8" fmla="*/ 149 w 395"/>
                  <a:gd name="T9" fmla="*/ 234 h 234"/>
                  <a:gd name="T10" fmla="*/ 159 w 395"/>
                  <a:gd name="T11" fmla="*/ 226 h 234"/>
                  <a:gd name="T12" fmla="*/ 188 w 395"/>
                  <a:gd name="T13" fmla="*/ 204 h 234"/>
                  <a:gd name="T14" fmla="*/ 235 w 395"/>
                  <a:gd name="T15" fmla="*/ 183 h 234"/>
                  <a:gd name="T16" fmla="*/ 298 w 395"/>
                  <a:gd name="T17" fmla="*/ 172 h 234"/>
                  <a:gd name="T18" fmla="*/ 306 w 395"/>
                  <a:gd name="T19" fmla="*/ 165 h 234"/>
                  <a:gd name="T20" fmla="*/ 321 w 395"/>
                  <a:gd name="T21" fmla="*/ 160 h 234"/>
                  <a:gd name="T22" fmla="*/ 319 w 395"/>
                  <a:gd name="T23" fmla="*/ 71 h 234"/>
                  <a:gd name="T24" fmla="*/ 327 w 395"/>
                  <a:gd name="T25" fmla="*/ 64 h 234"/>
                  <a:gd name="T26" fmla="*/ 345 w 395"/>
                  <a:gd name="T27" fmla="*/ 55 h 234"/>
                  <a:gd name="T28" fmla="*/ 372 w 395"/>
                  <a:gd name="T29" fmla="*/ 47 h 234"/>
                  <a:gd name="T30" fmla="*/ 395 w 395"/>
                  <a:gd name="T31" fmla="*/ 40 h 234"/>
                  <a:gd name="T32" fmla="*/ 363 w 395"/>
                  <a:gd name="T33" fmla="*/ 0 h 234"/>
                  <a:gd name="T34" fmla="*/ 349 w 395"/>
                  <a:gd name="T35" fmla="*/ 0 h 234"/>
                  <a:gd name="T36" fmla="*/ 329 w 395"/>
                  <a:gd name="T37" fmla="*/ 4 h 234"/>
                  <a:gd name="T38" fmla="*/ 312 w 395"/>
                  <a:gd name="T39" fmla="*/ 12 h 234"/>
                  <a:gd name="T40" fmla="*/ 311 w 395"/>
                  <a:gd name="T41" fmla="*/ 23 h 234"/>
                  <a:gd name="T42" fmla="*/ 314 w 395"/>
                  <a:gd name="T43" fmla="*/ 47 h 234"/>
                  <a:gd name="T44" fmla="*/ 306 w 395"/>
                  <a:gd name="T45" fmla="*/ 59 h 234"/>
                  <a:gd name="T46" fmla="*/ 305 w 395"/>
                  <a:gd name="T47" fmla="*/ 74 h 234"/>
                  <a:gd name="T48" fmla="*/ 288 w 395"/>
                  <a:gd name="T49" fmla="*/ 76 h 234"/>
                  <a:gd name="T50" fmla="*/ 269 w 395"/>
                  <a:gd name="T51" fmla="*/ 86 h 234"/>
                  <a:gd name="T52" fmla="*/ 253 w 395"/>
                  <a:gd name="T53" fmla="*/ 89 h 234"/>
                  <a:gd name="T54" fmla="*/ 243 w 395"/>
                  <a:gd name="T55" fmla="*/ 93 h 234"/>
                  <a:gd name="T56" fmla="*/ 225 w 395"/>
                  <a:gd name="T57" fmla="*/ 98 h 234"/>
                  <a:gd name="T58" fmla="*/ 202 w 395"/>
                  <a:gd name="T59" fmla="*/ 99 h 234"/>
                  <a:gd name="T60" fmla="*/ 168 w 395"/>
                  <a:gd name="T61" fmla="*/ 86 h 234"/>
                  <a:gd name="T62" fmla="*/ 159 w 395"/>
                  <a:gd name="T63" fmla="*/ 97 h 234"/>
                  <a:gd name="T64" fmla="*/ 134 w 395"/>
                  <a:gd name="T65" fmla="*/ 102 h 234"/>
                  <a:gd name="T66" fmla="*/ 96 w 395"/>
                  <a:gd name="T67" fmla="*/ 109 h 234"/>
                  <a:gd name="T68" fmla="*/ 58 w 395"/>
                  <a:gd name="T69" fmla="*/ 112 h 2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95"/>
                  <a:gd name="T106" fmla="*/ 0 h 234"/>
                  <a:gd name="T107" fmla="*/ 395 w 395"/>
                  <a:gd name="T108" fmla="*/ 234 h 23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95" h="234">
                    <a:moveTo>
                      <a:pt x="44" y="109"/>
                    </a:moveTo>
                    <a:lnTo>
                      <a:pt x="43" y="110"/>
                    </a:lnTo>
                    <a:lnTo>
                      <a:pt x="40" y="112"/>
                    </a:lnTo>
                    <a:lnTo>
                      <a:pt x="35" y="114"/>
                    </a:lnTo>
                    <a:lnTo>
                      <a:pt x="29" y="119"/>
                    </a:lnTo>
                    <a:lnTo>
                      <a:pt x="21" y="124"/>
                    </a:lnTo>
                    <a:lnTo>
                      <a:pt x="13" y="131"/>
                    </a:lnTo>
                    <a:lnTo>
                      <a:pt x="7" y="138"/>
                    </a:lnTo>
                    <a:lnTo>
                      <a:pt x="0" y="146"/>
                    </a:lnTo>
                    <a:lnTo>
                      <a:pt x="149" y="234"/>
                    </a:lnTo>
                    <a:lnTo>
                      <a:pt x="151" y="232"/>
                    </a:lnTo>
                    <a:lnTo>
                      <a:pt x="159" y="226"/>
                    </a:lnTo>
                    <a:lnTo>
                      <a:pt x="172" y="215"/>
                    </a:lnTo>
                    <a:lnTo>
                      <a:pt x="188" y="204"/>
                    </a:lnTo>
                    <a:lnTo>
                      <a:pt x="210" y="193"/>
                    </a:lnTo>
                    <a:lnTo>
                      <a:pt x="235" y="183"/>
                    </a:lnTo>
                    <a:lnTo>
                      <a:pt x="265" y="176"/>
                    </a:lnTo>
                    <a:lnTo>
                      <a:pt x="298" y="172"/>
                    </a:lnTo>
                    <a:lnTo>
                      <a:pt x="301" y="170"/>
                    </a:lnTo>
                    <a:lnTo>
                      <a:pt x="306" y="165"/>
                    </a:lnTo>
                    <a:lnTo>
                      <a:pt x="312" y="160"/>
                    </a:lnTo>
                    <a:lnTo>
                      <a:pt x="321" y="160"/>
                    </a:lnTo>
                    <a:lnTo>
                      <a:pt x="317" y="73"/>
                    </a:lnTo>
                    <a:lnTo>
                      <a:pt x="319" y="71"/>
                    </a:lnTo>
                    <a:lnTo>
                      <a:pt x="322" y="69"/>
                    </a:lnTo>
                    <a:lnTo>
                      <a:pt x="327" y="64"/>
                    </a:lnTo>
                    <a:lnTo>
                      <a:pt x="335" y="59"/>
                    </a:lnTo>
                    <a:lnTo>
                      <a:pt x="345" y="55"/>
                    </a:lnTo>
                    <a:lnTo>
                      <a:pt x="358" y="50"/>
                    </a:lnTo>
                    <a:lnTo>
                      <a:pt x="372" y="47"/>
                    </a:lnTo>
                    <a:lnTo>
                      <a:pt x="388" y="46"/>
                    </a:lnTo>
                    <a:lnTo>
                      <a:pt x="395" y="40"/>
                    </a:lnTo>
                    <a:lnTo>
                      <a:pt x="365" y="0"/>
                    </a:lnTo>
                    <a:lnTo>
                      <a:pt x="363" y="0"/>
                    </a:lnTo>
                    <a:lnTo>
                      <a:pt x="358" y="0"/>
                    </a:lnTo>
                    <a:lnTo>
                      <a:pt x="349" y="0"/>
                    </a:lnTo>
                    <a:lnTo>
                      <a:pt x="339" y="2"/>
                    </a:lnTo>
                    <a:lnTo>
                      <a:pt x="329" y="4"/>
                    </a:lnTo>
                    <a:lnTo>
                      <a:pt x="320" y="7"/>
                    </a:lnTo>
                    <a:lnTo>
                      <a:pt x="312" y="12"/>
                    </a:lnTo>
                    <a:lnTo>
                      <a:pt x="308" y="18"/>
                    </a:lnTo>
                    <a:lnTo>
                      <a:pt x="311" y="23"/>
                    </a:lnTo>
                    <a:lnTo>
                      <a:pt x="314" y="35"/>
                    </a:lnTo>
                    <a:lnTo>
                      <a:pt x="314" y="47"/>
                    </a:lnTo>
                    <a:lnTo>
                      <a:pt x="305" y="55"/>
                    </a:lnTo>
                    <a:lnTo>
                      <a:pt x="306" y="59"/>
                    </a:lnTo>
                    <a:lnTo>
                      <a:pt x="308" y="66"/>
                    </a:lnTo>
                    <a:lnTo>
                      <a:pt x="305" y="74"/>
                    </a:lnTo>
                    <a:lnTo>
                      <a:pt x="291" y="74"/>
                    </a:lnTo>
                    <a:lnTo>
                      <a:pt x="288" y="76"/>
                    </a:lnTo>
                    <a:lnTo>
                      <a:pt x="281" y="81"/>
                    </a:lnTo>
                    <a:lnTo>
                      <a:pt x="269" y="86"/>
                    </a:lnTo>
                    <a:lnTo>
                      <a:pt x="254" y="88"/>
                    </a:lnTo>
                    <a:lnTo>
                      <a:pt x="253" y="89"/>
                    </a:lnTo>
                    <a:lnTo>
                      <a:pt x="249" y="90"/>
                    </a:lnTo>
                    <a:lnTo>
                      <a:pt x="243" y="93"/>
                    </a:lnTo>
                    <a:lnTo>
                      <a:pt x="234" y="95"/>
                    </a:lnTo>
                    <a:lnTo>
                      <a:pt x="225" y="98"/>
                    </a:lnTo>
                    <a:lnTo>
                      <a:pt x="214" y="99"/>
                    </a:lnTo>
                    <a:lnTo>
                      <a:pt x="202" y="99"/>
                    </a:lnTo>
                    <a:lnTo>
                      <a:pt x="191" y="97"/>
                    </a:lnTo>
                    <a:lnTo>
                      <a:pt x="168" y="86"/>
                    </a:lnTo>
                    <a:lnTo>
                      <a:pt x="163" y="95"/>
                    </a:lnTo>
                    <a:lnTo>
                      <a:pt x="159" y="97"/>
                    </a:lnTo>
                    <a:lnTo>
                      <a:pt x="149" y="99"/>
                    </a:lnTo>
                    <a:lnTo>
                      <a:pt x="134" y="102"/>
                    </a:lnTo>
                    <a:lnTo>
                      <a:pt x="115" y="105"/>
                    </a:lnTo>
                    <a:lnTo>
                      <a:pt x="96" y="109"/>
                    </a:lnTo>
                    <a:lnTo>
                      <a:pt x="76" y="110"/>
                    </a:lnTo>
                    <a:lnTo>
                      <a:pt x="58" y="112"/>
                    </a:lnTo>
                    <a:lnTo>
                      <a:pt x="44"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64" name="Freeform 154"/>
              <p:cNvSpPr>
                <a:spLocks/>
              </p:cNvSpPr>
              <p:nvPr/>
            </p:nvSpPr>
            <p:spPr bwMode="auto">
              <a:xfrm>
                <a:off x="3774" y="3239"/>
                <a:ext cx="42" cy="88"/>
              </a:xfrm>
              <a:custGeom>
                <a:avLst/>
                <a:gdLst>
                  <a:gd name="T0" fmla="*/ 0 w 42"/>
                  <a:gd name="T1" fmla="*/ 5 h 88"/>
                  <a:gd name="T2" fmla="*/ 16 w 42"/>
                  <a:gd name="T3" fmla="*/ 0 h 88"/>
                  <a:gd name="T4" fmla="*/ 42 w 42"/>
                  <a:gd name="T5" fmla="*/ 84 h 88"/>
                  <a:gd name="T6" fmla="*/ 29 w 42"/>
                  <a:gd name="T7" fmla="*/ 88 h 88"/>
                  <a:gd name="T8" fmla="*/ 0 w 42"/>
                  <a:gd name="T9" fmla="*/ 5 h 88"/>
                  <a:gd name="T10" fmla="*/ 0 60000 65536"/>
                  <a:gd name="T11" fmla="*/ 0 60000 65536"/>
                  <a:gd name="T12" fmla="*/ 0 60000 65536"/>
                  <a:gd name="T13" fmla="*/ 0 60000 65536"/>
                  <a:gd name="T14" fmla="*/ 0 60000 65536"/>
                  <a:gd name="T15" fmla="*/ 0 w 42"/>
                  <a:gd name="T16" fmla="*/ 0 h 88"/>
                  <a:gd name="T17" fmla="*/ 42 w 42"/>
                  <a:gd name="T18" fmla="*/ 88 h 88"/>
                </a:gdLst>
                <a:ahLst/>
                <a:cxnLst>
                  <a:cxn ang="T10">
                    <a:pos x="T0" y="T1"/>
                  </a:cxn>
                  <a:cxn ang="T11">
                    <a:pos x="T2" y="T3"/>
                  </a:cxn>
                  <a:cxn ang="T12">
                    <a:pos x="T4" y="T5"/>
                  </a:cxn>
                  <a:cxn ang="T13">
                    <a:pos x="T6" y="T7"/>
                  </a:cxn>
                  <a:cxn ang="T14">
                    <a:pos x="T8" y="T9"/>
                  </a:cxn>
                </a:cxnLst>
                <a:rect l="T15" t="T16" r="T17" b="T18"/>
                <a:pathLst>
                  <a:path w="42" h="88">
                    <a:moveTo>
                      <a:pt x="0" y="5"/>
                    </a:moveTo>
                    <a:lnTo>
                      <a:pt x="16" y="0"/>
                    </a:lnTo>
                    <a:lnTo>
                      <a:pt x="42" y="84"/>
                    </a:lnTo>
                    <a:lnTo>
                      <a:pt x="29" y="88"/>
                    </a:lnTo>
                    <a:lnTo>
                      <a:pt x="0" y="5"/>
                    </a:lnTo>
                    <a:close/>
                  </a:path>
                </a:pathLst>
              </a:custGeom>
              <a:solidFill>
                <a:srgbClr val="F2C10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65" name="Freeform 155"/>
              <p:cNvSpPr>
                <a:spLocks/>
              </p:cNvSpPr>
              <p:nvPr/>
            </p:nvSpPr>
            <p:spPr bwMode="auto">
              <a:xfrm>
                <a:off x="3812" y="3311"/>
                <a:ext cx="16" cy="15"/>
              </a:xfrm>
              <a:custGeom>
                <a:avLst/>
                <a:gdLst>
                  <a:gd name="T0" fmla="*/ 0 w 16"/>
                  <a:gd name="T1" fmla="*/ 0 h 15"/>
                  <a:gd name="T2" fmla="*/ 4 w 16"/>
                  <a:gd name="T3" fmla="*/ 15 h 15"/>
                  <a:gd name="T4" fmla="*/ 16 w 16"/>
                  <a:gd name="T5" fmla="*/ 15 h 15"/>
                  <a:gd name="T6" fmla="*/ 16 w 16"/>
                  <a:gd name="T7" fmla="*/ 12 h 15"/>
                  <a:gd name="T8" fmla="*/ 14 w 16"/>
                  <a:gd name="T9" fmla="*/ 7 h 15"/>
                  <a:gd name="T10" fmla="*/ 9 w 16"/>
                  <a:gd name="T11" fmla="*/ 2 h 15"/>
                  <a:gd name="T12" fmla="*/ 0 w 16"/>
                  <a:gd name="T13" fmla="*/ 0 h 15"/>
                  <a:gd name="T14" fmla="*/ 0 60000 65536"/>
                  <a:gd name="T15" fmla="*/ 0 60000 65536"/>
                  <a:gd name="T16" fmla="*/ 0 60000 65536"/>
                  <a:gd name="T17" fmla="*/ 0 60000 65536"/>
                  <a:gd name="T18" fmla="*/ 0 60000 65536"/>
                  <a:gd name="T19" fmla="*/ 0 60000 65536"/>
                  <a:gd name="T20" fmla="*/ 0 60000 65536"/>
                  <a:gd name="T21" fmla="*/ 0 w 16"/>
                  <a:gd name="T22" fmla="*/ 0 h 15"/>
                  <a:gd name="T23" fmla="*/ 16 w 16"/>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6" h="15">
                    <a:moveTo>
                      <a:pt x="0" y="0"/>
                    </a:moveTo>
                    <a:lnTo>
                      <a:pt x="4" y="15"/>
                    </a:lnTo>
                    <a:lnTo>
                      <a:pt x="16" y="15"/>
                    </a:lnTo>
                    <a:lnTo>
                      <a:pt x="16" y="12"/>
                    </a:lnTo>
                    <a:lnTo>
                      <a:pt x="14" y="7"/>
                    </a:lnTo>
                    <a:lnTo>
                      <a:pt x="9" y="2"/>
                    </a:lnTo>
                    <a:lnTo>
                      <a:pt x="0" y="0"/>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66" name="Freeform 156"/>
              <p:cNvSpPr>
                <a:spLocks/>
              </p:cNvSpPr>
              <p:nvPr/>
            </p:nvSpPr>
            <p:spPr bwMode="auto">
              <a:xfrm>
                <a:off x="3774" y="3312"/>
                <a:ext cx="26" cy="32"/>
              </a:xfrm>
              <a:custGeom>
                <a:avLst/>
                <a:gdLst>
                  <a:gd name="T0" fmla="*/ 21 w 26"/>
                  <a:gd name="T1" fmla="*/ 0 h 32"/>
                  <a:gd name="T2" fmla="*/ 18 w 26"/>
                  <a:gd name="T3" fmla="*/ 1 h 32"/>
                  <a:gd name="T4" fmla="*/ 11 w 26"/>
                  <a:gd name="T5" fmla="*/ 6 h 32"/>
                  <a:gd name="T6" fmla="*/ 4 w 26"/>
                  <a:gd name="T7" fmla="*/ 15 h 32"/>
                  <a:gd name="T8" fmla="*/ 0 w 26"/>
                  <a:gd name="T9" fmla="*/ 26 h 32"/>
                  <a:gd name="T10" fmla="*/ 2 w 26"/>
                  <a:gd name="T11" fmla="*/ 32 h 32"/>
                  <a:gd name="T12" fmla="*/ 9 w 26"/>
                  <a:gd name="T13" fmla="*/ 25 h 32"/>
                  <a:gd name="T14" fmla="*/ 18 w 26"/>
                  <a:gd name="T15" fmla="*/ 18 h 32"/>
                  <a:gd name="T16" fmla="*/ 26 w 26"/>
                  <a:gd name="T17" fmla="*/ 16 h 32"/>
                  <a:gd name="T18" fmla="*/ 26 w 26"/>
                  <a:gd name="T19" fmla="*/ 14 h 32"/>
                  <a:gd name="T20" fmla="*/ 25 w 26"/>
                  <a:gd name="T21" fmla="*/ 9 h 32"/>
                  <a:gd name="T22" fmla="*/ 23 w 26"/>
                  <a:gd name="T23" fmla="*/ 2 h 32"/>
                  <a:gd name="T24" fmla="*/ 21 w 26"/>
                  <a:gd name="T25" fmla="*/ 0 h 3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32"/>
                  <a:gd name="T41" fmla="*/ 26 w 26"/>
                  <a:gd name="T42" fmla="*/ 32 h 3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32">
                    <a:moveTo>
                      <a:pt x="21" y="0"/>
                    </a:moveTo>
                    <a:lnTo>
                      <a:pt x="18" y="1"/>
                    </a:lnTo>
                    <a:lnTo>
                      <a:pt x="11" y="6"/>
                    </a:lnTo>
                    <a:lnTo>
                      <a:pt x="4" y="15"/>
                    </a:lnTo>
                    <a:lnTo>
                      <a:pt x="0" y="26"/>
                    </a:lnTo>
                    <a:lnTo>
                      <a:pt x="2" y="32"/>
                    </a:lnTo>
                    <a:lnTo>
                      <a:pt x="9" y="25"/>
                    </a:lnTo>
                    <a:lnTo>
                      <a:pt x="18" y="18"/>
                    </a:lnTo>
                    <a:lnTo>
                      <a:pt x="26" y="16"/>
                    </a:lnTo>
                    <a:lnTo>
                      <a:pt x="26" y="14"/>
                    </a:lnTo>
                    <a:lnTo>
                      <a:pt x="25" y="9"/>
                    </a:lnTo>
                    <a:lnTo>
                      <a:pt x="23" y="2"/>
                    </a:lnTo>
                    <a:lnTo>
                      <a:pt x="21" y="0"/>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67" name="Freeform 157"/>
              <p:cNvSpPr>
                <a:spLocks/>
              </p:cNvSpPr>
              <p:nvPr/>
            </p:nvSpPr>
            <p:spPr bwMode="auto">
              <a:xfrm>
                <a:off x="3732" y="3122"/>
                <a:ext cx="299" cy="256"/>
              </a:xfrm>
              <a:custGeom>
                <a:avLst/>
                <a:gdLst>
                  <a:gd name="T0" fmla="*/ 20 w 299"/>
                  <a:gd name="T1" fmla="*/ 43 h 256"/>
                  <a:gd name="T2" fmla="*/ 4 w 299"/>
                  <a:gd name="T3" fmla="*/ 53 h 256"/>
                  <a:gd name="T4" fmla="*/ 1 w 299"/>
                  <a:gd name="T5" fmla="*/ 57 h 256"/>
                  <a:gd name="T6" fmla="*/ 14 w 299"/>
                  <a:gd name="T7" fmla="*/ 86 h 256"/>
                  <a:gd name="T8" fmla="*/ 30 w 299"/>
                  <a:gd name="T9" fmla="*/ 132 h 256"/>
                  <a:gd name="T10" fmla="*/ 43 w 299"/>
                  <a:gd name="T11" fmla="*/ 178 h 256"/>
                  <a:gd name="T12" fmla="*/ 63 w 299"/>
                  <a:gd name="T13" fmla="*/ 186 h 256"/>
                  <a:gd name="T14" fmla="*/ 57 w 299"/>
                  <a:gd name="T15" fmla="*/ 115 h 256"/>
                  <a:gd name="T16" fmla="*/ 80 w 299"/>
                  <a:gd name="T17" fmla="*/ 186 h 256"/>
                  <a:gd name="T18" fmla="*/ 94 w 299"/>
                  <a:gd name="T19" fmla="*/ 195 h 256"/>
                  <a:gd name="T20" fmla="*/ 114 w 299"/>
                  <a:gd name="T21" fmla="*/ 219 h 256"/>
                  <a:gd name="T22" fmla="*/ 118 w 299"/>
                  <a:gd name="T23" fmla="*/ 189 h 256"/>
                  <a:gd name="T24" fmla="*/ 114 w 299"/>
                  <a:gd name="T25" fmla="*/ 143 h 256"/>
                  <a:gd name="T26" fmla="*/ 119 w 299"/>
                  <a:gd name="T27" fmla="*/ 148 h 256"/>
                  <a:gd name="T28" fmla="*/ 130 w 299"/>
                  <a:gd name="T29" fmla="*/ 158 h 256"/>
                  <a:gd name="T30" fmla="*/ 144 w 299"/>
                  <a:gd name="T31" fmla="*/ 167 h 256"/>
                  <a:gd name="T32" fmla="*/ 158 w 299"/>
                  <a:gd name="T33" fmla="*/ 170 h 256"/>
                  <a:gd name="T34" fmla="*/ 167 w 299"/>
                  <a:gd name="T35" fmla="*/ 184 h 256"/>
                  <a:gd name="T36" fmla="*/ 187 w 299"/>
                  <a:gd name="T37" fmla="*/ 213 h 256"/>
                  <a:gd name="T38" fmla="*/ 209 w 299"/>
                  <a:gd name="T39" fmla="*/ 243 h 256"/>
                  <a:gd name="T40" fmla="*/ 222 w 299"/>
                  <a:gd name="T41" fmla="*/ 256 h 256"/>
                  <a:gd name="T42" fmla="*/ 227 w 299"/>
                  <a:gd name="T43" fmla="*/ 252 h 256"/>
                  <a:gd name="T44" fmla="*/ 242 w 299"/>
                  <a:gd name="T45" fmla="*/ 243 h 256"/>
                  <a:gd name="T46" fmla="*/ 266 w 299"/>
                  <a:gd name="T47" fmla="*/ 237 h 256"/>
                  <a:gd name="T48" fmla="*/ 299 w 299"/>
                  <a:gd name="T49" fmla="*/ 239 h 256"/>
                  <a:gd name="T50" fmla="*/ 290 w 299"/>
                  <a:gd name="T51" fmla="*/ 208 h 256"/>
                  <a:gd name="T52" fmla="*/ 258 w 299"/>
                  <a:gd name="T53" fmla="*/ 134 h 256"/>
                  <a:gd name="T54" fmla="*/ 200 w 299"/>
                  <a:gd name="T55" fmla="*/ 55 h 256"/>
                  <a:gd name="T56" fmla="*/ 106 w 299"/>
                  <a:gd name="T57" fmla="*/ 0 h 256"/>
                  <a:gd name="T58" fmla="*/ 101 w 299"/>
                  <a:gd name="T59" fmla="*/ 10 h 256"/>
                  <a:gd name="T60" fmla="*/ 109 w 299"/>
                  <a:gd name="T61" fmla="*/ 30 h 256"/>
                  <a:gd name="T62" fmla="*/ 82 w 299"/>
                  <a:gd name="T63" fmla="*/ 37 h 256"/>
                  <a:gd name="T64" fmla="*/ 53 w 299"/>
                  <a:gd name="T65" fmla="*/ 28 h 2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9"/>
                  <a:gd name="T100" fmla="*/ 0 h 256"/>
                  <a:gd name="T101" fmla="*/ 299 w 299"/>
                  <a:gd name="T102" fmla="*/ 256 h 2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9" h="256">
                    <a:moveTo>
                      <a:pt x="23" y="28"/>
                    </a:moveTo>
                    <a:lnTo>
                      <a:pt x="20" y="43"/>
                    </a:lnTo>
                    <a:lnTo>
                      <a:pt x="11" y="49"/>
                    </a:lnTo>
                    <a:lnTo>
                      <a:pt x="4" y="53"/>
                    </a:lnTo>
                    <a:lnTo>
                      <a:pt x="0" y="53"/>
                    </a:lnTo>
                    <a:lnTo>
                      <a:pt x="1" y="57"/>
                    </a:lnTo>
                    <a:lnTo>
                      <a:pt x="6" y="70"/>
                    </a:lnTo>
                    <a:lnTo>
                      <a:pt x="14" y="86"/>
                    </a:lnTo>
                    <a:lnTo>
                      <a:pt x="22" y="108"/>
                    </a:lnTo>
                    <a:lnTo>
                      <a:pt x="30" y="132"/>
                    </a:lnTo>
                    <a:lnTo>
                      <a:pt x="38" y="156"/>
                    </a:lnTo>
                    <a:lnTo>
                      <a:pt x="43" y="178"/>
                    </a:lnTo>
                    <a:lnTo>
                      <a:pt x="46" y="199"/>
                    </a:lnTo>
                    <a:lnTo>
                      <a:pt x="63" y="186"/>
                    </a:lnTo>
                    <a:lnTo>
                      <a:pt x="43" y="122"/>
                    </a:lnTo>
                    <a:lnTo>
                      <a:pt x="57" y="115"/>
                    </a:lnTo>
                    <a:lnTo>
                      <a:pt x="77" y="185"/>
                    </a:lnTo>
                    <a:lnTo>
                      <a:pt x="80" y="186"/>
                    </a:lnTo>
                    <a:lnTo>
                      <a:pt x="86" y="189"/>
                    </a:lnTo>
                    <a:lnTo>
                      <a:pt x="94" y="195"/>
                    </a:lnTo>
                    <a:lnTo>
                      <a:pt x="97" y="205"/>
                    </a:lnTo>
                    <a:lnTo>
                      <a:pt x="114" y="219"/>
                    </a:lnTo>
                    <a:lnTo>
                      <a:pt x="115" y="210"/>
                    </a:lnTo>
                    <a:lnTo>
                      <a:pt x="118" y="189"/>
                    </a:lnTo>
                    <a:lnTo>
                      <a:pt x="118" y="163"/>
                    </a:lnTo>
                    <a:lnTo>
                      <a:pt x="114" y="143"/>
                    </a:lnTo>
                    <a:lnTo>
                      <a:pt x="115" y="144"/>
                    </a:lnTo>
                    <a:lnTo>
                      <a:pt x="119" y="148"/>
                    </a:lnTo>
                    <a:lnTo>
                      <a:pt x="124" y="152"/>
                    </a:lnTo>
                    <a:lnTo>
                      <a:pt x="130" y="158"/>
                    </a:lnTo>
                    <a:lnTo>
                      <a:pt x="137" y="163"/>
                    </a:lnTo>
                    <a:lnTo>
                      <a:pt x="144" y="167"/>
                    </a:lnTo>
                    <a:lnTo>
                      <a:pt x="152" y="170"/>
                    </a:lnTo>
                    <a:lnTo>
                      <a:pt x="158" y="170"/>
                    </a:lnTo>
                    <a:lnTo>
                      <a:pt x="161" y="173"/>
                    </a:lnTo>
                    <a:lnTo>
                      <a:pt x="167" y="184"/>
                    </a:lnTo>
                    <a:lnTo>
                      <a:pt x="176" y="197"/>
                    </a:lnTo>
                    <a:lnTo>
                      <a:pt x="187" y="213"/>
                    </a:lnTo>
                    <a:lnTo>
                      <a:pt x="199" y="229"/>
                    </a:lnTo>
                    <a:lnTo>
                      <a:pt x="209" y="243"/>
                    </a:lnTo>
                    <a:lnTo>
                      <a:pt x="216" y="252"/>
                    </a:lnTo>
                    <a:lnTo>
                      <a:pt x="222" y="256"/>
                    </a:lnTo>
                    <a:lnTo>
                      <a:pt x="223" y="254"/>
                    </a:lnTo>
                    <a:lnTo>
                      <a:pt x="227" y="252"/>
                    </a:lnTo>
                    <a:lnTo>
                      <a:pt x="233" y="247"/>
                    </a:lnTo>
                    <a:lnTo>
                      <a:pt x="242" y="243"/>
                    </a:lnTo>
                    <a:lnTo>
                      <a:pt x="252" y="239"/>
                    </a:lnTo>
                    <a:lnTo>
                      <a:pt x="266" y="237"/>
                    </a:lnTo>
                    <a:lnTo>
                      <a:pt x="281" y="237"/>
                    </a:lnTo>
                    <a:lnTo>
                      <a:pt x="299" y="239"/>
                    </a:lnTo>
                    <a:lnTo>
                      <a:pt x="296" y="230"/>
                    </a:lnTo>
                    <a:lnTo>
                      <a:pt x="290" y="208"/>
                    </a:lnTo>
                    <a:lnTo>
                      <a:pt x="277" y="175"/>
                    </a:lnTo>
                    <a:lnTo>
                      <a:pt x="258" y="134"/>
                    </a:lnTo>
                    <a:lnTo>
                      <a:pt x="233" y="94"/>
                    </a:lnTo>
                    <a:lnTo>
                      <a:pt x="200" y="55"/>
                    </a:lnTo>
                    <a:lnTo>
                      <a:pt x="157" y="22"/>
                    </a:lnTo>
                    <a:lnTo>
                      <a:pt x="106" y="0"/>
                    </a:lnTo>
                    <a:lnTo>
                      <a:pt x="99" y="6"/>
                    </a:lnTo>
                    <a:lnTo>
                      <a:pt x="101" y="10"/>
                    </a:lnTo>
                    <a:lnTo>
                      <a:pt x="106" y="19"/>
                    </a:lnTo>
                    <a:lnTo>
                      <a:pt x="109" y="30"/>
                    </a:lnTo>
                    <a:lnTo>
                      <a:pt x="104" y="44"/>
                    </a:lnTo>
                    <a:lnTo>
                      <a:pt x="82" y="37"/>
                    </a:lnTo>
                    <a:lnTo>
                      <a:pt x="75" y="57"/>
                    </a:lnTo>
                    <a:lnTo>
                      <a:pt x="53" y="28"/>
                    </a:lnTo>
                    <a:lnTo>
                      <a:pt x="23" y="28"/>
                    </a:lnTo>
                    <a:close/>
                  </a:path>
                </a:pathLst>
              </a:custGeom>
              <a:solidFill>
                <a:srgbClr val="FF7F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68" name="Freeform 158"/>
              <p:cNvSpPr>
                <a:spLocks/>
              </p:cNvSpPr>
              <p:nvPr/>
            </p:nvSpPr>
            <p:spPr bwMode="auto">
              <a:xfrm>
                <a:off x="3440" y="3099"/>
                <a:ext cx="305" cy="348"/>
              </a:xfrm>
              <a:custGeom>
                <a:avLst/>
                <a:gdLst>
                  <a:gd name="T0" fmla="*/ 214 w 305"/>
                  <a:gd name="T1" fmla="*/ 10 h 348"/>
                  <a:gd name="T2" fmla="*/ 221 w 305"/>
                  <a:gd name="T3" fmla="*/ 32 h 348"/>
                  <a:gd name="T4" fmla="*/ 239 w 305"/>
                  <a:gd name="T5" fmla="*/ 60 h 348"/>
                  <a:gd name="T6" fmla="*/ 269 w 305"/>
                  <a:gd name="T7" fmla="*/ 78 h 348"/>
                  <a:gd name="T8" fmla="*/ 288 w 305"/>
                  <a:gd name="T9" fmla="*/ 98 h 348"/>
                  <a:gd name="T10" fmla="*/ 273 w 305"/>
                  <a:gd name="T11" fmla="*/ 195 h 348"/>
                  <a:gd name="T12" fmla="*/ 259 w 305"/>
                  <a:gd name="T13" fmla="*/ 229 h 348"/>
                  <a:gd name="T14" fmla="*/ 272 w 305"/>
                  <a:gd name="T15" fmla="*/ 233 h 348"/>
                  <a:gd name="T16" fmla="*/ 288 w 305"/>
                  <a:gd name="T17" fmla="*/ 239 h 348"/>
                  <a:gd name="T18" fmla="*/ 302 w 305"/>
                  <a:gd name="T19" fmla="*/ 246 h 348"/>
                  <a:gd name="T20" fmla="*/ 301 w 305"/>
                  <a:gd name="T21" fmla="*/ 258 h 348"/>
                  <a:gd name="T22" fmla="*/ 284 w 305"/>
                  <a:gd name="T23" fmla="*/ 303 h 348"/>
                  <a:gd name="T24" fmla="*/ 281 w 305"/>
                  <a:gd name="T25" fmla="*/ 323 h 348"/>
                  <a:gd name="T26" fmla="*/ 283 w 305"/>
                  <a:gd name="T27" fmla="*/ 325 h 348"/>
                  <a:gd name="T28" fmla="*/ 283 w 305"/>
                  <a:gd name="T29" fmla="*/ 329 h 348"/>
                  <a:gd name="T30" fmla="*/ 278 w 305"/>
                  <a:gd name="T31" fmla="*/ 334 h 348"/>
                  <a:gd name="T32" fmla="*/ 265 w 305"/>
                  <a:gd name="T33" fmla="*/ 339 h 348"/>
                  <a:gd name="T34" fmla="*/ 240 w 305"/>
                  <a:gd name="T35" fmla="*/ 344 h 348"/>
                  <a:gd name="T36" fmla="*/ 201 w 305"/>
                  <a:gd name="T37" fmla="*/ 347 h 348"/>
                  <a:gd name="T38" fmla="*/ 144 w 305"/>
                  <a:gd name="T39" fmla="*/ 348 h 348"/>
                  <a:gd name="T40" fmla="*/ 76 w 305"/>
                  <a:gd name="T41" fmla="*/ 347 h 348"/>
                  <a:gd name="T42" fmla="*/ 27 w 305"/>
                  <a:gd name="T43" fmla="*/ 333 h 348"/>
                  <a:gd name="T44" fmla="*/ 2 w 305"/>
                  <a:gd name="T45" fmla="*/ 298 h 348"/>
                  <a:gd name="T46" fmla="*/ 6 w 305"/>
                  <a:gd name="T47" fmla="*/ 228 h 348"/>
                  <a:gd name="T48" fmla="*/ 39 w 305"/>
                  <a:gd name="T49" fmla="*/ 128 h 348"/>
                  <a:gd name="T50" fmla="*/ 76 w 305"/>
                  <a:gd name="T51" fmla="*/ 64 h 348"/>
                  <a:gd name="T52" fmla="*/ 105 w 305"/>
                  <a:gd name="T53" fmla="*/ 29 h 348"/>
                  <a:gd name="T54" fmla="*/ 124 w 305"/>
                  <a:gd name="T55" fmla="*/ 18 h 348"/>
                  <a:gd name="T56" fmla="*/ 126 w 305"/>
                  <a:gd name="T57" fmla="*/ 23 h 348"/>
                  <a:gd name="T58" fmla="*/ 129 w 305"/>
                  <a:gd name="T59" fmla="*/ 55 h 348"/>
                  <a:gd name="T60" fmla="*/ 148 w 305"/>
                  <a:gd name="T61" fmla="*/ 55 h 348"/>
                  <a:gd name="T62" fmla="*/ 167 w 305"/>
                  <a:gd name="T63" fmla="*/ 66 h 348"/>
                  <a:gd name="T64" fmla="*/ 188 w 305"/>
                  <a:gd name="T65" fmla="*/ 32 h 348"/>
                  <a:gd name="T66" fmla="*/ 196 w 305"/>
                  <a:gd name="T67" fmla="*/ 3 h 348"/>
                  <a:gd name="T68" fmla="*/ 207 w 305"/>
                  <a:gd name="T69" fmla="*/ 0 h 34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48"/>
                  <a:gd name="T107" fmla="*/ 305 w 305"/>
                  <a:gd name="T108" fmla="*/ 348 h 34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48">
                    <a:moveTo>
                      <a:pt x="212" y="7"/>
                    </a:moveTo>
                    <a:lnTo>
                      <a:pt x="214" y="10"/>
                    </a:lnTo>
                    <a:lnTo>
                      <a:pt x="216" y="19"/>
                    </a:lnTo>
                    <a:lnTo>
                      <a:pt x="221" y="32"/>
                    </a:lnTo>
                    <a:lnTo>
                      <a:pt x="229" y="46"/>
                    </a:lnTo>
                    <a:lnTo>
                      <a:pt x="239" y="60"/>
                    </a:lnTo>
                    <a:lnTo>
                      <a:pt x="253" y="71"/>
                    </a:lnTo>
                    <a:lnTo>
                      <a:pt x="269" y="78"/>
                    </a:lnTo>
                    <a:lnTo>
                      <a:pt x="289" y="78"/>
                    </a:lnTo>
                    <a:lnTo>
                      <a:pt x="288" y="98"/>
                    </a:lnTo>
                    <a:lnTo>
                      <a:pt x="283" y="143"/>
                    </a:lnTo>
                    <a:lnTo>
                      <a:pt x="273" y="195"/>
                    </a:lnTo>
                    <a:lnTo>
                      <a:pt x="258" y="229"/>
                    </a:lnTo>
                    <a:lnTo>
                      <a:pt x="259" y="229"/>
                    </a:lnTo>
                    <a:lnTo>
                      <a:pt x="264" y="232"/>
                    </a:lnTo>
                    <a:lnTo>
                      <a:pt x="272" y="233"/>
                    </a:lnTo>
                    <a:lnTo>
                      <a:pt x="279" y="236"/>
                    </a:lnTo>
                    <a:lnTo>
                      <a:pt x="288" y="239"/>
                    </a:lnTo>
                    <a:lnTo>
                      <a:pt x="296" y="243"/>
                    </a:lnTo>
                    <a:lnTo>
                      <a:pt x="302" y="246"/>
                    </a:lnTo>
                    <a:lnTo>
                      <a:pt x="305" y="250"/>
                    </a:lnTo>
                    <a:lnTo>
                      <a:pt x="301" y="258"/>
                    </a:lnTo>
                    <a:lnTo>
                      <a:pt x="292" y="279"/>
                    </a:lnTo>
                    <a:lnTo>
                      <a:pt x="284" y="303"/>
                    </a:lnTo>
                    <a:lnTo>
                      <a:pt x="281" y="323"/>
                    </a:lnTo>
                    <a:lnTo>
                      <a:pt x="282" y="324"/>
                    </a:lnTo>
                    <a:lnTo>
                      <a:pt x="283" y="325"/>
                    </a:lnTo>
                    <a:lnTo>
                      <a:pt x="283" y="328"/>
                    </a:lnTo>
                    <a:lnTo>
                      <a:pt x="283" y="329"/>
                    </a:lnTo>
                    <a:lnTo>
                      <a:pt x="281" y="332"/>
                    </a:lnTo>
                    <a:lnTo>
                      <a:pt x="278" y="334"/>
                    </a:lnTo>
                    <a:lnTo>
                      <a:pt x="273" y="337"/>
                    </a:lnTo>
                    <a:lnTo>
                      <a:pt x="265" y="339"/>
                    </a:lnTo>
                    <a:lnTo>
                      <a:pt x="254" y="342"/>
                    </a:lnTo>
                    <a:lnTo>
                      <a:pt x="240" y="344"/>
                    </a:lnTo>
                    <a:lnTo>
                      <a:pt x="222" y="346"/>
                    </a:lnTo>
                    <a:lnTo>
                      <a:pt x="201" y="347"/>
                    </a:lnTo>
                    <a:lnTo>
                      <a:pt x="176" y="348"/>
                    </a:lnTo>
                    <a:lnTo>
                      <a:pt x="144" y="348"/>
                    </a:lnTo>
                    <a:lnTo>
                      <a:pt x="107" y="348"/>
                    </a:lnTo>
                    <a:lnTo>
                      <a:pt x="76" y="347"/>
                    </a:lnTo>
                    <a:lnTo>
                      <a:pt x="49" y="342"/>
                    </a:lnTo>
                    <a:lnTo>
                      <a:pt x="27" y="333"/>
                    </a:lnTo>
                    <a:lnTo>
                      <a:pt x="11" y="319"/>
                    </a:lnTo>
                    <a:lnTo>
                      <a:pt x="2" y="298"/>
                    </a:lnTo>
                    <a:lnTo>
                      <a:pt x="0" y="267"/>
                    </a:lnTo>
                    <a:lnTo>
                      <a:pt x="6" y="228"/>
                    </a:lnTo>
                    <a:lnTo>
                      <a:pt x="21" y="176"/>
                    </a:lnTo>
                    <a:lnTo>
                      <a:pt x="39" y="128"/>
                    </a:lnTo>
                    <a:lnTo>
                      <a:pt x="58" y="91"/>
                    </a:lnTo>
                    <a:lnTo>
                      <a:pt x="76" y="64"/>
                    </a:lnTo>
                    <a:lnTo>
                      <a:pt x="91" y="43"/>
                    </a:lnTo>
                    <a:lnTo>
                      <a:pt x="105" y="29"/>
                    </a:lnTo>
                    <a:lnTo>
                      <a:pt x="116" y="22"/>
                    </a:lnTo>
                    <a:lnTo>
                      <a:pt x="124" y="18"/>
                    </a:lnTo>
                    <a:lnTo>
                      <a:pt x="126" y="17"/>
                    </a:lnTo>
                    <a:lnTo>
                      <a:pt x="126" y="23"/>
                    </a:lnTo>
                    <a:lnTo>
                      <a:pt x="126" y="37"/>
                    </a:lnTo>
                    <a:lnTo>
                      <a:pt x="129" y="55"/>
                    </a:lnTo>
                    <a:lnTo>
                      <a:pt x="135" y="70"/>
                    </a:lnTo>
                    <a:lnTo>
                      <a:pt x="148" y="55"/>
                    </a:lnTo>
                    <a:lnTo>
                      <a:pt x="162" y="70"/>
                    </a:lnTo>
                    <a:lnTo>
                      <a:pt x="167" y="66"/>
                    </a:lnTo>
                    <a:lnTo>
                      <a:pt x="177" y="52"/>
                    </a:lnTo>
                    <a:lnTo>
                      <a:pt x="188" y="32"/>
                    </a:lnTo>
                    <a:lnTo>
                      <a:pt x="193" y="4"/>
                    </a:lnTo>
                    <a:lnTo>
                      <a:pt x="196" y="3"/>
                    </a:lnTo>
                    <a:lnTo>
                      <a:pt x="201" y="0"/>
                    </a:lnTo>
                    <a:lnTo>
                      <a:pt x="207" y="0"/>
                    </a:lnTo>
                    <a:lnTo>
                      <a:pt x="212" y="7"/>
                    </a:lnTo>
                    <a:close/>
                  </a:path>
                </a:pathLst>
              </a:custGeom>
              <a:solidFill>
                <a:srgbClr val="FF7F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69" name="Freeform 159"/>
              <p:cNvSpPr>
                <a:spLocks/>
              </p:cNvSpPr>
              <p:nvPr/>
            </p:nvSpPr>
            <p:spPr bwMode="auto">
              <a:xfrm>
                <a:off x="3793" y="3131"/>
                <a:ext cx="47" cy="42"/>
              </a:xfrm>
              <a:custGeom>
                <a:avLst/>
                <a:gdLst>
                  <a:gd name="T0" fmla="*/ 0 w 47"/>
                  <a:gd name="T1" fmla="*/ 19 h 42"/>
                  <a:gd name="T2" fmla="*/ 0 w 47"/>
                  <a:gd name="T3" fmla="*/ 25 h 42"/>
                  <a:gd name="T4" fmla="*/ 4 w 47"/>
                  <a:gd name="T5" fmla="*/ 35 h 42"/>
                  <a:gd name="T6" fmla="*/ 10 w 47"/>
                  <a:gd name="T7" fmla="*/ 42 h 42"/>
                  <a:gd name="T8" fmla="*/ 23 w 47"/>
                  <a:gd name="T9" fmla="*/ 33 h 42"/>
                  <a:gd name="T10" fmla="*/ 25 w 47"/>
                  <a:gd name="T11" fmla="*/ 32 h 42"/>
                  <a:gd name="T12" fmla="*/ 30 w 47"/>
                  <a:gd name="T13" fmla="*/ 29 h 42"/>
                  <a:gd name="T14" fmla="*/ 36 w 47"/>
                  <a:gd name="T15" fmla="*/ 29 h 42"/>
                  <a:gd name="T16" fmla="*/ 43 w 47"/>
                  <a:gd name="T17" fmla="*/ 34 h 42"/>
                  <a:gd name="T18" fmla="*/ 45 w 47"/>
                  <a:gd name="T19" fmla="*/ 33 h 42"/>
                  <a:gd name="T20" fmla="*/ 47 w 47"/>
                  <a:gd name="T21" fmla="*/ 24 h 42"/>
                  <a:gd name="T22" fmla="*/ 44 w 47"/>
                  <a:gd name="T23" fmla="*/ 11 h 42"/>
                  <a:gd name="T24" fmla="*/ 36 w 47"/>
                  <a:gd name="T25" fmla="*/ 0 h 42"/>
                  <a:gd name="T26" fmla="*/ 34 w 47"/>
                  <a:gd name="T27" fmla="*/ 4 h 42"/>
                  <a:gd name="T28" fmla="*/ 25 w 47"/>
                  <a:gd name="T29" fmla="*/ 11 h 42"/>
                  <a:gd name="T30" fmla="*/ 14 w 47"/>
                  <a:gd name="T31" fmla="*/ 18 h 42"/>
                  <a:gd name="T32" fmla="*/ 0 w 47"/>
                  <a:gd name="T33" fmla="*/ 19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42"/>
                  <a:gd name="T53" fmla="*/ 47 w 47"/>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42">
                    <a:moveTo>
                      <a:pt x="0" y="19"/>
                    </a:moveTo>
                    <a:lnTo>
                      <a:pt x="0" y="25"/>
                    </a:lnTo>
                    <a:lnTo>
                      <a:pt x="4" y="35"/>
                    </a:lnTo>
                    <a:lnTo>
                      <a:pt x="10" y="42"/>
                    </a:lnTo>
                    <a:lnTo>
                      <a:pt x="23" y="33"/>
                    </a:lnTo>
                    <a:lnTo>
                      <a:pt x="25" y="32"/>
                    </a:lnTo>
                    <a:lnTo>
                      <a:pt x="30" y="29"/>
                    </a:lnTo>
                    <a:lnTo>
                      <a:pt x="36" y="29"/>
                    </a:lnTo>
                    <a:lnTo>
                      <a:pt x="43" y="34"/>
                    </a:lnTo>
                    <a:lnTo>
                      <a:pt x="45" y="33"/>
                    </a:lnTo>
                    <a:lnTo>
                      <a:pt x="47" y="24"/>
                    </a:lnTo>
                    <a:lnTo>
                      <a:pt x="44" y="11"/>
                    </a:lnTo>
                    <a:lnTo>
                      <a:pt x="36" y="0"/>
                    </a:lnTo>
                    <a:lnTo>
                      <a:pt x="34" y="4"/>
                    </a:lnTo>
                    <a:lnTo>
                      <a:pt x="25" y="11"/>
                    </a:lnTo>
                    <a:lnTo>
                      <a:pt x="14" y="18"/>
                    </a:lnTo>
                    <a:lnTo>
                      <a:pt x="0" y="19"/>
                    </a:lnTo>
                    <a:close/>
                  </a:path>
                </a:pathLst>
              </a:custGeom>
              <a:solidFill>
                <a:srgbClr val="5135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70" name="Freeform 160"/>
              <p:cNvSpPr>
                <a:spLocks/>
              </p:cNvSpPr>
              <p:nvPr/>
            </p:nvSpPr>
            <p:spPr bwMode="auto">
              <a:xfrm>
                <a:off x="3566" y="2805"/>
                <a:ext cx="342" cy="365"/>
              </a:xfrm>
              <a:custGeom>
                <a:avLst/>
                <a:gdLst>
                  <a:gd name="T0" fmla="*/ 67 w 342"/>
                  <a:gd name="T1" fmla="*/ 264 h 365"/>
                  <a:gd name="T2" fmla="*/ 67 w 342"/>
                  <a:gd name="T3" fmla="*/ 291 h 365"/>
                  <a:gd name="T4" fmla="*/ 62 w 342"/>
                  <a:gd name="T5" fmla="*/ 326 h 365"/>
                  <a:gd name="T6" fmla="*/ 47 w 342"/>
                  <a:gd name="T7" fmla="*/ 358 h 365"/>
                  <a:gd name="T8" fmla="*/ 28 w 342"/>
                  <a:gd name="T9" fmla="*/ 359 h 365"/>
                  <a:gd name="T10" fmla="*/ 24 w 342"/>
                  <a:gd name="T11" fmla="*/ 323 h 365"/>
                  <a:gd name="T12" fmla="*/ 24 w 342"/>
                  <a:gd name="T13" fmla="*/ 322 h 365"/>
                  <a:gd name="T14" fmla="*/ 18 w 342"/>
                  <a:gd name="T15" fmla="*/ 354 h 365"/>
                  <a:gd name="T16" fmla="*/ 5 w 342"/>
                  <a:gd name="T17" fmla="*/ 363 h 365"/>
                  <a:gd name="T18" fmla="*/ 0 w 342"/>
                  <a:gd name="T19" fmla="*/ 346 h 365"/>
                  <a:gd name="T20" fmla="*/ 4 w 342"/>
                  <a:gd name="T21" fmla="*/ 318 h 365"/>
                  <a:gd name="T22" fmla="*/ 19 w 342"/>
                  <a:gd name="T23" fmla="*/ 288 h 365"/>
                  <a:gd name="T24" fmla="*/ 43 w 342"/>
                  <a:gd name="T25" fmla="*/ 263 h 365"/>
                  <a:gd name="T26" fmla="*/ 41 w 342"/>
                  <a:gd name="T27" fmla="*/ 232 h 365"/>
                  <a:gd name="T28" fmla="*/ 25 w 342"/>
                  <a:gd name="T29" fmla="*/ 205 h 365"/>
                  <a:gd name="T30" fmla="*/ 10 w 342"/>
                  <a:gd name="T31" fmla="*/ 154 h 365"/>
                  <a:gd name="T32" fmla="*/ 17 w 342"/>
                  <a:gd name="T33" fmla="*/ 88 h 365"/>
                  <a:gd name="T34" fmla="*/ 69 w 342"/>
                  <a:gd name="T35" fmla="*/ 26 h 365"/>
                  <a:gd name="T36" fmla="*/ 131 w 342"/>
                  <a:gd name="T37" fmla="*/ 0 h 365"/>
                  <a:gd name="T38" fmla="*/ 152 w 342"/>
                  <a:gd name="T39" fmla="*/ 1 h 365"/>
                  <a:gd name="T40" fmla="*/ 174 w 342"/>
                  <a:gd name="T41" fmla="*/ 6 h 365"/>
                  <a:gd name="T42" fmla="*/ 186 w 342"/>
                  <a:gd name="T43" fmla="*/ 10 h 365"/>
                  <a:gd name="T44" fmla="*/ 194 w 342"/>
                  <a:gd name="T45" fmla="*/ 10 h 365"/>
                  <a:gd name="T46" fmla="*/ 229 w 342"/>
                  <a:gd name="T47" fmla="*/ 6 h 365"/>
                  <a:gd name="T48" fmla="*/ 279 w 342"/>
                  <a:gd name="T49" fmla="*/ 17 h 365"/>
                  <a:gd name="T50" fmla="*/ 324 w 342"/>
                  <a:gd name="T51" fmla="*/ 59 h 365"/>
                  <a:gd name="T52" fmla="*/ 342 w 342"/>
                  <a:gd name="T53" fmla="*/ 130 h 365"/>
                  <a:gd name="T54" fmla="*/ 329 w 342"/>
                  <a:gd name="T55" fmla="*/ 165 h 365"/>
                  <a:gd name="T56" fmla="*/ 324 w 342"/>
                  <a:gd name="T57" fmla="*/ 159 h 365"/>
                  <a:gd name="T58" fmla="*/ 314 w 342"/>
                  <a:gd name="T59" fmla="*/ 106 h 365"/>
                  <a:gd name="T60" fmla="*/ 301 w 342"/>
                  <a:gd name="T61" fmla="*/ 87 h 365"/>
                  <a:gd name="T62" fmla="*/ 291 w 342"/>
                  <a:gd name="T63" fmla="*/ 103 h 365"/>
                  <a:gd name="T64" fmla="*/ 274 w 342"/>
                  <a:gd name="T65" fmla="*/ 126 h 365"/>
                  <a:gd name="T66" fmla="*/ 253 w 342"/>
                  <a:gd name="T67" fmla="*/ 148 h 365"/>
                  <a:gd name="T68" fmla="*/ 245 w 342"/>
                  <a:gd name="T69" fmla="*/ 144 h 365"/>
                  <a:gd name="T70" fmla="*/ 248 w 342"/>
                  <a:gd name="T71" fmla="*/ 94 h 365"/>
                  <a:gd name="T72" fmla="*/ 243 w 342"/>
                  <a:gd name="T73" fmla="*/ 76 h 365"/>
                  <a:gd name="T74" fmla="*/ 222 w 342"/>
                  <a:gd name="T75" fmla="*/ 106 h 365"/>
                  <a:gd name="T76" fmla="*/ 184 w 342"/>
                  <a:gd name="T77" fmla="*/ 146 h 365"/>
                  <a:gd name="T78" fmla="*/ 131 w 342"/>
                  <a:gd name="T79" fmla="*/ 178 h 365"/>
                  <a:gd name="T80" fmla="*/ 96 w 342"/>
                  <a:gd name="T81" fmla="*/ 184 h 365"/>
                  <a:gd name="T82" fmla="*/ 89 w 342"/>
                  <a:gd name="T83" fmla="*/ 193 h 365"/>
                  <a:gd name="T84" fmla="*/ 93 w 342"/>
                  <a:gd name="T85" fmla="*/ 201 h 365"/>
                  <a:gd name="T86" fmla="*/ 81 w 342"/>
                  <a:gd name="T87" fmla="*/ 198 h 365"/>
                  <a:gd name="T88" fmla="*/ 70 w 342"/>
                  <a:gd name="T89" fmla="*/ 202 h 365"/>
                  <a:gd name="T90" fmla="*/ 69 w 342"/>
                  <a:gd name="T91" fmla="*/ 221 h 365"/>
                  <a:gd name="T92" fmla="*/ 77 w 342"/>
                  <a:gd name="T93" fmla="*/ 251 h 365"/>
                  <a:gd name="T94" fmla="*/ 70 w 342"/>
                  <a:gd name="T95" fmla="*/ 260 h 36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42"/>
                  <a:gd name="T145" fmla="*/ 0 h 365"/>
                  <a:gd name="T146" fmla="*/ 342 w 342"/>
                  <a:gd name="T147" fmla="*/ 365 h 36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42" h="365">
                    <a:moveTo>
                      <a:pt x="67" y="260"/>
                    </a:moveTo>
                    <a:lnTo>
                      <a:pt x="67" y="264"/>
                    </a:lnTo>
                    <a:lnTo>
                      <a:pt x="69" y="275"/>
                    </a:lnTo>
                    <a:lnTo>
                      <a:pt x="67" y="291"/>
                    </a:lnTo>
                    <a:lnTo>
                      <a:pt x="66" y="308"/>
                    </a:lnTo>
                    <a:lnTo>
                      <a:pt x="62" y="326"/>
                    </a:lnTo>
                    <a:lnTo>
                      <a:pt x="57" y="344"/>
                    </a:lnTo>
                    <a:lnTo>
                      <a:pt x="47" y="358"/>
                    </a:lnTo>
                    <a:lnTo>
                      <a:pt x="33" y="365"/>
                    </a:lnTo>
                    <a:lnTo>
                      <a:pt x="28" y="359"/>
                    </a:lnTo>
                    <a:lnTo>
                      <a:pt x="25" y="341"/>
                    </a:lnTo>
                    <a:lnTo>
                      <a:pt x="24" y="323"/>
                    </a:lnTo>
                    <a:lnTo>
                      <a:pt x="24" y="315"/>
                    </a:lnTo>
                    <a:lnTo>
                      <a:pt x="24" y="322"/>
                    </a:lnTo>
                    <a:lnTo>
                      <a:pt x="23" y="337"/>
                    </a:lnTo>
                    <a:lnTo>
                      <a:pt x="18" y="354"/>
                    </a:lnTo>
                    <a:lnTo>
                      <a:pt x="10" y="364"/>
                    </a:lnTo>
                    <a:lnTo>
                      <a:pt x="5" y="363"/>
                    </a:lnTo>
                    <a:lnTo>
                      <a:pt x="3" y="356"/>
                    </a:lnTo>
                    <a:lnTo>
                      <a:pt x="0" y="346"/>
                    </a:lnTo>
                    <a:lnTo>
                      <a:pt x="1" y="332"/>
                    </a:lnTo>
                    <a:lnTo>
                      <a:pt x="4" y="318"/>
                    </a:lnTo>
                    <a:lnTo>
                      <a:pt x="10" y="303"/>
                    </a:lnTo>
                    <a:lnTo>
                      <a:pt x="19" y="288"/>
                    </a:lnTo>
                    <a:lnTo>
                      <a:pt x="32" y="277"/>
                    </a:lnTo>
                    <a:lnTo>
                      <a:pt x="43" y="263"/>
                    </a:lnTo>
                    <a:lnTo>
                      <a:pt x="46" y="249"/>
                    </a:lnTo>
                    <a:lnTo>
                      <a:pt x="41" y="232"/>
                    </a:lnTo>
                    <a:lnTo>
                      <a:pt x="32" y="217"/>
                    </a:lnTo>
                    <a:lnTo>
                      <a:pt x="25" y="205"/>
                    </a:lnTo>
                    <a:lnTo>
                      <a:pt x="18" y="182"/>
                    </a:lnTo>
                    <a:lnTo>
                      <a:pt x="10" y="154"/>
                    </a:lnTo>
                    <a:lnTo>
                      <a:pt x="9" y="122"/>
                    </a:lnTo>
                    <a:lnTo>
                      <a:pt x="17" y="88"/>
                    </a:lnTo>
                    <a:lnTo>
                      <a:pt x="36" y="55"/>
                    </a:lnTo>
                    <a:lnTo>
                      <a:pt x="69" y="26"/>
                    </a:lnTo>
                    <a:lnTo>
                      <a:pt x="122" y="1"/>
                    </a:lnTo>
                    <a:lnTo>
                      <a:pt x="131" y="0"/>
                    </a:lnTo>
                    <a:lnTo>
                      <a:pt x="141" y="0"/>
                    </a:lnTo>
                    <a:lnTo>
                      <a:pt x="152" y="1"/>
                    </a:lnTo>
                    <a:lnTo>
                      <a:pt x="163" y="3"/>
                    </a:lnTo>
                    <a:lnTo>
                      <a:pt x="174" y="6"/>
                    </a:lnTo>
                    <a:lnTo>
                      <a:pt x="181" y="8"/>
                    </a:lnTo>
                    <a:lnTo>
                      <a:pt x="186" y="10"/>
                    </a:lnTo>
                    <a:lnTo>
                      <a:pt x="189" y="11"/>
                    </a:lnTo>
                    <a:lnTo>
                      <a:pt x="194" y="10"/>
                    </a:lnTo>
                    <a:lnTo>
                      <a:pt x="208" y="7"/>
                    </a:lnTo>
                    <a:lnTo>
                      <a:pt x="229" y="6"/>
                    </a:lnTo>
                    <a:lnTo>
                      <a:pt x="253" y="8"/>
                    </a:lnTo>
                    <a:lnTo>
                      <a:pt x="279" y="17"/>
                    </a:lnTo>
                    <a:lnTo>
                      <a:pt x="303" y="33"/>
                    </a:lnTo>
                    <a:lnTo>
                      <a:pt x="324" y="59"/>
                    </a:lnTo>
                    <a:lnTo>
                      <a:pt x="338" y="97"/>
                    </a:lnTo>
                    <a:lnTo>
                      <a:pt x="342" y="130"/>
                    </a:lnTo>
                    <a:lnTo>
                      <a:pt x="337" y="151"/>
                    </a:lnTo>
                    <a:lnTo>
                      <a:pt x="329" y="165"/>
                    </a:lnTo>
                    <a:lnTo>
                      <a:pt x="326" y="169"/>
                    </a:lnTo>
                    <a:lnTo>
                      <a:pt x="324" y="159"/>
                    </a:lnTo>
                    <a:lnTo>
                      <a:pt x="322" y="134"/>
                    </a:lnTo>
                    <a:lnTo>
                      <a:pt x="314" y="106"/>
                    </a:lnTo>
                    <a:lnTo>
                      <a:pt x="303" y="84"/>
                    </a:lnTo>
                    <a:lnTo>
                      <a:pt x="301" y="87"/>
                    </a:lnTo>
                    <a:lnTo>
                      <a:pt x="298" y="93"/>
                    </a:lnTo>
                    <a:lnTo>
                      <a:pt x="291" y="103"/>
                    </a:lnTo>
                    <a:lnTo>
                      <a:pt x="282" y="115"/>
                    </a:lnTo>
                    <a:lnTo>
                      <a:pt x="274" y="126"/>
                    </a:lnTo>
                    <a:lnTo>
                      <a:pt x="263" y="138"/>
                    </a:lnTo>
                    <a:lnTo>
                      <a:pt x="253" y="148"/>
                    </a:lnTo>
                    <a:lnTo>
                      <a:pt x="243" y="154"/>
                    </a:lnTo>
                    <a:lnTo>
                      <a:pt x="245" y="144"/>
                    </a:lnTo>
                    <a:lnTo>
                      <a:pt x="247" y="121"/>
                    </a:lnTo>
                    <a:lnTo>
                      <a:pt x="248" y="94"/>
                    </a:lnTo>
                    <a:lnTo>
                      <a:pt x="246" y="70"/>
                    </a:lnTo>
                    <a:lnTo>
                      <a:pt x="243" y="76"/>
                    </a:lnTo>
                    <a:lnTo>
                      <a:pt x="234" y="88"/>
                    </a:lnTo>
                    <a:lnTo>
                      <a:pt x="222" y="106"/>
                    </a:lnTo>
                    <a:lnTo>
                      <a:pt x="205" y="126"/>
                    </a:lnTo>
                    <a:lnTo>
                      <a:pt x="184" y="146"/>
                    </a:lnTo>
                    <a:lnTo>
                      <a:pt x="158" y="165"/>
                    </a:lnTo>
                    <a:lnTo>
                      <a:pt x="131" y="178"/>
                    </a:lnTo>
                    <a:lnTo>
                      <a:pt x="99" y="183"/>
                    </a:lnTo>
                    <a:lnTo>
                      <a:pt x="96" y="184"/>
                    </a:lnTo>
                    <a:lnTo>
                      <a:pt x="91" y="187"/>
                    </a:lnTo>
                    <a:lnTo>
                      <a:pt x="89" y="193"/>
                    </a:lnTo>
                    <a:lnTo>
                      <a:pt x="94" y="202"/>
                    </a:lnTo>
                    <a:lnTo>
                      <a:pt x="93" y="201"/>
                    </a:lnTo>
                    <a:lnTo>
                      <a:pt x="88" y="199"/>
                    </a:lnTo>
                    <a:lnTo>
                      <a:pt x="81" y="198"/>
                    </a:lnTo>
                    <a:lnTo>
                      <a:pt x="75" y="199"/>
                    </a:lnTo>
                    <a:lnTo>
                      <a:pt x="70" y="202"/>
                    </a:lnTo>
                    <a:lnTo>
                      <a:pt x="67" y="208"/>
                    </a:lnTo>
                    <a:lnTo>
                      <a:pt x="69" y="221"/>
                    </a:lnTo>
                    <a:lnTo>
                      <a:pt x="75" y="239"/>
                    </a:lnTo>
                    <a:lnTo>
                      <a:pt x="77" y="251"/>
                    </a:lnTo>
                    <a:lnTo>
                      <a:pt x="75" y="258"/>
                    </a:lnTo>
                    <a:lnTo>
                      <a:pt x="70" y="260"/>
                    </a:lnTo>
                    <a:lnTo>
                      <a:pt x="67" y="260"/>
                    </a:lnTo>
                    <a:close/>
                  </a:path>
                </a:pathLst>
              </a:custGeom>
              <a:solidFill>
                <a:srgbClr val="51352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71" name="Freeform 161"/>
              <p:cNvSpPr>
                <a:spLocks/>
              </p:cNvSpPr>
              <p:nvPr/>
            </p:nvSpPr>
            <p:spPr bwMode="auto">
              <a:xfrm>
                <a:off x="3913" y="3354"/>
                <a:ext cx="160" cy="136"/>
              </a:xfrm>
              <a:custGeom>
                <a:avLst/>
                <a:gdLst>
                  <a:gd name="T0" fmla="*/ 57 w 160"/>
                  <a:gd name="T1" fmla="*/ 10 h 136"/>
                  <a:gd name="T2" fmla="*/ 47 w 160"/>
                  <a:gd name="T3" fmla="*/ 17 h 136"/>
                  <a:gd name="T4" fmla="*/ 33 w 160"/>
                  <a:gd name="T5" fmla="*/ 30 h 136"/>
                  <a:gd name="T6" fmla="*/ 22 w 160"/>
                  <a:gd name="T7" fmla="*/ 43 h 136"/>
                  <a:gd name="T8" fmla="*/ 17 w 160"/>
                  <a:gd name="T9" fmla="*/ 55 h 136"/>
                  <a:gd name="T10" fmla="*/ 8 w 160"/>
                  <a:gd name="T11" fmla="*/ 76 h 136"/>
                  <a:gd name="T12" fmla="*/ 0 w 160"/>
                  <a:gd name="T13" fmla="*/ 93 h 136"/>
                  <a:gd name="T14" fmla="*/ 10 w 160"/>
                  <a:gd name="T15" fmla="*/ 97 h 136"/>
                  <a:gd name="T16" fmla="*/ 27 w 160"/>
                  <a:gd name="T17" fmla="*/ 83 h 136"/>
                  <a:gd name="T18" fmla="*/ 39 w 160"/>
                  <a:gd name="T19" fmla="*/ 68 h 136"/>
                  <a:gd name="T20" fmla="*/ 48 w 160"/>
                  <a:gd name="T21" fmla="*/ 91 h 136"/>
                  <a:gd name="T22" fmla="*/ 43 w 160"/>
                  <a:gd name="T23" fmla="*/ 129 h 136"/>
                  <a:gd name="T24" fmla="*/ 61 w 160"/>
                  <a:gd name="T25" fmla="*/ 129 h 136"/>
                  <a:gd name="T26" fmla="*/ 73 w 160"/>
                  <a:gd name="T27" fmla="*/ 115 h 136"/>
                  <a:gd name="T28" fmla="*/ 77 w 160"/>
                  <a:gd name="T29" fmla="*/ 119 h 136"/>
                  <a:gd name="T30" fmla="*/ 95 w 160"/>
                  <a:gd name="T31" fmla="*/ 136 h 136"/>
                  <a:gd name="T32" fmla="*/ 108 w 160"/>
                  <a:gd name="T33" fmla="*/ 102 h 136"/>
                  <a:gd name="T34" fmla="*/ 109 w 160"/>
                  <a:gd name="T35" fmla="*/ 83 h 136"/>
                  <a:gd name="T36" fmla="*/ 108 w 160"/>
                  <a:gd name="T37" fmla="*/ 86 h 136"/>
                  <a:gd name="T38" fmla="*/ 111 w 160"/>
                  <a:gd name="T39" fmla="*/ 107 h 136"/>
                  <a:gd name="T40" fmla="*/ 114 w 160"/>
                  <a:gd name="T41" fmla="*/ 132 h 136"/>
                  <a:gd name="T42" fmla="*/ 123 w 160"/>
                  <a:gd name="T43" fmla="*/ 127 h 136"/>
                  <a:gd name="T44" fmla="*/ 130 w 160"/>
                  <a:gd name="T45" fmla="*/ 111 h 136"/>
                  <a:gd name="T46" fmla="*/ 132 w 160"/>
                  <a:gd name="T47" fmla="*/ 77 h 136"/>
                  <a:gd name="T48" fmla="*/ 128 w 160"/>
                  <a:gd name="T49" fmla="*/ 60 h 136"/>
                  <a:gd name="T50" fmla="*/ 136 w 160"/>
                  <a:gd name="T51" fmla="*/ 72 h 136"/>
                  <a:gd name="T52" fmla="*/ 144 w 160"/>
                  <a:gd name="T53" fmla="*/ 86 h 136"/>
                  <a:gd name="T54" fmla="*/ 158 w 160"/>
                  <a:gd name="T55" fmla="*/ 86 h 136"/>
                  <a:gd name="T56" fmla="*/ 157 w 160"/>
                  <a:gd name="T57" fmla="*/ 64 h 136"/>
                  <a:gd name="T58" fmla="*/ 143 w 160"/>
                  <a:gd name="T59" fmla="*/ 35 h 136"/>
                  <a:gd name="T60" fmla="*/ 123 w 160"/>
                  <a:gd name="T61" fmla="*/ 17 h 136"/>
                  <a:gd name="T62" fmla="*/ 117 w 160"/>
                  <a:gd name="T63" fmla="*/ 6 h 136"/>
                  <a:gd name="T64" fmla="*/ 115 w 160"/>
                  <a:gd name="T65" fmla="*/ 3 h 136"/>
                  <a:gd name="T66" fmla="*/ 103 w 160"/>
                  <a:gd name="T67" fmla="*/ 1 h 136"/>
                  <a:gd name="T68" fmla="*/ 85 w 160"/>
                  <a:gd name="T69" fmla="*/ 0 h 136"/>
                  <a:gd name="T70" fmla="*/ 66 w 160"/>
                  <a:gd name="T71" fmla="*/ 3 h 1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0"/>
                  <a:gd name="T109" fmla="*/ 0 h 136"/>
                  <a:gd name="T110" fmla="*/ 160 w 160"/>
                  <a:gd name="T111" fmla="*/ 136 h 1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0" h="136">
                    <a:moveTo>
                      <a:pt x="58" y="8"/>
                    </a:moveTo>
                    <a:lnTo>
                      <a:pt x="57" y="10"/>
                    </a:lnTo>
                    <a:lnTo>
                      <a:pt x="52" y="12"/>
                    </a:lnTo>
                    <a:lnTo>
                      <a:pt x="47" y="17"/>
                    </a:lnTo>
                    <a:lnTo>
                      <a:pt x="39" y="24"/>
                    </a:lnTo>
                    <a:lnTo>
                      <a:pt x="33" y="30"/>
                    </a:lnTo>
                    <a:lnTo>
                      <a:pt x="27" y="36"/>
                    </a:lnTo>
                    <a:lnTo>
                      <a:pt x="22" y="43"/>
                    </a:lnTo>
                    <a:lnTo>
                      <a:pt x="19" y="48"/>
                    </a:lnTo>
                    <a:lnTo>
                      <a:pt x="17" y="55"/>
                    </a:lnTo>
                    <a:lnTo>
                      <a:pt x="13" y="64"/>
                    </a:lnTo>
                    <a:lnTo>
                      <a:pt x="8" y="76"/>
                    </a:lnTo>
                    <a:lnTo>
                      <a:pt x="3" y="86"/>
                    </a:lnTo>
                    <a:lnTo>
                      <a:pt x="0" y="93"/>
                    </a:lnTo>
                    <a:lnTo>
                      <a:pt x="3" y="98"/>
                    </a:lnTo>
                    <a:lnTo>
                      <a:pt x="10" y="97"/>
                    </a:lnTo>
                    <a:lnTo>
                      <a:pt x="24" y="88"/>
                    </a:lnTo>
                    <a:lnTo>
                      <a:pt x="27" y="83"/>
                    </a:lnTo>
                    <a:lnTo>
                      <a:pt x="32" y="73"/>
                    </a:lnTo>
                    <a:lnTo>
                      <a:pt x="39" y="68"/>
                    </a:lnTo>
                    <a:lnTo>
                      <a:pt x="47" y="73"/>
                    </a:lnTo>
                    <a:lnTo>
                      <a:pt x="48" y="91"/>
                    </a:lnTo>
                    <a:lnTo>
                      <a:pt x="46" y="112"/>
                    </a:lnTo>
                    <a:lnTo>
                      <a:pt x="43" y="129"/>
                    </a:lnTo>
                    <a:lnTo>
                      <a:pt x="49" y="134"/>
                    </a:lnTo>
                    <a:lnTo>
                      <a:pt x="61" y="129"/>
                    </a:lnTo>
                    <a:lnTo>
                      <a:pt x="68" y="121"/>
                    </a:lnTo>
                    <a:lnTo>
                      <a:pt x="73" y="115"/>
                    </a:lnTo>
                    <a:lnTo>
                      <a:pt x="75" y="112"/>
                    </a:lnTo>
                    <a:lnTo>
                      <a:pt x="77" y="119"/>
                    </a:lnTo>
                    <a:lnTo>
                      <a:pt x="86" y="130"/>
                    </a:lnTo>
                    <a:lnTo>
                      <a:pt x="95" y="136"/>
                    </a:lnTo>
                    <a:lnTo>
                      <a:pt x="104" y="124"/>
                    </a:lnTo>
                    <a:lnTo>
                      <a:pt x="108" y="102"/>
                    </a:lnTo>
                    <a:lnTo>
                      <a:pt x="109" y="89"/>
                    </a:lnTo>
                    <a:lnTo>
                      <a:pt x="109" y="83"/>
                    </a:lnTo>
                    <a:lnTo>
                      <a:pt x="108" y="82"/>
                    </a:lnTo>
                    <a:lnTo>
                      <a:pt x="108" y="86"/>
                    </a:lnTo>
                    <a:lnTo>
                      <a:pt x="110" y="94"/>
                    </a:lnTo>
                    <a:lnTo>
                      <a:pt x="111" y="107"/>
                    </a:lnTo>
                    <a:lnTo>
                      <a:pt x="113" y="122"/>
                    </a:lnTo>
                    <a:lnTo>
                      <a:pt x="114" y="132"/>
                    </a:lnTo>
                    <a:lnTo>
                      <a:pt x="118" y="132"/>
                    </a:lnTo>
                    <a:lnTo>
                      <a:pt x="123" y="127"/>
                    </a:lnTo>
                    <a:lnTo>
                      <a:pt x="127" y="121"/>
                    </a:lnTo>
                    <a:lnTo>
                      <a:pt x="130" y="111"/>
                    </a:lnTo>
                    <a:lnTo>
                      <a:pt x="133" y="96"/>
                    </a:lnTo>
                    <a:lnTo>
                      <a:pt x="132" y="77"/>
                    </a:lnTo>
                    <a:lnTo>
                      <a:pt x="127" y="58"/>
                    </a:lnTo>
                    <a:lnTo>
                      <a:pt x="128" y="60"/>
                    </a:lnTo>
                    <a:lnTo>
                      <a:pt x="132" y="65"/>
                    </a:lnTo>
                    <a:lnTo>
                      <a:pt x="136" y="72"/>
                    </a:lnTo>
                    <a:lnTo>
                      <a:pt x="139" y="79"/>
                    </a:lnTo>
                    <a:lnTo>
                      <a:pt x="144" y="86"/>
                    </a:lnTo>
                    <a:lnTo>
                      <a:pt x="152" y="88"/>
                    </a:lnTo>
                    <a:lnTo>
                      <a:pt x="158" y="86"/>
                    </a:lnTo>
                    <a:lnTo>
                      <a:pt x="160" y="78"/>
                    </a:lnTo>
                    <a:lnTo>
                      <a:pt x="157" y="64"/>
                    </a:lnTo>
                    <a:lnTo>
                      <a:pt x="152" y="49"/>
                    </a:lnTo>
                    <a:lnTo>
                      <a:pt x="143" y="35"/>
                    </a:lnTo>
                    <a:lnTo>
                      <a:pt x="132" y="25"/>
                    </a:lnTo>
                    <a:lnTo>
                      <a:pt x="123" y="17"/>
                    </a:lnTo>
                    <a:lnTo>
                      <a:pt x="118" y="11"/>
                    </a:lnTo>
                    <a:lnTo>
                      <a:pt x="117" y="6"/>
                    </a:lnTo>
                    <a:lnTo>
                      <a:pt x="117" y="3"/>
                    </a:lnTo>
                    <a:lnTo>
                      <a:pt x="115" y="3"/>
                    </a:lnTo>
                    <a:lnTo>
                      <a:pt x="110" y="2"/>
                    </a:lnTo>
                    <a:lnTo>
                      <a:pt x="103" y="1"/>
                    </a:lnTo>
                    <a:lnTo>
                      <a:pt x="95" y="0"/>
                    </a:lnTo>
                    <a:lnTo>
                      <a:pt x="85" y="0"/>
                    </a:lnTo>
                    <a:lnTo>
                      <a:pt x="76" y="1"/>
                    </a:lnTo>
                    <a:lnTo>
                      <a:pt x="66" y="3"/>
                    </a:lnTo>
                    <a:lnTo>
                      <a:pt x="58" y="8"/>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72" name="Freeform 162"/>
              <p:cNvSpPr>
                <a:spLocks/>
              </p:cNvSpPr>
              <p:nvPr/>
            </p:nvSpPr>
            <p:spPr bwMode="auto">
              <a:xfrm>
                <a:off x="3722" y="3327"/>
                <a:ext cx="152" cy="110"/>
              </a:xfrm>
              <a:custGeom>
                <a:avLst/>
                <a:gdLst>
                  <a:gd name="T0" fmla="*/ 21 w 152"/>
                  <a:gd name="T1" fmla="*/ 28 h 110"/>
                  <a:gd name="T2" fmla="*/ 18 w 152"/>
                  <a:gd name="T3" fmla="*/ 34 h 110"/>
                  <a:gd name="T4" fmla="*/ 9 w 152"/>
                  <a:gd name="T5" fmla="*/ 51 h 110"/>
                  <a:gd name="T6" fmla="*/ 1 w 152"/>
                  <a:gd name="T7" fmla="*/ 72 h 110"/>
                  <a:gd name="T8" fmla="*/ 0 w 152"/>
                  <a:gd name="T9" fmla="*/ 94 h 110"/>
                  <a:gd name="T10" fmla="*/ 0 w 152"/>
                  <a:gd name="T11" fmla="*/ 96 h 110"/>
                  <a:gd name="T12" fmla="*/ 2 w 152"/>
                  <a:gd name="T13" fmla="*/ 100 h 110"/>
                  <a:gd name="T14" fmla="*/ 7 w 152"/>
                  <a:gd name="T15" fmla="*/ 101 h 110"/>
                  <a:gd name="T16" fmla="*/ 19 w 152"/>
                  <a:gd name="T17" fmla="*/ 99 h 110"/>
                  <a:gd name="T18" fmla="*/ 21 w 152"/>
                  <a:gd name="T19" fmla="*/ 100 h 110"/>
                  <a:gd name="T20" fmla="*/ 26 w 152"/>
                  <a:gd name="T21" fmla="*/ 103 h 110"/>
                  <a:gd name="T22" fmla="*/ 34 w 152"/>
                  <a:gd name="T23" fmla="*/ 106 h 110"/>
                  <a:gd name="T24" fmla="*/ 44 w 152"/>
                  <a:gd name="T25" fmla="*/ 109 h 110"/>
                  <a:gd name="T26" fmla="*/ 56 w 152"/>
                  <a:gd name="T27" fmla="*/ 110 h 110"/>
                  <a:gd name="T28" fmla="*/ 67 w 152"/>
                  <a:gd name="T29" fmla="*/ 110 h 110"/>
                  <a:gd name="T30" fmla="*/ 78 w 152"/>
                  <a:gd name="T31" fmla="*/ 106 h 110"/>
                  <a:gd name="T32" fmla="*/ 87 w 152"/>
                  <a:gd name="T33" fmla="*/ 99 h 110"/>
                  <a:gd name="T34" fmla="*/ 89 w 152"/>
                  <a:gd name="T35" fmla="*/ 99 h 110"/>
                  <a:gd name="T36" fmla="*/ 91 w 152"/>
                  <a:gd name="T37" fmla="*/ 100 h 110"/>
                  <a:gd name="T38" fmla="*/ 95 w 152"/>
                  <a:gd name="T39" fmla="*/ 101 h 110"/>
                  <a:gd name="T40" fmla="*/ 101 w 152"/>
                  <a:gd name="T41" fmla="*/ 101 h 110"/>
                  <a:gd name="T42" fmla="*/ 106 w 152"/>
                  <a:gd name="T43" fmla="*/ 100 h 110"/>
                  <a:gd name="T44" fmla="*/ 113 w 152"/>
                  <a:gd name="T45" fmla="*/ 97 h 110"/>
                  <a:gd name="T46" fmla="*/ 119 w 152"/>
                  <a:gd name="T47" fmla="*/ 92 h 110"/>
                  <a:gd name="T48" fmla="*/ 125 w 152"/>
                  <a:gd name="T49" fmla="*/ 85 h 110"/>
                  <a:gd name="T50" fmla="*/ 129 w 152"/>
                  <a:gd name="T51" fmla="*/ 86 h 110"/>
                  <a:gd name="T52" fmla="*/ 135 w 152"/>
                  <a:gd name="T53" fmla="*/ 87 h 110"/>
                  <a:gd name="T54" fmla="*/ 143 w 152"/>
                  <a:gd name="T55" fmla="*/ 87 h 110"/>
                  <a:gd name="T56" fmla="*/ 145 w 152"/>
                  <a:gd name="T57" fmla="*/ 84 h 110"/>
                  <a:gd name="T58" fmla="*/ 142 w 152"/>
                  <a:gd name="T59" fmla="*/ 62 h 110"/>
                  <a:gd name="T60" fmla="*/ 145 w 152"/>
                  <a:gd name="T61" fmla="*/ 61 h 110"/>
                  <a:gd name="T62" fmla="*/ 152 w 152"/>
                  <a:gd name="T63" fmla="*/ 54 h 110"/>
                  <a:gd name="T64" fmla="*/ 152 w 152"/>
                  <a:gd name="T65" fmla="*/ 42 h 110"/>
                  <a:gd name="T66" fmla="*/ 135 w 152"/>
                  <a:gd name="T67" fmla="*/ 20 h 110"/>
                  <a:gd name="T68" fmla="*/ 121 w 152"/>
                  <a:gd name="T69" fmla="*/ 9 h 110"/>
                  <a:gd name="T70" fmla="*/ 107 w 152"/>
                  <a:gd name="T71" fmla="*/ 3 h 110"/>
                  <a:gd name="T72" fmla="*/ 95 w 152"/>
                  <a:gd name="T73" fmla="*/ 0 h 110"/>
                  <a:gd name="T74" fmla="*/ 82 w 152"/>
                  <a:gd name="T75" fmla="*/ 1 h 110"/>
                  <a:gd name="T76" fmla="*/ 72 w 152"/>
                  <a:gd name="T77" fmla="*/ 4 h 110"/>
                  <a:gd name="T78" fmla="*/ 62 w 152"/>
                  <a:gd name="T79" fmla="*/ 9 h 110"/>
                  <a:gd name="T80" fmla="*/ 54 w 152"/>
                  <a:gd name="T81" fmla="*/ 14 h 110"/>
                  <a:gd name="T82" fmla="*/ 48 w 152"/>
                  <a:gd name="T83" fmla="*/ 19 h 110"/>
                  <a:gd name="T84" fmla="*/ 39 w 152"/>
                  <a:gd name="T85" fmla="*/ 27 h 110"/>
                  <a:gd name="T86" fmla="*/ 32 w 152"/>
                  <a:gd name="T87" fmla="*/ 30 h 110"/>
                  <a:gd name="T88" fmla="*/ 25 w 152"/>
                  <a:gd name="T89" fmla="*/ 30 h 110"/>
                  <a:gd name="T90" fmla="*/ 21 w 152"/>
                  <a:gd name="T91" fmla="*/ 28 h 11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52"/>
                  <a:gd name="T139" fmla="*/ 0 h 110"/>
                  <a:gd name="T140" fmla="*/ 152 w 152"/>
                  <a:gd name="T141" fmla="*/ 110 h 11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52" h="110">
                    <a:moveTo>
                      <a:pt x="21" y="28"/>
                    </a:moveTo>
                    <a:lnTo>
                      <a:pt x="18" y="34"/>
                    </a:lnTo>
                    <a:lnTo>
                      <a:pt x="9" y="51"/>
                    </a:lnTo>
                    <a:lnTo>
                      <a:pt x="1" y="72"/>
                    </a:lnTo>
                    <a:lnTo>
                      <a:pt x="0" y="94"/>
                    </a:lnTo>
                    <a:lnTo>
                      <a:pt x="0" y="96"/>
                    </a:lnTo>
                    <a:lnTo>
                      <a:pt x="2" y="100"/>
                    </a:lnTo>
                    <a:lnTo>
                      <a:pt x="7" y="101"/>
                    </a:lnTo>
                    <a:lnTo>
                      <a:pt x="19" y="99"/>
                    </a:lnTo>
                    <a:lnTo>
                      <a:pt x="21" y="100"/>
                    </a:lnTo>
                    <a:lnTo>
                      <a:pt x="26" y="103"/>
                    </a:lnTo>
                    <a:lnTo>
                      <a:pt x="34" y="106"/>
                    </a:lnTo>
                    <a:lnTo>
                      <a:pt x="44" y="109"/>
                    </a:lnTo>
                    <a:lnTo>
                      <a:pt x="56" y="110"/>
                    </a:lnTo>
                    <a:lnTo>
                      <a:pt x="67" y="110"/>
                    </a:lnTo>
                    <a:lnTo>
                      <a:pt x="78" y="106"/>
                    </a:lnTo>
                    <a:lnTo>
                      <a:pt x="87" y="99"/>
                    </a:lnTo>
                    <a:lnTo>
                      <a:pt x="89" y="99"/>
                    </a:lnTo>
                    <a:lnTo>
                      <a:pt x="91" y="100"/>
                    </a:lnTo>
                    <a:lnTo>
                      <a:pt x="95" y="101"/>
                    </a:lnTo>
                    <a:lnTo>
                      <a:pt x="101" y="101"/>
                    </a:lnTo>
                    <a:lnTo>
                      <a:pt x="106" y="100"/>
                    </a:lnTo>
                    <a:lnTo>
                      <a:pt x="113" y="97"/>
                    </a:lnTo>
                    <a:lnTo>
                      <a:pt x="119" y="92"/>
                    </a:lnTo>
                    <a:lnTo>
                      <a:pt x="125" y="85"/>
                    </a:lnTo>
                    <a:lnTo>
                      <a:pt x="129" y="86"/>
                    </a:lnTo>
                    <a:lnTo>
                      <a:pt x="135" y="87"/>
                    </a:lnTo>
                    <a:lnTo>
                      <a:pt x="143" y="87"/>
                    </a:lnTo>
                    <a:lnTo>
                      <a:pt x="145" y="84"/>
                    </a:lnTo>
                    <a:lnTo>
                      <a:pt x="142" y="62"/>
                    </a:lnTo>
                    <a:lnTo>
                      <a:pt x="145" y="61"/>
                    </a:lnTo>
                    <a:lnTo>
                      <a:pt x="152" y="54"/>
                    </a:lnTo>
                    <a:lnTo>
                      <a:pt x="152" y="42"/>
                    </a:lnTo>
                    <a:lnTo>
                      <a:pt x="135" y="20"/>
                    </a:lnTo>
                    <a:lnTo>
                      <a:pt x="121" y="9"/>
                    </a:lnTo>
                    <a:lnTo>
                      <a:pt x="107" y="3"/>
                    </a:lnTo>
                    <a:lnTo>
                      <a:pt x="95" y="0"/>
                    </a:lnTo>
                    <a:lnTo>
                      <a:pt x="82" y="1"/>
                    </a:lnTo>
                    <a:lnTo>
                      <a:pt x="72" y="4"/>
                    </a:lnTo>
                    <a:lnTo>
                      <a:pt x="62" y="9"/>
                    </a:lnTo>
                    <a:lnTo>
                      <a:pt x="54" y="14"/>
                    </a:lnTo>
                    <a:lnTo>
                      <a:pt x="48" y="19"/>
                    </a:lnTo>
                    <a:lnTo>
                      <a:pt x="39" y="27"/>
                    </a:lnTo>
                    <a:lnTo>
                      <a:pt x="32" y="30"/>
                    </a:lnTo>
                    <a:lnTo>
                      <a:pt x="25" y="30"/>
                    </a:lnTo>
                    <a:lnTo>
                      <a:pt x="21" y="28"/>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73" name="Freeform 163"/>
              <p:cNvSpPr>
                <a:spLocks/>
              </p:cNvSpPr>
              <p:nvPr/>
            </p:nvSpPr>
            <p:spPr bwMode="auto">
              <a:xfrm>
                <a:off x="3656" y="3073"/>
                <a:ext cx="104" cy="106"/>
              </a:xfrm>
              <a:custGeom>
                <a:avLst/>
                <a:gdLst>
                  <a:gd name="T0" fmla="*/ 82 w 104"/>
                  <a:gd name="T1" fmla="*/ 104 h 106"/>
                  <a:gd name="T2" fmla="*/ 62 w 104"/>
                  <a:gd name="T3" fmla="*/ 106 h 106"/>
                  <a:gd name="T4" fmla="*/ 46 w 104"/>
                  <a:gd name="T5" fmla="*/ 101 h 106"/>
                  <a:gd name="T6" fmla="*/ 32 w 104"/>
                  <a:gd name="T7" fmla="*/ 92 h 106"/>
                  <a:gd name="T8" fmla="*/ 20 w 104"/>
                  <a:gd name="T9" fmla="*/ 79 h 106"/>
                  <a:gd name="T10" fmla="*/ 11 w 104"/>
                  <a:gd name="T11" fmla="*/ 67 h 106"/>
                  <a:gd name="T12" fmla="*/ 5 w 104"/>
                  <a:gd name="T13" fmla="*/ 55 h 106"/>
                  <a:gd name="T14" fmla="*/ 1 w 104"/>
                  <a:gd name="T15" fmla="*/ 48 h 106"/>
                  <a:gd name="T16" fmla="*/ 0 w 104"/>
                  <a:gd name="T17" fmla="*/ 44 h 106"/>
                  <a:gd name="T18" fmla="*/ 17 w 104"/>
                  <a:gd name="T19" fmla="*/ 0 h 106"/>
                  <a:gd name="T20" fmla="*/ 18 w 104"/>
                  <a:gd name="T21" fmla="*/ 4 h 106"/>
                  <a:gd name="T22" fmla="*/ 22 w 104"/>
                  <a:gd name="T23" fmla="*/ 12 h 106"/>
                  <a:gd name="T24" fmla="*/ 28 w 104"/>
                  <a:gd name="T25" fmla="*/ 25 h 106"/>
                  <a:gd name="T26" fmla="*/ 38 w 104"/>
                  <a:gd name="T27" fmla="*/ 39 h 106"/>
                  <a:gd name="T28" fmla="*/ 51 w 104"/>
                  <a:gd name="T29" fmla="*/ 53 h 106"/>
                  <a:gd name="T30" fmla="*/ 65 w 104"/>
                  <a:gd name="T31" fmla="*/ 64 h 106"/>
                  <a:gd name="T32" fmla="*/ 84 w 104"/>
                  <a:gd name="T33" fmla="*/ 73 h 106"/>
                  <a:gd name="T34" fmla="*/ 104 w 104"/>
                  <a:gd name="T35" fmla="*/ 74 h 106"/>
                  <a:gd name="T36" fmla="*/ 82 w 104"/>
                  <a:gd name="T37" fmla="*/ 104 h 10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4"/>
                  <a:gd name="T58" fmla="*/ 0 h 106"/>
                  <a:gd name="T59" fmla="*/ 104 w 104"/>
                  <a:gd name="T60" fmla="*/ 106 h 10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4" h="106">
                    <a:moveTo>
                      <a:pt x="82" y="104"/>
                    </a:moveTo>
                    <a:lnTo>
                      <a:pt x="62" y="106"/>
                    </a:lnTo>
                    <a:lnTo>
                      <a:pt x="46" y="101"/>
                    </a:lnTo>
                    <a:lnTo>
                      <a:pt x="32" y="92"/>
                    </a:lnTo>
                    <a:lnTo>
                      <a:pt x="20" y="79"/>
                    </a:lnTo>
                    <a:lnTo>
                      <a:pt x="11" y="67"/>
                    </a:lnTo>
                    <a:lnTo>
                      <a:pt x="5" y="55"/>
                    </a:lnTo>
                    <a:lnTo>
                      <a:pt x="1" y="48"/>
                    </a:lnTo>
                    <a:lnTo>
                      <a:pt x="0" y="44"/>
                    </a:lnTo>
                    <a:lnTo>
                      <a:pt x="17" y="0"/>
                    </a:lnTo>
                    <a:lnTo>
                      <a:pt x="18" y="4"/>
                    </a:lnTo>
                    <a:lnTo>
                      <a:pt x="22" y="12"/>
                    </a:lnTo>
                    <a:lnTo>
                      <a:pt x="28" y="25"/>
                    </a:lnTo>
                    <a:lnTo>
                      <a:pt x="38" y="39"/>
                    </a:lnTo>
                    <a:lnTo>
                      <a:pt x="51" y="53"/>
                    </a:lnTo>
                    <a:lnTo>
                      <a:pt x="65" y="64"/>
                    </a:lnTo>
                    <a:lnTo>
                      <a:pt x="84" y="73"/>
                    </a:lnTo>
                    <a:lnTo>
                      <a:pt x="104" y="74"/>
                    </a:lnTo>
                    <a:lnTo>
                      <a:pt x="82" y="104"/>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74" name="Freeform 164"/>
              <p:cNvSpPr>
                <a:spLocks/>
              </p:cNvSpPr>
              <p:nvPr/>
            </p:nvSpPr>
            <p:spPr bwMode="auto">
              <a:xfrm>
                <a:off x="3637" y="2878"/>
                <a:ext cx="253" cy="273"/>
              </a:xfrm>
              <a:custGeom>
                <a:avLst/>
                <a:gdLst>
                  <a:gd name="T0" fmla="*/ 19 w 253"/>
                  <a:gd name="T1" fmla="*/ 125 h 273"/>
                  <a:gd name="T2" fmla="*/ 3 w 253"/>
                  <a:gd name="T3" fmla="*/ 129 h 273"/>
                  <a:gd name="T4" fmla="*/ 3 w 253"/>
                  <a:gd name="T5" fmla="*/ 169 h 273"/>
                  <a:gd name="T6" fmla="*/ 15 w 253"/>
                  <a:gd name="T7" fmla="*/ 187 h 273"/>
                  <a:gd name="T8" fmla="*/ 30 w 253"/>
                  <a:gd name="T9" fmla="*/ 191 h 273"/>
                  <a:gd name="T10" fmla="*/ 41 w 253"/>
                  <a:gd name="T11" fmla="*/ 190 h 273"/>
                  <a:gd name="T12" fmla="*/ 42 w 253"/>
                  <a:gd name="T13" fmla="*/ 190 h 273"/>
                  <a:gd name="T14" fmla="*/ 48 w 253"/>
                  <a:gd name="T15" fmla="*/ 213 h 273"/>
                  <a:gd name="T16" fmla="*/ 70 w 253"/>
                  <a:gd name="T17" fmla="*/ 245 h 273"/>
                  <a:gd name="T18" fmla="*/ 113 w 253"/>
                  <a:gd name="T19" fmla="*/ 269 h 273"/>
                  <a:gd name="T20" fmla="*/ 171 w 253"/>
                  <a:gd name="T21" fmla="*/ 269 h 273"/>
                  <a:gd name="T22" fmla="*/ 203 w 253"/>
                  <a:gd name="T23" fmla="*/ 247 h 273"/>
                  <a:gd name="T24" fmla="*/ 215 w 253"/>
                  <a:gd name="T25" fmla="*/ 216 h 273"/>
                  <a:gd name="T26" fmla="*/ 218 w 253"/>
                  <a:gd name="T27" fmla="*/ 194 h 273"/>
                  <a:gd name="T28" fmla="*/ 223 w 253"/>
                  <a:gd name="T29" fmla="*/ 190 h 273"/>
                  <a:gd name="T30" fmla="*/ 236 w 253"/>
                  <a:gd name="T31" fmla="*/ 176 h 273"/>
                  <a:gd name="T32" fmla="*/ 233 w 253"/>
                  <a:gd name="T33" fmla="*/ 152 h 273"/>
                  <a:gd name="T34" fmla="*/ 248 w 253"/>
                  <a:gd name="T35" fmla="*/ 114 h 273"/>
                  <a:gd name="T36" fmla="*/ 253 w 253"/>
                  <a:gd name="T37" fmla="*/ 82 h 273"/>
                  <a:gd name="T38" fmla="*/ 246 w 253"/>
                  <a:gd name="T39" fmla="*/ 34 h 273"/>
                  <a:gd name="T40" fmla="*/ 229 w 253"/>
                  <a:gd name="T41" fmla="*/ 14 h 273"/>
                  <a:gd name="T42" fmla="*/ 219 w 253"/>
                  <a:gd name="T43" fmla="*/ 30 h 273"/>
                  <a:gd name="T44" fmla="*/ 203 w 253"/>
                  <a:gd name="T45" fmla="*/ 53 h 273"/>
                  <a:gd name="T46" fmla="*/ 182 w 253"/>
                  <a:gd name="T47" fmla="*/ 73 h 273"/>
                  <a:gd name="T48" fmla="*/ 174 w 253"/>
                  <a:gd name="T49" fmla="*/ 72 h 273"/>
                  <a:gd name="T50" fmla="*/ 176 w 253"/>
                  <a:gd name="T51" fmla="*/ 28 h 273"/>
                  <a:gd name="T52" fmla="*/ 172 w 253"/>
                  <a:gd name="T53" fmla="*/ 4 h 273"/>
                  <a:gd name="T54" fmla="*/ 155 w 253"/>
                  <a:gd name="T55" fmla="*/ 33 h 273"/>
                  <a:gd name="T56" fmla="*/ 118 w 253"/>
                  <a:gd name="T57" fmla="*/ 71 h 273"/>
                  <a:gd name="T58" fmla="*/ 63 w 253"/>
                  <a:gd name="T59" fmla="*/ 101 h 273"/>
                  <a:gd name="T60" fmla="*/ 27 w 253"/>
                  <a:gd name="T61" fmla="*/ 109 h 273"/>
                  <a:gd name="T62" fmla="*/ 20 w 253"/>
                  <a:gd name="T63" fmla="*/ 120 h 27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53"/>
                  <a:gd name="T97" fmla="*/ 0 h 273"/>
                  <a:gd name="T98" fmla="*/ 253 w 253"/>
                  <a:gd name="T99" fmla="*/ 273 h 27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53" h="273">
                    <a:moveTo>
                      <a:pt x="23" y="129"/>
                    </a:moveTo>
                    <a:lnTo>
                      <a:pt x="19" y="125"/>
                    </a:lnTo>
                    <a:lnTo>
                      <a:pt x="11" y="123"/>
                    </a:lnTo>
                    <a:lnTo>
                      <a:pt x="3" y="129"/>
                    </a:lnTo>
                    <a:lnTo>
                      <a:pt x="0" y="153"/>
                    </a:lnTo>
                    <a:lnTo>
                      <a:pt x="3" y="169"/>
                    </a:lnTo>
                    <a:lnTo>
                      <a:pt x="8" y="180"/>
                    </a:lnTo>
                    <a:lnTo>
                      <a:pt x="15" y="187"/>
                    </a:lnTo>
                    <a:lnTo>
                      <a:pt x="23" y="191"/>
                    </a:lnTo>
                    <a:lnTo>
                      <a:pt x="30" y="191"/>
                    </a:lnTo>
                    <a:lnTo>
                      <a:pt x="37" y="191"/>
                    </a:lnTo>
                    <a:lnTo>
                      <a:pt x="41" y="190"/>
                    </a:lnTo>
                    <a:lnTo>
                      <a:pt x="42" y="187"/>
                    </a:lnTo>
                    <a:lnTo>
                      <a:pt x="42" y="190"/>
                    </a:lnTo>
                    <a:lnTo>
                      <a:pt x="44" y="199"/>
                    </a:lnTo>
                    <a:lnTo>
                      <a:pt x="48" y="213"/>
                    </a:lnTo>
                    <a:lnTo>
                      <a:pt x="57" y="229"/>
                    </a:lnTo>
                    <a:lnTo>
                      <a:pt x="70" y="245"/>
                    </a:lnTo>
                    <a:lnTo>
                      <a:pt x="89" y="259"/>
                    </a:lnTo>
                    <a:lnTo>
                      <a:pt x="113" y="269"/>
                    </a:lnTo>
                    <a:lnTo>
                      <a:pt x="146" y="273"/>
                    </a:lnTo>
                    <a:lnTo>
                      <a:pt x="171" y="269"/>
                    </a:lnTo>
                    <a:lnTo>
                      <a:pt x="190" y="259"/>
                    </a:lnTo>
                    <a:lnTo>
                      <a:pt x="203" y="247"/>
                    </a:lnTo>
                    <a:lnTo>
                      <a:pt x="211" y="231"/>
                    </a:lnTo>
                    <a:lnTo>
                      <a:pt x="215" y="216"/>
                    </a:lnTo>
                    <a:lnTo>
                      <a:pt x="218" y="202"/>
                    </a:lnTo>
                    <a:lnTo>
                      <a:pt x="218" y="194"/>
                    </a:lnTo>
                    <a:lnTo>
                      <a:pt x="218" y="190"/>
                    </a:lnTo>
                    <a:lnTo>
                      <a:pt x="223" y="190"/>
                    </a:lnTo>
                    <a:lnTo>
                      <a:pt x="230" y="186"/>
                    </a:lnTo>
                    <a:lnTo>
                      <a:pt x="236" y="176"/>
                    </a:lnTo>
                    <a:lnTo>
                      <a:pt x="230" y="158"/>
                    </a:lnTo>
                    <a:lnTo>
                      <a:pt x="233" y="152"/>
                    </a:lnTo>
                    <a:lnTo>
                      <a:pt x="241" y="135"/>
                    </a:lnTo>
                    <a:lnTo>
                      <a:pt x="248" y="114"/>
                    </a:lnTo>
                    <a:lnTo>
                      <a:pt x="253" y="91"/>
                    </a:lnTo>
                    <a:lnTo>
                      <a:pt x="253" y="82"/>
                    </a:lnTo>
                    <a:lnTo>
                      <a:pt x="252" y="61"/>
                    </a:lnTo>
                    <a:lnTo>
                      <a:pt x="246" y="34"/>
                    </a:lnTo>
                    <a:lnTo>
                      <a:pt x="230" y="11"/>
                    </a:lnTo>
                    <a:lnTo>
                      <a:pt x="229" y="14"/>
                    </a:lnTo>
                    <a:lnTo>
                      <a:pt x="225" y="20"/>
                    </a:lnTo>
                    <a:lnTo>
                      <a:pt x="219" y="30"/>
                    </a:lnTo>
                    <a:lnTo>
                      <a:pt x="211" y="42"/>
                    </a:lnTo>
                    <a:lnTo>
                      <a:pt x="203" y="53"/>
                    </a:lnTo>
                    <a:lnTo>
                      <a:pt x="192" y="65"/>
                    </a:lnTo>
                    <a:lnTo>
                      <a:pt x="182" y="73"/>
                    </a:lnTo>
                    <a:lnTo>
                      <a:pt x="172" y="80"/>
                    </a:lnTo>
                    <a:lnTo>
                      <a:pt x="174" y="72"/>
                    </a:lnTo>
                    <a:lnTo>
                      <a:pt x="176" y="53"/>
                    </a:lnTo>
                    <a:lnTo>
                      <a:pt x="176" y="28"/>
                    </a:lnTo>
                    <a:lnTo>
                      <a:pt x="175" y="0"/>
                    </a:lnTo>
                    <a:lnTo>
                      <a:pt x="172" y="4"/>
                    </a:lnTo>
                    <a:lnTo>
                      <a:pt x="166" y="16"/>
                    </a:lnTo>
                    <a:lnTo>
                      <a:pt x="155" y="33"/>
                    </a:lnTo>
                    <a:lnTo>
                      <a:pt x="138" y="52"/>
                    </a:lnTo>
                    <a:lnTo>
                      <a:pt x="118" y="71"/>
                    </a:lnTo>
                    <a:lnTo>
                      <a:pt x="92" y="89"/>
                    </a:lnTo>
                    <a:lnTo>
                      <a:pt x="63" y="101"/>
                    </a:lnTo>
                    <a:lnTo>
                      <a:pt x="29" y="108"/>
                    </a:lnTo>
                    <a:lnTo>
                      <a:pt x="27" y="109"/>
                    </a:lnTo>
                    <a:lnTo>
                      <a:pt x="23" y="113"/>
                    </a:lnTo>
                    <a:lnTo>
                      <a:pt x="20" y="120"/>
                    </a:lnTo>
                    <a:lnTo>
                      <a:pt x="23" y="129"/>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75" name="Freeform 165"/>
              <p:cNvSpPr>
                <a:spLocks/>
              </p:cNvSpPr>
              <p:nvPr/>
            </p:nvSpPr>
            <p:spPr bwMode="auto">
              <a:xfrm>
                <a:off x="3561" y="2801"/>
                <a:ext cx="351" cy="378"/>
              </a:xfrm>
              <a:custGeom>
                <a:avLst/>
                <a:gdLst>
                  <a:gd name="T0" fmla="*/ 287 w 351"/>
                  <a:gd name="T1" fmla="*/ 314 h 378"/>
                  <a:gd name="T2" fmla="*/ 193 w 351"/>
                  <a:gd name="T3" fmla="*/ 357 h 378"/>
                  <a:gd name="T4" fmla="*/ 115 w 351"/>
                  <a:gd name="T5" fmla="*/ 286 h 378"/>
                  <a:gd name="T6" fmla="*/ 87 w 351"/>
                  <a:gd name="T7" fmla="*/ 264 h 378"/>
                  <a:gd name="T8" fmla="*/ 71 w 351"/>
                  <a:gd name="T9" fmla="*/ 220 h 378"/>
                  <a:gd name="T10" fmla="*/ 95 w 351"/>
                  <a:gd name="T11" fmla="*/ 187 h 378"/>
                  <a:gd name="T12" fmla="*/ 143 w 351"/>
                  <a:gd name="T13" fmla="*/ 125 h 378"/>
                  <a:gd name="T14" fmla="*/ 168 w 351"/>
                  <a:gd name="T15" fmla="*/ 117 h 378"/>
                  <a:gd name="T16" fmla="*/ 132 w 351"/>
                  <a:gd name="T17" fmla="*/ 155 h 378"/>
                  <a:gd name="T18" fmla="*/ 146 w 351"/>
                  <a:gd name="T19" fmla="*/ 173 h 378"/>
                  <a:gd name="T20" fmla="*/ 242 w 351"/>
                  <a:gd name="T21" fmla="*/ 83 h 378"/>
                  <a:gd name="T22" fmla="*/ 256 w 351"/>
                  <a:gd name="T23" fmla="*/ 139 h 378"/>
                  <a:gd name="T24" fmla="*/ 290 w 351"/>
                  <a:gd name="T25" fmla="*/ 106 h 378"/>
                  <a:gd name="T26" fmla="*/ 323 w 351"/>
                  <a:gd name="T27" fmla="*/ 106 h 378"/>
                  <a:gd name="T28" fmla="*/ 339 w 351"/>
                  <a:gd name="T29" fmla="*/ 134 h 378"/>
                  <a:gd name="T30" fmla="*/ 317 w 351"/>
                  <a:gd name="T31" fmla="*/ 67 h 378"/>
                  <a:gd name="T32" fmla="*/ 234 w 351"/>
                  <a:gd name="T33" fmla="*/ 12 h 378"/>
                  <a:gd name="T34" fmla="*/ 182 w 351"/>
                  <a:gd name="T35" fmla="*/ 16 h 378"/>
                  <a:gd name="T36" fmla="*/ 95 w 351"/>
                  <a:gd name="T37" fmla="*/ 23 h 378"/>
                  <a:gd name="T38" fmla="*/ 23 w 351"/>
                  <a:gd name="T39" fmla="*/ 150 h 378"/>
                  <a:gd name="T40" fmla="*/ 53 w 351"/>
                  <a:gd name="T41" fmla="*/ 246 h 378"/>
                  <a:gd name="T42" fmla="*/ 55 w 351"/>
                  <a:gd name="T43" fmla="*/ 269 h 378"/>
                  <a:gd name="T44" fmla="*/ 17 w 351"/>
                  <a:gd name="T45" fmla="*/ 311 h 378"/>
                  <a:gd name="T46" fmla="*/ 13 w 351"/>
                  <a:gd name="T47" fmla="*/ 359 h 378"/>
                  <a:gd name="T48" fmla="*/ 22 w 351"/>
                  <a:gd name="T49" fmla="*/ 326 h 378"/>
                  <a:gd name="T50" fmla="*/ 34 w 351"/>
                  <a:gd name="T51" fmla="*/ 320 h 378"/>
                  <a:gd name="T52" fmla="*/ 58 w 351"/>
                  <a:gd name="T53" fmla="*/ 335 h 378"/>
                  <a:gd name="T54" fmla="*/ 57 w 351"/>
                  <a:gd name="T55" fmla="*/ 260 h 378"/>
                  <a:gd name="T56" fmla="*/ 60 w 351"/>
                  <a:gd name="T57" fmla="*/ 253 h 378"/>
                  <a:gd name="T58" fmla="*/ 77 w 351"/>
                  <a:gd name="T59" fmla="*/ 255 h 378"/>
                  <a:gd name="T60" fmla="*/ 77 w 351"/>
                  <a:gd name="T61" fmla="*/ 300 h 378"/>
                  <a:gd name="T62" fmla="*/ 44 w 351"/>
                  <a:gd name="T63" fmla="*/ 372 h 378"/>
                  <a:gd name="T64" fmla="*/ 29 w 351"/>
                  <a:gd name="T65" fmla="*/ 360 h 378"/>
                  <a:gd name="T66" fmla="*/ 13 w 351"/>
                  <a:gd name="T67" fmla="*/ 378 h 378"/>
                  <a:gd name="T68" fmla="*/ 8 w 351"/>
                  <a:gd name="T69" fmla="*/ 305 h 378"/>
                  <a:gd name="T70" fmla="*/ 46 w 351"/>
                  <a:gd name="T71" fmla="*/ 265 h 378"/>
                  <a:gd name="T72" fmla="*/ 44 w 351"/>
                  <a:gd name="T73" fmla="*/ 253 h 378"/>
                  <a:gd name="T74" fmla="*/ 22 w 351"/>
                  <a:gd name="T75" fmla="*/ 198 h 378"/>
                  <a:gd name="T76" fmla="*/ 36 w 351"/>
                  <a:gd name="T77" fmla="*/ 57 h 378"/>
                  <a:gd name="T78" fmla="*/ 175 w 351"/>
                  <a:gd name="T79" fmla="*/ 4 h 378"/>
                  <a:gd name="T80" fmla="*/ 223 w 351"/>
                  <a:gd name="T81" fmla="*/ 4 h 378"/>
                  <a:gd name="T82" fmla="*/ 332 w 351"/>
                  <a:gd name="T83" fmla="*/ 61 h 378"/>
                  <a:gd name="T84" fmla="*/ 341 w 351"/>
                  <a:gd name="T85" fmla="*/ 168 h 378"/>
                  <a:gd name="T86" fmla="*/ 325 w 351"/>
                  <a:gd name="T87" fmla="*/ 158 h 378"/>
                  <a:gd name="T88" fmla="*/ 301 w 351"/>
                  <a:gd name="T89" fmla="*/ 109 h 378"/>
                  <a:gd name="T90" fmla="*/ 241 w 351"/>
                  <a:gd name="T91" fmla="*/ 171 h 378"/>
                  <a:gd name="T92" fmla="*/ 246 w 351"/>
                  <a:gd name="T93" fmla="*/ 93 h 378"/>
                  <a:gd name="T94" fmla="*/ 174 w 351"/>
                  <a:gd name="T95" fmla="*/ 168 h 378"/>
                  <a:gd name="T96" fmla="*/ 106 w 351"/>
                  <a:gd name="T97" fmla="*/ 193 h 378"/>
                  <a:gd name="T98" fmla="*/ 100 w 351"/>
                  <a:gd name="T99" fmla="*/ 214 h 378"/>
                  <a:gd name="T100" fmla="*/ 81 w 351"/>
                  <a:gd name="T101" fmla="*/ 225 h 378"/>
                  <a:gd name="T102" fmla="*/ 113 w 351"/>
                  <a:gd name="T103" fmla="*/ 260 h 378"/>
                  <a:gd name="T104" fmla="*/ 120 w 351"/>
                  <a:gd name="T105" fmla="*/ 271 h 378"/>
                  <a:gd name="T106" fmla="*/ 141 w 351"/>
                  <a:gd name="T107" fmla="*/ 311 h 378"/>
                  <a:gd name="T108" fmla="*/ 248 w 351"/>
                  <a:gd name="T109" fmla="*/ 338 h 378"/>
                  <a:gd name="T110" fmla="*/ 290 w 351"/>
                  <a:gd name="T111" fmla="*/ 286 h 378"/>
                  <a:gd name="T112" fmla="*/ 279 w 351"/>
                  <a:gd name="T113" fmla="*/ 273 h 378"/>
                  <a:gd name="T114" fmla="*/ 306 w 351"/>
                  <a:gd name="T115" fmla="*/ 254 h 378"/>
                  <a:gd name="T116" fmla="*/ 284 w 351"/>
                  <a:gd name="T117" fmla="*/ 233 h 378"/>
                  <a:gd name="T118" fmla="*/ 309 w 351"/>
                  <a:gd name="T119" fmla="*/ 235 h 378"/>
                  <a:gd name="T120" fmla="*/ 301 w 351"/>
                  <a:gd name="T121" fmla="*/ 274 h 37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1"/>
                  <a:gd name="T184" fmla="*/ 0 h 378"/>
                  <a:gd name="T185" fmla="*/ 351 w 351"/>
                  <a:gd name="T186" fmla="*/ 378 h 37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1" h="378">
                    <a:moveTo>
                      <a:pt x="299" y="274"/>
                    </a:moveTo>
                    <a:lnTo>
                      <a:pt x="299" y="278"/>
                    </a:lnTo>
                    <a:lnTo>
                      <a:pt x="298" y="287"/>
                    </a:lnTo>
                    <a:lnTo>
                      <a:pt x="294" y="300"/>
                    </a:lnTo>
                    <a:lnTo>
                      <a:pt x="287" y="314"/>
                    </a:lnTo>
                    <a:lnTo>
                      <a:pt x="279" y="329"/>
                    </a:lnTo>
                    <a:lnTo>
                      <a:pt x="266" y="343"/>
                    </a:lnTo>
                    <a:lnTo>
                      <a:pt x="248" y="353"/>
                    </a:lnTo>
                    <a:lnTo>
                      <a:pt x="225" y="358"/>
                    </a:lnTo>
                    <a:lnTo>
                      <a:pt x="193" y="357"/>
                    </a:lnTo>
                    <a:lnTo>
                      <a:pt x="166" y="348"/>
                    </a:lnTo>
                    <a:lnTo>
                      <a:pt x="146" y="334"/>
                    </a:lnTo>
                    <a:lnTo>
                      <a:pt x="132" y="317"/>
                    </a:lnTo>
                    <a:lnTo>
                      <a:pt x="122" y="301"/>
                    </a:lnTo>
                    <a:lnTo>
                      <a:pt x="115" y="286"/>
                    </a:lnTo>
                    <a:lnTo>
                      <a:pt x="113" y="276"/>
                    </a:lnTo>
                    <a:lnTo>
                      <a:pt x="112" y="272"/>
                    </a:lnTo>
                    <a:lnTo>
                      <a:pt x="101" y="272"/>
                    </a:lnTo>
                    <a:lnTo>
                      <a:pt x="94" y="269"/>
                    </a:lnTo>
                    <a:lnTo>
                      <a:pt x="87" y="264"/>
                    </a:lnTo>
                    <a:lnTo>
                      <a:pt x="82" y="257"/>
                    </a:lnTo>
                    <a:lnTo>
                      <a:pt x="79" y="249"/>
                    </a:lnTo>
                    <a:lnTo>
                      <a:pt x="75" y="239"/>
                    </a:lnTo>
                    <a:lnTo>
                      <a:pt x="72" y="230"/>
                    </a:lnTo>
                    <a:lnTo>
                      <a:pt x="71" y="220"/>
                    </a:lnTo>
                    <a:lnTo>
                      <a:pt x="72" y="206"/>
                    </a:lnTo>
                    <a:lnTo>
                      <a:pt x="79" y="197"/>
                    </a:lnTo>
                    <a:lnTo>
                      <a:pt x="86" y="195"/>
                    </a:lnTo>
                    <a:lnTo>
                      <a:pt x="90" y="193"/>
                    </a:lnTo>
                    <a:lnTo>
                      <a:pt x="95" y="187"/>
                    </a:lnTo>
                    <a:lnTo>
                      <a:pt x="103" y="177"/>
                    </a:lnTo>
                    <a:lnTo>
                      <a:pt x="112" y="164"/>
                    </a:lnTo>
                    <a:lnTo>
                      <a:pt x="122" y="150"/>
                    </a:lnTo>
                    <a:lnTo>
                      <a:pt x="132" y="138"/>
                    </a:lnTo>
                    <a:lnTo>
                      <a:pt x="143" y="125"/>
                    </a:lnTo>
                    <a:lnTo>
                      <a:pt x="153" y="116"/>
                    </a:lnTo>
                    <a:lnTo>
                      <a:pt x="163" y="110"/>
                    </a:lnTo>
                    <a:lnTo>
                      <a:pt x="175" y="107"/>
                    </a:lnTo>
                    <a:lnTo>
                      <a:pt x="174" y="111"/>
                    </a:lnTo>
                    <a:lnTo>
                      <a:pt x="168" y="117"/>
                    </a:lnTo>
                    <a:lnTo>
                      <a:pt x="165" y="120"/>
                    </a:lnTo>
                    <a:lnTo>
                      <a:pt x="155" y="128"/>
                    </a:lnTo>
                    <a:lnTo>
                      <a:pt x="146" y="136"/>
                    </a:lnTo>
                    <a:lnTo>
                      <a:pt x="138" y="145"/>
                    </a:lnTo>
                    <a:lnTo>
                      <a:pt x="132" y="155"/>
                    </a:lnTo>
                    <a:lnTo>
                      <a:pt x="127" y="164"/>
                    </a:lnTo>
                    <a:lnTo>
                      <a:pt x="123" y="172"/>
                    </a:lnTo>
                    <a:lnTo>
                      <a:pt x="122" y="177"/>
                    </a:lnTo>
                    <a:lnTo>
                      <a:pt x="120" y="178"/>
                    </a:lnTo>
                    <a:lnTo>
                      <a:pt x="146" y="173"/>
                    </a:lnTo>
                    <a:lnTo>
                      <a:pt x="170" y="159"/>
                    </a:lnTo>
                    <a:lnTo>
                      <a:pt x="193" y="142"/>
                    </a:lnTo>
                    <a:lnTo>
                      <a:pt x="213" y="121"/>
                    </a:lnTo>
                    <a:lnTo>
                      <a:pt x="229" y="101"/>
                    </a:lnTo>
                    <a:lnTo>
                      <a:pt x="242" y="83"/>
                    </a:lnTo>
                    <a:lnTo>
                      <a:pt x="251" y="72"/>
                    </a:lnTo>
                    <a:lnTo>
                      <a:pt x="253" y="67"/>
                    </a:lnTo>
                    <a:lnTo>
                      <a:pt x="258" y="98"/>
                    </a:lnTo>
                    <a:lnTo>
                      <a:pt x="258" y="123"/>
                    </a:lnTo>
                    <a:lnTo>
                      <a:pt x="256" y="139"/>
                    </a:lnTo>
                    <a:lnTo>
                      <a:pt x="255" y="144"/>
                    </a:lnTo>
                    <a:lnTo>
                      <a:pt x="265" y="136"/>
                    </a:lnTo>
                    <a:lnTo>
                      <a:pt x="274" y="126"/>
                    </a:lnTo>
                    <a:lnTo>
                      <a:pt x="282" y="116"/>
                    </a:lnTo>
                    <a:lnTo>
                      <a:pt x="290" y="106"/>
                    </a:lnTo>
                    <a:lnTo>
                      <a:pt x="298" y="96"/>
                    </a:lnTo>
                    <a:lnTo>
                      <a:pt x="303" y="88"/>
                    </a:lnTo>
                    <a:lnTo>
                      <a:pt x="305" y="83"/>
                    </a:lnTo>
                    <a:lnTo>
                      <a:pt x="306" y="81"/>
                    </a:lnTo>
                    <a:lnTo>
                      <a:pt x="323" y="106"/>
                    </a:lnTo>
                    <a:lnTo>
                      <a:pt x="331" y="133"/>
                    </a:lnTo>
                    <a:lnTo>
                      <a:pt x="333" y="153"/>
                    </a:lnTo>
                    <a:lnTo>
                      <a:pt x="333" y="160"/>
                    </a:lnTo>
                    <a:lnTo>
                      <a:pt x="337" y="147"/>
                    </a:lnTo>
                    <a:lnTo>
                      <a:pt x="339" y="134"/>
                    </a:lnTo>
                    <a:lnTo>
                      <a:pt x="339" y="123"/>
                    </a:lnTo>
                    <a:lnTo>
                      <a:pt x="337" y="110"/>
                    </a:lnTo>
                    <a:lnTo>
                      <a:pt x="333" y="97"/>
                    </a:lnTo>
                    <a:lnTo>
                      <a:pt x="325" y="83"/>
                    </a:lnTo>
                    <a:lnTo>
                      <a:pt x="317" y="67"/>
                    </a:lnTo>
                    <a:lnTo>
                      <a:pt x="304" y="48"/>
                    </a:lnTo>
                    <a:lnTo>
                      <a:pt x="289" y="31"/>
                    </a:lnTo>
                    <a:lnTo>
                      <a:pt x="271" y="21"/>
                    </a:lnTo>
                    <a:lnTo>
                      <a:pt x="253" y="15"/>
                    </a:lnTo>
                    <a:lnTo>
                      <a:pt x="234" y="12"/>
                    </a:lnTo>
                    <a:lnTo>
                      <a:pt x="218" y="14"/>
                    </a:lnTo>
                    <a:lnTo>
                      <a:pt x="204" y="15"/>
                    </a:lnTo>
                    <a:lnTo>
                      <a:pt x="195" y="16"/>
                    </a:lnTo>
                    <a:lnTo>
                      <a:pt x="191" y="18"/>
                    </a:lnTo>
                    <a:lnTo>
                      <a:pt x="182" y="16"/>
                    </a:lnTo>
                    <a:lnTo>
                      <a:pt x="170" y="12"/>
                    </a:lnTo>
                    <a:lnTo>
                      <a:pt x="156" y="10"/>
                    </a:lnTo>
                    <a:lnTo>
                      <a:pt x="138" y="9"/>
                    </a:lnTo>
                    <a:lnTo>
                      <a:pt x="118" y="12"/>
                    </a:lnTo>
                    <a:lnTo>
                      <a:pt x="95" y="23"/>
                    </a:lnTo>
                    <a:lnTo>
                      <a:pt x="70" y="43"/>
                    </a:lnTo>
                    <a:lnTo>
                      <a:pt x="41" y="73"/>
                    </a:lnTo>
                    <a:lnTo>
                      <a:pt x="28" y="97"/>
                    </a:lnTo>
                    <a:lnTo>
                      <a:pt x="22" y="124"/>
                    </a:lnTo>
                    <a:lnTo>
                      <a:pt x="23" y="150"/>
                    </a:lnTo>
                    <a:lnTo>
                      <a:pt x="28" y="177"/>
                    </a:lnTo>
                    <a:lnTo>
                      <a:pt x="34" y="202"/>
                    </a:lnTo>
                    <a:lnTo>
                      <a:pt x="43" y="222"/>
                    </a:lnTo>
                    <a:lnTo>
                      <a:pt x="49" y="238"/>
                    </a:lnTo>
                    <a:lnTo>
                      <a:pt x="53" y="246"/>
                    </a:lnTo>
                    <a:lnTo>
                      <a:pt x="56" y="254"/>
                    </a:lnTo>
                    <a:lnTo>
                      <a:pt x="56" y="259"/>
                    </a:lnTo>
                    <a:lnTo>
                      <a:pt x="55" y="264"/>
                    </a:lnTo>
                    <a:lnTo>
                      <a:pt x="55" y="265"/>
                    </a:lnTo>
                    <a:lnTo>
                      <a:pt x="55" y="269"/>
                    </a:lnTo>
                    <a:lnTo>
                      <a:pt x="51" y="274"/>
                    </a:lnTo>
                    <a:lnTo>
                      <a:pt x="44" y="282"/>
                    </a:lnTo>
                    <a:lnTo>
                      <a:pt x="37" y="288"/>
                    </a:lnTo>
                    <a:lnTo>
                      <a:pt x="24" y="300"/>
                    </a:lnTo>
                    <a:lnTo>
                      <a:pt x="17" y="311"/>
                    </a:lnTo>
                    <a:lnTo>
                      <a:pt x="11" y="324"/>
                    </a:lnTo>
                    <a:lnTo>
                      <a:pt x="10" y="335"/>
                    </a:lnTo>
                    <a:lnTo>
                      <a:pt x="10" y="345"/>
                    </a:lnTo>
                    <a:lnTo>
                      <a:pt x="11" y="354"/>
                    </a:lnTo>
                    <a:lnTo>
                      <a:pt x="13" y="359"/>
                    </a:lnTo>
                    <a:lnTo>
                      <a:pt x="14" y="362"/>
                    </a:lnTo>
                    <a:lnTo>
                      <a:pt x="20" y="348"/>
                    </a:lnTo>
                    <a:lnTo>
                      <a:pt x="19" y="339"/>
                    </a:lnTo>
                    <a:lnTo>
                      <a:pt x="20" y="331"/>
                    </a:lnTo>
                    <a:lnTo>
                      <a:pt x="22" y="326"/>
                    </a:lnTo>
                    <a:lnTo>
                      <a:pt x="25" y="320"/>
                    </a:lnTo>
                    <a:lnTo>
                      <a:pt x="29" y="314"/>
                    </a:lnTo>
                    <a:lnTo>
                      <a:pt x="32" y="314"/>
                    </a:lnTo>
                    <a:lnTo>
                      <a:pt x="34" y="317"/>
                    </a:lnTo>
                    <a:lnTo>
                      <a:pt x="34" y="320"/>
                    </a:lnTo>
                    <a:lnTo>
                      <a:pt x="29" y="334"/>
                    </a:lnTo>
                    <a:lnTo>
                      <a:pt x="32" y="348"/>
                    </a:lnTo>
                    <a:lnTo>
                      <a:pt x="37" y="358"/>
                    </a:lnTo>
                    <a:lnTo>
                      <a:pt x="39" y="362"/>
                    </a:lnTo>
                    <a:lnTo>
                      <a:pt x="58" y="335"/>
                    </a:lnTo>
                    <a:lnTo>
                      <a:pt x="67" y="303"/>
                    </a:lnTo>
                    <a:lnTo>
                      <a:pt x="68" y="277"/>
                    </a:lnTo>
                    <a:lnTo>
                      <a:pt x="67" y="267"/>
                    </a:lnTo>
                    <a:lnTo>
                      <a:pt x="57" y="264"/>
                    </a:lnTo>
                    <a:lnTo>
                      <a:pt x="57" y="260"/>
                    </a:lnTo>
                    <a:lnTo>
                      <a:pt x="61" y="259"/>
                    </a:lnTo>
                    <a:lnTo>
                      <a:pt x="65" y="258"/>
                    </a:lnTo>
                    <a:lnTo>
                      <a:pt x="72" y="258"/>
                    </a:lnTo>
                    <a:lnTo>
                      <a:pt x="68" y="255"/>
                    </a:lnTo>
                    <a:lnTo>
                      <a:pt x="60" y="253"/>
                    </a:lnTo>
                    <a:lnTo>
                      <a:pt x="56" y="252"/>
                    </a:lnTo>
                    <a:lnTo>
                      <a:pt x="57" y="250"/>
                    </a:lnTo>
                    <a:lnTo>
                      <a:pt x="60" y="248"/>
                    </a:lnTo>
                    <a:lnTo>
                      <a:pt x="66" y="249"/>
                    </a:lnTo>
                    <a:lnTo>
                      <a:pt x="77" y="255"/>
                    </a:lnTo>
                    <a:lnTo>
                      <a:pt x="84" y="262"/>
                    </a:lnTo>
                    <a:lnTo>
                      <a:pt x="82" y="267"/>
                    </a:lnTo>
                    <a:lnTo>
                      <a:pt x="77" y="269"/>
                    </a:lnTo>
                    <a:lnTo>
                      <a:pt x="75" y="271"/>
                    </a:lnTo>
                    <a:lnTo>
                      <a:pt x="77" y="300"/>
                    </a:lnTo>
                    <a:lnTo>
                      <a:pt x="75" y="322"/>
                    </a:lnTo>
                    <a:lnTo>
                      <a:pt x="68" y="341"/>
                    </a:lnTo>
                    <a:lnTo>
                      <a:pt x="61" y="355"/>
                    </a:lnTo>
                    <a:lnTo>
                      <a:pt x="52" y="365"/>
                    </a:lnTo>
                    <a:lnTo>
                      <a:pt x="44" y="372"/>
                    </a:lnTo>
                    <a:lnTo>
                      <a:pt x="38" y="376"/>
                    </a:lnTo>
                    <a:lnTo>
                      <a:pt x="36" y="377"/>
                    </a:lnTo>
                    <a:lnTo>
                      <a:pt x="33" y="369"/>
                    </a:lnTo>
                    <a:lnTo>
                      <a:pt x="30" y="364"/>
                    </a:lnTo>
                    <a:lnTo>
                      <a:pt x="29" y="360"/>
                    </a:lnTo>
                    <a:lnTo>
                      <a:pt x="29" y="359"/>
                    </a:lnTo>
                    <a:lnTo>
                      <a:pt x="25" y="368"/>
                    </a:lnTo>
                    <a:lnTo>
                      <a:pt x="19" y="373"/>
                    </a:lnTo>
                    <a:lnTo>
                      <a:pt x="15" y="377"/>
                    </a:lnTo>
                    <a:lnTo>
                      <a:pt x="13" y="378"/>
                    </a:lnTo>
                    <a:lnTo>
                      <a:pt x="5" y="362"/>
                    </a:lnTo>
                    <a:lnTo>
                      <a:pt x="1" y="346"/>
                    </a:lnTo>
                    <a:lnTo>
                      <a:pt x="0" y="331"/>
                    </a:lnTo>
                    <a:lnTo>
                      <a:pt x="3" y="317"/>
                    </a:lnTo>
                    <a:lnTo>
                      <a:pt x="8" y="305"/>
                    </a:lnTo>
                    <a:lnTo>
                      <a:pt x="14" y="295"/>
                    </a:lnTo>
                    <a:lnTo>
                      <a:pt x="23" y="284"/>
                    </a:lnTo>
                    <a:lnTo>
                      <a:pt x="32" y="278"/>
                    </a:lnTo>
                    <a:lnTo>
                      <a:pt x="42" y="271"/>
                    </a:lnTo>
                    <a:lnTo>
                      <a:pt x="46" y="265"/>
                    </a:lnTo>
                    <a:lnTo>
                      <a:pt x="46" y="263"/>
                    </a:lnTo>
                    <a:lnTo>
                      <a:pt x="44" y="262"/>
                    </a:lnTo>
                    <a:lnTo>
                      <a:pt x="42" y="258"/>
                    </a:lnTo>
                    <a:lnTo>
                      <a:pt x="43" y="254"/>
                    </a:lnTo>
                    <a:lnTo>
                      <a:pt x="44" y="253"/>
                    </a:lnTo>
                    <a:lnTo>
                      <a:pt x="46" y="252"/>
                    </a:lnTo>
                    <a:lnTo>
                      <a:pt x="43" y="248"/>
                    </a:lnTo>
                    <a:lnTo>
                      <a:pt x="38" y="236"/>
                    </a:lnTo>
                    <a:lnTo>
                      <a:pt x="30" y="220"/>
                    </a:lnTo>
                    <a:lnTo>
                      <a:pt x="22" y="198"/>
                    </a:lnTo>
                    <a:lnTo>
                      <a:pt x="14" y="176"/>
                    </a:lnTo>
                    <a:lnTo>
                      <a:pt x="9" y="152"/>
                    </a:lnTo>
                    <a:lnTo>
                      <a:pt x="8" y="128"/>
                    </a:lnTo>
                    <a:lnTo>
                      <a:pt x="11" y="106"/>
                    </a:lnTo>
                    <a:lnTo>
                      <a:pt x="36" y="57"/>
                    </a:lnTo>
                    <a:lnTo>
                      <a:pt x="63" y="25"/>
                    </a:lnTo>
                    <a:lnTo>
                      <a:pt x="94" y="6"/>
                    </a:lnTo>
                    <a:lnTo>
                      <a:pt x="124" y="0"/>
                    </a:lnTo>
                    <a:lnTo>
                      <a:pt x="152" y="0"/>
                    </a:lnTo>
                    <a:lnTo>
                      <a:pt x="175" y="4"/>
                    </a:lnTo>
                    <a:lnTo>
                      <a:pt x="190" y="9"/>
                    </a:lnTo>
                    <a:lnTo>
                      <a:pt x="195" y="11"/>
                    </a:lnTo>
                    <a:lnTo>
                      <a:pt x="199" y="10"/>
                    </a:lnTo>
                    <a:lnTo>
                      <a:pt x="209" y="6"/>
                    </a:lnTo>
                    <a:lnTo>
                      <a:pt x="223" y="4"/>
                    </a:lnTo>
                    <a:lnTo>
                      <a:pt x="242" y="2"/>
                    </a:lnTo>
                    <a:lnTo>
                      <a:pt x="263" y="5"/>
                    </a:lnTo>
                    <a:lnTo>
                      <a:pt x="286" y="15"/>
                    </a:lnTo>
                    <a:lnTo>
                      <a:pt x="309" y="33"/>
                    </a:lnTo>
                    <a:lnTo>
                      <a:pt x="332" y="61"/>
                    </a:lnTo>
                    <a:lnTo>
                      <a:pt x="346" y="88"/>
                    </a:lnTo>
                    <a:lnTo>
                      <a:pt x="351" y="112"/>
                    </a:lnTo>
                    <a:lnTo>
                      <a:pt x="351" y="134"/>
                    </a:lnTo>
                    <a:lnTo>
                      <a:pt x="347" y="153"/>
                    </a:lnTo>
                    <a:lnTo>
                      <a:pt x="341" y="168"/>
                    </a:lnTo>
                    <a:lnTo>
                      <a:pt x="333" y="179"/>
                    </a:lnTo>
                    <a:lnTo>
                      <a:pt x="328" y="186"/>
                    </a:lnTo>
                    <a:lnTo>
                      <a:pt x="325" y="188"/>
                    </a:lnTo>
                    <a:lnTo>
                      <a:pt x="325" y="179"/>
                    </a:lnTo>
                    <a:lnTo>
                      <a:pt x="325" y="158"/>
                    </a:lnTo>
                    <a:lnTo>
                      <a:pt x="320" y="126"/>
                    </a:lnTo>
                    <a:lnTo>
                      <a:pt x="309" y="93"/>
                    </a:lnTo>
                    <a:lnTo>
                      <a:pt x="308" y="95"/>
                    </a:lnTo>
                    <a:lnTo>
                      <a:pt x="305" y="101"/>
                    </a:lnTo>
                    <a:lnTo>
                      <a:pt x="301" y="109"/>
                    </a:lnTo>
                    <a:lnTo>
                      <a:pt x="295" y="119"/>
                    </a:lnTo>
                    <a:lnTo>
                      <a:pt x="286" y="130"/>
                    </a:lnTo>
                    <a:lnTo>
                      <a:pt x="274" y="144"/>
                    </a:lnTo>
                    <a:lnTo>
                      <a:pt x="258" y="157"/>
                    </a:lnTo>
                    <a:lnTo>
                      <a:pt x="241" y="171"/>
                    </a:lnTo>
                    <a:lnTo>
                      <a:pt x="242" y="166"/>
                    </a:lnTo>
                    <a:lnTo>
                      <a:pt x="246" y="152"/>
                    </a:lnTo>
                    <a:lnTo>
                      <a:pt x="248" y="126"/>
                    </a:lnTo>
                    <a:lnTo>
                      <a:pt x="248" y="90"/>
                    </a:lnTo>
                    <a:lnTo>
                      <a:pt x="246" y="93"/>
                    </a:lnTo>
                    <a:lnTo>
                      <a:pt x="239" y="104"/>
                    </a:lnTo>
                    <a:lnTo>
                      <a:pt x="229" y="117"/>
                    </a:lnTo>
                    <a:lnTo>
                      <a:pt x="215" y="134"/>
                    </a:lnTo>
                    <a:lnTo>
                      <a:pt x="196" y="152"/>
                    </a:lnTo>
                    <a:lnTo>
                      <a:pt x="174" y="168"/>
                    </a:lnTo>
                    <a:lnTo>
                      <a:pt x="147" y="181"/>
                    </a:lnTo>
                    <a:lnTo>
                      <a:pt x="117" y="188"/>
                    </a:lnTo>
                    <a:lnTo>
                      <a:pt x="115" y="188"/>
                    </a:lnTo>
                    <a:lnTo>
                      <a:pt x="112" y="190"/>
                    </a:lnTo>
                    <a:lnTo>
                      <a:pt x="106" y="193"/>
                    </a:lnTo>
                    <a:lnTo>
                      <a:pt x="101" y="200"/>
                    </a:lnTo>
                    <a:lnTo>
                      <a:pt x="103" y="202"/>
                    </a:lnTo>
                    <a:lnTo>
                      <a:pt x="104" y="207"/>
                    </a:lnTo>
                    <a:lnTo>
                      <a:pt x="104" y="212"/>
                    </a:lnTo>
                    <a:lnTo>
                      <a:pt x="100" y="214"/>
                    </a:lnTo>
                    <a:lnTo>
                      <a:pt x="95" y="211"/>
                    </a:lnTo>
                    <a:lnTo>
                      <a:pt x="90" y="207"/>
                    </a:lnTo>
                    <a:lnTo>
                      <a:pt x="85" y="207"/>
                    </a:lnTo>
                    <a:lnTo>
                      <a:pt x="81" y="212"/>
                    </a:lnTo>
                    <a:lnTo>
                      <a:pt x="81" y="225"/>
                    </a:lnTo>
                    <a:lnTo>
                      <a:pt x="86" y="243"/>
                    </a:lnTo>
                    <a:lnTo>
                      <a:pt x="95" y="258"/>
                    </a:lnTo>
                    <a:lnTo>
                      <a:pt x="105" y="264"/>
                    </a:lnTo>
                    <a:lnTo>
                      <a:pt x="112" y="263"/>
                    </a:lnTo>
                    <a:lnTo>
                      <a:pt x="113" y="260"/>
                    </a:lnTo>
                    <a:lnTo>
                      <a:pt x="114" y="259"/>
                    </a:lnTo>
                    <a:lnTo>
                      <a:pt x="118" y="259"/>
                    </a:lnTo>
                    <a:lnTo>
                      <a:pt x="123" y="263"/>
                    </a:lnTo>
                    <a:lnTo>
                      <a:pt x="123" y="267"/>
                    </a:lnTo>
                    <a:lnTo>
                      <a:pt x="120" y="271"/>
                    </a:lnTo>
                    <a:lnTo>
                      <a:pt x="119" y="272"/>
                    </a:lnTo>
                    <a:lnTo>
                      <a:pt x="120" y="276"/>
                    </a:lnTo>
                    <a:lnTo>
                      <a:pt x="124" y="284"/>
                    </a:lnTo>
                    <a:lnTo>
                      <a:pt x="130" y="297"/>
                    </a:lnTo>
                    <a:lnTo>
                      <a:pt x="141" y="311"/>
                    </a:lnTo>
                    <a:lnTo>
                      <a:pt x="155" y="324"/>
                    </a:lnTo>
                    <a:lnTo>
                      <a:pt x="174" y="335"/>
                    </a:lnTo>
                    <a:lnTo>
                      <a:pt x="199" y="343"/>
                    </a:lnTo>
                    <a:lnTo>
                      <a:pt x="229" y="343"/>
                    </a:lnTo>
                    <a:lnTo>
                      <a:pt x="248" y="338"/>
                    </a:lnTo>
                    <a:lnTo>
                      <a:pt x="262" y="330"/>
                    </a:lnTo>
                    <a:lnTo>
                      <a:pt x="274" y="319"/>
                    </a:lnTo>
                    <a:lnTo>
                      <a:pt x="281" y="307"/>
                    </a:lnTo>
                    <a:lnTo>
                      <a:pt x="286" y="295"/>
                    </a:lnTo>
                    <a:lnTo>
                      <a:pt x="290" y="286"/>
                    </a:lnTo>
                    <a:lnTo>
                      <a:pt x="291" y="278"/>
                    </a:lnTo>
                    <a:lnTo>
                      <a:pt x="291" y="276"/>
                    </a:lnTo>
                    <a:lnTo>
                      <a:pt x="289" y="276"/>
                    </a:lnTo>
                    <a:lnTo>
                      <a:pt x="284" y="276"/>
                    </a:lnTo>
                    <a:lnTo>
                      <a:pt x="279" y="273"/>
                    </a:lnTo>
                    <a:lnTo>
                      <a:pt x="276" y="268"/>
                    </a:lnTo>
                    <a:lnTo>
                      <a:pt x="280" y="264"/>
                    </a:lnTo>
                    <a:lnTo>
                      <a:pt x="290" y="264"/>
                    </a:lnTo>
                    <a:lnTo>
                      <a:pt x="301" y="263"/>
                    </a:lnTo>
                    <a:lnTo>
                      <a:pt x="306" y="254"/>
                    </a:lnTo>
                    <a:lnTo>
                      <a:pt x="304" y="243"/>
                    </a:lnTo>
                    <a:lnTo>
                      <a:pt x="296" y="236"/>
                    </a:lnTo>
                    <a:lnTo>
                      <a:pt x="290" y="234"/>
                    </a:lnTo>
                    <a:lnTo>
                      <a:pt x="286" y="233"/>
                    </a:lnTo>
                    <a:lnTo>
                      <a:pt x="284" y="233"/>
                    </a:lnTo>
                    <a:lnTo>
                      <a:pt x="284" y="230"/>
                    </a:lnTo>
                    <a:lnTo>
                      <a:pt x="285" y="226"/>
                    </a:lnTo>
                    <a:lnTo>
                      <a:pt x="289" y="225"/>
                    </a:lnTo>
                    <a:lnTo>
                      <a:pt x="298" y="228"/>
                    </a:lnTo>
                    <a:lnTo>
                      <a:pt x="309" y="235"/>
                    </a:lnTo>
                    <a:lnTo>
                      <a:pt x="317" y="246"/>
                    </a:lnTo>
                    <a:lnTo>
                      <a:pt x="315" y="262"/>
                    </a:lnTo>
                    <a:lnTo>
                      <a:pt x="312" y="268"/>
                    </a:lnTo>
                    <a:lnTo>
                      <a:pt x="305" y="272"/>
                    </a:lnTo>
                    <a:lnTo>
                      <a:pt x="301" y="274"/>
                    </a:lnTo>
                    <a:lnTo>
                      <a:pt x="299" y="2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76" name="Freeform 166"/>
              <p:cNvSpPr>
                <a:spLocks/>
              </p:cNvSpPr>
              <p:nvPr/>
            </p:nvSpPr>
            <p:spPr bwMode="auto">
              <a:xfrm>
                <a:off x="3866" y="2963"/>
                <a:ext cx="23" cy="76"/>
              </a:xfrm>
              <a:custGeom>
                <a:avLst/>
                <a:gdLst>
                  <a:gd name="T0" fmla="*/ 23 w 23"/>
                  <a:gd name="T1" fmla="*/ 20 h 76"/>
                  <a:gd name="T2" fmla="*/ 22 w 23"/>
                  <a:gd name="T3" fmla="*/ 26 h 76"/>
                  <a:gd name="T4" fmla="*/ 18 w 23"/>
                  <a:gd name="T5" fmla="*/ 41 h 76"/>
                  <a:gd name="T6" fmla="*/ 12 w 23"/>
                  <a:gd name="T7" fmla="*/ 60 h 76"/>
                  <a:gd name="T8" fmla="*/ 4 w 23"/>
                  <a:gd name="T9" fmla="*/ 76 h 76"/>
                  <a:gd name="T10" fmla="*/ 0 w 23"/>
                  <a:gd name="T11" fmla="*/ 73 h 76"/>
                  <a:gd name="T12" fmla="*/ 3 w 23"/>
                  <a:gd name="T13" fmla="*/ 69 h 76"/>
                  <a:gd name="T14" fmla="*/ 8 w 23"/>
                  <a:gd name="T15" fmla="*/ 57 h 76"/>
                  <a:gd name="T16" fmla="*/ 14 w 23"/>
                  <a:gd name="T17" fmla="*/ 34 h 76"/>
                  <a:gd name="T18" fmla="*/ 20 w 23"/>
                  <a:gd name="T19" fmla="*/ 0 h 76"/>
                  <a:gd name="T20" fmla="*/ 23 w 23"/>
                  <a:gd name="T21" fmla="*/ 20 h 7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76"/>
                  <a:gd name="T35" fmla="*/ 23 w 23"/>
                  <a:gd name="T36" fmla="*/ 76 h 7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76">
                    <a:moveTo>
                      <a:pt x="23" y="20"/>
                    </a:moveTo>
                    <a:lnTo>
                      <a:pt x="22" y="26"/>
                    </a:lnTo>
                    <a:lnTo>
                      <a:pt x="18" y="41"/>
                    </a:lnTo>
                    <a:lnTo>
                      <a:pt x="12" y="60"/>
                    </a:lnTo>
                    <a:lnTo>
                      <a:pt x="4" y="76"/>
                    </a:lnTo>
                    <a:lnTo>
                      <a:pt x="0" y="73"/>
                    </a:lnTo>
                    <a:lnTo>
                      <a:pt x="3" y="69"/>
                    </a:lnTo>
                    <a:lnTo>
                      <a:pt x="8" y="57"/>
                    </a:lnTo>
                    <a:lnTo>
                      <a:pt x="14" y="34"/>
                    </a:lnTo>
                    <a:lnTo>
                      <a:pt x="20" y="0"/>
                    </a:lnTo>
                    <a:lnTo>
                      <a:pt x="23"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77" name="Freeform 167"/>
              <p:cNvSpPr>
                <a:spLocks/>
              </p:cNvSpPr>
              <p:nvPr/>
            </p:nvSpPr>
            <p:spPr bwMode="auto">
              <a:xfrm>
                <a:off x="3731" y="2950"/>
                <a:ext cx="76" cy="25"/>
              </a:xfrm>
              <a:custGeom>
                <a:avLst/>
                <a:gdLst>
                  <a:gd name="T0" fmla="*/ 4 w 76"/>
                  <a:gd name="T1" fmla="*/ 24 h 25"/>
                  <a:gd name="T2" fmla="*/ 6 w 76"/>
                  <a:gd name="T3" fmla="*/ 23 h 25"/>
                  <a:gd name="T4" fmla="*/ 12 w 76"/>
                  <a:gd name="T5" fmla="*/ 19 h 25"/>
                  <a:gd name="T6" fmla="*/ 23 w 76"/>
                  <a:gd name="T7" fmla="*/ 15 h 25"/>
                  <a:gd name="T8" fmla="*/ 34 w 76"/>
                  <a:gd name="T9" fmla="*/ 10 h 25"/>
                  <a:gd name="T10" fmla="*/ 47 w 76"/>
                  <a:gd name="T11" fmla="*/ 6 h 25"/>
                  <a:gd name="T12" fmla="*/ 57 w 76"/>
                  <a:gd name="T13" fmla="*/ 5 h 25"/>
                  <a:gd name="T14" fmla="*/ 66 w 76"/>
                  <a:gd name="T15" fmla="*/ 6 h 25"/>
                  <a:gd name="T16" fmla="*/ 71 w 76"/>
                  <a:gd name="T17" fmla="*/ 11 h 25"/>
                  <a:gd name="T18" fmla="*/ 72 w 76"/>
                  <a:gd name="T19" fmla="*/ 14 h 25"/>
                  <a:gd name="T20" fmla="*/ 74 w 76"/>
                  <a:gd name="T21" fmla="*/ 14 h 25"/>
                  <a:gd name="T22" fmla="*/ 76 w 76"/>
                  <a:gd name="T23" fmla="*/ 11 h 25"/>
                  <a:gd name="T24" fmla="*/ 74 w 76"/>
                  <a:gd name="T25" fmla="*/ 5 h 25"/>
                  <a:gd name="T26" fmla="*/ 71 w 76"/>
                  <a:gd name="T27" fmla="*/ 1 h 25"/>
                  <a:gd name="T28" fmla="*/ 64 w 76"/>
                  <a:gd name="T29" fmla="*/ 0 h 25"/>
                  <a:gd name="T30" fmla="*/ 55 w 76"/>
                  <a:gd name="T31" fmla="*/ 0 h 25"/>
                  <a:gd name="T32" fmla="*/ 44 w 76"/>
                  <a:gd name="T33" fmla="*/ 3 h 25"/>
                  <a:gd name="T34" fmla="*/ 33 w 76"/>
                  <a:gd name="T35" fmla="*/ 5 h 25"/>
                  <a:gd name="T36" fmla="*/ 23 w 76"/>
                  <a:gd name="T37" fmla="*/ 10 h 25"/>
                  <a:gd name="T38" fmla="*/ 11 w 76"/>
                  <a:gd name="T39" fmla="*/ 15 h 25"/>
                  <a:gd name="T40" fmla="*/ 2 w 76"/>
                  <a:gd name="T41" fmla="*/ 22 h 25"/>
                  <a:gd name="T42" fmla="*/ 0 w 76"/>
                  <a:gd name="T43" fmla="*/ 24 h 25"/>
                  <a:gd name="T44" fmla="*/ 0 w 76"/>
                  <a:gd name="T45" fmla="*/ 25 h 25"/>
                  <a:gd name="T46" fmla="*/ 2 w 76"/>
                  <a:gd name="T47" fmla="*/ 24 h 25"/>
                  <a:gd name="T48" fmla="*/ 4 w 76"/>
                  <a:gd name="T49" fmla="*/ 24 h 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6"/>
                  <a:gd name="T76" fmla="*/ 0 h 25"/>
                  <a:gd name="T77" fmla="*/ 76 w 76"/>
                  <a:gd name="T78" fmla="*/ 25 h 25"/>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6" h="25">
                    <a:moveTo>
                      <a:pt x="4" y="24"/>
                    </a:moveTo>
                    <a:lnTo>
                      <a:pt x="6" y="23"/>
                    </a:lnTo>
                    <a:lnTo>
                      <a:pt x="12" y="19"/>
                    </a:lnTo>
                    <a:lnTo>
                      <a:pt x="23" y="15"/>
                    </a:lnTo>
                    <a:lnTo>
                      <a:pt x="34" y="10"/>
                    </a:lnTo>
                    <a:lnTo>
                      <a:pt x="47" y="6"/>
                    </a:lnTo>
                    <a:lnTo>
                      <a:pt x="57" y="5"/>
                    </a:lnTo>
                    <a:lnTo>
                      <a:pt x="66" y="6"/>
                    </a:lnTo>
                    <a:lnTo>
                      <a:pt x="71" y="11"/>
                    </a:lnTo>
                    <a:lnTo>
                      <a:pt x="72" y="14"/>
                    </a:lnTo>
                    <a:lnTo>
                      <a:pt x="74" y="14"/>
                    </a:lnTo>
                    <a:lnTo>
                      <a:pt x="76" y="11"/>
                    </a:lnTo>
                    <a:lnTo>
                      <a:pt x="74" y="5"/>
                    </a:lnTo>
                    <a:lnTo>
                      <a:pt x="71" y="1"/>
                    </a:lnTo>
                    <a:lnTo>
                      <a:pt x="64" y="0"/>
                    </a:lnTo>
                    <a:lnTo>
                      <a:pt x="55" y="0"/>
                    </a:lnTo>
                    <a:lnTo>
                      <a:pt x="44" y="3"/>
                    </a:lnTo>
                    <a:lnTo>
                      <a:pt x="33" y="5"/>
                    </a:lnTo>
                    <a:lnTo>
                      <a:pt x="23" y="10"/>
                    </a:lnTo>
                    <a:lnTo>
                      <a:pt x="11" y="15"/>
                    </a:lnTo>
                    <a:lnTo>
                      <a:pt x="2" y="22"/>
                    </a:lnTo>
                    <a:lnTo>
                      <a:pt x="0" y="24"/>
                    </a:lnTo>
                    <a:lnTo>
                      <a:pt x="0" y="25"/>
                    </a:lnTo>
                    <a:lnTo>
                      <a:pt x="2" y="24"/>
                    </a:lnTo>
                    <a:lnTo>
                      <a:pt x="4" y="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78" name="Freeform 168"/>
              <p:cNvSpPr>
                <a:spLocks/>
              </p:cNvSpPr>
              <p:nvPr/>
            </p:nvSpPr>
            <p:spPr bwMode="auto">
              <a:xfrm>
                <a:off x="3859" y="2965"/>
                <a:ext cx="27" cy="24"/>
              </a:xfrm>
              <a:custGeom>
                <a:avLst/>
                <a:gdLst>
                  <a:gd name="T0" fmla="*/ 27 w 27"/>
                  <a:gd name="T1" fmla="*/ 21 h 24"/>
                  <a:gd name="T2" fmla="*/ 24 w 27"/>
                  <a:gd name="T3" fmla="*/ 10 h 24"/>
                  <a:gd name="T4" fmla="*/ 19 w 27"/>
                  <a:gd name="T5" fmla="*/ 4 h 24"/>
                  <a:gd name="T6" fmla="*/ 11 w 27"/>
                  <a:gd name="T7" fmla="*/ 2 h 24"/>
                  <a:gd name="T8" fmla="*/ 5 w 27"/>
                  <a:gd name="T9" fmla="*/ 0 h 24"/>
                  <a:gd name="T10" fmla="*/ 1 w 27"/>
                  <a:gd name="T11" fmla="*/ 2 h 24"/>
                  <a:gd name="T12" fmla="*/ 0 w 27"/>
                  <a:gd name="T13" fmla="*/ 4 h 24"/>
                  <a:gd name="T14" fmla="*/ 1 w 27"/>
                  <a:gd name="T15" fmla="*/ 7 h 24"/>
                  <a:gd name="T16" fmla="*/ 2 w 27"/>
                  <a:gd name="T17" fmla="*/ 8 h 24"/>
                  <a:gd name="T18" fmla="*/ 5 w 27"/>
                  <a:gd name="T19" fmla="*/ 8 h 24"/>
                  <a:gd name="T20" fmla="*/ 12 w 27"/>
                  <a:gd name="T21" fmla="*/ 8 h 24"/>
                  <a:gd name="T22" fmla="*/ 20 w 27"/>
                  <a:gd name="T23" fmla="*/ 13 h 24"/>
                  <a:gd name="T24" fmla="*/ 25 w 27"/>
                  <a:gd name="T25" fmla="*/ 24 h 24"/>
                  <a:gd name="T26" fmla="*/ 27 w 27"/>
                  <a:gd name="T27" fmla="*/ 21 h 2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7"/>
                  <a:gd name="T43" fmla="*/ 0 h 24"/>
                  <a:gd name="T44" fmla="*/ 27 w 27"/>
                  <a:gd name="T45" fmla="*/ 24 h 2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7" h="24">
                    <a:moveTo>
                      <a:pt x="27" y="21"/>
                    </a:moveTo>
                    <a:lnTo>
                      <a:pt x="24" y="10"/>
                    </a:lnTo>
                    <a:lnTo>
                      <a:pt x="19" y="4"/>
                    </a:lnTo>
                    <a:lnTo>
                      <a:pt x="11" y="2"/>
                    </a:lnTo>
                    <a:lnTo>
                      <a:pt x="5" y="0"/>
                    </a:lnTo>
                    <a:lnTo>
                      <a:pt x="1" y="2"/>
                    </a:lnTo>
                    <a:lnTo>
                      <a:pt x="0" y="4"/>
                    </a:lnTo>
                    <a:lnTo>
                      <a:pt x="1" y="7"/>
                    </a:lnTo>
                    <a:lnTo>
                      <a:pt x="2" y="8"/>
                    </a:lnTo>
                    <a:lnTo>
                      <a:pt x="5" y="8"/>
                    </a:lnTo>
                    <a:lnTo>
                      <a:pt x="12" y="8"/>
                    </a:lnTo>
                    <a:lnTo>
                      <a:pt x="20" y="13"/>
                    </a:lnTo>
                    <a:lnTo>
                      <a:pt x="25" y="24"/>
                    </a:lnTo>
                    <a:lnTo>
                      <a:pt x="27"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79" name="Freeform 169"/>
              <p:cNvSpPr>
                <a:spLocks/>
              </p:cNvSpPr>
              <p:nvPr/>
            </p:nvSpPr>
            <p:spPr bwMode="auto">
              <a:xfrm>
                <a:off x="3784" y="2996"/>
                <a:ext cx="13" cy="24"/>
              </a:xfrm>
              <a:custGeom>
                <a:avLst/>
                <a:gdLst>
                  <a:gd name="T0" fmla="*/ 1 w 13"/>
                  <a:gd name="T1" fmla="*/ 6 h 24"/>
                  <a:gd name="T2" fmla="*/ 4 w 13"/>
                  <a:gd name="T3" fmla="*/ 2 h 24"/>
                  <a:gd name="T4" fmla="*/ 6 w 13"/>
                  <a:gd name="T5" fmla="*/ 0 h 24"/>
                  <a:gd name="T6" fmla="*/ 9 w 13"/>
                  <a:gd name="T7" fmla="*/ 0 h 24"/>
                  <a:gd name="T8" fmla="*/ 11 w 13"/>
                  <a:gd name="T9" fmla="*/ 5 h 24"/>
                  <a:gd name="T10" fmla="*/ 13 w 13"/>
                  <a:gd name="T11" fmla="*/ 14 h 24"/>
                  <a:gd name="T12" fmla="*/ 11 w 13"/>
                  <a:gd name="T13" fmla="*/ 20 h 24"/>
                  <a:gd name="T14" fmla="*/ 8 w 13"/>
                  <a:gd name="T15" fmla="*/ 22 h 24"/>
                  <a:gd name="T16" fmla="*/ 5 w 13"/>
                  <a:gd name="T17" fmla="*/ 24 h 24"/>
                  <a:gd name="T18" fmla="*/ 2 w 13"/>
                  <a:gd name="T19" fmla="*/ 21 h 24"/>
                  <a:gd name="T20" fmla="*/ 1 w 13"/>
                  <a:gd name="T21" fmla="*/ 16 h 24"/>
                  <a:gd name="T22" fmla="*/ 0 w 13"/>
                  <a:gd name="T23" fmla="*/ 11 h 24"/>
                  <a:gd name="T24" fmla="*/ 1 w 13"/>
                  <a:gd name="T25" fmla="*/ 6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3"/>
                  <a:gd name="T40" fmla="*/ 0 h 24"/>
                  <a:gd name="T41" fmla="*/ 13 w 13"/>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3" h="24">
                    <a:moveTo>
                      <a:pt x="1" y="6"/>
                    </a:moveTo>
                    <a:lnTo>
                      <a:pt x="4" y="2"/>
                    </a:lnTo>
                    <a:lnTo>
                      <a:pt x="6" y="0"/>
                    </a:lnTo>
                    <a:lnTo>
                      <a:pt x="9" y="0"/>
                    </a:lnTo>
                    <a:lnTo>
                      <a:pt x="11" y="5"/>
                    </a:lnTo>
                    <a:lnTo>
                      <a:pt x="13" y="14"/>
                    </a:lnTo>
                    <a:lnTo>
                      <a:pt x="11" y="20"/>
                    </a:lnTo>
                    <a:lnTo>
                      <a:pt x="8" y="22"/>
                    </a:lnTo>
                    <a:lnTo>
                      <a:pt x="5" y="24"/>
                    </a:lnTo>
                    <a:lnTo>
                      <a:pt x="2" y="21"/>
                    </a:lnTo>
                    <a:lnTo>
                      <a:pt x="1" y="16"/>
                    </a:lnTo>
                    <a:lnTo>
                      <a:pt x="0" y="11"/>
                    </a:lnTo>
                    <a:lnTo>
                      <a:pt x="1"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80" name="Freeform 170"/>
              <p:cNvSpPr>
                <a:spLocks/>
              </p:cNvSpPr>
              <p:nvPr/>
            </p:nvSpPr>
            <p:spPr bwMode="auto">
              <a:xfrm>
                <a:off x="3860" y="3012"/>
                <a:ext cx="10" cy="19"/>
              </a:xfrm>
              <a:custGeom>
                <a:avLst/>
                <a:gdLst>
                  <a:gd name="T0" fmla="*/ 1 w 10"/>
                  <a:gd name="T1" fmla="*/ 5 h 19"/>
                  <a:gd name="T2" fmla="*/ 2 w 10"/>
                  <a:gd name="T3" fmla="*/ 1 h 19"/>
                  <a:gd name="T4" fmla="*/ 5 w 10"/>
                  <a:gd name="T5" fmla="*/ 0 h 19"/>
                  <a:gd name="T6" fmla="*/ 7 w 10"/>
                  <a:gd name="T7" fmla="*/ 0 h 19"/>
                  <a:gd name="T8" fmla="*/ 10 w 10"/>
                  <a:gd name="T9" fmla="*/ 4 h 19"/>
                  <a:gd name="T10" fmla="*/ 10 w 10"/>
                  <a:gd name="T11" fmla="*/ 10 h 19"/>
                  <a:gd name="T12" fmla="*/ 9 w 10"/>
                  <a:gd name="T13" fmla="*/ 15 h 19"/>
                  <a:gd name="T14" fmla="*/ 6 w 10"/>
                  <a:gd name="T15" fmla="*/ 19 h 19"/>
                  <a:gd name="T16" fmla="*/ 4 w 10"/>
                  <a:gd name="T17" fmla="*/ 19 h 19"/>
                  <a:gd name="T18" fmla="*/ 1 w 10"/>
                  <a:gd name="T19" fmla="*/ 17 h 19"/>
                  <a:gd name="T20" fmla="*/ 1 w 10"/>
                  <a:gd name="T21" fmla="*/ 13 h 19"/>
                  <a:gd name="T22" fmla="*/ 0 w 10"/>
                  <a:gd name="T23" fmla="*/ 9 h 19"/>
                  <a:gd name="T24" fmla="*/ 1 w 10"/>
                  <a:gd name="T25" fmla="*/ 5 h 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0"/>
                  <a:gd name="T40" fmla="*/ 0 h 19"/>
                  <a:gd name="T41" fmla="*/ 10 w 10"/>
                  <a:gd name="T42" fmla="*/ 19 h 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0" h="19">
                    <a:moveTo>
                      <a:pt x="1" y="5"/>
                    </a:moveTo>
                    <a:lnTo>
                      <a:pt x="2" y="1"/>
                    </a:lnTo>
                    <a:lnTo>
                      <a:pt x="5" y="0"/>
                    </a:lnTo>
                    <a:lnTo>
                      <a:pt x="7" y="0"/>
                    </a:lnTo>
                    <a:lnTo>
                      <a:pt x="10" y="4"/>
                    </a:lnTo>
                    <a:lnTo>
                      <a:pt x="10" y="10"/>
                    </a:lnTo>
                    <a:lnTo>
                      <a:pt x="9" y="15"/>
                    </a:lnTo>
                    <a:lnTo>
                      <a:pt x="6" y="19"/>
                    </a:lnTo>
                    <a:lnTo>
                      <a:pt x="4" y="19"/>
                    </a:lnTo>
                    <a:lnTo>
                      <a:pt x="1" y="17"/>
                    </a:lnTo>
                    <a:lnTo>
                      <a:pt x="1" y="13"/>
                    </a:lnTo>
                    <a:lnTo>
                      <a:pt x="0" y="9"/>
                    </a:lnTo>
                    <a:lnTo>
                      <a:pt x="1"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81" name="Freeform 171"/>
              <p:cNvSpPr>
                <a:spLocks/>
              </p:cNvSpPr>
              <p:nvPr/>
            </p:nvSpPr>
            <p:spPr bwMode="auto">
              <a:xfrm>
                <a:off x="3800" y="3104"/>
                <a:ext cx="22" cy="16"/>
              </a:xfrm>
              <a:custGeom>
                <a:avLst/>
                <a:gdLst>
                  <a:gd name="T0" fmla="*/ 13 w 22"/>
                  <a:gd name="T1" fmla="*/ 11 h 16"/>
                  <a:gd name="T2" fmla="*/ 16 w 22"/>
                  <a:gd name="T3" fmla="*/ 14 h 16"/>
                  <a:gd name="T4" fmla="*/ 18 w 22"/>
                  <a:gd name="T5" fmla="*/ 16 h 16"/>
                  <a:gd name="T6" fmla="*/ 19 w 22"/>
                  <a:gd name="T7" fmla="*/ 16 h 16"/>
                  <a:gd name="T8" fmla="*/ 22 w 22"/>
                  <a:gd name="T9" fmla="*/ 14 h 16"/>
                  <a:gd name="T10" fmla="*/ 22 w 22"/>
                  <a:gd name="T11" fmla="*/ 11 h 16"/>
                  <a:gd name="T12" fmla="*/ 21 w 22"/>
                  <a:gd name="T13" fmla="*/ 7 h 16"/>
                  <a:gd name="T14" fmla="*/ 17 w 22"/>
                  <a:gd name="T15" fmla="*/ 3 h 16"/>
                  <a:gd name="T16" fmla="*/ 13 w 22"/>
                  <a:gd name="T17" fmla="*/ 0 h 16"/>
                  <a:gd name="T18" fmla="*/ 8 w 22"/>
                  <a:gd name="T19" fmla="*/ 2 h 16"/>
                  <a:gd name="T20" fmla="*/ 2 w 22"/>
                  <a:gd name="T21" fmla="*/ 4 h 16"/>
                  <a:gd name="T22" fmla="*/ 0 w 22"/>
                  <a:gd name="T23" fmla="*/ 9 h 16"/>
                  <a:gd name="T24" fmla="*/ 4 w 22"/>
                  <a:gd name="T25" fmla="*/ 13 h 16"/>
                  <a:gd name="T26" fmla="*/ 7 w 22"/>
                  <a:gd name="T27" fmla="*/ 13 h 16"/>
                  <a:gd name="T28" fmla="*/ 8 w 22"/>
                  <a:gd name="T29" fmla="*/ 11 h 16"/>
                  <a:gd name="T30" fmla="*/ 11 w 22"/>
                  <a:gd name="T31" fmla="*/ 9 h 16"/>
                  <a:gd name="T32" fmla="*/ 13 w 22"/>
                  <a:gd name="T33" fmla="*/ 11 h 1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2"/>
                  <a:gd name="T52" fmla="*/ 0 h 16"/>
                  <a:gd name="T53" fmla="*/ 22 w 22"/>
                  <a:gd name="T54" fmla="*/ 16 h 1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2" h="16">
                    <a:moveTo>
                      <a:pt x="13" y="11"/>
                    </a:moveTo>
                    <a:lnTo>
                      <a:pt x="16" y="14"/>
                    </a:lnTo>
                    <a:lnTo>
                      <a:pt x="18" y="16"/>
                    </a:lnTo>
                    <a:lnTo>
                      <a:pt x="19" y="16"/>
                    </a:lnTo>
                    <a:lnTo>
                      <a:pt x="22" y="14"/>
                    </a:lnTo>
                    <a:lnTo>
                      <a:pt x="22" y="11"/>
                    </a:lnTo>
                    <a:lnTo>
                      <a:pt x="21" y="7"/>
                    </a:lnTo>
                    <a:lnTo>
                      <a:pt x="17" y="3"/>
                    </a:lnTo>
                    <a:lnTo>
                      <a:pt x="13" y="0"/>
                    </a:lnTo>
                    <a:lnTo>
                      <a:pt x="8" y="2"/>
                    </a:lnTo>
                    <a:lnTo>
                      <a:pt x="2" y="4"/>
                    </a:lnTo>
                    <a:lnTo>
                      <a:pt x="0" y="9"/>
                    </a:lnTo>
                    <a:lnTo>
                      <a:pt x="4" y="13"/>
                    </a:lnTo>
                    <a:lnTo>
                      <a:pt x="7" y="13"/>
                    </a:lnTo>
                    <a:lnTo>
                      <a:pt x="8" y="11"/>
                    </a:lnTo>
                    <a:lnTo>
                      <a:pt x="11" y="9"/>
                    </a:lnTo>
                    <a:lnTo>
                      <a:pt x="13"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82" name="Freeform 172"/>
              <p:cNvSpPr>
                <a:spLocks/>
              </p:cNvSpPr>
              <p:nvPr/>
            </p:nvSpPr>
            <p:spPr bwMode="auto">
              <a:xfrm>
                <a:off x="3650" y="3069"/>
                <a:ext cx="133" cy="261"/>
              </a:xfrm>
              <a:custGeom>
                <a:avLst/>
                <a:gdLst>
                  <a:gd name="T0" fmla="*/ 93 w 133"/>
                  <a:gd name="T1" fmla="*/ 108 h 261"/>
                  <a:gd name="T2" fmla="*/ 105 w 133"/>
                  <a:gd name="T3" fmla="*/ 95 h 261"/>
                  <a:gd name="T4" fmla="*/ 109 w 133"/>
                  <a:gd name="T5" fmla="*/ 86 h 261"/>
                  <a:gd name="T6" fmla="*/ 98 w 133"/>
                  <a:gd name="T7" fmla="*/ 87 h 261"/>
                  <a:gd name="T8" fmla="*/ 87 w 133"/>
                  <a:gd name="T9" fmla="*/ 100 h 261"/>
                  <a:gd name="T10" fmla="*/ 55 w 133"/>
                  <a:gd name="T11" fmla="*/ 100 h 261"/>
                  <a:gd name="T12" fmla="*/ 31 w 133"/>
                  <a:gd name="T13" fmla="*/ 86 h 261"/>
                  <a:gd name="T14" fmla="*/ 16 w 133"/>
                  <a:gd name="T15" fmla="*/ 67 h 261"/>
                  <a:gd name="T16" fmla="*/ 11 w 133"/>
                  <a:gd name="T17" fmla="*/ 53 h 261"/>
                  <a:gd name="T18" fmla="*/ 20 w 133"/>
                  <a:gd name="T19" fmla="*/ 28 h 261"/>
                  <a:gd name="T20" fmla="*/ 24 w 133"/>
                  <a:gd name="T21" fmla="*/ 3 h 261"/>
                  <a:gd name="T22" fmla="*/ 16 w 133"/>
                  <a:gd name="T23" fmla="*/ 4 h 261"/>
                  <a:gd name="T24" fmla="*/ 15 w 133"/>
                  <a:gd name="T25" fmla="*/ 13 h 261"/>
                  <a:gd name="T26" fmla="*/ 12 w 133"/>
                  <a:gd name="T27" fmla="*/ 29 h 261"/>
                  <a:gd name="T28" fmla="*/ 10 w 133"/>
                  <a:gd name="T29" fmla="*/ 29 h 261"/>
                  <a:gd name="T30" fmla="*/ 4 w 133"/>
                  <a:gd name="T31" fmla="*/ 30 h 261"/>
                  <a:gd name="T32" fmla="*/ 0 w 133"/>
                  <a:gd name="T33" fmla="*/ 46 h 261"/>
                  <a:gd name="T34" fmla="*/ 11 w 133"/>
                  <a:gd name="T35" fmla="*/ 75 h 261"/>
                  <a:gd name="T36" fmla="*/ 36 w 133"/>
                  <a:gd name="T37" fmla="*/ 102 h 261"/>
                  <a:gd name="T38" fmla="*/ 74 w 133"/>
                  <a:gd name="T39" fmla="*/ 113 h 261"/>
                  <a:gd name="T40" fmla="*/ 69 w 133"/>
                  <a:gd name="T41" fmla="*/ 162 h 261"/>
                  <a:gd name="T42" fmla="*/ 45 w 133"/>
                  <a:gd name="T43" fmla="*/ 254 h 261"/>
                  <a:gd name="T44" fmla="*/ 57 w 133"/>
                  <a:gd name="T45" fmla="*/ 253 h 261"/>
                  <a:gd name="T46" fmla="*/ 74 w 133"/>
                  <a:gd name="T47" fmla="*/ 187 h 261"/>
                  <a:gd name="T48" fmla="*/ 83 w 133"/>
                  <a:gd name="T49" fmla="*/ 121 h 261"/>
                  <a:gd name="T50" fmla="*/ 88 w 133"/>
                  <a:gd name="T51" fmla="*/ 126 h 261"/>
                  <a:gd name="T52" fmla="*/ 97 w 133"/>
                  <a:gd name="T53" fmla="*/ 152 h 261"/>
                  <a:gd name="T54" fmla="*/ 112 w 133"/>
                  <a:gd name="T55" fmla="*/ 211 h 261"/>
                  <a:gd name="T56" fmla="*/ 133 w 133"/>
                  <a:gd name="T57" fmla="*/ 248 h 261"/>
                  <a:gd name="T58" fmla="*/ 130 w 133"/>
                  <a:gd name="T59" fmla="*/ 235 h 261"/>
                  <a:gd name="T60" fmla="*/ 124 w 133"/>
                  <a:gd name="T61" fmla="*/ 202 h 261"/>
                  <a:gd name="T62" fmla="*/ 109 w 133"/>
                  <a:gd name="T63" fmla="*/ 158 h 261"/>
                  <a:gd name="T64" fmla="*/ 87 w 133"/>
                  <a:gd name="T65" fmla="*/ 111 h 26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3"/>
                  <a:gd name="T100" fmla="*/ 0 h 261"/>
                  <a:gd name="T101" fmla="*/ 133 w 133"/>
                  <a:gd name="T102" fmla="*/ 261 h 26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3" h="261">
                    <a:moveTo>
                      <a:pt x="87" y="111"/>
                    </a:moveTo>
                    <a:lnTo>
                      <a:pt x="93" y="108"/>
                    </a:lnTo>
                    <a:lnTo>
                      <a:pt x="100" y="101"/>
                    </a:lnTo>
                    <a:lnTo>
                      <a:pt x="105" y="95"/>
                    </a:lnTo>
                    <a:lnTo>
                      <a:pt x="107" y="89"/>
                    </a:lnTo>
                    <a:lnTo>
                      <a:pt x="109" y="86"/>
                    </a:lnTo>
                    <a:lnTo>
                      <a:pt x="98" y="85"/>
                    </a:lnTo>
                    <a:lnTo>
                      <a:pt x="98" y="87"/>
                    </a:lnTo>
                    <a:lnTo>
                      <a:pt x="95" y="94"/>
                    </a:lnTo>
                    <a:lnTo>
                      <a:pt x="87" y="100"/>
                    </a:lnTo>
                    <a:lnTo>
                      <a:pt x="73" y="102"/>
                    </a:lnTo>
                    <a:lnTo>
                      <a:pt x="55" y="100"/>
                    </a:lnTo>
                    <a:lnTo>
                      <a:pt x="41" y="94"/>
                    </a:lnTo>
                    <a:lnTo>
                      <a:pt x="31" y="86"/>
                    </a:lnTo>
                    <a:lnTo>
                      <a:pt x="23" y="76"/>
                    </a:lnTo>
                    <a:lnTo>
                      <a:pt x="16" y="67"/>
                    </a:lnTo>
                    <a:lnTo>
                      <a:pt x="12" y="58"/>
                    </a:lnTo>
                    <a:lnTo>
                      <a:pt x="11" y="53"/>
                    </a:lnTo>
                    <a:lnTo>
                      <a:pt x="10" y="51"/>
                    </a:lnTo>
                    <a:lnTo>
                      <a:pt x="20" y="28"/>
                    </a:lnTo>
                    <a:lnTo>
                      <a:pt x="24" y="11"/>
                    </a:lnTo>
                    <a:lnTo>
                      <a:pt x="24" y="3"/>
                    </a:lnTo>
                    <a:lnTo>
                      <a:pt x="24" y="0"/>
                    </a:lnTo>
                    <a:lnTo>
                      <a:pt x="16" y="4"/>
                    </a:lnTo>
                    <a:lnTo>
                      <a:pt x="16" y="6"/>
                    </a:lnTo>
                    <a:lnTo>
                      <a:pt x="15" y="13"/>
                    </a:lnTo>
                    <a:lnTo>
                      <a:pt x="14" y="20"/>
                    </a:lnTo>
                    <a:lnTo>
                      <a:pt x="12" y="29"/>
                    </a:lnTo>
                    <a:lnTo>
                      <a:pt x="11" y="29"/>
                    </a:lnTo>
                    <a:lnTo>
                      <a:pt x="10" y="29"/>
                    </a:lnTo>
                    <a:lnTo>
                      <a:pt x="7" y="29"/>
                    </a:lnTo>
                    <a:lnTo>
                      <a:pt x="4" y="30"/>
                    </a:lnTo>
                    <a:lnTo>
                      <a:pt x="0" y="35"/>
                    </a:lnTo>
                    <a:lnTo>
                      <a:pt x="0" y="46"/>
                    </a:lnTo>
                    <a:lnTo>
                      <a:pt x="4" y="59"/>
                    </a:lnTo>
                    <a:lnTo>
                      <a:pt x="11" y="75"/>
                    </a:lnTo>
                    <a:lnTo>
                      <a:pt x="23" y="90"/>
                    </a:lnTo>
                    <a:lnTo>
                      <a:pt x="36" y="102"/>
                    </a:lnTo>
                    <a:lnTo>
                      <a:pt x="54" y="110"/>
                    </a:lnTo>
                    <a:lnTo>
                      <a:pt x="74" y="113"/>
                    </a:lnTo>
                    <a:lnTo>
                      <a:pt x="73" y="126"/>
                    </a:lnTo>
                    <a:lnTo>
                      <a:pt x="69" y="162"/>
                    </a:lnTo>
                    <a:lnTo>
                      <a:pt x="60" y="209"/>
                    </a:lnTo>
                    <a:lnTo>
                      <a:pt x="45" y="254"/>
                    </a:lnTo>
                    <a:lnTo>
                      <a:pt x="53" y="261"/>
                    </a:lnTo>
                    <a:lnTo>
                      <a:pt x="57" y="253"/>
                    </a:lnTo>
                    <a:lnTo>
                      <a:pt x="64" y="230"/>
                    </a:lnTo>
                    <a:lnTo>
                      <a:pt x="74" y="187"/>
                    </a:lnTo>
                    <a:lnTo>
                      <a:pt x="83" y="121"/>
                    </a:lnTo>
                    <a:lnTo>
                      <a:pt x="86" y="123"/>
                    </a:lnTo>
                    <a:lnTo>
                      <a:pt x="88" y="126"/>
                    </a:lnTo>
                    <a:lnTo>
                      <a:pt x="92" y="135"/>
                    </a:lnTo>
                    <a:lnTo>
                      <a:pt x="97" y="152"/>
                    </a:lnTo>
                    <a:lnTo>
                      <a:pt x="104" y="176"/>
                    </a:lnTo>
                    <a:lnTo>
                      <a:pt x="112" y="211"/>
                    </a:lnTo>
                    <a:lnTo>
                      <a:pt x="123" y="259"/>
                    </a:lnTo>
                    <a:lnTo>
                      <a:pt x="133" y="248"/>
                    </a:lnTo>
                    <a:lnTo>
                      <a:pt x="133" y="244"/>
                    </a:lnTo>
                    <a:lnTo>
                      <a:pt x="130" y="235"/>
                    </a:lnTo>
                    <a:lnTo>
                      <a:pt x="128" y="220"/>
                    </a:lnTo>
                    <a:lnTo>
                      <a:pt x="124" y="202"/>
                    </a:lnTo>
                    <a:lnTo>
                      <a:pt x="117" y="181"/>
                    </a:lnTo>
                    <a:lnTo>
                      <a:pt x="109" y="158"/>
                    </a:lnTo>
                    <a:lnTo>
                      <a:pt x="100" y="134"/>
                    </a:lnTo>
                    <a:lnTo>
                      <a:pt x="87" y="1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83" name="Freeform 173"/>
              <p:cNvSpPr>
                <a:spLocks/>
              </p:cNvSpPr>
              <p:nvPr/>
            </p:nvSpPr>
            <p:spPr bwMode="auto">
              <a:xfrm>
                <a:off x="3633" y="3093"/>
                <a:ext cx="32" cy="14"/>
              </a:xfrm>
              <a:custGeom>
                <a:avLst/>
                <a:gdLst>
                  <a:gd name="T0" fmla="*/ 2 w 32"/>
                  <a:gd name="T1" fmla="*/ 4 h 14"/>
                  <a:gd name="T2" fmla="*/ 4 w 32"/>
                  <a:gd name="T3" fmla="*/ 4 h 14"/>
                  <a:gd name="T4" fmla="*/ 12 w 32"/>
                  <a:gd name="T5" fmla="*/ 1 h 14"/>
                  <a:gd name="T6" fmla="*/ 22 w 32"/>
                  <a:gd name="T7" fmla="*/ 0 h 14"/>
                  <a:gd name="T8" fmla="*/ 32 w 32"/>
                  <a:gd name="T9" fmla="*/ 0 h 14"/>
                  <a:gd name="T10" fmla="*/ 29 w 32"/>
                  <a:gd name="T11" fmla="*/ 6 h 14"/>
                  <a:gd name="T12" fmla="*/ 0 w 32"/>
                  <a:gd name="T13" fmla="*/ 14 h 14"/>
                  <a:gd name="T14" fmla="*/ 2 w 32"/>
                  <a:gd name="T15" fmla="*/ 4 h 14"/>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14"/>
                  <a:gd name="T26" fmla="*/ 32 w 32"/>
                  <a:gd name="T27" fmla="*/ 14 h 1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14">
                    <a:moveTo>
                      <a:pt x="2" y="4"/>
                    </a:moveTo>
                    <a:lnTo>
                      <a:pt x="4" y="4"/>
                    </a:lnTo>
                    <a:lnTo>
                      <a:pt x="12" y="1"/>
                    </a:lnTo>
                    <a:lnTo>
                      <a:pt x="22" y="0"/>
                    </a:lnTo>
                    <a:lnTo>
                      <a:pt x="32" y="0"/>
                    </a:lnTo>
                    <a:lnTo>
                      <a:pt x="29" y="6"/>
                    </a:lnTo>
                    <a:lnTo>
                      <a:pt x="0" y="14"/>
                    </a:lnTo>
                    <a:lnTo>
                      <a:pt x="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84" name="Freeform 174"/>
              <p:cNvSpPr>
                <a:spLocks/>
              </p:cNvSpPr>
              <p:nvPr/>
            </p:nvSpPr>
            <p:spPr bwMode="auto">
              <a:xfrm>
                <a:off x="3440" y="3109"/>
                <a:ext cx="316" cy="346"/>
              </a:xfrm>
              <a:custGeom>
                <a:avLst/>
                <a:gdLst>
                  <a:gd name="T0" fmla="*/ 76 w 316"/>
                  <a:gd name="T1" fmla="*/ 49 h 346"/>
                  <a:gd name="T2" fmla="*/ 12 w 316"/>
                  <a:gd name="T3" fmla="*/ 181 h 346"/>
                  <a:gd name="T4" fmla="*/ 7 w 316"/>
                  <a:gd name="T5" fmla="*/ 304 h 346"/>
                  <a:gd name="T6" fmla="*/ 45 w 316"/>
                  <a:gd name="T7" fmla="*/ 336 h 346"/>
                  <a:gd name="T8" fmla="*/ 110 w 316"/>
                  <a:gd name="T9" fmla="*/ 346 h 346"/>
                  <a:gd name="T10" fmla="*/ 183 w 316"/>
                  <a:gd name="T11" fmla="*/ 343 h 346"/>
                  <a:gd name="T12" fmla="*/ 246 w 316"/>
                  <a:gd name="T13" fmla="*/ 336 h 346"/>
                  <a:gd name="T14" fmla="*/ 283 w 316"/>
                  <a:gd name="T15" fmla="*/ 328 h 346"/>
                  <a:gd name="T16" fmla="*/ 301 w 316"/>
                  <a:gd name="T17" fmla="*/ 265 h 346"/>
                  <a:gd name="T18" fmla="*/ 296 w 316"/>
                  <a:gd name="T19" fmla="*/ 228 h 346"/>
                  <a:gd name="T20" fmla="*/ 229 w 316"/>
                  <a:gd name="T21" fmla="*/ 209 h 346"/>
                  <a:gd name="T22" fmla="*/ 183 w 316"/>
                  <a:gd name="T23" fmla="*/ 204 h 346"/>
                  <a:gd name="T24" fmla="*/ 177 w 316"/>
                  <a:gd name="T25" fmla="*/ 199 h 346"/>
                  <a:gd name="T26" fmla="*/ 173 w 316"/>
                  <a:gd name="T27" fmla="*/ 193 h 346"/>
                  <a:gd name="T28" fmla="*/ 178 w 316"/>
                  <a:gd name="T29" fmla="*/ 157 h 346"/>
                  <a:gd name="T30" fmla="*/ 186 w 316"/>
                  <a:gd name="T31" fmla="*/ 130 h 346"/>
                  <a:gd name="T32" fmla="*/ 183 w 316"/>
                  <a:gd name="T33" fmla="*/ 103 h 346"/>
                  <a:gd name="T34" fmla="*/ 160 w 316"/>
                  <a:gd name="T35" fmla="*/ 78 h 346"/>
                  <a:gd name="T36" fmla="*/ 158 w 316"/>
                  <a:gd name="T37" fmla="*/ 84 h 346"/>
                  <a:gd name="T38" fmla="*/ 176 w 316"/>
                  <a:gd name="T39" fmla="*/ 113 h 346"/>
                  <a:gd name="T40" fmla="*/ 168 w 316"/>
                  <a:gd name="T41" fmla="*/ 105 h 346"/>
                  <a:gd name="T42" fmla="*/ 141 w 316"/>
                  <a:gd name="T43" fmla="*/ 89 h 346"/>
                  <a:gd name="T44" fmla="*/ 163 w 316"/>
                  <a:gd name="T45" fmla="*/ 113 h 346"/>
                  <a:gd name="T46" fmla="*/ 179 w 316"/>
                  <a:gd name="T47" fmla="*/ 142 h 346"/>
                  <a:gd name="T48" fmla="*/ 170 w 316"/>
                  <a:gd name="T49" fmla="*/ 157 h 346"/>
                  <a:gd name="T50" fmla="*/ 168 w 316"/>
                  <a:gd name="T51" fmla="*/ 167 h 346"/>
                  <a:gd name="T52" fmla="*/ 165 w 316"/>
                  <a:gd name="T53" fmla="*/ 195 h 346"/>
                  <a:gd name="T54" fmla="*/ 151 w 316"/>
                  <a:gd name="T55" fmla="*/ 193 h 346"/>
                  <a:gd name="T56" fmla="*/ 114 w 316"/>
                  <a:gd name="T57" fmla="*/ 205 h 346"/>
                  <a:gd name="T58" fmla="*/ 78 w 316"/>
                  <a:gd name="T59" fmla="*/ 241 h 346"/>
                  <a:gd name="T60" fmla="*/ 97 w 316"/>
                  <a:gd name="T61" fmla="*/ 229 h 346"/>
                  <a:gd name="T62" fmla="*/ 119 w 316"/>
                  <a:gd name="T63" fmla="*/ 210 h 346"/>
                  <a:gd name="T64" fmla="*/ 141 w 316"/>
                  <a:gd name="T65" fmla="*/ 200 h 346"/>
                  <a:gd name="T66" fmla="*/ 151 w 316"/>
                  <a:gd name="T67" fmla="*/ 204 h 346"/>
                  <a:gd name="T68" fmla="*/ 134 w 316"/>
                  <a:gd name="T69" fmla="*/ 212 h 346"/>
                  <a:gd name="T70" fmla="*/ 114 w 316"/>
                  <a:gd name="T71" fmla="*/ 233 h 346"/>
                  <a:gd name="T72" fmla="*/ 97 w 316"/>
                  <a:gd name="T73" fmla="*/ 255 h 346"/>
                  <a:gd name="T74" fmla="*/ 105 w 316"/>
                  <a:gd name="T75" fmla="*/ 259 h 346"/>
                  <a:gd name="T76" fmla="*/ 116 w 316"/>
                  <a:gd name="T77" fmla="*/ 243 h 346"/>
                  <a:gd name="T78" fmla="*/ 134 w 316"/>
                  <a:gd name="T79" fmla="*/ 221 h 346"/>
                  <a:gd name="T80" fmla="*/ 165 w 316"/>
                  <a:gd name="T81" fmla="*/ 204 h 346"/>
                  <a:gd name="T82" fmla="*/ 174 w 316"/>
                  <a:gd name="T83" fmla="*/ 209 h 346"/>
                  <a:gd name="T84" fmla="*/ 221 w 316"/>
                  <a:gd name="T85" fmla="*/ 216 h 346"/>
                  <a:gd name="T86" fmla="*/ 286 w 316"/>
                  <a:gd name="T87" fmla="*/ 235 h 346"/>
                  <a:gd name="T88" fmla="*/ 292 w 316"/>
                  <a:gd name="T89" fmla="*/ 260 h 346"/>
                  <a:gd name="T90" fmla="*/ 273 w 316"/>
                  <a:gd name="T91" fmla="*/ 322 h 346"/>
                  <a:gd name="T92" fmla="*/ 244 w 316"/>
                  <a:gd name="T93" fmla="*/ 326 h 346"/>
                  <a:gd name="T94" fmla="*/ 192 w 316"/>
                  <a:gd name="T95" fmla="*/ 331 h 346"/>
                  <a:gd name="T96" fmla="*/ 131 w 316"/>
                  <a:gd name="T97" fmla="*/ 334 h 346"/>
                  <a:gd name="T98" fmla="*/ 76 w 316"/>
                  <a:gd name="T99" fmla="*/ 332 h 346"/>
                  <a:gd name="T100" fmla="*/ 39 w 316"/>
                  <a:gd name="T101" fmla="*/ 321 h 346"/>
                  <a:gd name="T102" fmla="*/ 10 w 316"/>
                  <a:gd name="T103" fmla="*/ 270 h 346"/>
                  <a:gd name="T104" fmla="*/ 21 w 316"/>
                  <a:gd name="T105" fmla="*/ 184 h 346"/>
                  <a:gd name="T106" fmla="*/ 69 w 316"/>
                  <a:gd name="T107" fmla="*/ 78 h 346"/>
                  <a:gd name="T108" fmla="*/ 105 w 316"/>
                  <a:gd name="T109" fmla="*/ 30 h 346"/>
                  <a:gd name="T110" fmla="*/ 124 w 316"/>
                  <a:gd name="T111" fmla="*/ 14 h 34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16"/>
                  <a:gd name="T169" fmla="*/ 0 h 346"/>
                  <a:gd name="T170" fmla="*/ 316 w 316"/>
                  <a:gd name="T171" fmla="*/ 346 h 34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16" h="346">
                    <a:moveTo>
                      <a:pt x="127" y="0"/>
                    </a:moveTo>
                    <a:lnTo>
                      <a:pt x="102" y="18"/>
                    </a:lnTo>
                    <a:lnTo>
                      <a:pt x="76" y="49"/>
                    </a:lnTo>
                    <a:lnTo>
                      <a:pt x="51" y="88"/>
                    </a:lnTo>
                    <a:lnTo>
                      <a:pt x="30" y="133"/>
                    </a:lnTo>
                    <a:lnTo>
                      <a:pt x="12" y="181"/>
                    </a:lnTo>
                    <a:lnTo>
                      <a:pt x="2" y="227"/>
                    </a:lnTo>
                    <a:lnTo>
                      <a:pt x="0" y="270"/>
                    </a:lnTo>
                    <a:lnTo>
                      <a:pt x="7" y="304"/>
                    </a:lnTo>
                    <a:lnTo>
                      <a:pt x="16" y="317"/>
                    </a:lnTo>
                    <a:lnTo>
                      <a:pt x="29" y="328"/>
                    </a:lnTo>
                    <a:lnTo>
                      <a:pt x="45" y="336"/>
                    </a:lnTo>
                    <a:lnTo>
                      <a:pt x="64" y="341"/>
                    </a:lnTo>
                    <a:lnTo>
                      <a:pt x="87" y="345"/>
                    </a:lnTo>
                    <a:lnTo>
                      <a:pt x="110" y="346"/>
                    </a:lnTo>
                    <a:lnTo>
                      <a:pt x="134" y="346"/>
                    </a:lnTo>
                    <a:lnTo>
                      <a:pt x="159" y="346"/>
                    </a:lnTo>
                    <a:lnTo>
                      <a:pt x="183" y="343"/>
                    </a:lnTo>
                    <a:lnTo>
                      <a:pt x="206" y="341"/>
                    </a:lnTo>
                    <a:lnTo>
                      <a:pt x="227" y="338"/>
                    </a:lnTo>
                    <a:lnTo>
                      <a:pt x="246" y="336"/>
                    </a:lnTo>
                    <a:lnTo>
                      <a:pt x="263" y="333"/>
                    </a:lnTo>
                    <a:lnTo>
                      <a:pt x="276" y="331"/>
                    </a:lnTo>
                    <a:lnTo>
                      <a:pt x="283" y="328"/>
                    </a:lnTo>
                    <a:lnTo>
                      <a:pt x="286" y="328"/>
                    </a:lnTo>
                    <a:lnTo>
                      <a:pt x="289" y="291"/>
                    </a:lnTo>
                    <a:lnTo>
                      <a:pt x="301" y="265"/>
                    </a:lnTo>
                    <a:lnTo>
                      <a:pt x="311" y="247"/>
                    </a:lnTo>
                    <a:lnTo>
                      <a:pt x="316" y="241"/>
                    </a:lnTo>
                    <a:lnTo>
                      <a:pt x="296" y="228"/>
                    </a:lnTo>
                    <a:lnTo>
                      <a:pt x="273" y="219"/>
                    </a:lnTo>
                    <a:lnTo>
                      <a:pt x="250" y="213"/>
                    </a:lnTo>
                    <a:lnTo>
                      <a:pt x="229" y="209"/>
                    </a:lnTo>
                    <a:lnTo>
                      <a:pt x="210" y="207"/>
                    </a:lnTo>
                    <a:lnTo>
                      <a:pt x="193" y="205"/>
                    </a:lnTo>
                    <a:lnTo>
                      <a:pt x="183" y="204"/>
                    </a:lnTo>
                    <a:lnTo>
                      <a:pt x="179" y="203"/>
                    </a:lnTo>
                    <a:lnTo>
                      <a:pt x="178" y="200"/>
                    </a:lnTo>
                    <a:lnTo>
                      <a:pt x="177" y="199"/>
                    </a:lnTo>
                    <a:lnTo>
                      <a:pt x="174" y="199"/>
                    </a:lnTo>
                    <a:lnTo>
                      <a:pt x="173" y="199"/>
                    </a:lnTo>
                    <a:lnTo>
                      <a:pt x="173" y="193"/>
                    </a:lnTo>
                    <a:lnTo>
                      <a:pt x="174" y="179"/>
                    </a:lnTo>
                    <a:lnTo>
                      <a:pt x="176" y="165"/>
                    </a:lnTo>
                    <a:lnTo>
                      <a:pt x="178" y="157"/>
                    </a:lnTo>
                    <a:lnTo>
                      <a:pt x="187" y="148"/>
                    </a:lnTo>
                    <a:lnTo>
                      <a:pt x="188" y="138"/>
                    </a:lnTo>
                    <a:lnTo>
                      <a:pt x="186" y="130"/>
                    </a:lnTo>
                    <a:lnTo>
                      <a:pt x="184" y="126"/>
                    </a:lnTo>
                    <a:lnTo>
                      <a:pt x="187" y="116"/>
                    </a:lnTo>
                    <a:lnTo>
                      <a:pt x="183" y="103"/>
                    </a:lnTo>
                    <a:lnTo>
                      <a:pt x="176" y="92"/>
                    </a:lnTo>
                    <a:lnTo>
                      <a:pt x="168" y="83"/>
                    </a:lnTo>
                    <a:lnTo>
                      <a:pt x="160" y="78"/>
                    </a:lnTo>
                    <a:lnTo>
                      <a:pt x="151" y="74"/>
                    </a:lnTo>
                    <a:lnTo>
                      <a:pt x="150" y="76"/>
                    </a:lnTo>
                    <a:lnTo>
                      <a:pt x="158" y="84"/>
                    </a:lnTo>
                    <a:lnTo>
                      <a:pt x="169" y="95"/>
                    </a:lnTo>
                    <a:lnTo>
                      <a:pt x="174" y="105"/>
                    </a:lnTo>
                    <a:lnTo>
                      <a:pt x="176" y="113"/>
                    </a:lnTo>
                    <a:lnTo>
                      <a:pt x="176" y="116"/>
                    </a:lnTo>
                    <a:lnTo>
                      <a:pt x="174" y="113"/>
                    </a:lnTo>
                    <a:lnTo>
                      <a:pt x="168" y="105"/>
                    </a:lnTo>
                    <a:lnTo>
                      <a:pt x="159" y="98"/>
                    </a:lnTo>
                    <a:lnTo>
                      <a:pt x="148" y="90"/>
                    </a:lnTo>
                    <a:lnTo>
                      <a:pt x="141" y="89"/>
                    </a:lnTo>
                    <a:lnTo>
                      <a:pt x="145" y="95"/>
                    </a:lnTo>
                    <a:lnTo>
                      <a:pt x="154" y="104"/>
                    </a:lnTo>
                    <a:lnTo>
                      <a:pt x="163" y="113"/>
                    </a:lnTo>
                    <a:lnTo>
                      <a:pt x="172" y="121"/>
                    </a:lnTo>
                    <a:lnTo>
                      <a:pt x="178" y="131"/>
                    </a:lnTo>
                    <a:lnTo>
                      <a:pt x="179" y="142"/>
                    </a:lnTo>
                    <a:lnTo>
                      <a:pt x="172" y="155"/>
                    </a:lnTo>
                    <a:lnTo>
                      <a:pt x="172" y="156"/>
                    </a:lnTo>
                    <a:lnTo>
                      <a:pt x="170" y="157"/>
                    </a:lnTo>
                    <a:lnTo>
                      <a:pt x="168" y="160"/>
                    </a:lnTo>
                    <a:lnTo>
                      <a:pt x="168" y="162"/>
                    </a:lnTo>
                    <a:lnTo>
                      <a:pt x="168" y="167"/>
                    </a:lnTo>
                    <a:lnTo>
                      <a:pt x="168" y="176"/>
                    </a:lnTo>
                    <a:lnTo>
                      <a:pt x="167" y="186"/>
                    </a:lnTo>
                    <a:lnTo>
                      <a:pt x="165" y="195"/>
                    </a:lnTo>
                    <a:lnTo>
                      <a:pt x="164" y="194"/>
                    </a:lnTo>
                    <a:lnTo>
                      <a:pt x="159" y="194"/>
                    </a:lnTo>
                    <a:lnTo>
                      <a:pt x="151" y="193"/>
                    </a:lnTo>
                    <a:lnTo>
                      <a:pt x="140" y="194"/>
                    </a:lnTo>
                    <a:lnTo>
                      <a:pt x="127" y="198"/>
                    </a:lnTo>
                    <a:lnTo>
                      <a:pt x="114" y="205"/>
                    </a:lnTo>
                    <a:lnTo>
                      <a:pt x="97" y="218"/>
                    </a:lnTo>
                    <a:lnTo>
                      <a:pt x="79" y="237"/>
                    </a:lnTo>
                    <a:lnTo>
                      <a:pt x="78" y="241"/>
                    </a:lnTo>
                    <a:lnTo>
                      <a:pt x="82" y="242"/>
                    </a:lnTo>
                    <a:lnTo>
                      <a:pt x="88" y="240"/>
                    </a:lnTo>
                    <a:lnTo>
                      <a:pt x="97" y="229"/>
                    </a:lnTo>
                    <a:lnTo>
                      <a:pt x="103" y="223"/>
                    </a:lnTo>
                    <a:lnTo>
                      <a:pt x="111" y="217"/>
                    </a:lnTo>
                    <a:lnTo>
                      <a:pt x="119" y="210"/>
                    </a:lnTo>
                    <a:lnTo>
                      <a:pt x="126" y="205"/>
                    </a:lnTo>
                    <a:lnTo>
                      <a:pt x="134" y="203"/>
                    </a:lnTo>
                    <a:lnTo>
                      <a:pt x="141" y="200"/>
                    </a:lnTo>
                    <a:lnTo>
                      <a:pt x="146" y="200"/>
                    </a:lnTo>
                    <a:lnTo>
                      <a:pt x="150" y="202"/>
                    </a:lnTo>
                    <a:lnTo>
                      <a:pt x="151" y="204"/>
                    </a:lnTo>
                    <a:lnTo>
                      <a:pt x="150" y="204"/>
                    </a:lnTo>
                    <a:lnTo>
                      <a:pt x="144" y="205"/>
                    </a:lnTo>
                    <a:lnTo>
                      <a:pt x="134" y="212"/>
                    </a:lnTo>
                    <a:lnTo>
                      <a:pt x="127" y="218"/>
                    </a:lnTo>
                    <a:lnTo>
                      <a:pt x="120" y="226"/>
                    </a:lnTo>
                    <a:lnTo>
                      <a:pt x="114" y="233"/>
                    </a:lnTo>
                    <a:lnTo>
                      <a:pt x="106" y="241"/>
                    </a:lnTo>
                    <a:lnTo>
                      <a:pt x="101" y="248"/>
                    </a:lnTo>
                    <a:lnTo>
                      <a:pt x="97" y="255"/>
                    </a:lnTo>
                    <a:lnTo>
                      <a:pt x="97" y="259"/>
                    </a:lnTo>
                    <a:lnTo>
                      <a:pt x="100" y="260"/>
                    </a:lnTo>
                    <a:lnTo>
                      <a:pt x="105" y="259"/>
                    </a:lnTo>
                    <a:lnTo>
                      <a:pt x="108" y="255"/>
                    </a:lnTo>
                    <a:lnTo>
                      <a:pt x="112" y="250"/>
                    </a:lnTo>
                    <a:lnTo>
                      <a:pt x="116" y="243"/>
                    </a:lnTo>
                    <a:lnTo>
                      <a:pt x="120" y="236"/>
                    </a:lnTo>
                    <a:lnTo>
                      <a:pt x="126" y="228"/>
                    </a:lnTo>
                    <a:lnTo>
                      <a:pt x="134" y="221"/>
                    </a:lnTo>
                    <a:lnTo>
                      <a:pt x="144" y="214"/>
                    </a:lnTo>
                    <a:lnTo>
                      <a:pt x="159" y="205"/>
                    </a:lnTo>
                    <a:lnTo>
                      <a:pt x="165" y="204"/>
                    </a:lnTo>
                    <a:lnTo>
                      <a:pt x="167" y="207"/>
                    </a:lnTo>
                    <a:lnTo>
                      <a:pt x="170" y="209"/>
                    </a:lnTo>
                    <a:lnTo>
                      <a:pt x="174" y="209"/>
                    </a:lnTo>
                    <a:lnTo>
                      <a:pt x="186" y="210"/>
                    </a:lnTo>
                    <a:lnTo>
                      <a:pt x="201" y="213"/>
                    </a:lnTo>
                    <a:lnTo>
                      <a:pt x="221" y="216"/>
                    </a:lnTo>
                    <a:lnTo>
                      <a:pt x="243" y="221"/>
                    </a:lnTo>
                    <a:lnTo>
                      <a:pt x="264" y="226"/>
                    </a:lnTo>
                    <a:lnTo>
                      <a:pt x="286" y="235"/>
                    </a:lnTo>
                    <a:lnTo>
                      <a:pt x="303" y="245"/>
                    </a:lnTo>
                    <a:lnTo>
                      <a:pt x="300" y="247"/>
                    </a:lnTo>
                    <a:lnTo>
                      <a:pt x="292" y="260"/>
                    </a:lnTo>
                    <a:lnTo>
                      <a:pt x="283" y="283"/>
                    </a:lnTo>
                    <a:lnTo>
                      <a:pt x="276" y="322"/>
                    </a:lnTo>
                    <a:lnTo>
                      <a:pt x="273" y="322"/>
                    </a:lnTo>
                    <a:lnTo>
                      <a:pt x="267" y="323"/>
                    </a:lnTo>
                    <a:lnTo>
                      <a:pt x="257" y="324"/>
                    </a:lnTo>
                    <a:lnTo>
                      <a:pt x="244" y="326"/>
                    </a:lnTo>
                    <a:lnTo>
                      <a:pt x="229" y="328"/>
                    </a:lnTo>
                    <a:lnTo>
                      <a:pt x="211" y="329"/>
                    </a:lnTo>
                    <a:lnTo>
                      <a:pt x="192" y="331"/>
                    </a:lnTo>
                    <a:lnTo>
                      <a:pt x="173" y="332"/>
                    </a:lnTo>
                    <a:lnTo>
                      <a:pt x="151" y="333"/>
                    </a:lnTo>
                    <a:lnTo>
                      <a:pt x="131" y="334"/>
                    </a:lnTo>
                    <a:lnTo>
                      <a:pt x="112" y="334"/>
                    </a:lnTo>
                    <a:lnTo>
                      <a:pt x="93" y="333"/>
                    </a:lnTo>
                    <a:lnTo>
                      <a:pt x="76" y="332"/>
                    </a:lnTo>
                    <a:lnTo>
                      <a:pt x="60" y="329"/>
                    </a:lnTo>
                    <a:lnTo>
                      <a:pt x="48" y="326"/>
                    </a:lnTo>
                    <a:lnTo>
                      <a:pt x="39" y="321"/>
                    </a:lnTo>
                    <a:lnTo>
                      <a:pt x="25" y="308"/>
                    </a:lnTo>
                    <a:lnTo>
                      <a:pt x="16" y="290"/>
                    </a:lnTo>
                    <a:lnTo>
                      <a:pt x="10" y="270"/>
                    </a:lnTo>
                    <a:lnTo>
                      <a:pt x="10" y="246"/>
                    </a:lnTo>
                    <a:lnTo>
                      <a:pt x="12" y="217"/>
                    </a:lnTo>
                    <a:lnTo>
                      <a:pt x="21" y="184"/>
                    </a:lnTo>
                    <a:lnTo>
                      <a:pt x="35" y="146"/>
                    </a:lnTo>
                    <a:lnTo>
                      <a:pt x="55" y="104"/>
                    </a:lnTo>
                    <a:lnTo>
                      <a:pt x="69" y="78"/>
                    </a:lnTo>
                    <a:lnTo>
                      <a:pt x="83" y="56"/>
                    </a:lnTo>
                    <a:lnTo>
                      <a:pt x="95" y="41"/>
                    </a:lnTo>
                    <a:lnTo>
                      <a:pt x="105" y="30"/>
                    </a:lnTo>
                    <a:lnTo>
                      <a:pt x="112" y="22"/>
                    </a:lnTo>
                    <a:lnTo>
                      <a:pt x="119" y="17"/>
                    </a:lnTo>
                    <a:lnTo>
                      <a:pt x="124" y="14"/>
                    </a:lnTo>
                    <a:lnTo>
                      <a:pt x="126" y="13"/>
                    </a:lnTo>
                    <a:lnTo>
                      <a:pt x="12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85" name="Freeform 175"/>
              <p:cNvSpPr>
                <a:spLocks/>
              </p:cNvSpPr>
              <p:nvPr/>
            </p:nvSpPr>
            <p:spPr bwMode="auto">
              <a:xfrm>
                <a:off x="3786" y="3127"/>
                <a:ext cx="59" cy="56"/>
              </a:xfrm>
              <a:custGeom>
                <a:avLst/>
                <a:gdLst>
                  <a:gd name="T0" fmla="*/ 0 w 59"/>
                  <a:gd name="T1" fmla="*/ 27 h 56"/>
                  <a:gd name="T2" fmla="*/ 0 w 59"/>
                  <a:gd name="T3" fmla="*/ 29 h 56"/>
                  <a:gd name="T4" fmla="*/ 2 w 59"/>
                  <a:gd name="T5" fmla="*/ 36 h 56"/>
                  <a:gd name="T6" fmla="*/ 7 w 59"/>
                  <a:gd name="T7" fmla="*/ 44 h 56"/>
                  <a:gd name="T8" fmla="*/ 18 w 59"/>
                  <a:gd name="T9" fmla="*/ 56 h 56"/>
                  <a:gd name="T10" fmla="*/ 21 w 59"/>
                  <a:gd name="T11" fmla="*/ 56 h 56"/>
                  <a:gd name="T12" fmla="*/ 26 w 59"/>
                  <a:gd name="T13" fmla="*/ 53 h 56"/>
                  <a:gd name="T14" fmla="*/ 30 w 59"/>
                  <a:gd name="T15" fmla="*/ 48 h 56"/>
                  <a:gd name="T16" fmla="*/ 32 w 59"/>
                  <a:gd name="T17" fmla="*/ 41 h 56"/>
                  <a:gd name="T18" fmla="*/ 33 w 59"/>
                  <a:gd name="T19" fmla="*/ 41 h 56"/>
                  <a:gd name="T20" fmla="*/ 38 w 59"/>
                  <a:gd name="T21" fmla="*/ 41 h 56"/>
                  <a:gd name="T22" fmla="*/ 43 w 59"/>
                  <a:gd name="T23" fmla="*/ 41 h 56"/>
                  <a:gd name="T24" fmla="*/ 49 w 59"/>
                  <a:gd name="T25" fmla="*/ 44 h 56"/>
                  <a:gd name="T26" fmla="*/ 54 w 59"/>
                  <a:gd name="T27" fmla="*/ 43 h 56"/>
                  <a:gd name="T28" fmla="*/ 59 w 59"/>
                  <a:gd name="T29" fmla="*/ 32 h 56"/>
                  <a:gd name="T30" fmla="*/ 57 w 59"/>
                  <a:gd name="T31" fmla="*/ 15 h 56"/>
                  <a:gd name="T32" fmla="*/ 49 w 59"/>
                  <a:gd name="T33" fmla="*/ 0 h 56"/>
                  <a:gd name="T34" fmla="*/ 41 w 59"/>
                  <a:gd name="T35" fmla="*/ 9 h 56"/>
                  <a:gd name="T36" fmla="*/ 42 w 59"/>
                  <a:gd name="T37" fmla="*/ 10 h 56"/>
                  <a:gd name="T38" fmla="*/ 46 w 59"/>
                  <a:gd name="T39" fmla="*/ 13 h 56"/>
                  <a:gd name="T40" fmla="*/ 47 w 59"/>
                  <a:gd name="T41" fmla="*/ 20 h 56"/>
                  <a:gd name="T42" fmla="*/ 47 w 59"/>
                  <a:gd name="T43" fmla="*/ 32 h 56"/>
                  <a:gd name="T44" fmla="*/ 46 w 59"/>
                  <a:gd name="T45" fmla="*/ 32 h 56"/>
                  <a:gd name="T46" fmla="*/ 42 w 59"/>
                  <a:gd name="T47" fmla="*/ 31 h 56"/>
                  <a:gd name="T48" fmla="*/ 37 w 59"/>
                  <a:gd name="T49" fmla="*/ 29 h 56"/>
                  <a:gd name="T50" fmla="*/ 32 w 59"/>
                  <a:gd name="T51" fmla="*/ 28 h 56"/>
                  <a:gd name="T52" fmla="*/ 32 w 59"/>
                  <a:gd name="T53" fmla="*/ 15 h 56"/>
                  <a:gd name="T54" fmla="*/ 26 w 59"/>
                  <a:gd name="T55" fmla="*/ 19 h 56"/>
                  <a:gd name="T56" fmla="*/ 26 w 59"/>
                  <a:gd name="T57" fmla="*/ 23 h 56"/>
                  <a:gd name="T58" fmla="*/ 25 w 59"/>
                  <a:gd name="T59" fmla="*/ 31 h 56"/>
                  <a:gd name="T60" fmla="*/ 22 w 59"/>
                  <a:gd name="T61" fmla="*/ 39 h 56"/>
                  <a:gd name="T62" fmla="*/ 18 w 59"/>
                  <a:gd name="T63" fmla="*/ 46 h 56"/>
                  <a:gd name="T64" fmla="*/ 16 w 59"/>
                  <a:gd name="T65" fmla="*/ 43 h 56"/>
                  <a:gd name="T66" fmla="*/ 12 w 59"/>
                  <a:gd name="T67" fmla="*/ 38 h 56"/>
                  <a:gd name="T68" fmla="*/ 8 w 59"/>
                  <a:gd name="T69" fmla="*/ 32 h 56"/>
                  <a:gd name="T70" fmla="*/ 7 w 59"/>
                  <a:gd name="T71" fmla="*/ 25 h 56"/>
                  <a:gd name="T72" fmla="*/ 0 w 59"/>
                  <a:gd name="T73" fmla="*/ 27 h 5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
                  <a:gd name="T112" fmla="*/ 0 h 56"/>
                  <a:gd name="T113" fmla="*/ 59 w 59"/>
                  <a:gd name="T114" fmla="*/ 56 h 5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 h="56">
                    <a:moveTo>
                      <a:pt x="0" y="27"/>
                    </a:moveTo>
                    <a:lnTo>
                      <a:pt x="0" y="29"/>
                    </a:lnTo>
                    <a:lnTo>
                      <a:pt x="2" y="36"/>
                    </a:lnTo>
                    <a:lnTo>
                      <a:pt x="7" y="44"/>
                    </a:lnTo>
                    <a:lnTo>
                      <a:pt x="18" y="56"/>
                    </a:lnTo>
                    <a:lnTo>
                      <a:pt x="21" y="56"/>
                    </a:lnTo>
                    <a:lnTo>
                      <a:pt x="26" y="53"/>
                    </a:lnTo>
                    <a:lnTo>
                      <a:pt x="30" y="48"/>
                    </a:lnTo>
                    <a:lnTo>
                      <a:pt x="32" y="41"/>
                    </a:lnTo>
                    <a:lnTo>
                      <a:pt x="33" y="41"/>
                    </a:lnTo>
                    <a:lnTo>
                      <a:pt x="38" y="41"/>
                    </a:lnTo>
                    <a:lnTo>
                      <a:pt x="43" y="41"/>
                    </a:lnTo>
                    <a:lnTo>
                      <a:pt x="49" y="44"/>
                    </a:lnTo>
                    <a:lnTo>
                      <a:pt x="54" y="43"/>
                    </a:lnTo>
                    <a:lnTo>
                      <a:pt x="59" y="32"/>
                    </a:lnTo>
                    <a:lnTo>
                      <a:pt x="57" y="15"/>
                    </a:lnTo>
                    <a:lnTo>
                      <a:pt x="49" y="0"/>
                    </a:lnTo>
                    <a:lnTo>
                      <a:pt x="41" y="9"/>
                    </a:lnTo>
                    <a:lnTo>
                      <a:pt x="42" y="10"/>
                    </a:lnTo>
                    <a:lnTo>
                      <a:pt x="46" y="13"/>
                    </a:lnTo>
                    <a:lnTo>
                      <a:pt x="47" y="20"/>
                    </a:lnTo>
                    <a:lnTo>
                      <a:pt x="47" y="32"/>
                    </a:lnTo>
                    <a:lnTo>
                      <a:pt x="46" y="32"/>
                    </a:lnTo>
                    <a:lnTo>
                      <a:pt x="42" y="31"/>
                    </a:lnTo>
                    <a:lnTo>
                      <a:pt x="37" y="29"/>
                    </a:lnTo>
                    <a:lnTo>
                      <a:pt x="32" y="28"/>
                    </a:lnTo>
                    <a:lnTo>
                      <a:pt x="32" y="15"/>
                    </a:lnTo>
                    <a:lnTo>
                      <a:pt x="26" y="19"/>
                    </a:lnTo>
                    <a:lnTo>
                      <a:pt x="26" y="23"/>
                    </a:lnTo>
                    <a:lnTo>
                      <a:pt x="25" y="31"/>
                    </a:lnTo>
                    <a:lnTo>
                      <a:pt x="22" y="39"/>
                    </a:lnTo>
                    <a:lnTo>
                      <a:pt x="18" y="46"/>
                    </a:lnTo>
                    <a:lnTo>
                      <a:pt x="16" y="43"/>
                    </a:lnTo>
                    <a:lnTo>
                      <a:pt x="12" y="38"/>
                    </a:lnTo>
                    <a:lnTo>
                      <a:pt x="8" y="32"/>
                    </a:lnTo>
                    <a:lnTo>
                      <a:pt x="7" y="25"/>
                    </a:lnTo>
                    <a:lnTo>
                      <a:pt x="0"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86" name="Freeform 176"/>
              <p:cNvSpPr>
                <a:spLocks/>
              </p:cNvSpPr>
              <p:nvPr/>
            </p:nvSpPr>
            <p:spPr bwMode="auto">
              <a:xfrm>
                <a:off x="3828" y="3117"/>
                <a:ext cx="247" cy="377"/>
              </a:xfrm>
              <a:custGeom>
                <a:avLst/>
                <a:gdLst>
                  <a:gd name="T0" fmla="*/ 214 w 247"/>
                  <a:gd name="T1" fmla="*/ 257 h 377"/>
                  <a:gd name="T2" fmla="*/ 208 w 247"/>
                  <a:gd name="T3" fmla="*/ 248 h 377"/>
                  <a:gd name="T4" fmla="*/ 208 w 247"/>
                  <a:gd name="T5" fmla="*/ 244 h 377"/>
                  <a:gd name="T6" fmla="*/ 127 w 247"/>
                  <a:gd name="T7" fmla="*/ 75 h 377"/>
                  <a:gd name="T8" fmla="*/ 37 w 247"/>
                  <a:gd name="T9" fmla="*/ 9 h 377"/>
                  <a:gd name="T10" fmla="*/ 7 w 247"/>
                  <a:gd name="T11" fmla="*/ 11 h 377"/>
                  <a:gd name="T12" fmla="*/ 52 w 247"/>
                  <a:gd name="T13" fmla="*/ 30 h 377"/>
                  <a:gd name="T14" fmla="*/ 145 w 247"/>
                  <a:gd name="T15" fmla="*/ 118 h 377"/>
                  <a:gd name="T16" fmla="*/ 195 w 247"/>
                  <a:gd name="T17" fmla="*/ 237 h 377"/>
                  <a:gd name="T18" fmla="*/ 175 w 247"/>
                  <a:gd name="T19" fmla="*/ 234 h 377"/>
                  <a:gd name="T20" fmla="*/ 137 w 247"/>
                  <a:gd name="T21" fmla="*/ 245 h 377"/>
                  <a:gd name="T22" fmla="*/ 117 w 247"/>
                  <a:gd name="T23" fmla="*/ 245 h 377"/>
                  <a:gd name="T24" fmla="*/ 96 w 247"/>
                  <a:gd name="T25" fmla="*/ 213 h 377"/>
                  <a:gd name="T26" fmla="*/ 76 w 247"/>
                  <a:gd name="T27" fmla="*/ 183 h 377"/>
                  <a:gd name="T28" fmla="*/ 83 w 247"/>
                  <a:gd name="T29" fmla="*/ 162 h 377"/>
                  <a:gd name="T30" fmla="*/ 94 w 247"/>
                  <a:gd name="T31" fmla="*/ 148 h 377"/>
                  <a:gd name="T32" fmla="*/ 75 w 247"/>
                  <a:gd name="T33" fmla="*/ 151 h 377"/>
                  <a:gd name="T34" fmla="*/ 60 w 247"/>
                  <a:gd name="T35" fmla="*/ 170 h 377"/>
                  <a:gd name="T36" fmla="*/ 53 w 247"/>
                  <a:gd name="T37" fmla="*/ 170 h 377"/>
                  <a:gd name="T38" fmla="*/ 38 w 247"/>
                  <a:gd name="T39" fmla="*/ 156 h 377"/>
                  <a:gd name="T40" fmla="*/ 19 w 247"/>
                  <a:gd name="T41" fmla="*/ 130 h 377"/>
                  <a:gd name="T42" fmla="*/ 5 w 247"/>
                  <a:gd name="T43" fmla="*/ 82 h 377"/>
                  <a:gd name="T44" fmla="*/ 4 w 247"/>
                  <a:gd name="T45" fmla="*/ 91 h 377"/>
                  <a:gd name="T46" fmla="*/ 14 w 247"/>
                  <a:gd name="T47" fmla="*/ 153 h 377"/>
                  <a:gd name="T48" fmla="*/ 26 w 247"/>
                  <a:gd name="T49" fmla="*/ 230 h 377"/>
                  <a:gd name="T50" fmla="*/ 27 w 247"/>
                  <a:gd name="T51" fmla="*/ 180 h 377"/>
                  <a:gd name="T52" fmla="*/ 27 w 247"/>
                  <a:gd name="T53" fmla="*/ 158 h 377"/>
                  <a:gd name="T54" fmla="*/ 43 w 247"/>
                  <a:gd name="T55" fmla="*/ 172 h 377"/>
                  <a:gd name="T56" fmla="*/ 61 w 247"/>
                  <a:gd name="T57" fmla="*/ 178 h 377"/>
                  <a:gd name="T58" fmla="*/ 66 w 247"/>
                  <a:gd name="T59" fmla="*/ 189 h 377"/>
                  <a:gd name="T60" fmla="*/ 88 w 247"/>
                  <a:gd name="T61" fmla="*/ 223 h 377"/>
                  <a:gd name="T62" fmla="*/ 117 w 247"/>
                  <a:gd name="T63" fmla="*/ 259 h 377"/>
                  <a:gd name="T64" fmla="*/ 122 w 247"/>
                  <a:gd name="T65" fmla="*/ 262 h 377"/>
                  <a:gd name="T66" fmla="*/ 115 w 247"/>
                  <a:gd name="T67" fmla="*/ 268 h 377"/>
                  <a:gd name="T68" fmla="*/ 100 w 247"/>
                  <a:gd name="T69" fmla="*/ 287 h 377"/>
                  <a:gd name="T70" fmla="*/ 83 w 247"/>
                  <a:gd name="T71" fmla="*/ 329 h 377"/>
                  <a:gd name="T72" fmla="*/ 103 w 247"/>
                  <a:gd name="T73" fmla="*/ 335 h 377"/>
                  <a:gd name="T74" fmla="*/ 119 w 247"/>
                  <a:gd name="T75" fmla="*/ 311 h 377"/>
                  <a:gd name="T76" fmla="*/ 129 w 247"/>
                  <a:gd name="T77" fmla="*/ 334 h 377"/>
                  <a:gd name="T78" fmla="*/ 134 w 247"/>
                  <a:gd name="T79" fmla="*/ 377 h 377"/>
                  <a:gd name="T80" fmla="*/ 160 w 247"/>
                  <a:gd name="T81" fmla="*/ 353 h 377"/>
                  <a:gd name="T82" fmla="*/ 172 w 247"/>
                  <a:gd name="T83" fmla="*/ 375 h 377"/>
                  <a:gd name="T84" fmla="*/ 190 w 247"/>
                  <a:gd name="T85" fmla="*/ 366 h 377"/>
                  <a:gd name="T86" fmla="*/ 194 w 247"/>
                  <a:gd name="T87" fmla="*/ 343 h 377"/>
                  <a:gd name="T88" fmla="*/ 195 w 247"/>
                  <a:gd name="T89" fmla="*/ 347 h 377"/>
                  <a:gd name="T90" fmla="*/ 199 w 247"/>
                  <a:gd name="T91" fmla="*/ 372 h 377"/>
                  <a:gd name="T92" fmla="*/ 219 w 247"/>
                  <a:gd name="T93" fmla="*/ 348 h 377"/>
                  <a:gd name="T94" fmla="*/ 221 w 247"/>
                  <a:gd name="T95" fmla="*/ 321 h 377"/>
                  <a:gd name="T96" fmla="*/ 219 w 247"/>
                  <a:gd name="T97" fmla="*/ 313 h 377"/>
                  <a:gd name="T98" fmla="*/ 231 w 247"/>
                  <a:gd name="T99" fmla="*/ 326 h 377"/>
                  <a:gd name="T100" fmla="*/ 245 w 247"/>
                  <a:gd name="T101" fmla="*/ 296 h 37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47"/>
                  <a:gd name="T154" fmla="*/ 0 h 377"/>
                  <a:gd name="T155" fmla="*/ 247 w 247"/>
                  <a:gd name="T156" fmla="*/ 377 h 37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47" h="377">
                    <a:moveTo>
                      <a:pt x="224" y="264"/>
                    </a:moveTo>
                    <a:lnTo>
                      <a:pt x="218" y="261"/>
                    </a:lnTo>
                    <a:lnTo>
                      <a:pt x="214" y="257"/>
                    </a:lnTo>
                    <a:lnTo>
                      <a:pt x="210" y="253"/>
                    </a:lnTo>
                    <a:lnTo>
                      <a:pt x="208" y="249"/>
                    </a:lnTo>
                    <a:lnTo>
                      <a:pt x="208" y="248"/>
                    </a:lnTo>
                    <a:lnTo>
                      <a:pt x="208" y="245"/>
                    </a:lnTo>
                    <a:lnTo>
                      <a:pt x="208" y="244"/>
                    </a:lnTo>
                    <a:lnTo>
                      <a:pt x="186" y="173"/>
                    </a:lnTo>
                    <a:lnTo>
                      <a:pt x="158" y="116"/>
                    </a:lnTo>
                    <a:lnTo>
                      <a:pt x="127" y="75"/>
                    </a:lnTo>
                    <a:lnTo>
                      <a:pt x="94" y="43"/>
                    </a:lnTo>
                    <a:lnTo>
                      <a:pt x="62" y="22"/>
                    </a:lnTo>
                    <a:lnTo>
                      <a:pt x="37" y="9"/>
                    </a:lnTo>
                    <a:lnTo>
                      <a:pt x="19" y="1"/>
                    </a:lnTo>
                    <a:lnTo>
                      <a:pt x="13" y="0"/>
                    </a:lnTo>
                    <a:lnTo>
                      <a:pt x="7" y="11"/>
                    </a:lnTo>
                    <a:lnTo>
                      <a:pt x="13" y="13"/>
                    </a:lnTo>
                    <a:lnTo>
                      <a:pt x="29" y="19"/>
                    </a:lnTo>
                    <a:lnTo>
                      <a:pt x="52" y="30"/>
                    </a:lnTo>
                    <a:lnTo>
                      <a:pt x="81" y="49"/>
                    </a:lnTo>
                    <a:lnTo>
                      <a:pt x="113" y="77"/>
                    </a:lnTo>
                    <a:lnTo>
                      <a:pt x="145" y="118"/>
                    </a:lnTo>
                    <a:lnTo>
                      <a:pt x="172" y="170"/>
                    </a:lnTo>
                    <a:lnTo>
                      <a:pt x="196" y="237"/>
                    </a:lnTo>
                    <a:lnTo>
                      <a:pt x="195" y="237"/>
                    </a:lnTo>
                    <a:lnTo>
                      <a:pt x="190" y="235"/>
                    </a:lnTo>
                    <a:lnTo>
                      <a:pt x="184" y="234"/>
                    </a:lnTo>
                    <a:lnTo>
                      <a:pt x="175" y="234"/>
                    </a:lnTo>
                    <a:lnTo>
                      <a:pt x="164" y="235"/>
                    </a:lnTo>
                    <a:lnTo>
                      <a:pt x="151" y="239"/>
                    </a:lnTo>
                    <a:lnTo>
                      <a:pt x="137" y="245"/>
                    </a:lnTo>
                    <a:lnTo>
                      <a:pt x="122" y="254"/>
                    </a:lnTo>
                    <a:lnTo>
                      <a:pt x="120" y="252"/>
                    </a:lnTo>
                    <a:lnTo>
                      <a:pt x="117" y="245"/>
                    </a:lnTo>
                    <a:lnTo>
                      <a:pt x="112" y="235"/>
                    </a:lnTo>
                    <a:lnTo>
                      <a:pt x="104" y="224"/>
                    </a:lnTo>
                    <a:lnTo>
                      <a:pt x="96" y="213"/>
                    </a:lnTo>
                    <a:lnTo>
                      <a:pt x="89" y="201"/>
                    </a:lnTo>
                    <a:lnTo>
                      <a:pt x="83" y="191"/>
                    </a:lnTo>
                    <a:lnTo>
                      <a:pt x="76" y="183"/>
                    </a:lnTo>
                    <a:lnTo>
                      <a:pt x="71" y="173"/>
                    </a:lnTo>
                    <a:lnTo>
                      <a:pt x="75" y="167"/>
                    </a:lnTo>
                    <a:lnTo>
                      <a:pt x="83" y="162"/>
                    </a:lnTo>
                    <a:lnTo>
                      <a:pt x="93" y="156"/>
                    </a:lnTo>
                    <a:lnTo>
                      <a:pt x="94" y="153"/>
                    </a:lnTo>
                    <a:lnTo>
                      <a:pt x="94" y="148"/>
                    </a:lnTo>
                    <a:lnTo>
                      <a:pt x="93" y="144"/>
                    </a:lnTo>
                    <a:lnTo>
                      <a:pt x="85" y="146"/>
                    </a:lnTo>
                    <a:lnTo>
                      <a:pt x="75" y="151"/>
                    </a:lnTo>
                    <a:lnTo>
                      <a:pt x="67" y="158"/>
                    </a:lnTo>
                    <a:lnTo>
                      <a:pt x="62" y="166"/>
                    </a:lnTo>
                    <a:lnTo>
                      <a:pt x="60" y="170"/>
                    </a:lnTo>
                    <a:lnTo>
                      <a:pt x="57" y="171"/>
                    </a:lnTo>
                    <a:lnTo>
                      <a:pt x="56" y="171"/>
                    </a:lnTo>
                    <a:lnTo>
                      <a:pt x="53" y="170"/>
                    </a:lnTo>
                    <a:lnTo>
                      <a:pt x="50" y="167"/>
                    </a:lnTo>
                    <a:lnTo>
                      <a:pt x="45" y="162"/>
                    </a:lnTo>
                    <a:lnTo>
                      <a:pt x="38" y="156"/>
                    </a:lnTo>
                    <a:lnTo>
                      <a:pt x="29" y="148"/>
                    </a:lnTo>
                    <a:lnTo>
                      <a:pt x="18" y="139"/>
                    </a:lnTo>
                    <a:lnTo>
                      <a:pt x="19" y="130"/>
                    </a:lnTo>
                    <a:lnTo>
                      <a:pt x="19" y="110"/>
                    </a:lnTo>
                    <a:lnTo>
                      <a:pt x="15" y="90"/>
                    </a:lnTo>
                    <a:lnTo>
                      <a:pt x="5" y="82"/>
                    </a:lnTo>
                    <a:lnTo>
                      <a:pt x="0" y="84"/>
                    </a:lnTo>
                    <a:lnTo>
                      <a:pt x="0" y="87"/>
                    </a:lnTo>
                    <a:lnTo>
                      <a:pt x="4" y="91"/>
                    </a:lnTo>
                    <a:lnTo>
                      <a:pt x="7" y="100"/>
                    </a:lnTo>
                    <a:lnTo>
                      <a:pt x="10" y="120"/>
                    </a:lnTo>
                    <a:lnTo>
                      <a:pt x="14" y="153"/>
                    </a:lnTo>
                    <a:lnTo>
                      <a:pt x="17" y="190"/>
                    </a:lnTo>
                    <a:lnTo>
                      <a:pt x="14" y="219"/>
                    </a:lnTo>
                    <a:lnTo>
                      <a:pt x="26" y="230"/>
                    </a:lnTo>
                    <a:lnTo>
                      <a:pt x="27" y="223"/>
                    </a:lnTo>
                    <a:lnTo>
                      <a:pt x="28" y="205"/>
                    </a:lnTo>
                    <a:lnTo>
                      <a:pt x="27" y="180"/>
                    </a:lnTo>
                    <a:lnTo>
                      <a:pt x="22" y="154"/>
                    </a:lnTo>
                    <a:lnTo>
                      <a:pt x="23" y="156"/>
                    </a:lnTo>
                    <a:lnTo>
                      <a:pt x="27" y="158"/>
                    </a:lnTo>
                    <a:lnTo>
                      <a:pt x="31" y="163"/>
                    </a:lnTo>
                    <a:lnTo>
                      <a:pt x="37" y="167"/>
                    </a:lnTo>
                    <a:lnTo>
                      <a:pt x="43" y="172"/>
                    </a:lnTo>
                    <a:lnTo>
                      <a:pt x="50" y="176"/>
                    </a:lnTo>
                    <a:lnTo>
                      <a:pt x="56" y="178"/>
                    </a:lnTo>
                    <a:lnTo>
                      <a:pt x="61" y="178"/>
                    </a:lnTo>
                    <a:lnTo>
                      <a:pt x="61" y="180"/>
                    </a:lnTo>
                    <a:lnTo>
                      <a:pt x="62" y="183"/>
                    </a:lnTo>
                    <a:lnTo>
                      <a:pt x="66" y="189"/>
                    </a:lnTo>
                    <a:lnTo>
                      <a:pt x="70" y="197"/>
                    </a:lnTo>
                    <a:lnTo>
                      <a:pt x="77" y="209"/>
                    </a:lnTo>
                    <a:lnTo>
                      <a:pt x="88" y="223"/>
                    </a:lnTo>
                    <a:lnTo>
                      <a:pt x="100" y="239"/>
                    </a:lnTo>
                    <a:lnTo>
                      <a:pt x="117" y="259"/>
                    </a:lnTo>
                    <a:lnTo>
                      <a:pt x="118" y="261"/>
                    </a:lnTo>
                    <a:lnTo>
                      <a:pt x="120" y="262"/>
                    </a:lnTo>
                    <a:lnTo>
                      <a:pt x="122" y="262"/>
                    </a:lnTo>
                    <a:lnTo>
                      <a:pt x="120" y="263"/>
                    </a:lnTo>
                    <a:lnTo>
                      <a:pt x="118" y="264"/>
                    </a:lnTo>
                    <a:lnTo>
                      <a:pt x="115" y="268"/>
                    </a:lnTo>
                    <a:lnTo>
                      <a:pt x="110" y="272"/>
                    </a:lnTo>
                    <a:lnTo>
                      <a:pt x="103" y="280"/>
                    </a:lnTo>
                    <a:lnTo>
                      <a:pt x="100" y="287"/>
                    </a:lnTo>
                    <a:lnTo>
                      <a:pt x="96" y="297"/>
                    </a:lnTo>
                    <a:lnTo>
                      <a:pt x="88" y="315"/>
                    </a:lnTo>
                    <a:lnTo>
                      <a:pt x="83" y="329"/>
                    </a:lnTo>
                    <a:lnTo>
                      <a:pt x="88" y="335"/>
                    </a:lnTo>
                    <a:lnTo>
                      <a:pt x="96" y="337"/>
                    </a:lnTo>
                    <a:lnTo>
                      <a:pt x="103" y="335"/>
                    </a:lnTo>
                    <a:lnTo>
                      <a:pt x="113" y="325"/>
                    </a:lnTo>
                    <a:lnTo>
                      <a:pt x="117" y="316"/>
                    </a:lnTo>
                    <a:lnTo>
                      <a:pt x="119" y="311"/>
                    </a:lnTo>
                    <a:lnTo>
                      <a:pt x="123" y="310"/>
                    </a:lnTo>
                    <a:lnTo>
                      <a:pt x="129" y="318"/>
                    </a:lnTo>
                    <a:lnTo>
                      <a:pt x="129" y="334"/>
                    </a:lnTo>
                    <a:lnTo>
                      <a:pt x="127" y="354"/>
                    </a:lnTo>
                    <a:lnTo>
                      <a:pt x="128" y="373"/>
                    </a:lnTo>
                    <a:lnTo>
                      <a:pt x="134" y="377"/>
                    </a:lnTo>
                    <a:lnTo>
                      <a:pt x="145" y="373"/>
                    </a:lnTo>
                    <a:lnTo>
                      <a:pt x="153" y="364"/>
                    </a:lnTo>
                    <a:lnTo>
                      <a:pt x="160" y="353"/>
                    </a:lnTo>
                    <a:lnTo>
                      <a:pt x="161" y="357"/>
                    </a:lnTo>
                    <a:lnTo>
                      <a:pt x="165" y="366"/>
                    </a:lnTo>
                    <a:lnTo>
                      <a:pt x="172" y="375"/>
                    </a:lnTo>
                    <a:lnTo>
                      <a:pt x="181" y="377"/>
                    </a:lnTo>
                    <a:lnTo>
                      <a:pt x="185" y="373"/>
                    </a:lnTo>
                    <a:lnTo>
                      <a:pt x="190" y="366"/>
                    </a:lnTo>
                    <a:lnTo>
                      <a:pt x="193" y="354"/>
                    </a:lnTo>
                    <a:lnTo>
                      <a:pt x="194" y="343"/>
                    </a:lnTo>
                    <a:lnTo>
                      <a:pt x="195" y="343"/>
                    </a:lnTo>
                    <a:lnTo>
                      <a:pt x="195" y="344"/>
                    </a:lnTo>
                    <a:lnTo>
                      <a:pt x="195" y="347"/>
                    </a:lnTo>
                    <a:lnTo>
                      <a:pt x="194" y="354"/>
                    </a:lnTo>
                    <a:lnTo>
                      <a:pt x="195" y="364"/>
                    </a:lnTo>
                    <a:lnTo>
                      <a:pt x="199" y="372"/>
                    </a:lnTo>
                    <a:lnTo>
                      <a:pt x="209" y="369"/>
                    </a:lnTo>
                    <a:lnTo>
                      <a:pt x="215" y="361"/>
                    </a:lnTo>
                    <a:lnTo>
                      <a:pt x="219" y="348"/>
                    </a:lnTo>
                    <a:lnTo>
                      <a:pt x="221" y="335"/>
                    </a:lnTo>
                    <a:lnTo>
                      <a:pt x="221" y="326"/>
                    </a:lnTo>
                    <a:lnTo>
                      <a:pt x="221" y="321"/>
                    </a:lnTo>
                    <a:lnTo>
                      <a:pt x="221" y="318"/>
                    </a:lnTo>
                    <a:lnTo>
                      <a:pt x="219" y="314"/>
                    </a:lnTo>
                    <a:lnTo>
                      <a:pt x="219" y="313"/>
                    </a:lnTo>
                    <a:lnTo>
                      <a:pt x="221" y="315"/>
                    </a:lnTo>
                    <a:lnTo>
                      <a:pt x="224" y="321"/>
                    </a:lnTo>
                    <a:lnTo>
                      <a:pt x="231" y="326"/>
                    </a:lnTo>
                    <a:lnTo>
                      <a:pt x="239" y="328"/>
                    </a:lnTo>
                    <a:lnTo>
                      <a:pt x="247" y="316"/>
                    </a:lnTo>
                    <a:lnTo>
                      <a:pt x="245" y="296"/>
                    </a:lnTo>
                    <a:lnTo>
                      <a:pt x="234" y="276"/>
                    </a:lnTo>
                    <a:lnTo>
                      <a:pt x="224" y="2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87" name="Freeform 177"/>
              <p:cNvSpPr>
                <a:spLocks/>
              </p:cNvSpPr>
              <p:nvPr/>
            </p:nvSpPr>
            <p:spPr bwMode="auto">
              <a:xfrm>
                <a:off x="3921" y="3360"/>
                <a:ext cx="144" cy="123"/>
              </a:xfrm>
              <a:custGeom>
                <a:avLst/>
                <a:gdLst>
                  <a:gd name="T0" fmla="*/ 130 w 144"/>
                  <a:gd name="T1" fmla="*/ 62 h 123"/>
                  <a:gd name="T2" fmla="*/ 125 w 144"/>
                  <a:gd name="T3" fmla="*/ 52 h 123"/>
                  <a:gd name="T4" fmla="*/ 115 w 144"/>
                  <a:gd name="T5" fmla="*/ 45 h 123"/>
                  <a:gd name="T6" fmla="*/ 110 w 144"/>
                  <a:gd name="T7" fmla="*/ 51 h 123"/>
                  <a:gd name="T8" fmla="*/ 114 w 144"/>
                  <a:gd name="T9" fmla="*/ 66 h 123"/>
                  <a:gd name="T10" fmla="*/ 119 w 144"/>
                  <a:gd name="T11" fmla="*/ 92 h 123"/>
                  <a:gd name="T12" fmla="*/ 115 w 144"/>
                  <a:gd name="T13" fmla="*/ 115 h 123"/>
                  <a:gd name="T14" fmla="*/ 107 w 144"/>
                  <a:gd name="T15" fmla="*/ 116 h 123"/>
                  <a:gd name="T16" fmla="*/ 107 w 144"/>
                  <a:gd name="T17" fmla="*/ 94 h 123"/>
                  <a:gd name="T18" fmla="*/ 102 w 144"/>
                  <a:gd name="T19" fmla="*/ 68 h 123"/>
                  <a:gd name="T20" fmla="*/ 97 w 144"/>
                  <a:gd name="T21" fmla="*/ 59 h 123"/>
                  <a:gd name="T22" fmla="*/ 87 w 144"/>
                  <a:gd name="T23" fmla="*/ 62 h 123"/>
                  <a:gd name="T24" fmla="*/ 91 w 144"/>
                  <a:gd name="T25" fmla="*/ 86 h 123"/>
                  <a:gd name="T26" fmla="*/ 92 w 144"/>
                  <a:gd name="T27" fmla="*/ 107 h 123"/>
                  <a:gd name="T28" fmla="*/ 86 w 144"/>
                  <a:gd name="T29" fmla="*/ 123 h 123"/>
                  <a:gd name="T30" fmla="*/ 76 w 144"/>
                  <a:gd name="T31" fmla="*/ 113 h 123"/>
                  <a:gd name="T32" fmla="*/ 77 w 144"/>
                  <a:gd name="T33" fmla="*/ 92 h 123"/>
                  <a:gd name="T34" fmla="*/ 74 w 144"/>
                  <a:gd name="T35" fmla="*/ 70 h 123"/>
                  <a:gd name="T36" fmla="*/ 69 w 144"/>
                  <a:gd name="T37" fmla="*/ 62 h 123"/>
                  <a:gd name="T38" fmla="*/ 60 w 144"/>
                  <a:gd name="T39" fmla="*/ 63 h 123"/>
                  <a:gd name="T40" fmla="*/ 63 w 144"/>
                  <a:gd name="T41" fmla="*/ 83 h 123"/>
                  <a:gd name="T42" fmla="*/ 58 w 144"/>
                  <a:gd name="T43" fmla="*/ 111 h 123"/>
                  <a:gd name="T44" fmla="*/ 45 w 144"/>
                  <a:gd name="T45" fmla="*/ 120 h 123"/>
                  <a:gd name="T46" fmla="*/ 48 w 144"/>
                  <a:gd name="T47" fmla="*/ 101 h 123"/>
                  <a:gd name="T48" fmla="*/ 50 w 144"/>
                  <a:gd name="T49" fmla="*/ 82 h 123"/>
                  <a:gd name="T50" fmla="*/ 41 w 144"/>
                  <a:gd name="T51" fmla="*/ 58 h 123"/>
                  <a:gd name="T52" fmla="*/ 24 w 144"/>
                  <a:gd name="T53" fmla="*/ 59 h 123"/>
                  <a:gd name="T54" fmla="*/ 15 w 144"/>
                  <a:gd name="T55" fmla="*/ 76 h 123"/>
                  <a:gd name="T56" fmla="*/ 0 w 144"/>
                  <a:gd name="T57" fmla="*/ 82 h 123"/>
                  <a:gd name="T58" fmla="*/ 9 w 144"/>
                  <a:gd name="T59" fmla="*/ 61 h 123"/>
                  <a:gd name="T60" fmla="*/ 21 w 144"/>
                  <a:gd name="T61" fmla="*/ 43 h 123"/>
                  <a:gd name="T62" fmla="*/ 26 w 144"/>
                  <a:gd name="T63" fmla="*/ 33 h 123"/>
                  <a:gd name="T64" fmla="*/ 45 w 144"/>
                  <a:gd name="T65" fmla="*/ 14 h 123"/>
                  <a:gd name="T66" fmla="*/ 62 w 144"/>
                  <a:gd name="T67" fmla="*/ 5 h 123"/>
                  <a:gd name="T68" fmla="*/ 82 w 144"/>
                  <a:gd name="T69" fmla="*/ 0 h 123"/>
                  <a:gd name="T70" fmla="*/ 100 w 144"/>
                  <a:gd name="T71" fmla="*/ 1 h 123"/>
                  <a:gd name="T72" fmla="*/ 110 w 144"/>
                  <a:gd name="T73" fmla="*/ 9 h 123"/>
                  <a:gd name="T74" fmla="*/ 116 w 144"/>
                  <a:gd name="T75" fmla="*/ 19 h 123"/>
                  <a:gd name="T76" fmla="*/ 134 w 144"/>
                  <a:gd name="T77" fmla="*/ 38 h 123"/>
                  <a:gd name="T78" fmla="*/ 143 w 144"/>
                  <a:gd name="T79" fmla="*/ 58 h 123"/>
                  <a:gd name="T80" fmla="*/ 143 w 144"/>
                  <a:gd name="T81" fmla="*/ 76 h 123"/>
                  <a:gd name="T82" fmla="*/ 135 w 144"/>
                  <a:gd name="T83" fmla="*/ 72 h 1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44"/>
                  <a:gd name="T127" fmla="*/ 0 h 123"/>
                  <a:gd name="T128" fmla="*/ 144 w 144"/>
                  <a:gd name="T129" fmla="*/ 123 h 1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44" h="123">
                    <a:moveTo>
                      <a:pt x="133" y="68"/>
                    </a:moveTo>
                    <a:lnTo>
                      <a:pt x="130" y="62"/>
                    </a:lnTo>
                    <a:lnTo>
                      <a:pt x="129" y="57"/>
                    </a:lnTo>
                    <a:lnTo>
                      <a:pt x="125" y="52"/>
                    </a:lnTo>
                    <a:lnTo>
                      <a:pt x="120" y="47"/>
                    </a:lnTo>
                    <a:lnTo>
                      <a:pt x="115" y="45"/>
                    </a:lnTo>
                    <a:lnTo>
                      <a:pt x="112" y="47"/>
                    </a:lnTo>
                    <a:lnTo>
                      <a:pt x="110" y="51"/>
                    </a:lnTo>
                    <a:lnTo>
                      <a:pt x="110" y="52"/>
                    </a:lnTo>
                    <a:lnTo>
                      <a:pt x="114" y="66"/>
                    </a:lnTo>
                    <a:lnTo>
                      <a:pt x="117" y="80"/>
                    </a:lnTo>
                    <a:lnTo>
                      <a:pt x="119" y="92"/>
                    </a:lnTo>
                    <a:lnTo>
                      <a:pt x="119" y="106"/>
                    </a:lnTo>
                    <a:lnTo>
                      <a:pt x="115" y="115"/>
                    </a:lnTo>
                    <a:lnTo>
                      <a:pt x="111" y="119"/>
                    </a:lnTo>
                    <a:lnTo>
                      <a:pt x="107" y="116"/>
                    </a:lnTo>
                    <a:lnTo>
                      <a:pt x="107" y="107"/>
                    </a:lnTo>
                    <a:lnTo>
                      <a:pt x="107" y="94"/>
                    </a:lnTo>
                    <a:lnTo>
                      <a:pt x="106" y="80"/>
                    </a:lnTo>
                    <a:lnTo>
                      <a:pt x="102" y="68"/>
                    </a:lnTo>
                    <a:lnTo>
                      <a:pt x="101" y="63"/>
                    </a:lnTo>
                    <a:lnTo>
                      <a:pt x="97" y="59"/>
                    </a:lnTo>
                    <a:lnTo>
                      <a:pt x="92" y="59"/>
                    </a:lnTo>
                    <a:lnTo>
                      <a:pt x="87" y="62"/>
                    </a:lnTo>
                    <a:lnTo>
                      <a:pt x="86" y="67"/>
                    </a:lnTo>
                    <a:lnTo>
                      <a:pt x="91" y="86"/>
                    </a:lnTo>
                    <a:lnTo>
                      <a:pt x="93" y="99"/>
                    </a:lnTo>
                    <a:lnTo>
                      <a:pt x="92" y="107"/>
                    </a:lnTo>
                    <a:lnTo>
                      <a:pt x="90" y="118"/>
                    </a:lnTo>
                    <a:lnTo>
                      <a:pt x="86" y="123"/>
                    </a:lnTo>
                    <a:lnTo>
                      <a:pt x="79" y="120"/>
                    </a:lnTo>
                    <a:lnTo>
                      <a:pt x="76" y="113"/>
                    </a:lnTo>
                    <a:lnTo>
                      <a:pt x="76" y="102"/>
                    </a:lnTo>
                    <a:lnTo>
                      <a:pt x="77" y="92"/>
                    </a:lnTo>
                    <a:lnTo>
                      <a:pt x="76" y="80"/>
                    </a:lnTo>
                    <a:lnTo>
                      <a:pt x="74" y="70"/>
                    </a:lnTo>
                    <a:lnTo>
                      <a:pt x="72" y="63"/>
                    </a:lnTo>
                    <a:lnTo>
                      <a:pt x="69" y="62"/>
                    </a:lnTo>
                    <a:lnTo>
                      <a:pt x="64" y="62"/>
                    </a:lnTo>
                    <a:lnTo>
                      <a:pt x="60" y="63"/>
                    </a:lnTo>
                    <a:lnTo>
                      <a:pt x="59" y="66"/>
                    </a:lnTo>
                    <a:lnTo>
                      <a:pt x="63" y="83"/>
                    </a:lnTo>
                    <a:lnTo>
                      <a:pt x="63" y="99"/>
                    </a:lnTo>
                    <a:lnTo>
                      <a:pt x="58" y="111"/>
                    </a:lnTo>
                    <a:lnTo>
                      <a:pt x="49" y="120"/>
                    </a:lnTo>
                    <a:lnTo>
                      <a:pt x="45" y="120"/>
                    </a:lnTo>
                    <a:lnTo>
                      <a:pt x="45" y="113"/>
                    </a:lnTo>
                    <a:lnTo>
                      <a:pt x="48" y="101"/>
                    </a:lnTo>
                    <a:lnTo>
                      <a:pt x="50" y="92"/>
                    </a:lnTo>
                    <a:lnTo>
                      <a:pt x="50" y="82"/>
                    </a:lnTo>
                    <a:lnTo>
                      <a:pt x="48" y="70"/>
                    </a:lnTo>
                    <a:lnTo>
                      <a:pt x="41" y="58"/>
                    </a:lnTo>
                    <a:lnTo>
                      <a:pt x="33" y="54"/>
                    </a:lnTo>
                    <a:lnTo>
                      <a:pt x="24" y="59"/>
                    </a:lnTo>
                    <a:lnTo>
                      <a:pt x="19" y="67"/>
                    </a:lnTo>
                    <a:lnTo>
                      <a:pt x="15" y="76"/>
                    </a:lnTo>
                    <a:lnTo>
                      <a:pt x="10" y="81"/>
                    </a:lnTo>
                    <a:lnTo>
                      <a:pt x="0" y="82"/>
                    </a:lnTo>
                    <a:lnTo>
                      <a:pt x="2" y="73"/>
                    </a:lnTo>
                    <a:lnTo>
                      <a:pt x="9" y="61"/>
                    </a:lnTo>
                    <a:lnTo>
                      <a:pt x="16" y="52"/>
                    </a:lnTo>
                    <a:lnTo>
                      <a:pt x="21" y="43"/>
                    </a:lnTo>
                    <a:lnTo>
                      <a:pt x="22" y="38"/>
                    </a:lnTo>
                    <a:lnTo>
                      <a:pt x="26" y="33"/>
                    </a:lnTo>
                    <a:lnTo>
                      <a:pt x="39" y="20"/>
                    </a:lnTo>
                    <a:lnTo>
                      <a:pt x="45" y="14"/>
                    </a:lnTo>
                    <a:lnTo>
                      <a:pt x="53" y="9"/>
                    </a:lnTo>
                    <a:lnTo>
                      <a:pt x="62" y="5"/>
                    </a:lnTo>
                    <a:lnTo>
                      <a:pt x="72" y="2"/>
                    </a:lnTo>
                    <a:lnTo>
                      <a:pt x="82" y="0"/>
                    </a:lnTo>
                    <a:lnTo>
                      <a:pt x="92" y="0"/>
                    </a:lnTo>
                    <a:lnTo>
                      <a:pt x="100" y="1"/>
                    </a:lnTo>
                    <a:lnTo>
                      <a:pt x="107" y="5"/>
                    </a:lnTo>
                    <a:lnTo>
                      <a:pt x="110" y="9"/>
                    </a:lnTo>
                    <a:lnTo>
                      <a:pt x="112" y="14"/>
                    </a:lnTo>
                    <a:lnTo>
                      <a:pt x="116" y="19"/>
                    </a:lnTo>
                    <a:lnTo>
                      <a:pt x="124" y="27"/>
                    </a:lnTo>
                    <a:lnTo>
                      <a:pt x="134" y="38"/>
                    </a:lnTo>
                    <a:lnTo>
                      <a:pt x="140" y="48"/>
                    </a:lnTo>
                    <a:lnTo>
                      <a:pt x="143" y="58"/>
                    </a:lnTo>
                    <a:lnTo>
                      <a:pt x="144" y="71"/>
                    </a:lnTo>
                    <a:lnTo>
                      <a:pt x="143" y="76"/>
                    </a:lnTo>
                    <a:lnTo>
                      <a:pt x="139" y="76"/>
                    </a:lnTo>
                    <a:lnTo>
                      <a:pt x="135" y="72"/>
                    </a:lnTo>
                    <a:lnTo>
                      <a:pt x="133" y="68"/>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88" name="Freeform 178"/>
              <p:cNvSpPr>
                <a:spLocks/>
              </p:cNvSpPr>
              <p:nvPr/>
            </p:nvSpPr>
            <p:spPr bwMode="auto">
              <a:xfrm>
                <a:off x="3770" y="3233"/>
                <a:ext cx="51" cy="97"/>
              </a:xfrm>
              <a:custGeom>
                <a:avLst/>
                <a:gdLst>
                  <a:gd name="T0" fmla="*/ 28 w 51"/>
                  <a:gd name="T1" fmla="*/ 94 h 97"/>
                  <a:gd name="T2" fmla="*/ 18 w 51"/>
                  <a:gd name="T3" fmla="*/ 66 h 97"/>
                  <a:gd name="T4" fmla="*/ 9 w 51"/>
                  <a:gd name="T5" fmla="*/ 38 h 97"/>
                  <a:gd name="T6" fmla="*/ 3 w 51"/>
                  <a:gd name="T7" fmla="*/ 17 h 97"/>
                  <a:gd name="T8" fmla="*/ 0 w 51"/>
                  <a:gd name="T9" fmla="*/ 8 h 97"/>
                  <a:gd name="T10" fmla="*/ 1 w 51"/>
                  <a:gd name="T11" fmla="*/ 8 h 97"/>
                  <a:gd name="T12" fmla="*/ 5 w 51"/>
                  <a:gd name="T13" fmla="*/ 7 h 97"/>
                  <a:gd name="T14" fmla="*/ 11 w 51"/>
                  <a:gd name="T15" fmla="*/ 4 h 97"/>
                  <a:gd name="T16" fmla="*/ 20 w 51"/>
                  <a:gd name="T17" fmla="*/ 0 h 97"/>
                  <a:gd name="T18" fmla="*/ 27 w 51"/>
                  <a:gd name="T19" fmla="*/ 14 h 97"/>
                  <a:gd name="T20" fmla="*/ 37 w 51"/>
                  <a:gd name="T21" fmla="*/ 49 h 97"/>
                  <a:gd name="T22" fmla="*/ 47 w 51"/>
                  <a:gd name="T23" fmla="*/ 81 h 97"/>
                  <a:gd name="T24" fmla="*/ 51 w 51"/>
                  <a:gd name="T25" fmla="*/ 97 h 97"/>
                  <a:gd name="T26" fmla="*/ 42 w 51"/>
                  <a:gd name="T27" fmla="*/ 93 h 97"/>
                  <a:gd name="T28" fmla="*/ 16 w 51"/>
                  <a:gd name="T29" fmla="*/ 11 h 97"/>
                  <a:gd name="T30" fmla="*/ 8 w 51"/>
                  <a:gd name="T31" fmla="*/ 14 h 97"/>
                  <a:gd name="T32" fmla="*/ 33 w 51"/>
                  <a:gd name="T33" fmla="*/ 92 h 97"/>
                  <a:gd name="T34" fmla="*/ 28 w 51"/>
                  <a:gd name="T35" fmla="*/ 94 h 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
                  <a:gd name="T55" fmla="*/ 0 h 97"/>
                  <a:gd name="T56" fmla="*/ 51 w 51"/>
                  <a:gd name="T57" fmla="*/ 97 h 9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 h="97">
                    <a:moveTo>
                      <a:pt x="28" y="94"/>
                    </a:moveTo>
                    <a:lnTo>
                      <a:pt x="18" y="66"/>
                    </a:lnTo>
                    <a:lnTo>
                      <a:pt x="9" y="38"/>
                    </a:lnTo>
                    <a:lnTo>
                      <a:pt x="3" y="17"/>
                    </a:lnTo>
                    <a:lnTo>
                      <a:pt x="0" y="8"/>
                    </a:lnTo>
                    <a:lnTo>
                      <a:pt x="1" y="8"/>
                    </a:lnTo>
                    <a:lnTo>
                      <a:pt x="5" y="7"/>
                    </a:lnTo>
                    <a:lnTo>
                      <a:pt x="11" y="4"/>
                    </a:lnTo>
                    <a:lnTo>
                      <a:pt x="20" y="0"/>
                    </a:lnTo>
                    <a:lnTo>
                      <a:pt x="27" y="14"/>
                    </a:lnTo>
                    <a:lnTo>
                      <a:pt x="37" y="49"/>
                    </a:lnTo>
                    <a:lnTo>
                      <a:pt x="47" y="81"/>
                    </a:lnTo>
                    <a:lnTo>
                      <a:pt x="51" y="97"/>
                    </a:lnTo>
                    <a:lnTo>
                      <a:pt x="42" y="93"/>
                    </a:lnTo>
                    <a:lnTo>
                      <a:pt x="16" y="11"/>
                    </a:lnTo>
                    <a:lnTo>
                      <a:pt x="8" y="14"/>
                    </a:lnTo>
                    <a:lnTo>
                      <a:pt x="33" y="92"/>
                    </a:lnTo>
                    <a:lnTo>
                      <a:pt x="28"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89" name="Freeform 179"/>
              <p:cNvSpPr>
                <a:spLocks/>
              </p:cNvSpPr>
              <p:nvPr/>
            </p:nvSpPr>
            <p:spPr bwMode="auto">
              <a:xfrm>
                <a:off x="3723" y="3306"/>
                <a:ext cx="155" cy="134"/>
              </a:xfrm>
              <a:custGeom>
                <a:avLst/>
                <a:gdLst>
                  <a:gd name="T0" fmla="*/ 148 w 155"/>
                  <a:gd name="T1" fmla="*/ 107 h 134"/>
                  <a:gd name="T2" fmla="*/ 132 w 155"/>
                  <a:gd name="T3" fmla="*/ 113 h 134"/>
                  <a:gd name="T4" fmla="*/ 114 w 155"/>
                  <a:gd name="T5" fmla="*/ 124 h 134"/>
                  <a:gd name="T6" fmla="*/ 105 w 155"/>
                  <a:gd name="T7" fmla="*/ 126 h 134"/>
                  <a:gd name="T8" fmla="*/ 96 w 155"/>
                  <a:gd name="T9" fmla="*/ 126 h 134"/>
                  <a:gd name="T10" fmla="*/ 85 w 155"/>
                  <a:gd name="T11" fmla="*/ 129 h 134"/>
                  <a:gd name="T12" fmla="*/ 70 w 155"/>
                  <a:gd name="T13" fmla="*/ 134 h 134"/>
                  <a:gd name="T14" fmla="*/ 46 w 155"/>
                  <a:gd name="T15" fmla="*/ 134 h 134"/>
                  <a:gd name="T16" fmla="*/ 20 w 155"/>
                  <a:gd name="T17" fmla="*/ 130 h 134"/>
                  <a:gd name="T18" fmla="*/ 3 w 155"/>
                  <a:gd name="T19" fmla="*/ 126 h 134"/>
                  <a:gd name="T20" fmla="*/ 3 w 155"/>
                  <a:gd name="T21" fmla="*/ 117 h 134"/>
                  <a:gd name="T22" fmla="*/ 13 w 155"/>
                  <a:gd name="T23" fmla="*/ 120 h 134"/>
                  <a:gd name="T24" fmla="*/ 37 w 155"/>
                  <a:gd name="T25" fmla="*/ 125 h 134"/>
                  <a:gd name="T26" fmla="*/ 63 w 155"/>
                  <a:gd name="T27" fmla="*/ 126 h 134"/>
                  <a:gd name="T28" fmla="*/ 81 w 155"/>
                  <a:gd name="T29" fmla="*/ 118 h 134"/>
                  <a:gd name="T30" fmla="*/ 99 w 155"/>
                  <a:gd name="T31" fmla="*/ 115 h 134"/>
                  <a:gd name="T32" fmla="*/ 117 w 155"/>
                  <a:gd name="T33" fmla="*/ 106 h 134"/>
                  <a:gd name="T34" fmla="*/ 127 w 155"/>
                  <a:gd name="T35" fmla="*/ 98 h 134"/>
                  <a:gd name="T36" fmla="*/ 137 w 155"/>
                  <a:gd name="T37" fmla="*/ 99 h 134"/>
                  <a:gd name="T38" fmla="*/ 141 w 155"/>
                  <a:gd name="T39" fmla="*/ 97 h 134"/>
                  <a:gd name="T40" fmla="*/ 131 w 155"/>
                  <a:gd name="T41" fmla="*/ 75 h 134"/>
                  <a:gd name="T42" fmla="*/ 117 w 155"/>
                  <a:gd name="T43" fmla="*/ 62 h 134"/>
                  <a:gd name="T44" fmla="*/ 108 w 155"/>
                  <a:gd name="T45" fmla="*/ 59 h 134"/>
                  <a:gd name="T46" fmla="*/ 106 w 155"/>
                  <a:gd name="T47" fmla="*/ 54 h 134"/>
                  <a:gd name="T48" fmla="*/ 119 w 155"/>
                  <a:gd name="T49" fmla="*/ 54 h 134"/>
                  <a:gd name="T50" fmla="*/ 139 w 155"/>
                  <a:gd name="T51" fmla="*/ 68 h 134"/>
                  <a:gd name="T52" fmla="*/ 147 w 155"/>
                  <a:gd name="T53" fmla="*/ 79 h 134"/>
                  <a:gd name="T54" fmla="*/ 148 w 155"/>
                  <a:gd name="T55" fmla="*/ 68 h 134"/>
                  <a:gd name="T56" fmla="*/ 125 w 155"/>
                  <a:gd name="T57" fmla="*/ 39 h 134"/>
                  <a:gd name="T58" fmla="*/ 104 w 155"/>
                  <a:gd name="T59" fmla="*/ 27 h 134"/>
                  <a:gd name="T60" fmla="*/ 88 w 155"/>
                  <a:gd name="T61" fmla="*/ 25 h 134"/>
                  <a:gd name="T62" fmla="*/ 74 w 155"/>
                  <a:gd name="T63" fmla="*/ 29 h 134"/>
                  <a:gd name="T64" fmla="*/ 62 w 155"/>
                  <a:gd name="T65" fmla="*/ 35 h 134"/>
                  <a:gd name="T66" fmla="*/ 52 w 155"/>
                  <a:gd name="T67" fmla="*/ 43 h 134"/>
                  <a:gd name="T68" fmla="*/ 43 w 155"/>
                  <a:gd name="T69" fmla="*/ 49 h 134"/>
                  <a:gd name="T70" fmla="*/ 33 w 155"/>
                  <a:gd name="T71" fmla="*/ 53 h 134"/>
                  <a:gd name="T72" fmla="*/ 23 w 155"/>
                  <a:gd name="T73" fmla="*/ 53 h 134"/>
                  <a:gd name="T74" fmla="*/ 28 w 155"/>
                  <a:gd name="T75" fmla="*/ 44 h 134"/>
                  <a:gd name="T76" fmla="*/ 38 w 155"/>
                  <a:gd name="T77" fmla="*/ 43 h 134"/>
                  <a:gd name="T78" fmla="*/ 51 w 155"/>
                  <a:gd name="T79" fmla="*/ 20 h 134"/>
                  <a:gd name="T80" fmla="*/ 62 w 155"/>
                  <a:gd name="T81" fmla="*/ 3 h 134"/>
                  <a:gd name="T82" fmla="*/ 74 w 155"/>
                  <a:gd name="T83" fmla="*/ 10 h 134"/>
                  <a:gd name="T84" fmla="*/ 66 w 155"/>
                  <a:gd name="T85" fmla="*/ 15 h 134"/>
                  <a:gd name="T86" fmla="*/ 57 w 155"/>
                  <a:gd name="T87" fmla="*/ 30 h 134"/>
                  <a:gd name="T88" fmla="*/ 62 w 155"/>
                  <a:gd name="T89" fmla="*/ 26 h 134"/>
                  <a:gd name="T90" fmla="*/ 76 w 155"/>
                  <a:gd name="T91" fmla="*/ 20 h 134"/>
                  <a:gd name="T92" fmla="*/ 94 w 155"/>
                  <a:gd name="T93" fmla="*/ 16 h 134"/>
                  <a:gd name="T94" fmla="*/ 113 w 155"/>
                  <a:gd name="T95" fmla="*/ 21 h 134"/>
                  <a:gd name="T96" fmla="*/ 131 w 155"/>
                  <a:gd name="T97" fmla="*/ 35 h 134"/>
                  <a:gd name="T98" fmla="*/ 147 w 155"/>
                  <a:gd name="T99" fmla="*/ 50 h 134"/>
                  <a:gd name="T100" fmla="*/ 155 w 155"/>
                  <a:gd name="T101" fmla="*/ 68 h 134"/>
                  <a:gd name="T102" fmla="*/ 150 w 155"/>
                  <a:gd name="T103" fmla="*/ 88 h 13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55"/>
                  <a:gd name="T157" fmla="*/ 0 h 134"/>
                  <a:gd name="T158" fmla="*/ 155 w 155"/>
                  <a:gd name="T159" fmla="*/ 134 h 13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55" h="134">
                    <a:moveTo>
                      <a:pt x="147" y="89"/>
                    </a:moveTo>
                    <a:lnTo>
                      <a:pt x="148" y="107"/>
                    </a:lnTo>
                    <a:lnTo>
                      <a:pt x="142" y="112"/>
                    </a:lnTo>
                    <a:lnTo>
                      <a:pt x="132" y="113"/>
                    </a:lnTo>
                    <a:lnTo>
                      <a:pt x="120" y="118"/>
                    </a:lnTo>
                    <a:lnTo>
                      <a:pt x="114" y="124"/>
                    </a:lnTo>
                    <a:lnTo>
                      <a:pt x="109" y="125"/>
                    </a:lnTo>
                    <a:lnTo>
                      <a:pt x="105" y="126"/>
                    </a:lnTo>
                    <a:lnTo>
                      <a:pt x="100" y="126"/>
                    </a:lnTo>
                    <a:lnTo>
                      <a:pt x="96" y="126"/>
                    </a:lnTo>
                    <a:lnTo>
                      <a:pt x="91" y="127"/>
                    </a:lnTo>
                    <a:lnTo>
                      <a:pt x="85" y="129"/>
                    </a:lnTo>
                    <a:lnTo>
                      <a:pt x="79" y="131"/>
                    </a:lnTo>
                    <a:lnTo>
                      <a:pt x="70" y="134"/>
                    </a:lnTo>
                    <a:lnTo>
                      <a:pt x="58" y="134"/>
                    </a:lnTo>
                    <a:lnTo>
                      <a:pt x="46" y="134"/>
                    </a:lnTo>
                    <a:lnTo>
                      <a:pt x="33" y="132"/>
                    </a:lnTo>
                    <a:lnTo>
                      <a:pt x="20" y="130"/>
                    </a:lnTo>
                    <a:lnTo>
                      <a:pt x="10" y="129"/>
                    </a:lnTo>
                    <a:lnTo>
                      <a:pt x="3" y="126"/>
                    </a:lnTo>
                    <a:lnTo>
                      <a:pt x="0" y="126"/>
                    </a:lnTo>
                    <a:lnTo>
                      <a:pt x="3" y="117"/>
                    </a:lnTo>
                    <a:lnTo>
                      <a:pt x="5" y="118"/>
                    </a:lnTo>
                    <a:lnTo>
                      <a:pt x="13" y="120"/>
                    </a:lnTo>
                    <a:lnTo>
                      <a:pt x="24" y="122"/>
                    </a:lnTo>
                    <a:lnTo>
                      <a:pt x="37" y="125"/>
                    </a:lnTo>
                    <a:lnTo>
                      <a:pt x="51" y="126"/>
                    </a:lnTo>
                    <a:lnTo>
                      <a:pt x="63" y="126"/>
                    </a:lnTo>
                    <a:lnTo>
                      <a:pt x="74" y="124"/>
                    </a:lnTo>
                    <a:lnTo>
                      <a:pt x="81" y="118"/>
                    </a:lnTo>
                    <a:lnTo>
                      <a:pt x="90" y="113"/>
                    </a:lnTo>
                    <a:lnTo>
                      <a:pt x="99" y="115"/>
                    </a:lnTo>
                    <a:lnTo>
                      <a:pt x="109" y="115"/>
                    </a:lnTo>
                    <a:lnTo>
                      <a:pt x="117" y="106"/>
                    </a:lnTo>
                    <a:lnTo>
                      <a:pt x="120" y="101"/>
                    </a:lnTo>
                    <a:lnTo>
                      <a:pt x="127" y="98"/>
                    </a:lnTo>
                    <a:lnTo>
                      <a:pt x="132" y="99"/>
                    </a:lnTo>
                    <a:lnTo>
                      <a:pt x="137" y="99"/>
                    </a:lnTo>
                    <a:lnTo>
                      <a:pt x="141" y="99"/>
                    </a:lnTo>
                    <a:lnTo>
                      <a:pt x="141" y="97"/>
                    </a:lnTo>
                    <a:lnTo>
                      <a:pt x="138" y="89"/>
                    </a:lnTo>
                    <a:lnTo>
                      <a:pt x="131" y="75"/>
                    </a:lnTo>
                    <a:lnTo>
                      <a:pt x="124" y="67"/>
                    </a:lnTo>
                    <a:lnTo>
                      <a:pt x="117" y="62"/>
                    </a:lnTo>
                    <a:lnTo>
                      <a:pt x="110" y="59"/>
                    </a:lnTo>
                    <a:lnTo>
                      <a:pt x="108" y="59"/>
                    </a:lnTo>
                    <a:lnTo>
                      <a:pt x="106" y="58"/>
                    </a:lnTo>
                    <a:lnTo>
                      <a:pt x="106" y="54"/>
                    </a:lnTo>
                    <a:lnTo>
                      <a:pt x="109" y="53"/>
                    </a:lnTo>
                    <a:lnTo>
                      <a:pt x="119" y="54"/>
                    </a:lnTo>
                    <a:lnTo>
                      <a:pt x="131" y="60"/>
                    </a:lnTo>
                    <a:lnTo>
                      <a:pt x="139" y="68"/>
                    </a:lnTo>
                    <a:lnTo>
                      <a:pt x="146" y="75"/>
                    </a:lnTo>
                    <a:lnTo>
                      <a:pt x="147" y="79"/>
                    </a:lnTo>
                    <a:lnTo>
                      <a:pt x="148" y="77"/>
                    </a:lnTo>
                    <a:lnTo>
                      <a:pt x="148" y="68"/>
                    </a:lnTo>
                    <a:lnTo>
                      <a:pt x="142" y="55"/>
                    </a:lnTo>
                    <a:lnTo>
                      <a:pt x="125" y="39"/>
                    </a:lnTo>
                    <a:lnTo>
                      <a:pt x="114" y="31"/>
                    </a:lnTo>
                    <a:lnTo>
                      <a:pt x="104" y="27"/>
                    </a:lnTo>
                    <a:lnTo>
                      <a:pt x="95" y="25"/>
                    </a:lnTo>
                    <a:lnTo>
                      <a:pt x="88" y="25"/>
                    </a:lnTo>
                    <a:lnTo>
                      <a:pt x="80" y="26"/>
                    </a:lnTo>
                    <a:lnTo>
                      <a:pt x="74" y="29"/>
                    </a:lnTo>
                    <a:lnTo>
                      <a:pt x="67" y="31"/>
                    </a:lnTo>
                    <a:lnTo>
                      <a:pt x="62" y="35"/>
                    </a:lnTo>
                    <a:lnTo>
                      <a:pt x="57" y="39"/>
                    </a:lnTo>
                    <a:lnTo>
                      <a:pt x="52" y="43"/>
                    </a:lnTo>
                    <a:lnTo>
                      <a:pt x="47" y="45"/>
                    </a:lnTo>
                    <a:lnTo>
                      <a:pt x="43" y="49"/>
                    </a:lnTo>
                    <a:lnTo>
                      <a:pt x="38" y="51"/>
                    </a:lnTo>
                    <a:lnTo>
                      <a:pt x="33" y="53"/>
                    </a:lnTo>
                    <a:lnTo>
                      <a:pt x="28" y="54"/>
                    </a:lnTo>
                    <a:lnTo>
                      <a:pt x="23" y="53"/>
                    </a:lnTo>
                    <a:lnTo>
                      <a:pt x="25" y="43"/>
                    </a:lnTo>
                    <a:lnTo>
                      <a:pt x="28" y="44"/>
                    </a:lnTo>
                    <a:lnTo>
                      <a:pt x="32" y="45"/>
                    </a:lnTo>
                    <a:lnTo>
                      <a:pt x="38" y="43"/>
                    </a:lnTo>
                    <a:lnTo>
                      <a:pt x="44" y="32"/>
                    </a:lnTo>
                    <a:lnTo>
                      <a:pt x="51" y="20"/>
                    </a:lnTo>
                    <a:lnTo>
                      <a:pt x="57" y="10"/>
                    </a:lnTo>
                    <a:lnTo>
                      <a:pt x="62" y="3"/>
                    </a:lnTo>
                    <a:lnTo>
                      <a:pt x="70" y="0"/>
                    </a:lnTo>
                    <a:lnTo>
                      <a:pt x="74" y="10"/>
                    </a:lnTo>
                    <a:lnTo>
                      <a:pt x="71" y="11"/>
                    </a:lnTo>
                    <a:lnTo>
                      <a:pt x="66" y="15"/>
                    </a:lnTo>
                    <a:lnTo>
                      <a:pt x="60" y="21"/>
                    </a:lnTo>
                    <a:lnTo>
                      <a:pt x="57" y="30"/>
                    </a:lnTo>
                    <a:lnTo>
                      <a:pt x="58" y="29"/>
                    </a:lnTo>
                    <a:lnTo>
                      <a:pt x="62" y="26"/>
                    </a:lnTo>
                    <a:lnTo>
                      <a:pt x="69" y="22"/>
                    </a:lnTo>
                    <a:lnTo>
                      <a:pt x="76" y="20"/>
                    </a:lnTo>
                    <a:lnTo>
                      <a:pt x="85" y="17"/>
                    </a:lnTo>
                    <a:lnTo>
                      <a:pt x="94" y="16"/>
                    </a:lnTo>
                    <a:lnTo>
                      <a:pt x="104" y="17"/>
                    </a:lnTo>
                    <a:lnTo>
                      <a:pt x="113" y="21"/>
                    </a:lnTo>
                    <a:lnTo>
                      <a:pt x="122" y="27"/>
                    </a:lnTo>
                    <a:lnTo>
                      <a:pt x="131" y="35"/>
                    </a:lnTo>
                    <a:lnTo>
                      <a:pt x="139" y="43"/>
                    </a:lnTo>
                    <a:lnTo>
                      <a:pt x="147" y="50"/>
                    </a:lnTo>
                    <a:lnTo>
                      <a:pt x="152" y="59"/>
                    </a:lnTo>
                    <a:lnTo>
                      <a:pt x="155" y="68"/>
                    </a:lnTo>
                    <a:lnTo>
                      <a:pt x="153" y="78"/>
                    </a:lnTo>
                    <a:lnTo>
                      <a:pt x="150" y="88"/>
                    </a:lnTo>
                    <a:lnTo>
                      <a:pt x="147"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90" name="Freeform 180"/>
              <p:cNvSpPr>
                <a:spLocks/>
              </p:cNvSpPr>
              <p:nvPr/>
            </p:nvSpPr>
            <p:spPr bwMode="auto">
              <a:xfrm>
                <a:off x="3813" y="3306"/>
                <a:ext cx="19" cy="21"/>
              </a:xfrm>
              <a:custGeom>
                <a:avLst/>
                <a:gdLst>
                  <a:gd name="T0" fmla="*/ 1 w 19"/>
                  <a:gd name="T1" fmla="*/ 0 h 21"/>
                  <a:gd name="T2" fmla="*/ 4 w 19"/>
                  <a:gd name="T3" fmla="*/ 1 h 21"/>
                  <a:gd name="T4" fmla="*/ 10 w 19"/>
                  <a:gd name="T5" fmla="*/ 5 h 21"/>
                  <a:gd name="T6" fmla="*/ 16 w 19"/>
                  <a:gd name="T7" fmla="*/ 11 h 21"/>
                  <a:gd name="T8" fmla="*/ 19 w 19"/>
                  <a:gd name="T9" fmla="*/ 21 h 21"/>
                  <a:gd name="T10" fmla="*/ 13 w 19"/>
                  <a:gd name="T11" fmla="*/ 19 h 21"/>
                  <a:gd name="T12" fmla="*/ 13 w 19"/>
                  <a:gd name="T13" fmla="*/ 17 h 21"/>
                  <a:gd name="T14" fmla="*/ 10 w 19"/>
                  <a:gd name="T15" fmla="*/ 13 h 21"/>
                  <a:gd name="T16" fmla="*/ 6 w 19"/>
                  <a:gd name="T17" fmla="*/ 10 h 21"/>
                  <a:gd name="T18" fmla="*/ 0 w 19"/>
                  <a:gd name="T19" fmla="*/ 6 h 21"/>
                  <a:gd name="T20" fmla="*/ 1 w 19"/>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9"/>
                  <a:gd name="T34" fmla="*/ 0 h 21"/>
                  <a:gd name="T35" fmla="*/ 19 w 19"/>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9" h="21">
                    <a:moveTo>
                      <a:pt x="1" y="0"/>
                    </a:moveTo>
                    <a:lnTo>
                      <a:pt x="4" y="1"/>
                    </a:lnTo>
                    <a:lnTo>
                      <a:pt x="10" y="5"/>
                    </a:lnTo>
                    <a:lnTo>
                      <a:pt x="16" y="11"/>
                    </a:lnTo>
                    <a:lnTo>
                      <a:pt x="19" y="21"/>
                    </a:lnTo>
                    <a:lnTo>
                      <a:pt x="13" y="19"/>
                    </a:lnTo>
                    <a:lnTo>
                      <a:pt x="13" y="17"/>
                    </a:lnTo>
                    <a:lnTo>
                      <a:pt x="10" y="13"/>
                    </a:lnTo>
                    <a:lnTo>
                      <a:pt x="6" y="10"/>
                    </a:lnTo>
                    <a:lnTo>
                      <a:pt x="0" y="6"/>
                    </a:lnTo>
                    <a:lnTo>
                      <a:pt x="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91" name="Freeform 181"/>
              <p:cNvSpPr>
                <a:spLocks/>
              </p:cNvSpPr>
              <p:nvPr/>
            </p:nvSpPr>
            <p:spPr bwMode="auto">
              <a:xfrm>
                <a:off x="3546" y="3432"/>
                <a:ext cx="333" cy="147"/>
              </a:xfrm>
              <a:custGeom>
                <a:avLst/>
                <a:gdLst>
                  <a:gd name="T0" fmla="*/ 333 w 333"/>
                  <a:gd name="T1" fmla="*/ 72 h 147"/>
                  <a:gd name="T2" fmla="*/ 327 w 333"/>
                  <a:gd name="T3" fmla="*/ 72 h 147"/>
                  <a:gd name="T4" fmla="*/ 318 w 333"/>
                  <a:gd name="T5" fmla="*/ 81 h 147"/>
                  <a:gd name="T6" fmla="*/ 313 w 333"/>
                  <a:gd name="T7" fmla="*/ 87 h 147"/>
                  <a:gd name="T8" fmla="*/ 309 w 333"/>
                  <a:gd name="T9" fmla="*/ 85 h 147"/>
                  <a:gd name="T10" fmla="*/ 252 w 333"/>
                  <a:gd name="T11" fmla="*/ 92 h 147"/>
                  <a:gd name="T12" fmla="*/ 204 w 333"/>
                  <a:gd name="T13" fmla="*/ 114 h 147"/>
                  <a:gd name="T14" fmla="*/ 171 w 333"/>
                  <a:gd name="T15" fmla="*/ 137 h 147"/>
                  <a:gd name="T16" fmla="*/ 158 w 333"/>
                  <a:gd name="T17" fmla="*/ 147 h 147"/>
                  <a:gd name="T18" fmla="*/ 92 w 333"/>
                  <a:gd name="T19" fmla="*/ 106 h 147"/>
                  <a:gd name="T20" fmla="*/ 43 w 333"/>
                  <a:gd name="T21" fmla="*/ 78 h 147"/>
                  <a:gd name="T22" fmla="*/ 11 w 333"/>
                  <a:gd name="T23" fmla="*/ 61 h 147"/>
                  <a:gd name="T24" fmla="*/ 0 w 333"/>
                  <a:gd name="T25" fmla="*/ 56 h 147"/>
                  <a:gd name="T26" fmla="*/ 14 w 333"/>
                  <a:gd name="T27" fmla="*/ 38 h 147"/>
                  <a:gd name="T28" fmla="*/ 30 w 333"/>
                  <a:gd name="T29" fmla="*/ 25 h 147"/>
                  <a:gd name="T30" fmla="*/ 45 w 333"/>
                  <a:gd name="T31" fmla="*/ 18 h 147"/>
                  <a:gd name="T32" fmla="*/ 52 w 333"/>
                  <a:gd name="T33" fmla="*/ 15 h 147"/>
                  <a:gd name="T34" fmla="*/ 56 w 333"/>
                  <a:gd name="T35" fmla="*/ 22 h 147"/>
                  <a:gd name="T36" fmla="*/ 38 w 333"/>
                  <a:gd name="T37" fmla="*/ 32 h 147"/>
                  <a:gd name="T38" fmla="*/ 23 w 333"/>
                  <a:gd name="T39" fmla="*/ 43 h 147"/>
                  <a:gd name="T40" fmla="*/ 15 w 333"/>
                  <a:gd name="T41" fmla="*/ 51 h 147"/>
                  <a:gd name="T42" fmla="*/ 37 w 333"/>
                  <a:gd name="T43" fmla="*/ 63 h 147"/>
                  <a:gd name="T44" fmla="*/ 85 w 333"/>
                  <a:gd name="T45" fmla="*/ 91 h 147"/>
                  <a:gd name="T46" fmla="*/ 128 w 333"/>
                  <a:gd name="T47" fmla="*/ 115 h 147"/>
                  <a:gd name="T48" fmla="*/ 154 w 333"/>
                  <a:gd name="T49" fmla="*/ 132 h 147"/>
                  <a:gd name="T50" fmla="*/ 189 w 333"/>
                  <a:gd name="T51" fmla="*/ 113 h 147"/>
                  <a:gd name="T52" fmla="*/ 242 w 333"/>
                  <a:gd name="T53" fmla="*/ 87 h 147"/>
                  <a:gd name="T54" fmla="*/ 280 w 333"/>
                  <a:gd name="T55" fmla="*/ 78 h 147"/>
                  <a:gd name="T56" fmla="*/ 300 w 333"/>
                  <a:gd name="T57" fmla="*/ 77 h 147"/>
                  <a:gd name="T58" fmla="*/ 285 w 333"/>
                  <a:gd name="T59" fmla="*/ 63 h 147"/>
                  <a:gd name="T60" fmla="*/ 248 w 333"/>
                  <a:gd name="T61" fmla="*/ 37 h 147"/>
                  <a:gd name="T62" fmla="*/ 216 w 333"/>
                  <a:gd name="T63" fmla="*/ 18 h 147"/>
                  <a:gd name="T64" fmla="*/ 197 w 333"/>
                  <a:gd name="T65" fmla="*/ 6 h 147"/>
                  <a:gd name="T66" fmla="*/ 206 w 333"/>
                  <a:gd name="T67" fmla="*/ 0 h 147"/>
                  <a:gd name="T68" fmla="*/ 214 w 333"/>
                  <a:gd name="T69" fmla="*/ 5 h 147"/>
                  <a:gd name="T70" fmla="*/ 235 w 333"/>
                  <a:gd name="T71" fmla="*/ 18 h 147"/>
                  <a:gd name="T72" fmla="*/ 268 w 333"/>
                  <a:gd name="T73" fmla="*/ 41 h 147"/>
                  <a:gd name="T74" fmla="*/ 310 w 333"/>
                  <a:gd name="T75" fmla="*/ 71 h 147"/>
                  <a:gd name="T76" fmla="*/ 318 w 333"/>
                  <a:gd name="T77" fmla="*/ 66 h 147"/>
                  <a:gd name="T78" fmla="*/ 333 w 333"/>
                  <a:gd name="T79" fmla="*/ 61 h 1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33"/>
                  <a:gd name="T121" fmla="*/ 0 h 147"/>
                  <a:gd name="T122" fmla="*/ 333 w 333"/>
                  <a:gd name="T123" fmla="*/ 147 h 1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33" h="147">
                    <a:moveTo>
                      <a:pt x="333" y="61"/>
                    </a:moveTo>
                    <a:lnTo>
                      <a:pt x="333" y="72"/>
                    </a:lnTo>
                    <a:lnTo>
                      <a:pt x="330" y="72"/>
                    </a:lnTo>
                    <a:lnTo>
                      <a:pt x="327" y="72"/>
                    </a:lnTo>
                    <a:lnTo>
                      <a:pt x="321" y="75"/>
                    </a:lnTo>
                    <a:lnTo>
                      <a:pt x="318" y="81"/>
                    </a:lnTo>
                    <a:lnTo>
                      <a:pt x="315" y="86"/>
                    </a:lnTo>
                    <a:lnTo>
                      <a:pt x="313" y="87"/>
                    </a:lnTo>
                    <a:lnTo>
                      <a:pt x="310" y="86"/>
                    </a:lnTo>
                    <a:lnTo>
                      <a:pt x="309" y="85"/>
                    </a:lnTo>
                    <a:lnTo>
                      <a:pt x="280" y="86"/>
                    </a:lnTo>
                    <a:lnTo>
                      <a:pt x="252" y="92"/>
                    </a:lnTo>
                    <a:lnTo>
                      <a:pt x="227" y="103"/>
                    </a:lnTo>
                    <a:lnTo>
                      <a:pt x="204" y="114"/>
                    </a:lnTo>
                    <a:lnTo>
                      <a:pt x="185" y="125"/>
                    </a:lnTo>
                    <a:lnTo>
                      <a:pt x="171" y="137"/>
                    </a:lnTo>
                    <a:lnTo>
                      <a:pt x="162" y="144"/>
                    </a:lnTo>
                    <a:lnTo>
                      <a:pt x="158" y="147"/>
                    </a:lnTo>
                    <a:lnTo>
                      <a:pt x="124" y="125"/>
                    </a:lnTo>
                    <a:lnTo>
                      <a:pt x="92" y="106"/>
                    </a:lnTo>
                    <a:lnTo>
                      <a:pt x="66" y="91"/>
                    </a:lnTo>
                    <a:lnTo>
                      <a:pt x="43" y="78"/>
                    </a:lnTo>
                    <a:lnTo>
                      <a:pt x="25" y="68"/>
                    </a:lnTo>
                    <a:lnTo>
                      <a:pt x="11" y="61"/>
                    </a:lnTo>
                    <a:lnTo>
                      <a:pt x="2" y="57"/>
                    </a:lnTo>
                    <a:lnTo>
                      <a:pt x="0" y="56"/>
                    </a:lnTo>
                    <a:lnTo>
                      <a:pt x="6" y="46"/>
                    </a:lnTo>
                    <a:lnTo>
                      <a:pt x="14" y="38"/>
                    </a:lnTo>
                    <a:lnTo>
                      <a:pt x="21" y="30"/>
                    </a:lnTo>
                    <a:lnTo>
                      <a:pt x="30" y="25"/>
                    </a:lnTo>
                    <a:lnTo>
                      <a:pt x="39" y="20"/>
                    </a:lnTo>
                    <a:lnTo>
                      <a:pt x="45" y="18"/>
                    </a:lnTo>
                    <a:lnTo>
                      <a:pt x="51" y="15"/>
                    </a:lnTo>
                    <a:lnTo>
                      <a:pt x="52" y="15"/>
                    </a:lnTo>
                    <a:lnTo>
                      <a:pt x="66" y="19"/>
                    </a:lnTo>
                    <a:lnTo>
                      <a:pt x="56" y="22"/>
                    </a:lnTo>
                    <a:lnTo>
                      <a:pt x="47" y="25"/>
                    </a:lnTo>
                    <a:lnTo>
                      <a:pt x="38" y="32"/>
                    </a:lnTo>
                    <a:lnTo>
                      <a:pt x="30" y="37"/>
                    </a:lnTo>
                    <a:lnTo>
                      <a:pt x="23" y="43"/>
                    </a:lnTo>
                    <a:lnTo>
                      <a:pt x="18" y="47"/>
                    </a:lnTo>
                    <a:lnTo>
                      <a:pt x="15" y="51"/>
                    </a:lnTo>
                    <a:lnTo>
                      <a:pt x="14" y="52"/>
                    </a:lnTo>
                    <a:lnTo>
                      <a:pt x="37" y="63"/>
                    </a:lnTo>
                    <a:lnTo>
                      <a:pt x="61" y="77"/>
                    </a:lnTo>
                    <a:lnTo>
                      <a:pt x="85" y="91"/>
                    </a:lnTo>
                    <a:lnTo>
                      <a:pt x="108" y="104"/>
                    </a:lnTo>
                    <a:lnTo>
                      <a:pt x="128" y="115"/>
                    </a:lnTo>
                    <a:lnTo>
                      <a:pt x="144" y="125"/>
                    </a:lnTo>
                    <a:lnTo>
                      <a:pt x="154" y="132"/>
                    </a:lnTo>
                    <a:lnTo>
                      <a:pt x="158" y="134"/>
                    </a:lnTo>
                    <a:lnTo>
                      <a:pt x="189" y="113"/>
                    </a:lnTo>
                    <a:lnTo>
                      <a:pt x="218" y="97"/>
                    </a:lnTo>
                    <a:lnTo>
                      <a:pt x="242" y="87"/>
                    </a:lnTo>
                    <a:lnTo>
                      <a:pt x="263" y="81"/>
                    </a:lnTo>
                    <a:lnTo>
                      <a:pt x="280" y="78"/>
                    </a:lnTo>
                    <a:lnTo>
                      <a:pt x="292" y="77"/>
                    </a:lnTo>
                    <a:lnTo>
                      <a:pt x="300" y="77"/>
                    </a:lnTo>
                    <a:lnTo>
                      <a:pt x="302" y="77"/>
                    </a:lnTo>
                    <a:lnTo>
                      <a:pt x="285" y="63"/>
                    </a:lnTo>
                    <a:lnTo>
                      <a:pt x="266" y="49"/>
                    </a:lnTo>
                    <a:lnTo>
                      <a:pt x="248" y="37"/>
                    </a:lnTo>
                    <a:lnTo>
                      <a:pt x="232" y="27"/>
                    </a:lnTo>
                    <a:lnTo>
                      <a:pt x="216" y="18"/>
                    </a:lnTo>
                    <a:lnTo>
                      <a:pt x="205" y="11"/>
                    </a:lnTo>
                    <a:lnTo>
                      <a:pt x="197" y="6"/>
                    </a:lnTo>
                    <a:lnTo>
                      <a:pt x="195" y="5"/>
                    </a:lnTo>
                    <a:lnTo>
                      <a:pt x="206" y="0"/>
                    </a:lnTo>
                    <a:lnTo>
                      <a:pt x="209" y="1"/>
                    </a:lnTo>
                    <a:lnTo>
                      <a:pt x="214" y="5"/>
                    </a:lnTo>
                    <a:lnTo>
                      <a:pt x="223" y="10"/>
                    </a:lnTo>
                    <a:lnTo>
                      <a:pt x="235" y="18"/>
                    </a:lnTo>
                    <a:lnTo>
                      <a:pt x="251" y="28"/>
                    </a:lnTo>
                    <a:lnTo>
                      <a:pt x="268" y="41"/>
                    </a:lnTo>
                    <a:lnTo>
                      <a:pt x="289" y="54"/>
                    </a:lnTo>
                    <a:lnTo>
                      <a:pt x="310" y="71"/>
                    </a:lnTo>
                    <a:lnTo>
                      <a:pt x="313" y="70"/>
                    </a:lnTo>
                    <a:lnTo>
                      <a:pt x="318" y="66"/>
                    </a:lnTo>
                    <a:lnTo>
                      <a:pt x="324" y="62"/>
                    </a:lnTo>
                    <a:lnTo>
                      <a:pt x="333" y="6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92" name="Freeform 182"/>
              <p:cNvSpPr>
                <a:spLocks/>
              </p:cNvSpPr>
              <p:nvPr/>
            </p:nvSpPr>
            <p:spPr bwMode="auto">
              <a:xfrm>
                <a:off x="3862" y="3336"/>
                <a:ext cx="62" cy="24"/>
              </a:xfrm>
              <a:custGeom>
                <a:avLst/>
                <a:gdLst>
                  <a:gd name="T0" fmla="*/ 0 w 62"/>
                  <a:gd name="T1" fmla="*/ 16 h 24"/>
                  <a:gd name="T2" fmla="*/ 2 w 62"/>
                  <a:gd name="T3" fmla="*/ 15 h 24"/>
                  <a:gd name="T4" fmla="*/ 4 w 62"/>
                  <a:gd name="T5" fmla="*/ 14 h 24"/>
                  <a:gd name="T6" fmla="*/ 8 w 62"/>
                  <a:gd name="T7" fmla="*/ 11 h 24"/>
                  <a:gd name="T8" fmla="*/ 14 w 62"/>
                  <a:gd name="T9" fmla="*/ 8 h 24"/>
                  <a:gd name="T10" fmla="*/ 23 w 62"/>
                  <a:gd name="T11" fmla="*/ 5 h 24"/>
                  <a:gd name="T12" fmla="*/ 32 w 62"/>
                  <a:gd name="T13" fmla="*/ 2 h 24"/>
                  <a:gd name="T14" fmla="*/ 42 w 62"/>
                  <a:gd name="T15" fmla="*/ 0 h 24"/>
                  <a:gd name="T16" fmla="*/ 55 w 62"/>
                  <a:gd name="T17" fmla="*/ 0 h 24"/>
                  <a:gd name="T18" fmla="*/ 62 w 62"/>
                  <a:gd name="T19" fmla="*/ 11 h 24"/>
                  <a:gd name="T20" fmla="*/ 61 w 62"/>
                  <a:gd name="T21" fmla="*/ 11 h 24"/>
                  <a:gd name="T22" fmla="*/ 56 w 62"/>
                  <a:gd name="T23" fmla="*/ 10 h 24"/>
                  <a:gd name="T24" fmla="*/ 50 w 62"/>
                  <a:gd name="T25" fmla="*/ 10 h 24"/>
                  <a:gd name="T26" fmla="*/ 41 w 62"/>
                  <a:gd name="T27" fmla="*/ 10 h 24"/>
                  <a:gd name="T28" fmla="*/ 32 w 62"/>
                  <a:gd name="T29" fmla="*/ 10 h 24"/>
                  <a:gd name="T30" fmla="*/ 23 w 62"/>
                  <a:gd name="T31" fmla="*/ 13 h 24"/>
                  <a:gd name="T32" fmla="*/ 14 w 62"/>
                  <a:gd name="T33" fmla="*/ 18 h 24"/>
                  <a:gd name="T34" fmla="*/ 8 w 62"/>
                  <a:gd name="T35" fmla="*/ 24 h 24"/>
                  <a:gd name="T36" fmla="*/ 0 w 62"/>
                  <a:gd name="T37" fmla="*/ 16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2"/>
                  <a:gd name="T58" fmla="*/ 0 h 24"/>
                  <a:gd name="T59" fmla="*/ 62 w 62"/>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2" h="24">
                    <a:moveTo>
                      <a:pt x="0" y="16"/>
                    </a:moveTo>
                    <a:lnTo>
                      <a:pt x="2" y="15"/>
                    </a:lnTo>
                    <a:lnTo>
                      <a:pt x="4" y="14"/>
                    </a:lnTo>
                    <a:lnTo>
                      <a:pt x="8" y="11"/>
                    </a:lnTo>
                    <a:lnTo>
                      <a:pt x="14" y="8"/>
                    </a:lnTo>
                    <a:lnTo>
                      <a:pt x="23" y="5"/>
                    </a:lnTo>
                    <a:lnTo>
                      <a:pt x="32" y="2"/>
                    </a:lnTo>
                    <a:lnTo>
                      <a:pt x="42" y="0"/>
                    </a:lnTo>
                    <a:lnTo>
                      <a:pt x="55" y="0"/>
                    </a:lnTo>
                    <a:lnTo>
                      <a:pt x="62" y="11"/>
                    </a:lnTo>
                    <a:lnTo>
                      <a:pt x="61" y="11"/>
                    </a:lnTo>
                    <a:lnTo>
                      <a:pt x="56" y="10"/>
                    </a:lnTo>
                    <a:lnTo>
                      <a:pt x="50" y="10"/>
                    </a:lnTo>
                    <a:lnTo>
                      <a:pt x="41" y="10"/>
                    </a:lnTo>
                    <a:lnTo>
                      <a:pt x="32" y="10"/>
                    </a:lnTo>
                    <a:lnTo>
                      <a:pt x="23" y="13"/>
                    </a:lnTo>
                    <a:lnTo>
                      <a:pt x="14" y="18"/>
                    </a:lnTo>
                    <a:lnTo>
                      <a:pt x="8" y="24"/>
                    </a:lnTo>
                    <a:lnTo>
                      <a:pt x="0"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93" name="Freeform 183"/>
              <p:cNvSpPr>
                <a:spLocks/>
              </p:cNvSpPr>
              <p:nvPr/>
            </p:nvSpPr>
            <p:spPr bwMode="auto">
              <a:xfrm>
                <a:off x="3871" y="3344"/>
                <a:ext cx="332" cy="249"/>
              </a:xfrm>
              <a:custGeom>
                <a:avLst/>
                <a:gdLst>
                  <a:gd name="T0" fmla="*/ 2 w 332"/>
                  <a:gd name="T1" fmla="*/ 67 h 249"/>
                  <a:gd name="T2" fmla="*/ 40 w 332"/>
                  <a:gd name="T3" fmla="*/ 41 h 249"/>
                  <a:gd name="T4" fmla="*/ 74 w 332"/>
                  <a:gd name="T5" fmla="*/ 37 h 249"/>
                  <a:gd name="T6" fmla="*/ 60 w 332"/>
                  <a:gd name="T7" fmla="*/ 44 h 249"/>
                  <a:gd name="T8" fmla="*/ 24 w 332"/>
                  <a:gd name="T9" fmla="*/ 56 h 249"/>
                  <a:gd name="T10" fmla="*/ 18 w 332"/>
                  <a:gd name="T11" fmla="*/ 189 h 249"/>
                  <a:gd name="T12" fmla="*/ 77 w 332"/>
                  <a:gd name="T13" fmla="*/ 164 h 249"/>
                  <a:gd name="T14" fmla="*/ 161 w 332"/>
                  <a:gd name="T15" fmla="*/ 141 h 249"/>
                  <a:gd name="T16" fmla="*/ 186 w 332"/>
                  <a:gd name="T17" fmla="*/ 153 h 249"/>
                  <a:gd name="T18" fmla="*/ 246 w 332"/>
                  <a:gd name="T19" fmla="*/ 106 h 249"/>
                  <a:gd name="T20" fmla="*/ 285 w 332"/>
                  <a:gd name="T21" fmla="*/ 96 h 249"/>
                  <a:gd name="T22" fmla="*/ 247 w 332"/>
                  <a:gd name="T23" fmla="*/ 44 h 249"/>
                  <a:gd name="T24" fmla="*/ 213 w 332"/>
                  <a:gd name="T25" fmla="*/ 8 h 249"/>
                  <a:gd name="T26" fmla="*/ 183 w 332"/>
                  <a:gd name="T27" fmla="*/ 17 h 249"/>
                  <a:gd name="T28" fmla="*/ 162 w 332"/>
                  <a:gd name="T29" fmla="*/ 17 h 249"/>
                  <a:gd name="T30" fmla="*/ 193 w 332"/>
                  <a:gd name="T31" fmla="*/ 7 h 249"/>
                  <a:gd name="T32" fmla="*/ 223 w 332"/>
                  <a:gd name="T33" fmla="*/ 3 h 249"/>
                  <a:gd name="T34" fmla="*/ 274 w 332"/>
                  <a:gd name="T35" fmla="*/ 67 h 249"/>
                  <a:gd name="T36" fmla="*/ 303 w 332"/>
                  <a:gd name="T37" fmla="*/ 111 h 249"/>
                  <a:gd name="T38" fmla="*/ 243 w 332"/>
                  <a:gd name="T39" fmla="*/ 115 h 249"/>
                  <a:gd name="T40" fmla="*/ 183 w 332"/>
                  <a:gd name="T41" fmla="*/ 170 h 249"/>
                  <a:gd name="T42" fmla="*/ 203 w 332"/>
                  <a:gd name="T43" fmla="*/ 151 h 249"/>
                  <a:gd name="T44" fmla="*/ 271 w 332"/>
                  <a:gd name="T45" fmla="*/ 121 h 249"/>
                  <a:gd name="T46" fmla="*/ 319 w 332"/>
                  <a:gd name="T47" fmla="*/ 118 h 249"/>
                  <a:gd name="T48" fmla="*/ 283 w 332"/>
                  <a:gd name="T49" fmla="*/ 70 h 249"/>
                  <a:gd name="T50" fmla="*/ 253 w 332"/>
                  <a:gd name="T51" fmla="*/ 30 h 249"/>
                  <a:gd name="T52" fmla="*/ 237 w 332"/>
                  <a:gd name="T53" fmla="*/ 22 h 249"/>
                  <a:gd name="T54" fmla="*/ 259 w 332"/>
                  <a:gd name="T55" fmla="*/ 22 h 249"/>
                  <a:gd name="T56" fmla="*/ 280 w 332"/>
                  <a:gd name="T57" fmla="*/ 55 h 249"/>
                  <a:gd name="T58" fmla="*/ 332 w 332"/>
                  <a:gd name="T59" fmla="*/ 126 h 249"/>
                  <a:gd name="T60" fmla="*/ 276 w 332"/>
                  <a:gd name="T61" fmla="*/ 129 h 249"/>
                  <a:gd name="T62" fmla="*/ 189 w 332"/>
                  <a:gd name="T63" fmla="*/ 175 h 249"/>
                  <a:gd name="T64" fmla="*/ 215 w 332"/>
                  <a:gd name="T65" fmla="*/ 153 h 249"/>
                  <a:gd name="T66" fmla="*/ 310 w 332"/>
                  <a:gd name="T67" fmla="*/ 131 h 249"/>
                  <a:gd name="T68" fmla="*/ 319 w 332"/>
                  <a:gd name="T69" fmla="*/ 123 h 249"/>
                  <a:gd name="T70" fmla="*/ 331 w 332"/>
                  <a:gd name="T71" fmla="*/ 132 h 249"/>
                  <a:gd name="T72" fmla="*/ 295 w 332"/>
                  <a:gd name="T73" fmla="*/ 137 h 249"/>
                  <a:gd name="T74" fmla="*/ 205 w 332"/>
                  <a:gd name="T75" fmla="*/ 166 h 249"/>
                  <a:gd name="T76" fmla="*/ 180 w 332"/>
                  <a:gd name="T77" fmla="*/ 188 h 249"/>
                  <a:gd name="T78" fmla="*/ 140 w 332"/>
                  <a:gd name="T79" fmla="*/ 187 h 249"/>
                  <a:gd name="T80" fmla="*/ 61 w 332"/>
                  <a:gd name="T81" fmla="*/ 223 h 249"/>
                  <a:gd name="T82" fmla="*/ 27 w 332"/>
                  <a:gd name="T83" fmla="*/ 242 h 249"/>
                  <a:gd name="T84" fmla="*/ 37 w 332"/>
                  <a:gd name="T85" fmla="*/ 232 h 249"/>
                  <a:gd name="T86" fmla="*/ 105 w 332"/>
                  <a:gd name="T87" fmla="*/ 191 h 249"/>
                  <a:gd name="T88" fmla="*/ 175 w 332"/>
                  <a:gd name="T89" fmla="*/ 184 h 249"/>
                  <a:gd name="T90" fmla="*/ 165 w 332"/>
                  <a:gd name="T91" fmla="*/ 178 h 249"/>
                  <a:gd name="T92" fmla="*/ 96 w 332"/>
                  <a:gd name="T93" fmla="*/ 185 h 249"/>
                  <a:gd name="T94" fmla="*/ 21 w 332"/>
                  <a:gd name="T95" fmla="*/ 231 h 249"/>
                  <a:gd name="T96" fmla="*/ 22 w 332"/>
                  <a:gd name="T97" fmla="*/ 211 h 249"/>
                  <a:gd name="T98" fmla="*/ 47 w 332"/>
                  <a:gd name="T99" fmla="*/ 203 h 249"/>
                  <a:gd name="T100" fmla="*/ 143 w 332"/>
                  <a:gd name="T101" fmla="*/ 173 h 249"/>
                  <a:gd name="T102" fmla="*/ 157 w 332"/>
                  <a:gd name="T103" fmla="*/ 170 h 249"/>
                  <a:gd name="T104" fmla="*/ 56 w 332"/>
                  <a:gd name="T105" fmla="*/ 194 h 249"/>
                  <a:gd name="T106" fmla="*/ 10 w 332"/>
                  <a:gd name="T107" fmla="*/ 204 h 249"/>
                  <a:gd name="T108" fmla="*/ 19 w 332"/>
                  <a:gd name="T109" fmla="*/ 203 h 249"/>
                  <a:gd name="T110" fmla="*/ 66 w 332"/>
                  <a:gd name="T111" fmla="*/ 180 h 249"/>
                  <a:gd name="T112" fmla="*/ 115 w 332"/>
                  <a:gd name="T113" fmla="*/ 166 h 249"/>
                  <a:gd name="T114" fmla="*/ 70 w 332"/>
                  <a:gd name="T115" fmla="*/ 173 h 249"/>
                  <a:gd name="T116" fmla="*/ 8 w 332"/>
                  <a:gd name="T117" fmla="*/ 202 h 2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32"/>
                  <a:gd name="T178" fmla="*/ 0 h 249"/>
                  <a:gd name="T179" fmla="*/ 332 w 332"/>
                  <a:gd name="T180" fmla="*/ 249 h 2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32" h="249">
                    <a:moveTo>
                      <a:pt x="8" y="202"/>
                    </a:moveTo>
                    <a:lnTo>
                      <a:pt x="2" y="120"/>
                    </a:lnTo>
                    <a:lnTo>
                      <a:pt x="0" y="79"/>
                    </a:lnTo>
                    <a:lnTo>
                      <a:pt x="2" y="67"/>
                    </a:lnTo>
                    <a:lnTo>
                      <a:pt x="3" y="65"/>
                    </a:lnTo>
                    <a:lnTo>
                      <a:pt x="14" y="54"/>
                    </a:lnTo>
                    <a:lnTo>
                      <a:pt x="27" y="46"/>
                    </a:lnTo>
                    <a:lnTo>
                      <a:pt x="40" y="41"/>
                    </a:lnTo>
                    <a:lnTo>
                      <a:pt x="51" y="39"/>
                    </a:lnTo>
                    <a:lnTo>
                      <a:pt x="61" y="37"/>
                    </a:lnTo>
                    <a:lnTo>
                      <a:pt x="69" y="37"/>
                    </a:lnTo>
                    <a:lnTo>
                      <a:pt x="74" y="37"/>
                    </a:lnTo>
                    <a:lnTo>
                      <a:pt x="76" y="37"/>
                    </a:lnTo>
                    <a:lnTo>
                      <a:pt x="67" y="44"/>
                    </a:lnTo>
                    <a:lnTo>
                      <a:pt x="66" y="44"/>
                    </a:lnTo>
                    <a:lnTo>
                      <a:pt x="60" y="44"/>
                    </a:lnTo>
                    <a:lnTo>
                      <a:pt x="53" y="45"/>
                    </a:lnTo>
                    <a:lnTo>
                      <a:pt x="43" y="48"/>
                    </a:lnTo>
                    <a:lnTo>
                      <a:pt x="34" y="51"/>
                    </a:lnTo>
                    <a:lnTo>
                      <a:pt x="24" y="56"/>
                    </a:lnTo>
                    <a:lnTo>
                      <a:pt x="15" y="63"/>
                    </a:lnTo>
                    <a:lnTo>
                      <a:pt x="8" y="73"/>
                    </a:lnTo>
                    <a:lnTo>
                      <a:pt x="15" y="191"/>
                    </a:lnTo>
                    <a:lnTo>
                      <a:pt x="18" y="189"/>
                    </a:lnTo>
                    <a:lnTo>
                      <a:pt x="26" y="184"/>
                    </a:lnTo>
                    <a:lnTo>
                      <a:pt x="38" y="178"/>
                    </a:lnTo>
                    <a:lnTo>
                      <a:pt x="56" y="170"/>
                    </a:lnTo>
                    <a:lnTo>
                      <a:pt x="77" y="164"/>
                    </a:lnTo>
                    <a:lnTo>
                      <a:pt x="103" y="160"/>
                    </a:lnTo>
                    <a:lnTo>
                      <a:pt x="132" y="159"/>
                    </a:lnTo>
                    <a:lnTo>
                      <a:pt x="165" y="161"/>
                    </a:lnTo>
                    <a:lnTo>
                      <a:pt x="161" y="141"/>
                    </a:lnTo>
                    <a:lnTo>
                      <a:pt x="167" y="136"/>
                    </a:lnTo>
                    <a:lnTo>
                      <a:pt x="178" y="164"/>
                    </a:lnTo>
                    <a:lnTo>
                      <a:pt x="180" y="160"/>
                    </a:lnTo>
                    <a:lnTo>
                      <a:pt x="186" y="153"/>
                    </a:lnTo>
                    <a:lnTo>
                      <a:pt x="196" y="140"/>
                    </a:lnTo>
                    <a:lnTo>
                      <a:pt x="210" y="127"/>
                    </a:lnTo>
                    <a:lnTo>
                      <a:pt x="227" y="115"/>
                    </a:lnTo>
                    <a:lnTo>
                      <a:pt x="246" y="106"/>
                    </a:lnTo>
                    <a:lnTo>
                      <a:pt x="267" y="101"/>
                    </a:lnTo>
                    <a:lnTo>
                      <a:pt x="291" y="103"/>
                    </a:lnTo>
                    <a:lnTo>
                      <a:pt x="290" y="101"/>
                    </a:lnTo>
                    <a:lnTo>
                      <a:pt x="285" y="96"/>
                    </a:lnTo>
                    <a:lnTo>
                      <a:pt x="279" y="86"/>
                    </a:lnTo>
                    <a:lnTo>
                      <a:pt x="270" y="74"/>
                    </a:lnTo>
                    <a:lnTo>
                      <a:pt x="259" y="59"/>
                    </a:lnTo>
                    <a:lnTo>
                      <a:pt x="247" y="44"/>
                    </a:lnTo>
                    <a:lnTo>
                      <a:pt x="233" y="26"/>
                    </a:lnTo>
                    <a:lnTo>
                      <a:pt x="218" y="8"/>
                    </a:lnTo>
                    <a:lnTo>
                      <a:pt x="217" y="8"/>
                    </a:lnTo>
                    <a:lnTo>
                      <a:pt x="213" y="8"/>
                    </a:lnTo>
                    <a:lnTo>
                      <a:pt x="207" y="10"/>
                    </a:lnTo>
                    <a:lnTo>
                      <a:pt x="199" y="11"/>
                    </a:lnTo>
                    <a:lnTo>
                      <a:pt x="191" y="13"/>
                    </a:lnTo>
                    <a:lnTo>
                      <a:pt x="183" y="17"/>
                    </a:lnTo>
                    <a:lnTo>
                      <a:pt x="174" y="21"/>
                    </a:lnTo>
                    <a:lnTo>
                      <a:pt x="166" y="26"/>
                    </a:lnTo>
                    <a:lnTo>
                      <a:pt x="161" y="18"/>
                    </a:lnTo>
                    <a:lnTo>
                      <a:pt x="162" y="17"/>
                    </a:lnTo>
                    <a:lnTo>
                      <a:pt x="167" y="16"/>
                    </a:lnTo>
                    <a:lnTo>
                      <a:pt x="174" y="13"/>
                    </a:lnTo>
                    <a:lnTo>
                      <a:pt x="183" y="10"/>
                    </a:lnTo>
                    <a:lnTo>
                      <a:pt x="193" y="7"/>
                    </a:lnTo>
                    <a:lnTo>
                      <a:pt x="202" y="3"/>
                    </a:lnTo>
                    <a:lnTo>
                      <a:pt x="212" y="1"/>
                    </a:lnTo>
                    <a:lnTo>
                      <a:pt x="221" y="0"/>
                    </a:lnTo>
                    <a:lnTo>
                      <a:pt x="223" y="3"/>
                    </a:lnTo>
                    <a:lnTo>
                      <a:pt x="232" y="13"/>
                    </a:lnTo>
                    <a:lnTo>
                      <a:pt x="245" y="29"/>
                    </a:lnTo>
                    <a:lnTo>
                      <a:pt x="259" y="48"/>
                    </a:lnTo>
                    <a:lnTo>
                      <a:pt x="274" y="67"/>
                    </a:lnTo>
                    <a:lnTo>
                      <a:pt x="288" y="84"/>
                    </a:lnTo>
                    <a:lnTo>
                      <a:pt x="299" y="101"/>
                    </a:lnTo>
                    <a:lnTo>
                      <a:pt x="307" y="112"/>
                    </a:lnTo>
                    <a:lnTo>
                      <a:pt x="303" y="111"/>
                    </a:lnTo>
                    <a:lnTo>
                      <a:pt x="294" y="110"/>
                    </a:lnTo>
                    <a:lnTo>
                      <a:pt x="280" y="108"/>
                    </a:lnTo>
                    <a:lnTo>
                      <a:pt x="262" y="110"/>
                    </a:lnTo>
                    <a:lnTo>
                      <a:pt x="243" y="115"/>
                    </a:lnTo>
                    <a:lnTo>
                      <a:pt x="222" y="126"/>
                    </a:lnTo>
                    <a:lnTo>
                      <a:pt x="202" y="142"/>
                    </a:lnTo>
                    <a:lnTo>
                      <a:pt x="183" y="168"/>
                    </a:lnTo>
                    <a:lnTo>
                      <a:pt x="183" y="170"/>
                    </a:lnTo>
                    <a:lnTo>
                      <a:pt x="183" y="173"/>
                    </a:lnTo>
                    <a:lnTo>
                      <a:pt x="186" y="172"/>
                    </a:lnTo>
                    <a:lnTo>
                      <a:pt x="194" y="160"/>
                    </a:lnTo>
                    <a:lnTo>
                      <a:pt x="203" y="151"/>
                    </a:lnTo>
                    <a:lnTo>
                      <a:pt x="215" y="141"/>
                    </a:lnTo>
                    <a:lnTo>
                      <a:pt x="232" y="134"/>
                    </a:lnTo>
                    <a:lnTo>
                      <a:pt x="252" y="126"/>
                    </a:lnTo>
                    <a:lnTo>
                      <a:pt x="271" y="121"/>
                    </a:lnTo>
                    <a:lnTo>
                      <a:pt x="291" y="118"/>
                    </a:lnTo>
                    <a:lnTo>
                      <a:pt x="308" y="118"/>
                    </a:lnTo>
                    <a:lnTo>
                      <a:pt x="322" y="121"/>
                    </a:lnTo>
                    <a:lnTo>
                      <a:pt x="319" y="118"/>
                    </a:lnTo>
                    <a:lnTo>
                      <a:pt x="314" y="111"/>
                    </a:lnTo>
                    <a:lnTo>
                      <a:pt x="305" y="99"/>
                    </a:lnTo>
                    <a:lnTo>
                      <a:pt x="294" y="86"/>
                    </a:lnTo>
                    <a:lnTo>
                      <a:pt x="283" y="70"/>
                    </a:lnTo>
                    <a:lnTo>
                      <a:pt x="272" y="55"/>
                    </a:lnTo>
                    <a:lnTo>
                      <a:pt x="262" y="43"/>
                    </a:lnTo>
                    <a:lnTo>
                      <a:pt x="255" y="31"/>
                    </a:lnTo>
                    <a:lnTo>
                      <a:pt x="253" y="30"/>
                    </a:lnTo>
                    <a:lnTo>
                      <a:pt x="251" y="29"/>
                    </a:lnTo>
                    <a:lnTo>
                      <a:pt x="247" y="27"/>
                    </a:lnTo>
                    <a:lnTo>
                      <a:pt x="242" y="29"/>
                    </a:lnTo>
                    <a:lnTo>
                      <a:pt x="237" y="22"/>
                    </a:lnTo>
                    <a:lnTo>
                      <a:pt x="240" y="21"/>
                    </a:lnTo>
                    <a:lnTo>
                      <a:pt x="245" y="20"/>
                    </a:lnTo>
                    <a:lnTo>
                      <a:pt x="251" y="20"/>
                    </a:lnTo>
                    <a:lnTo>
                      <a:pt x="259" y="22"/>
                    </a:lnTo>
                    <a:lnTo>
                      <a:pt x="260" y="25"/>
                    </a:lnTo>
                    <a:lnTo>
                      <a:pt x="265" y="31"/>
                    </a:lnTo>
                    <a:lnTo>
                      <a:pt x="271" y="41"/>
                    </a:lnTo>
                    <a:lnTo>
                      <a:pt x="280" y="55"/>
                    </a:lnTo>
                    <a:lnTo>
                      <a:pt x="291" y="70"/>
                    </a:lnTo>
                    <a:lnTo>
                      <a:pt x="303" y="88"/>
                    </a:lnTo>
                    <a:lnTo>
                      <a:pt x="317" y="107"/>
                    </a:lnTo>
                    <a:lnTo>
                      <a:pt x="332" y="126"/>
                    </a:lnTo>
                    <a:lnTo>
                      <a:pt x="327" y="126"/>
                    </a:lnTo>
                    <a:lnTo>
                      <a:pt x="315" y="125"/>
                    </a:lnTo>
                    <a:lnTo>
                      <a:pt x="298" y="126"/>
                    </a:lnTo>
                    <a:lnTo>
                      <a:pt x="276" y="129"/>
                    </a:lnTo>
                    <a:lnTo>
                      <a:pt x="252" y="134"/>
                    </a:lnTo>
                    <a:lnTo>
                      <a:pt x="228" y="142"/>
                    </a:lnTo>
                    <a:lnTo>
                      <a:pt x="207" y="156"/>
                    </a:lnTo>
                    <a:lnTo>
                      <a:pt x="189" y="175"/>
                    </a:lnTo>
                    <a:lnTo>
                      <a:pt x="190" y="173"/>
                    </a:lnTo>
                    <a:lnTo>
                      <a:pt x="195" y="169"/>
                    </a:lnTo>
                    <a:lnTo>
                      <a:pt x="203" y="161"/>
                    </a:lnTo>
                    <a:lnTo>
                      <a:pt x="215" y="153"/>
                    </a:lnTo>
                    <a:lnTo>
                      <a:pt x="232" y="145"/>
                    </a:lnTo>
                    <a:lnTo>
                      <a:pt x="252" y="137"/>
                    </a:lnTo>
                    <a:lnTo>
                      <a:pt x="279" y="134"/>
                    </a:lnTo>
                    <a:lnTo>
                      <a:pt x="310" y="131"/>
                    </a:lnTo>
                    <a:lnTo>
                      <a:pt x="321" y="131"/>
                    </a:lnTo>
                    <a:lnTo>
                      <a:pt x="324" y="131"/>
                    </a:lnTo>
                    <a:lnTo>
                      <a:pt x="324" y="129"/>
                    </a:lnTo>
                    <a:lnTo>
                      <a:pt x="319" y="123"/>
                    </a:lnTo>
                    <a:lnTo>
                      <a:pt x="323" y="121"/>
                    </a:lnTo>
                    <a:lnTo>
                      <a:pt x="324" y="123"/>
                    </a:lnTo>
                    <a:lnTo>
                      <a:pt x="328" y="127"/>
                    </a:lnTo>
                    <a:lnTo>
                      <a:pt x="331" y="132"/>
                    </a:lnTo>
                    <a:lnTo>
                      <a:pt x="331" y="135"/>
                    </a:lnTo>
                    <a:lnTo>
                      <a:pt x="324" y="135"/>
                    </a:lnTo>
                    <a:lnTo>
                      <a:pt x="313" y="136"/>
                    </a:lnTo>
                    <a:lnTo>
                      <a:pt x="295" y="137"/>
                    </a:lnTo>
                    <a:lnTo>
                      <a:pt x="274" y="140"/>
                    </a:lnTo>
                    <a:lnTo>
                      <a:pt x="251" y="145"/>
                    </a:lnTo>
                    <a:lnTo>
                      <a:pt x="227" y="154"/>
                    </a:lnTo>
                    <a:lnTo>
                      <a:pt x="205" y="166"/>
                    </a:lnTo>
                    <a:lnTo>
                      <a:pt x="186" y="183"/>
                    </a:lnTo>
                    <a:lnTo>
                      <a:pt x="186" y="184"/>
                    </a:lnTo>
                    <a:lnTo>
                      <a:pt x="185" y="187"/>
                    </a:lnTo>
                    <a:lnTo>
                      <a:pt x="180" y="188"/>
                    </a:lnTo>
                    <a:lnTo>
                      <a:pt x="169" y="188"/>
                    </a:lnTo>
                    <a:lnTo>
                      <a:pt x="161" y="187"/>
                    </a:lnTo>
                    <a:lnTo>
                      <a:pt x="151" y="185"/>
                    </a:lnTo>
                    <a:lnTo>
                      <a:pt x="140" y="187"/>
                    </a:lnTo>
                    <a:lnTo>
                      <a:pt x="124" y="189"/>
                    </a:lnTo>
                    <a:lnTo>
                      <a:pt x="107" y="196"/>
                    </a:lnTo>
                    <a:lnTo>
                      <a:pt x="85" y="207"/>
                    </a:lnTo>
                    <a:lnTo>
                      <a:pt x="61" y="223"/>
                    </a:lnTo>
                    <a:lnTo>
                      <a:pt x="32" y="247"/>
                    </a:lnTo>
                    <a:lnTo>
                      <a:pt x="31" y="249"/>
                    </a:lnTo>
                    <a:lnTo>
                      <a:pt x="28" y="249"/>
                    </a:lnTo>
                    <a:lnTo>
                      <a:pt x="27" y="242"/>
                    </a:lnTo>
                    <a:lnTo>
                      <a:pt x="27" y="226"/>
                    </a:lnTo>
                    <a:lnTo>
                      <a:pt x="31" y="221"/>
                    </a:lnTo>
                    <a:lnTo>
                      <a:pt x="33" y="235"/>
                    </a:lnTo>
                    <a:lnTo>
                      <a:pt x="37" y="232"/>
                    </a:lnTo>
                    <a:lnTo>
                      <a:pt x="47" y="223"/>
                    </a:lnTo>
                    <a:lnTo>
                      <a:pt x="64" y="213"/>
                    </a:lnTo>
                    <a:lnTo>
                      <a:pt x="83" y="202"/>
                    </a:lnTo>
                    <a:lnTo>
                      <a:pt x="105" y="191"/>
                    </a:lnTo>
                    <a:lnTo>
                      <a:pt x="128" y="183"/>
                    </a:lnTo>
                    <a:lnTo>
                      <a:pt x="152" y="180"/>
                    </a:lnTo>
                    <a:lnTo>
                      <a:pt x="174" y="184"/>
                    </a:lnTo>
                    <a:lnTo>
                      <a:pt x="175" y="184"/>
                    </a:lnTo>
                    <a:lnTo>
                      <a:pt x="178" y="184"/>
                    </a:lnTo>
                    <a:lnTo>
                      <a:pt x="178" y="183"/>
                    </a:lnTo>
                    <a:lnTo>
                      <a:pt x="172" y="180"/>
                    </a:lnTo>
                    <a:lnTo>
                      <a:pt x="165" y="178"/>
                    </a:lnTo>
                    <a:lnTo>
                      <a:pt x="153" y="177"/>
                    </a:lnTo>
                    <a:lnTo>
                      <a:pt x="137" y="177"/>
                    </a:lnTo>
                    <a:lnTo>
                      <a:pt x="118" y="179"/>
                    </a:lnTo>
                    <a:lnTo>
                      <a:pt x="96" y="185"/>
                    </a:lnTo>
                    <a:lnTo>
                      <a:pt x="72" y="194"/>
                    </a:lnTo>
                    <a:lnTo>
                      <a:pt x="47" y="209"/>
                    </a:lnTo>
                    <a:lnTo>
                      <a:pt x="22" y="230"/>
                    </a:lnTo>
                    <a:lnTo>
                      <a:pt x="21" y="231"/>
                    </a:lnTo>
                    <a:lnTo>
                      <a:pt x="18" y="232"/>
                    </a:lnTo>
                    <a:lnTo>
                      <a:pt x="15" y="228"/>
                    </a:lnTo>
                    <a:lnTo>
                      <a:pt x="17" y="215"/>
                    </a:lnTo>
                    <a:lnTo>
                      <a:pt x="22" y="211"/>
                    </a:lnTo>
                    <a:lnTo>
                      <a:pt x="22" y="221"/>
                    </a:lnTo>
                    <a:lnTo>
                      <a:pt x="24" y="218"/>
                    </a:lnTo>
                    <a:lnTo>
                      <a:pt x="33" y="212"/>
                    </a:lnTo>
                    <a:lnTo>
                      <a:pt x="47" y="203"/>
                    </a:lnTo>
                    <a:lnTo>
                      <a:pt x="66" y="193"/>
                    </a:lnTo>
                    <a:lnTo>
                      <a:pt x="88" y="184"/>
                    </a:lnTo>
                    <a:lnTo>
                      <a:pt x="114" y="177"/>
                    </a:lnTo>
                    <a:lnTo>
                      <a:pt x="143" y="173"/>
                    </a:lnTo>
                    <a:lnTo>
                      <a:pt x="175" y="175"/>
                    </a:lnTo>
                    <a:lnTo>
                      <a:pt x="174" y="174"/>
                    </a:lnTo>
                    <a:lnTo>
                      <a:pt x="167" y="172"/>
                    </a:lnTo>
                    <a:lnTo>
                      <a:pt x="157" y="170"/>
                    </a:lnTo>
                    <a:lnTo>
                      <a:pt x="141" y="170"/>
                    </a:lnTo>
                    <a:lnTo>
                      <a:pt x="119" y="173"/>
                    </a:lnTo>
                    <a:lnTo>
                      <a:pt x="91" y="180"/>
                    </a:lnTo>
                    <a:lnTo>
                      <a:pt x="56" y="194"/>
                    </a:lnTo>
                    <a:lnTo>
                      <a:pt x="12" y="216"/>
                    </a:lnTo>
                    <a:lnTo>
                      <a:pt x="8" y="216"/>
                    </a:lnTo>
                    <a:lnTo>
                      <a:pt x="8" y="211"/>
                    </a:lnTo>
                    <a:lnTo>
                      <a:pt x="10" y="204"/>
                    </a:lnTo>
                    <a:lnTo>
                      <a:pt x="12" y="202"/>
                    </a:lnTo>
                    <a:lnTo>
                      <a:pt x="19" y="196"/>
                    </a:lnTo>
                    <a:lnTo>
                      <a:pt x="17" y="204"/>
                    </a:lnTo>
                    <a:lnTo>
                      <a:pt x="19" y="203"/>
                    </a:lnTo>
                    <a:lnTo>
                      <a:pt x="27" y="199"/>
                    </a:lnTo>
                    <a:lnTo>
                      <a:pt x="37" y="193"/>
                    </a:lnTo>
                    <a:lnTo>
                      <a:pt x="51" y="187"/>
                    </a:lnTo>
                    <a:lnTo>
                      <a:pt x="66" y="180"/>
                    </a:lnTo>
                    <a:lnTo>
                      <a:pt x="84" y="174"/>
                    </a:lnTo>
                    <a:lnTo>
                      <a:pt x="102" y="169"/>
                    </a:lnTo>
                    <a:lnTo>
                      <a:pt x="118" y="166"/>
                    </a:lnTo>
                    <a:lnTo>
                      <a:pt x="115" y="166"/>
                    </a:lnTo>
                    <a:lnTo>
                      <a:pt x="109" y="166"/>
                    </a:lnTo>
                    <a:lnTo>
                      <a:pt x="99" y="168"/>
                    </a:lnTo>
                    <a:lnTo>
                      <a:pt x="86" y="169"/>
                    </a:lnTo>
                    <a:lnTo>
                      <a:pt x="70" y="173"/>
                    </a:lnTo>
                    <a:lnTo>
                      <a:pt x="53" y="179"/>
                    </a:lnTo>
                    <a:lnTo>
                      <a:pt x="34" y="187"/>
                    </a:lnTo>
                    <a:lnTo>
                      <a:pt x="14" y="198"/>
                    </a:lnTo>
                    <a:lnTo>
                      <a:pt x="8" y="2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94" name="Freeform 184"/>
              <p:cNvSpPr>
                <a:spLocks/>
              </p:cNvSpPr>
              <p:nvPr/>
            </p:nvSpPr>
            <p:spPr bwMode="auto">
              <a:xfrm>
                <a:off x="4211" y="3268"/>
                <a:ext cx="219" cy="94"/>
              </a:xfrm>
              <a:custGeom>
                <a:avLst/>
                <a:gdLst>
                  <a:gd name="T0" fmla="*/ 0 w 219"/>
                  <a:gd name="T1" fmla="*/ 0 h 94"/>
                  <a:gd name="T2" fmla="*/ 50 w 219"/>
                  <a:gd name="T3" fmla="*/ 74 h 94"/>
                  <a:gd name="T4" fmla="*/ 55 w 219"/>
                  <a:gd name="T5" fmla="*/ 72 h 94"/>
                  <a:gd name="T6" fmla="*/ 70 w 219"/>
                  <a:gd name="T7" fmla="*/ 64 h 94"/>
                  <a:gd name="T8" fmla="*/ 92 w 219"/>
                  <a:gd name="T9" fmla="*/ 54 h 94"/>
                  <a:gd name="T10" fmla="*/ 119 w 219"/>
                  <a:gd name="T11" fmla="*/ 43 h 94"/>
                  <a:gd name="T12" fmla="*/ 146 w 219"/>
                  <a:gd name="T13" fmla="*/ 31 h 94"/>
                  <a:gd name="T14" fmla="*/ 174 w 219"/>
                  <a:gd name="T15" fmla="*/ 21 h 94"/>
                  <a:gd name="T16" fmla="*/ 200 w 219"/>
                  <a:gd name="T17" fmla="*/ 14 h 94"/>
                  <a:gd name="T18" fmla="*/ 219 w 219"/>
                  <a:gd name="T19" fmla="*/ 11 h 94"/>
                  <a:gd name="T20" fmla="*/ 57 w 219"/>
                  <a:gd name="T21" fmla="*/ 94 h 94"/>
                  <a:gd name="T22" fmla="*/ 55 w 219"/>
                  <a:gd name="T23" fmla="*/ 93 h 94"/>
                  <a:gd name="T24" fmla="*/ 53 w 219"/>
                  <a:gd name="T25" fmla="*/ 88 h 94"/>
                  <a:gd name="T26" fmla="*/ 48 w 219"/>
                  <a:gd name="T27" fmla="*/ 81 h 94"/>
                  <a:gd name="T28" fmla="*/ 40 w 219"/>
                  <a:gd name="T29" fmla="*/ 69 h 94"/>
                  <a:gd name="T30" fmla="*/ 32 w 219"/>
                  <a:gd name="T31" fmla="*/ 55 h 94"/>
                  <a:gd name="T32" fmla="*/ 22 w 219"/>
                  <a:gd name="T33" fmla="*/ 40 h 94"/>
                  <a:gd name="T34" fmla="*/ 11 w 219"/>
                  <a:gd name="T35" fmla="*/ 21 h 94"/>
                  <a:gd name="T36" fmla="*/ 0 w 219"/>
                  <a:gd name="T37" fmla="*/ 0 h 9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9"/>
                  <a:gd name="T58" fmla="*/ 0 h 94"/>
                  <a:gd name="T59" fmla="*/ 219 w 219"/>
                  <a:gd name="T60" fmla="*/ 94 h 9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9" h="94">
                    <a:moveTo>
                      <a:pt x="0" y="0"/>
                    </a:moveTo>
                    <a:lnTo>
                      <a:pt x="50" y="74"/>
                    </a:lnTo>
                    <a:lnTo>
                      <a:pt x="55" y="72"/>
                    </a:lnTo>
                    <a:lnTo>
                      <a:pt x="70" y="64"/>
                    </a:lnTo>
                    <a:lnTo>
                      <a:pt x="92" y="54"/>
                    </a:lnTo>
                    <a:lnTo>
                      <a:pt x="119" y="43"/>
                    </a:lnTo>
                    <a:lnTo>
                      <a:pt x="146" y="31"/>
                    </a:lnTo>
                    <a:lnTo>
                      <a:pt x="174" y="21"/>
                    </a:lnTo>
                    <a:lnTo>
                      <a:pt x="200" y="14"/>
                    </a:lnTo>
                    <a:lnTo>
                      <a:pt x="219" y="11"/>
                    </a:lnTo>
                    <a:lnTo>
                      <a:pt x="57" y="94"/>
                    </a:lnTo>
                    <a:lnTo>
                      <a:pt x="55" y="93"/>
                    </a:lnTo>
                    <a:lnTo>
                      <a:pt x="53" y="88"/>
                    </a:lnTo>
                    <a:lnTo>
                      <a:pt x="48" y="81"/>
                    </a:lnTo>
                    <a:lnTo>
                      <a:pt x="40" y="69"/>
                    </a:lnTo>
                    <a:lnTo>
                      <a:pt x="32" y="55"/>
                    </a:lnTo>
                    <a:lnTo>
                      <a:pt x="22" y="40"/>
                    </a:lnTo>
                    <a:lnTo>
                      <a:pt x="11" y="2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95" name="Freeform 185"/>
              <p:cNvSpPr>
                <a:spLocks/>
              </p:cNvSpPr>
              <p:nvPr/>
            </p:nvSpPr>
            <p:spPr bwMode="auto">
              <a:xfrm>
                <a:off x="4493" y="3225"/>
                <a:ext cx="280" cy="83"/>
              </a:xfrm>
              <a:custGeom>
                <a:avLst/>
                <a:gdLst>
                  <a:gd name="T0" fmla="*/ 0 w 280"/>
                  <a:gd name="T1" fmla="*/ 0 h 83"/>
                  <a:gd name="T2" fmla="*/ 2 w 280"/>
                  <a:gd name="T3" fmla="*/ 11 h 83"/>
                  <a:gd name="T4" fmla="*/ 6 w 280"/>
                  <a:gd name="T5" fmla="*/ 14 h 83"/>
                  <a:gd name="T6" fmla="*/ 15 w 280"/>
                  <a:gd name="T7" fmla="*/ 19 h 83"/>
                  <a:gd name="T8" fmla="*/ 32 w 280"/>
                  <a:gd name="T9" fmla="*/ 27 h 83"/>
                  <a:gd name="T10" fmla="*/ 52 w 280"/>
                  <a:gd name="T11" fmla="*/ 38 h 83"/>
                  <a:gd name="T12" fmla="*/ 76 w 280"/>
                  <a:gd name="T13" fmla="*/ 49 h 83"/>
                  <a:gd name="T14" fmla="*/ 104 w 280"/>
                  <a:gd name="T15" fmla="*/ 62 h 83"/>
                  <a:gd name="T16" fmla="*/ 134 w 280"/>
                  <a:gd name="T17" fmla="*/ 73 h 83"/>
                  <a:gd name="T18" fmla="*/ 167 w 280"/>
                  <a:gd name="T19" fmla="*/ 83 h 83"/>
                  <a:gd name="T20" fmla="*/ 177 w 280"/>
                  <a:gd name="T21" fmla="*/ 82 h 83"/>
                  <a:gd name="T22" fmla="*/ 192 w 280"/>
                  <a:gd name="T23" fmla="*/ 74 h 83"/>
                  <a:gd name="T24" fmla="*/ 210 w 280"/>
                  <a:gd name="T25" fmla="*/ 63 h 83"/>
                  <a:gd name="T26" fmla="*/ 229 w 280"/>
                  <a:gd name="T27" fmla="*/ 50 h 83"/>
                  <a:gd name="T28" fmla="*/ 248 w 280"/>
                  <a:gd name="T29" fmla="*/ 36 h 83"/>
                  <a:gd name="T30" fmla="*/ 263 w 280"/>
                  <a:gd name="T31" fmla="*/ 25 h 83"/>
                  <a:gd name="T32" fmla="*/ 275 w 280"/>
                  <a:gd name="T33" fmla="*/ 17 h 83"/>
                  <a:gd name="T34" fmla="*/ 278 w 280"/>
                  <a:gd name="T35" fmla="*/ 14 h 83"/>
                  <a:gd name="T36" fmla="*/ 278 w 280"/>
                  <a:gd name="T37" fmla="*/ 12 h 83"/>
                  <a:gd name="T38" fmla="*/ 280 w 280"/>
                  <a:gd name="T39" fmla="*/ 8 h 83"/>
                  <a:gd name="T40" fmla="*/ 278 w 280"/>
                  <a:gd name="T41" fmla="*/ 6 h 83"/>
                  <a:gd name="T42" fmla="*/ 275 w 280"/>
                  <a:gd name="T43" fmla="*/ 3 h 83"/>
                  <a:gd name="T44" fmla="*/ 267 w 280"/>
                  <a:gd name="T45" fmla="*/ 6 h 83"/>
                  <a:gd name="T46" fmla="*/ 253 w 280"/>
                  <a:gd name="T47" fmla="*/ 12 h 83"/>
                  <a:gd name="T48" fmla="*/ 235 w 280"/>
                  <a:gd name="T49" fmla="*/ 22 h 83"/>
                  <a:gd name="T50" fmla="*/ 215 w 280"/>
                  <a:gd name="T51" fmla="*/ 35 h 83"/>
                  <a:gd name="T52" fmla="*/ 196 w 280"/>
                  <a:gd name="T53" fmla="*/ 46 h 83"/>
                  <a:gd name="T54" fmla="*/ 180 w 280"/>
                  <a:gd name="T55" fmla="*/ 57 h 83"/>
                  <a:gd name="T56" fmla="*/ 167 w 280"/>
                  <a:gd name="T57" fmla="*/ 64 h 83"/>
                  <a:gd name="T58" fmla="*/ 163 w 280"/>
                  <a:gd name="T59" fmla="*/ 67 h 83"/>
                  <a:gd name="T60" fmla="*/ 157 w 280"/>
                  <a:gd name="T61" fmla="*/ 64 h 83"/>
                  <a:gd name="T62" fmla="*/ 142 w 280"/>
                  <a:gd name="T63" fmla="*/ 59 h 83"/>
                  <a:gd name="T64" fmla="*/ 118 w 280"/>
                  <a:gd name="T65" fmla="*/ 51 h 83"/>
                  <a:gd name="T66" fmla="*/ 91 w 280"/>
                  <a:gd name="T67" fmla="*/ 41 h 83"/>
                  <a:gd name="T68" fmla="*/ 63 w 280"/>
                  <a:gd name="T69" fmla="*/ 30 h 83"/>
                  <a:gd name="T70" fmla="*/ 37 w 280"/>
                  <a:gd name="T71" fmla="*/ 19 h 83"/>
                  <a:gd name="T72" fmla="*/ 14 w 280"/>
                  <a:gd name="T73" fmla="*/ 8 h 83"/>
                  <a:gd name="T74" fmla="*/ 0 w 280"/>
                  <a:gd name="T75" fmla="*/ 0 h 8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80"/>
                  <a:gd name="T115" fmla="*/ 0 h 83"/>
                  <a:gd name="T116" fmla="*/ 280 w 280"/>
                  <a:gd name="T117" fmla="*/ 83 h 8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80" h="83">
                    <a:moveTo>
                      <a:pt x="0" y="0"/>
                    </a:moveTo>
                    <a:lnTo>
                      <a:pt x="2" y="11"/>
                    </a:lnTo>
                    <a:lnTo>
                      <a:pt x="6" y="14"/>
                    </a:lnTo>
                    <a:lnTo>
                      <a:pt x="15" y="19"/>
                    </a:lnTo>
                    <a:lnTo>
                      <a:pt x="32" y="27"/>
                    </a:lnTo>
                    <a:lnTo>
                      <a:pt x="52" y="38"/>
                    </a:lnTo>
                    <a:lnTo>
                      <a:pt x="76" y="49"/>
                    </a:lnTo>
                    <a:lnTo>
                      <a:pt x="104" y="62"/>
                    </a:lnTo>
                    <a:lnTo>
                      <a:pt x="134" y="73"/>
                    </a:lnTo>
                    <a:lnTo>
                      <a:pt x="167" y="83"/>
                    </a:lnTo>
                    <a:lnTo>
                      <a:pt x="177" y="82"/>
                    </a:lnTo>
                    <a:lnTo>
                      <a:pt x="192" y="74"/>
                    </a:lnTo>
                    <a:lnTo>
                      <a:pt x="210" y="63"/>
                    </a:lnTo>
                    <a:lnTo>
                      <a:pt x="229" y="50"/>
                    </a:lnTo>
                    <a:lnTo>
                      <a:pt x="248" y="36"/>
                    </a:lnTo>
                    <a:lnTo>
                      <a:pt x="263" y="25"/>
                    </a:lnTo>
                    <a:lnTo>
                      <a:pt x="275" y="17"/>
                    </a:lnTo>
                    <a:lnTo>
                      <a:pt x="278" y="14"/>
                    </a:lnTo>
                    <a:lnTo>
                      <a:pt x="278" y="12"/>
                    </a:lnTo>
                    <a:lnTo>
                      <a:pt x="280" y="8"/>
                    </a:lnTo>
                    <a:lnTo>
                      <a:pt x="278" y="6"/>
                    </a:lnTo>
                    <a:lnTo>
                      <a:pt x="275" y="3"/>
                    </a:lnTo>
                    <a:lnTo>
                      <a:pt x="267" y="6"/>
                    </a:lnTo>
                    <a:lnTo>
                      <a:pt x="253" y="12"/>
                    </a:lnTo>
                    <a:lnTo>
                      <a:pt x="235" y="22"/>
                    </a:lnTo>
                    <a:lnTo>
                      <a:pt x="215" y="35"/>
                    </a:lnTo>
                    <a:lnTo>
                      <a:pt x="196" y="46"/>
                    </a:lnTo>
                    <a:lnTo>
                      <a:pt x="180" y="57"/>
                    </a:lnTo>
                    <a:lnTo>
                      <a:pt x="167" y="64"/>
                    </a:lnTo>
                    <a:lnTo>
                      <a:pt x="163" y="67"/>
                    </a:lnTo>
                    <a:lnTo>
                      <a:pt x="157" y="64"/>
                    </a:lnTo>
                    <a:lnTo>
                      <a:pt x="142" y="59"/>
                    </a:lnTo>
                    <a:lnTo>
                      <a:pt x="118" y="51"/>
                    </a:lnTo>
                    <a:lnTo>
                      <a:pt x="91" y="41"/>
                    </a:lnTo>
                    <a:lnTo>
                      <a:pt x="63" y="30"/>
                    </a:lnTo>
                    <a:lnTo>
                      <a:pt x="37" y="19"/>
                    </a:lnTo>
                    <a:lnTo>
                      <a:pt x="14" y="8"/>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96" name="Freeform 186"/>
              <p:cNvSpPr>
                <a:spLocks/>
              </p:cNvSpPr>
              <p:nvPr/>
            </p:nvSpPr>
            <p:spPr bwMode="auto">
              <a:xfrm>
                <a:off x="4493" y="3160"/>
                <a:ext cx="281" cy="133"/>
              </a:xfrm>
              <a:custGeom>
                <a:avLst/>
                <a:gdLst>
                  <a:gd name="T0" fmla="*/ 116 w 281"/>
                  <a:gd name="T1" fmla="*/ 0 h 133"/>
                  <a:gd name="T2" fmla="*/ 111 w 281"/>
                  <a:gd name="T3" fmla="*/ 1 h 133"/>
                  <a:gd name="T4" fmla="*/ 100 w 281"/>
                  <a:gd name="T5" fmla="*/ 6 h 133"/>
                  <a:gd name="T6" fmla="*/ 83 w 281"/>
                  <a:gd name="T7" fmla="*/ 14 h 133"/>
                  <a:gd name="T8" fmla="*/ 63 w 281"/>
                  <a:gd name="T9" fmla="*/ 23 h 133"/>
                  <a:gd name="T10" fmla="*/ 43 w 281"/>
                  <a:gd name="T11" fmla="*/ 33 h 133"/>
                  <a:gd name="T12" fmla="*/ 24 w 281"/>
                  <a:gd name="T13" fmla="*/ 44 h 133"/>
                  <a:gd name="T14" fmla="*/ 9 w 281"/>
                  <a:gd name="T15" fmla="*/ 53 h 133"/>
                  <a:gd name="T16" fmla="*/ 0 w 281"/>
                  <a:gd name="T17" fmla="*/ 62 h 133"/>
                  <a:gd name="T18" fmla="*/ 5 w 281"/>
                  <a:gd name="T19" fmla="*/ 67 h 133"/>
                  <a:gd name="T20" fmla="*/ 24 w 281"/>
                  <a:gd name="T21" fmla="*/ 76 h 133"/>
                  <a:gd name="T22" fmla="*/ 49 w 281"/>
                  <a:gd name="T23" fmla="*/ 87 h 133"/>
                  <a:gd name="T24" fmla="*/ 81 w 281"/>
                  <a:gd name="T25" fmla="*/ 100 h 133"/>
                  <a:gd name="T26" fmla="*/ 111 w 281"/>
                  <a:gd name="T27" fmla="*/ 113 h 133"/>
                  <a:gd name="T28" fmla="*/ 138 w 281"/>
                  <a:gd name="T29" fmla="*/ 123 h 133"/>
                  <a:gd name="T30" fmla="*/ 157 w 281"/>
                  <a:gd name="T31" fmla="*/ 130 h 133"/>
                  <a:gd name="T32" fmla="*/ 164 w 281"/>
                  <a:gd name="T33" fmla="*/ 133 h 133"/>
                  <a:gd name="T34" fmla="*/ 170 w 281"/>
                  <a:gd name="T35" fmla="*/ 130 h 133"/>
                  <a:gd name="T36" fmla="*/ 181 w 281"/>
                  <a:gd name="T37" fmla="*/ 122 h 133"/>
                  <a:gd name="T38" fmla="*/ 199 w 281"/>
                  <a:gd name="T39" fmla="*/ 110 h 133"/>
                  <a:gd name="T40" fmla="*/ 218 w 281"/>
                  <a:gd name="T41" fmla="*/ 97 h 133"/>
                  <a:gd name="T42" fmla="*/ 238 w 281"/>
                  <a:gd name="T43" fmla="*/ 86 h 133"/>
                  <a:gd name="T44" fmla="*/ 257 w 281"/>
                  <a:gd name="T45" fmla="*/ 76 h 133"/>
                  <a:gd name="T46" fmla="*/ 271 w 281"/>
                  <a:gd name="T47" fmla="*/ 71 h 133"/>
                  <a:gd name="T48" fmla="*/ 278 w 281"/>
                  <a:gd name="T49" fmla="*/ 71 h 133"/>
                  <a:gd name="T50" fmla="*/ 281 w 281"/>
                  <a:gd name="T51" fmla="*/ 73 h 133"/>
                  <a:gd name="T52" fmla="*/ 280 w 281"/>
                  <a:gd name="T53" fmla="*/ 70 h 133"/>
                  <a:gd name="T54" fmla="*/ 276 w 281"/>
                  <a:gd name="T55" fmla="*/ 65 h 133"/>
                  <a:gd name="T56" fmla="*/ 275 w 281"/>
                  <a:gd name="T57" fmla="*/ 62 h 133"/>
                  <a:gd name="T58" fmla="*/ 116 w 281"/>
                  <a:gd name="T59" fmla="*/ 0 h 13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1"/>
                  <a:gd name="T91" fmla="*/ 0 h 133"/>
                  <a:gd name="T92" fmla="*/ 281 w 281"/>
                  <a:gd name="T93" fmla="*/ 133 h 13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1" h="133">
                    <a:moveTo>
                      <a:pt x="116" y="0"/>
                    </a:moveTo>
                    <a:lnTo>
                      <a:pt x="111" y="1"/>
                    </a:lnTo>
                    <a:lnTo>
                      <a:pt x="100" y="6"/>
                    </a:lnTo>
                    <a:lnTo>
                      <a:pt x="83" y="14"/>
                    </a:lnTo>
                    <a:lnTo>
                      <a:pt x="63" y="23"/>
                    </a:lnTo>
                    <a:lnTo>
                      <a:pt x="43" y="33"/>
                    </a:lnTo>
                    <a:lnTo>
                      <a:pt x="24" y="44"/>
                    </a:lnTo>
                    <a:lnTo>
                      <a:pt x="9" y="53"/>
                    </a:lnTo>
                    <a:lnTo>
                      <a:pt x="0" y="62"/>
                    </a:lnTo>
                    <a:lnTo>
                      <a:pt x="5" y="67"/>
                    </a:lnTo>
                    <a:lnTo>
                      <a:pt x="24" y="76"/>
                    </a:lnTo>
                    <a:lnTo>
                      <a:pt x="49" y="87"/>
                    </a:lnTo>
                    <a:lnTo>
                      <a:pt x="81" y="100"/>
                    </a:lnTo>
                    <a:lnTo>
                      <a:pt x="111" y="113"/>
                    </a:lnTo>
                    <a:lnTo>
                      <a:pt x="138" y="123"/>
                    </a:lnTo>
                    <a:lnTo>
                      <a:pt x="157" y="130"/>
                    </a:lnTo>
                    <a:lnTo>
                      <a:pt x="164" y="133"/>
                    </a:lnTo>
                    <a:lnTo>
                      <a:pt x="170" y="130"/>
                    </a:lnTo>
                    <a:lnTo>
                      <a:pt x="181" y="122"/>
                    </a:lnTo>
                    <a:lnTo>
                      <a:pt x="199" y="110"/>
                    </a:lnTo>
                    <a:lnTo>
                      <a:pt x="218" y="97"/>
                    </a:lnTo>
                    <a:lnTo>
                      <a:pt x="238" y="86"/>
                    </a:lnTo>
                    <a:lnTo>
                      <a:pt x="257" y="76"/>
                    </a:lnTo>
                    <a:lnTo>
                      <a:pt x="271" y="71"/>
                    </a:lnTo>
                    <a:lnTo>
                      <a:pt x="278" y="71"/>
                    </a:lnTo>
                    <a:lnTo>
                      <a:pt x="281" y="73"/>
                    </a:lnTo>
                    <a:lnTo>
                      <a:pt x="280" y="70"/>
                    </a:lnTo>
                    <a:lnTo>
                      <a:pt x="276" y="65"/>
                    </a:lnTo>
                    <a:lnTo>
                      <a:pt x="275" y="62"/>
                    </a:lnTo>
                    <a:lnTo>
                      <a:pt x="116" y="0"/>
                    </a:lnTo>
                    <a:close/>
                  </a:path>
                </a:pathLst>
              </a:custGeom>
              <a:solidFill>
                <a:srgbClr val="6BFF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97" name="Freeform 187"/>
              <p:cNvSpPr>
                <a:spLocks/>
              </p:cNvSpPr>
              <p:nvPr/>
            </p:nvSpPr>
            <p:spPr bwMode="auto">
              <a:xfrm>
                <a:off x="4388" y="2992"/>
                <a:ext cx="39" cy="74"/>
              </a:xfrm>
              <a:custGeom>
                <a:avLst/>
                <a:gdLst>
                  <a:gd name="T0" fmla="*/ 28 w 39"/>
                  <a:gd name="T1" fmla="*/ 0 h 74"/>
                  <a:gd name="T2" fmla="*/ 0 w 39"/>
                  <a:gd name="T3" fmla="*/ 73 h 74"/>
                  <a:gd name="T4" fmla="*/ 16 w 39"/>
                  <a:gd name="T5" fmla="*/ 74 h 74"/>
                  <a:gd name="T6" fmla="*/ 39 w 39"/>
                  <a:gd name="T7" fmla="*/ 1 h 74"/>
                  <a:gd name="T8" fmla="*/ 28 w 39"/>
                  <a:gd name="T9" fmla="*/ 0 h 74"/>
                  <a:gd name="T10" fmla="*/ 0 60000 65536"/>
                  <a:gd name="T11" fmla="*/ 0 60000 65536"/>
                  <a:gd name="T12" fmla="*/ 0 60000 65536"/>
                  <a:gd name="T13" fmla="*/ 0 60000 65536"/>
                  <a:gd name="T14" fmla="*/ 0 60000 65536"/>
                  <a:gd name="T15" fmla="*/ 0 w 39"/>
                  <a:gd name="T16" fmla="*/ 0 h 74"/>
                  <a:gd name="T17" fmla="*/ 39 w 39"/>
                  <a:gd name="T18" fmla="*/ 74 h 74"/>
                </a:gdLst>
                <a:ahLst/>
                <a:cxnLst>
                  <a:cxn ang="T10">
                    <a:pos x="T0" y="T1"/>
                  </a:cxn>
                  <a:cxn ang="T11">
                    <a:pos x="T2" y="T3"/>
                  </a:cxn>
                  <a:cxn ang="T12">
                    <a:pos x="T4" y="T5"/>
                  </a:cxn>
                  <a:cxn ang="T13">
                    <a:pos x="T6" y="T7"/>
                  </a:cxn>
                  <a:cxn ang="T14">
                    <a:pos x="T8" y="T9"/>
                  </a:cxn>
                </a:cxnLst>
                <a:rect l="T15" t="T16" r="T17" b="T18"/>
                <a:pathLst>
                  <a:path w="39" h="74">
                    <a:moveTo>
                      <a:pt x="28" y="0"/>
                    </a:moveTo>
                    <a:lnTo>
                      <a:pt x="0" y="73"/>
                    </a:lnTo>
                    <a:lnTo>
                      <a:pt x="16" y="74"/>
                    </a:lnTo>
                    <a:lnTo>
                      <a:pt x="39" y="1"/>
                    </a:lnTo>
                    <a:lnTo>
                      <a:pt x="28" y="0"/>
                    </a:lnTo>
                    <a:close/>
                  </a:path>
                </a:pathLst>
              </a:custGeom>
              <a:solidFill>
                <a:srgbClr val="8E05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98" name="Freeform 188"/>
              <p:cNvSpPr>
                <a:spLocks/>
              </p:cNvSpPr>
              <p:nvPr/>
            </p:nvSpPr>
            <p:spPr bwMode="auto">
              <a:xfrm>
                <a:off x="4178" y="3134"/>
                <a:ext cx="369" cy="210"/>
              </a:xfrm>
              <a:custGeom>
                <a:avLst/>
                <a:gdLst>
                  <a:gd name="T0" fmla="*/ 0 w 369"/>
                  <a:gd name="T1" fmla="*/ 84 h 210"/>
                  <a:gd name="T2" fmla="*/ 41 w 369"/>
                  <a:gd name="T3" fmla="*/ 67 h 210"/>
                  <a:gd name="T4" fmla="*/ 59 w 369"/>
                  <a:gd name="T5" fmla="*/ 89 h 210"/>
                  <a:gd name="T6" fmla="*/ 62 w 369"/>
                  <a:gd name="T7" fmla="*/ 92 h 210"/>
                  <a:gd name="T8" fmla="*/ 71 w 369"/>
                  <a:gd name="T9" fmla="*/ 94 h 210"/>
                  <a:gd name="T10" fmla="*/ 82 w 369"/>
                  <a:gd name="T11" fmla="*/ 96 h 210"/>
                  <a:gd name="T12" fmla="*/ 96 w 369"/>
                  <a:gd name="T13" fmla="*/ 89 h 210"/>
                  <a:gd name="T14" fmla="*/ 83 w 369"/>
                  <a:gd name="T15" fmla="*/ 80 h 210"/>
                  <a:gd name="T16" fmla="*/ 83 w 369"/>
                  <a:gd name="T17" fmla="*/ 78 h 210"/>
                  <a:gd name="T18" fmla="*/ 86 w 369"/>
                  <a:gd name="T19" fmla="*/ 73 h 210"/>
                  <a:gd name="T20" fmla="*/ 90 w 369"/>
                  <a:gd name="T21" fmla="*/ 69 h 210"/>
                  <a:gd name="T22" fmla="*/ 98 w 369"/>
                  <a:gd name="T23" fmla="*/ 67 h 210"/>
                  <a:gd name="T24" fmla="*/ 105 w 369"/>
                  <a:gd name="T25" fmla="*/ 67 h 210"/>
                  <a:gd name="T26" fmla="*/ 112 w 369"/>
                  <a:gd name="T27" fmla="*/ 67 h 210"/>
                  <a:gd name="T28" fmla="*/ 121 w 369"/>
                  <a:gd name="T29" fmla="*/ 65 h 210"/>
                  <a:gd name="T30" fmla="*/ 131 w 369"/>
                  <a:gd name="T31" fmla="*/ 63 h 210"/>
                  <a:gd name="T32" fmla="*/ 140 w 369"/>
                  <a:gd name="T33" fmla="*/ 59 h 210"/>
                  <a:gd name="T34" fmla="*/ 149 w 369"/>
                  <a:gd name="T35" fmla="*/ 54 h 210"/>
                  <a:gd name="T36" fmla="*/ 157 w 369"/>
                  <a:gd name="T37" fmla="*/ 48 h 210"/>
                  <a:gd name="T38" fmla="*/ 163 w 369"/>
                  <a:gd name="T39" fmla="*/ 39 h 210"/>
                  <a:gd name="T40" fmla="*/ 168 w 369"/>
                  <a:gd name="T41" fmla="*/ 39 h 210"/>
                  <a:gd name="T42" fmla="*/ 181 w 369"/>
                  <a:gd name="T43" fmla="*/ 39 h 210"/>
                  <a:gd name="T44" fmla="*/ 198 w 369"/>
                  <a:gd name="T45" fmla="*/ 39 h 210"/>
                  <a:gd name="T46" fmla="*/ 221 w 369"/>
                  <a:gd name="T47" fmla="*/ 36 h 210"/>
                  <a:gd name="T48" fmla="*/ 244 w 369"/>
                  <a:gd name="T49" fmla="*/ 32 h 210"/>
                  <a:gd name="T50" fmla="*/ 268 w 369"/>
                  <a:gd name="T51" fmla="*/ 25 h 210"/>
                  <a:gd name="T52" fmla="*/ 288 w 369"/>
                  <a:gd name="T53" fmla="*/ 15 h 210"/>
                  <a:gd name="T54" fmla="*/ 303 w 369"/>
                  <a:gd name="T55" fmla="*/ 0 h 210"/>
                  <a:gd name="T56" fmla="*/ 369 w 369"/>
                  <a:gd name="T57" fmla="*/ 50 h 210"/>
                  <a:gd name="T58" fmla="*/ 368 w 369"/>
                  <a:gd name="T59" fmla="*/ 51 h 210"/>
                  <a:gd name="T60" fmla="*/ 363 w 369"/>
                  <a:gd name="T61" fmla="*/ 54 h 210"/>
                  <a:gd name="T62" fmla="*/ 357 w 369"/>
                  <a:gd name="T63" fmla="*/ 58 h 210"/>
                  <a:gd name="T64" fmla="*/ 349 w 369"/>
                  <a:gd name="T65" fmla="*/ 63 h 210"/>
                  <a:gd name="T66" fmla="*/ 340 w 369"/>
                  <a:gd name="T67" fmla="*/ 68 h 210"/>
                  <a:gd name="T68" fmla="*/ 331 w 369"/>
                  <a:gd name="T69" fmla="*/ 74 h 210"/>
                  <a:gd name="T70" fmla="*/ 322 w 369"/>
                  <a:gd name="T71" fmla="*/ 80 h 210"/>
                  <a:gd name="T72" fmla="*/ 315 w 369"/>
                  <a:gd name="T73" fmla="*/ 87 h 210"/>
                  <a:gd name="T74" fmla="*/ 317 w 369"/>
                  <a:gd name="T75" fmla="*/ 101 h 210"/>
                  <a:gd name="T76" fmla="*/ 355 w 369"/>
                  <a:gd name="T77" fmla="*/ 122 h 210"/>
                  <a:gd name="T78" fmla="*/ 258 w 369"/>
                  <a:gd name="T79" fmla="*/ 139 h 210"/>
                  <a:gd name="T80" fmla="*/ 255 w 369"/>
                  <a:gd name="T81" fmla="*/ 139 h 210"/>
                  <a:gd name="T82" fmla="*/ 250 w 369"/>
                  <a:gd name="T83" fmla="*/ 141 h 210"/>
                  <a:gd name="T84" fmla="*/ 239 w 369"/>
                  <a:gd name="T85" fmla="*/ 145 h 210"/>
                  <a:gd name="T86" fmla="*/ 221 w 369"/>
                  <a:gd name="T87" fmla="*/ 151 h 210"/>
                  <a:gd name="T88" fmla="*/ 198 w 369"/>
                  <a:gd name="T89" fmla="*/ 160 h 210"/>
                  <a:gd name="T90" fmla="*/ 168 w 369"/>
                  <a:gd name="T91" fmla="*/ 173 h 210"/>
                  <a:gd name="T92" fmla="*/ 129 w 369"/>
                  <a:gd name="T93" fmla="*/ 189 h 210"/>
                  <a:gd name="T94" fmla="*/ 82 w 369"/>
                  <a:gd name="T95" fmla="*/ 210 h 210"/>
                  <a:gd name="T96" fmla="*/ 0 w 369"/>
                  <a:gd name="T97" fmla="*/ 84 h 21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69"/>
                  <a:gd name="T148" fmla="*/ 0 h 210"/>
                  <a:gd name="T149" fmla="*/ 369 w 369"/>
                  <a:gd name="T150" fmla="*/ 210 h 21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69" h="210">
                    <a:moveTo>
                      <a:pt x="0" y="84"/>
                    </a:moveTo>
                    <a:lnTo>
                      <a:pt x="41" y="67"/>
                    </a:lnTo>
                    <a:lnTo>
                      <a:pt x="59" y="89"/>
                    </a:lnTo>
                    <a:lnTo>
                      <a:pt x="62" y="92"/>
                    </a:lnTo>
                    <a:lnTo>
                      <a:pt x="71" y="94"/>
                    </a:lnTo>
                    <a:lnTo>
                      <a:pt x="82" y="96"/>
                    </a:lnTo>
                    <a:lnTo>
                      <a:pt x="96" y="89"/>
                    </a:lnTo>
                    <a:lnTo>
                      <a:pt x="83" y="80"/>
                    </a:lnTo>
                    <a:lnTo>
                      <a:pt x="83" y="78"/>
                    </a:lnTo>
                    <a:lnTo>
                      <a:pt x="86" y="73"/>
                    </a:lnTo>
                    <a:lnTo>
                      <a:pt x="90" y="69"/>
                    </a:lnTo>
                    <a:lnTo>
                      <a:pt x="98" y="67"/>
                    </a:lnTo>
                    <a:lnTo>
                      <a:pt x="105" y="67"/>
                    </a:lnTo>
                    <a:lnTo>
                      <a:pt x="112" y="67"/>
                    </a:lnTo>
                    <a:lnTo>
                      <a:pt x="121" y="65"/>
                    </a:lnTo>
                    <a:lnTo>
                      <a:pt x="131" y="63"/>
                    </a:lnTo>
                    <a:lnTo>
                      <a:pt x="140" y="59"/>
                    </a:lnTo>
                    <a:lnTo>
                      <a:pt x="149" y="54"/>
                    </a:lnTo>
                    <a:lnTo>
                      <a:pt x="157" y="48"/>
                    </a:lnTo>
                    <a:lnTo>
                      <a:pt x="163" y="39"/>
                    </a:lnTo>
                    <a:lnTo>
                      <a:pt x="168" y="39"/>
                    </a:lnTo>
                    <a:lnTo>
                      <a:pt x="181" y="39"/>
                    </a:lnTo>
                    <a:lnTo>
                      <a:pt x="198" y="39"/>
                    </a:lnTo>
                    <a:lnTo>
                      <a:pt x="221" y="36"/>
                    </a:lnTo>
                    <a:lnTo>
                      <a:pt x="244" y="32"/>
                    </a:lnTo>
                    <a:lnTo>
                      <a:pt x="268" y="25"/>
                    </a:lnTo>
                    <a:lnTo>
                      <a:pt x="288" y="15"/>
                    </a:lnTo>
                    <a:lnTo>
                      <a:pt x="303" y="0"/>
                    </a:lnTo>
                    <a:lnTo>
                      <a:pt x="369" y="50"/>
                    </a:lnTo>
                    <a:lnTo>
                      <a:pt x="368" y="51"/>
                    </a:lnTo>
                    <a:lnTo>
                      <a:pt x="363" y="54"/>
                    </a:lnTo>
                    <a:lnTo>
                      <a:pt x="357" y="58"/>
                    </a:lnTo>
                    <a:lnTo>
                      <a:pt x="349" y="63"/>
                    </a:lnTo>
                    <a:lnTo>
                      <a:pt x="340" y="68"/>
                    </a:lnTo>
                    <a:lnTo>
                      <a:pt x="331" y="74"/>
                    </a:lnTo>
                    <a:lnTo>
                      <a:pt x="322" y="80"/>
                    </a:lnTo>
                    <a:lnTo>
                      <a:pt x="315" y="87"/>
                    </a:lnTo>
                    <a:lnTo>
                      <a:pt x="317" y="101"/>
                    </a:lnTo>
                    <a:lnTo>
                      <a:pt x="355" y="122"/>
                    </a:lnTo>
                    <a:lnTo>
                      <a:pt x="258" y="139"/>
                    </a:lnTo>
                    <a:lnTo>
                      <a:pt x="255" y="139"/>
                    </a:lnTo>
                    <a:lnTo>
                      <a:pt x="250" y="141"/>
                    </a:lnTo>
                    <a:lnTo>
                      <a:pt x="239" y="145"/>
                    </a:lnTo>
                    <a:lnTo>
                      <a:pt x="221" y="151"/>
                    </a:lnTo>
                    <a:lnTo>
                      <a:pt x="198" y="160"/>
                    </a:lnTo>
                    <a:lnTo>
                      <a:pt x="168" y="173"/>
                    </a:lnTo>
                    <a:lnTo>
                      <a:pt x="129" y="189"/>
                    </a:lnTo>
                    <a:lnTo>
                      <a:pt x="82" y="210"/>
                    </a:lnTo>
                    <a:lnTo>
                      <a:pt x="0"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99" name="Freeform 189"/>
              <p:cNvSpPr>
                <a:spLocks/>
              </p:cNvSpPr>
              <p:nvPr/>
            </p:nvSpPr>
            <p:spPr bwMode="auto">
              <a:xfrm>
                <a:off x="4113" y="2562"/>
                <a:ext cx="319" cy="339"/>
              </a:xfrm>
              <a:custGeom>
                <a:avLst/>
                <a:gdLst>
                  <a:gd name="T0" fmla="*/ 142 w 319"/>
                  <a:gd name="T1" fmla="*/ 120 h 339"/>
                  <a:gd name="T2" fmla="*/ 136 w 319"/>
                  <a:gd name="T3" fmla="*/ 144 h 339"/>
                  <a:gd name="T4" fmla="*/ 124 w 319"/>
                  <a:gd name="T5" fmla="*/ 178 h 339"/>
                  <a:gd name="T6" fmla="*/ 110 w 319"/>
                  <a:gd name="T7" fmla="*/ 208 h 339"/>
                  <a:gd name="T8" fmla="*/ 96 w 319"/>
                  <a:gd name="T9" fmla="*/ 216 h 339"/>
                  <a:gd name="T10" fmla="*/ 75 w 319"/>
                  <a:gd name="T11" fmla="*/ 220 h 339"/>
                  <a:gd name="T12" fmla="*/ 68 w 319"/>
                  <a:gd name="T13" fmla="*/ 241 h 339"/>
                  <a:gd name="T14" fmla="*/ 76 w 319"/>
                  <a:gd name="T15" fmla="*/ 259 h 339"/>
                  <a:gd name="T16" fmla="*/ 89 w 319"/>
                  <a:gd name="T17" fmla="*/ 270 h 339"/>
                  <a:gd name="T18" fmla="*/ 104 w 319"/>
                  <a:gd name="T19" fmla="*/ 274 h 339"/>
                  <a:gd name="T20" fmla="*/ 114 w 319"/>
                  <a:gd name="T21" fmla="*/ 273 h 339"/>
                  <a:gd name="T22" fmla="*/ 120 w 319"/>
                  <a:gd name="T23" fmla="*/ 282 h 339"/>
                  <a:gd name="T24" fmla="*/ 111 w 319"/>
                  <a:gd name="T25" fmla="*/ 291 h 339"/>
                  <a:gd name="T26" fmla="*/ 91 w 319"/>
                  <a:gd name="T27" fmla="*/ 308 h 339"/>
                  <a:gd name="T28" fmla="*/ 84 w 319"/>
                  <a:gd name="T29" fmla="*/ 336 h 339"/>
                  <a:gd name="T30" fmla="*/ 79 w 319"/>
                  <a:gd name="T31" fmla="*/ 339 h 339"/>
                  <a:gd name="T32" fmla="*/ 66 w 319"/>
                  <a:gd name="T33" fmla="*/ 337 h 339"/>
                  <a:gd name="T34" fmla="*/ 48 w 319"/>
                  <a:gd name="T35" fmla="*/ 327 h 339"/>
                  <a:gd name="T36" fmla="*/ 34 w 319"/>
                  <a:gd name="T37" fmla="*/ 313 h 339"/>
                  <a:gd name="T38" fmla="*/ 15 w 319"/>
                  <a:gd name="T39" fmla="*/ 287 h 339"/>
                  <a:gd name="T40" fmla="*/ 0 w 319"/>
                  <a:gd name="T41" fmla="*/ 229 h 339"/>
                  <a:gd name="T42" fmla="*/ 9 w 319"/>
                  <a:gd name="T43" fmla="*/ 135 h 339"/>
                  <a:gd name="T44" fmla="*/ 30 w 319"/>
                  <a:gd name="T45" fmla="*/ 72 h 339"/>
                  <a:gd name="T46" fmla="*/ 39 w 319"/>
                  <a:gd name="T47" fmla="*/ 58 h 339"/>
                  <a:gd name="T48" fmla="*/ 60 w 319"/>
                  <a:gd name="T49" fmla="*/ 40 h 339"/>
                  <a:gd name="T50" fmla="*/ 91 w 319"/>
                  <a:gd name="T51" fmla="*/ 29 h 339"/>
                  <a:gd name="T52" fmla="*/ 114 w 319"/>
                  <a:gd name="T53" fmla="*/ 28 h 339"/>
                  <a:gd name="T54" fmla="*/ 134 w 319"/>
                  <a:gd name="T55" fmla="*/ 15 h 339"/>
                  <a:gd name="T56" fmla="*/ 167 w 319"/>
                  <a:gd name="T57" fmla="*/ 1 h 339"/>
                  <a:gd name="T58" fmla="*/ 208 w 319"/>
                  <a:gd name="T59" fmla="*/ 2 h 339"/>
                  <a:gd name="T60" fmla="*/ 251 w 319"/>
                  <a:gd name="T61" fmla="*/ 25 h 339"/>
                  <a:gd name="T62" fmla="*/ 286 w 319"/>
                  <a:gd name="T63" fmla="*/ 55 h 339"/>
                  <a:gd name="T64" fmla="*/ 310 w 319"/>
                  <a:gd name="T65" fmla="*/ 91 h 339"/>
                  <a:gd name="T66" fmla="*/ 315 w 319"/>
                  <a:gd name="T67" fmla="*/ 134 h 339"/>
                  <a:gd name="T68" fmla="*/ 310 w 319"/>
                  <a:gd name="T69" fmla="*/ 165 h 339"/>
                  <a:gd name="T70" fmla="*/ 318 w 319"/>
                  <a:gd name="T71" fmla="*/ 206 h 339"/>
                  <a:gd name="T72" fmla="*/ 317 w 319"/>
                  <a:gd name="T73" fmla="*/ 264 h 339"/>
                  <a:gd name="T74" fmla="*/ 291 w 319"/>
                  <a:gd name="T75" fmla="*/ 316 h 339"/>
                  <a:gd name="T76" fmla="*/ 252 w 319"/>
                  <a:gd name="T77" fmla="*/ 327 h 339"/>
                  <a:gd name="T78" fmla="*/ 258 w 319"/>
                  <a:gd name="T79" fmla="*/ 324 h 339"/>
                  <a:gd name="T80" fmla="*/ 272 w 319"/>
                  <a:gd name="T81" fmla="*/ 311 h 339"/>
                  <a:gd name="T82" fmla="*/ 286 w 319"/>
                  <a:gd name="T83" fmla="*/ 286 h 339"/>
                  <a:gd name="T84" fmla="*/ 293 w 319"/>
                  <a:gd name="T85" fmla="*/ 244 h 339"/>
                  <a:gd name="T86" fmla="*/ 299 w 319"/>
                  <a:gd name="T87" fmla="*/ 236 h 339"/>
                  <a:gd name="T88" fmla="*/ 296 w 319"/>
                  <a:gd name="T89" fmla="*/ 215 h 339"/>
                  <a:gd name="T90" fmla="*/ 296 w 319"/>
                  <a:gd name="T91" fmla="*/ 196 h 339"/>
                  <a:gd name="T92" fmla="*/ 298 w 319"/>
                  <a:gd name="T93" fmla="*/ 162 h 339"/>
                  <a:gd name="T94" fmla="*/ 289 w 319"/>
                  <a:gd name="T95" fmla="*/ 150 h 339"/>
                  <a:gd name="T96" fmla="*/ 279 w 319"/>
                  <a:gd name="T97" fmla="*/ 105 h 339"/>
                  <a:gd name="T98" fmla="*/ 274 w 319"/>
                  <a:gd name="T99" fmla="*/ 134 h 339"/>
                  <a:gd name="T100" fmla="*/ 252 w 319"/>
                  <a:gd name="T101" fmla="*/ 173 h 339"/>
                  <a:gd name="T102" fmla="*/ 246 w 319"/>
                  <a:gd name="T103" fmla="*/ 167 h 339"/>
                  <a:gd name="T104" fmla="*/ 230 w 319"/>
                  <a:gd name="T105" fmla="*/ 152 h 339"/>
                  <a:gd name="T106" fmla="*/ 213 w 319"/>
                  <a:gd name="T107" fmla="*/ 130 h 339"/>
                  <a:gd name="T108" fmla="*/ 200 w 319"/>
                  <a:gd name="T109" fmla="*/ 109 h 339"/>
                  <a:gd name="T110" fmla="*/ 199 w 319"/>
                  <a:gd name="T111" fmla="*/ 131 h 339"/>
                  <a:gd name="T112" fmla="*/ 205 w 319"/>
                  <a:gd name="T113" fmla="*/ 165 h 339"/>
                  <a:gd name="T114" fmla="*/ 198 w 319"/>
                  <a:gd name="T115" fmla="*/ 162 h 339"/>
                  <a:gd name="T116" fmla="*/ 180 w 319"/>
                  <a:gd name="T117" fmla="*/ 153 h 339"/>
                  <a:gd name="T118" fmla="*/ 160 w 319"/>
                  <a:gd name="T119" fmla="*/ 138 h 339"/>
                  <a:gd name="T120" fmla="*/ 143 w 319"/>
                  <a:gd name="T121" fmla="*/ 116 h 3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19"/>
                  <a:gd name="T184" fmla="*/ 0 h 339"/>
                  <a:gd name="T185" fmla="*/ 319 w 319"/>
                  <a:gd name="T186" fmla="*/ 339 h 33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19" h="339">
                    <a:moveTo>
                      <a:pt x="143" y="116"/>
                    </a:moveTo>
                    <a:lnTo>
                      <a:pt x="142" y="120"/>
                    </a:lnTo>
                    <a:lnTo>
                      <a:pt x="139" y="130"/>
                    </a:lnTo>
                    <a:lnTo>
                      <a:pt x="136" y="144"/>
                    </a:lnTo>
                    <a:lnTo>
                      <a:pt x="130" y="160"/>
                    </a:lnTo>
                    <a:lnTo>
                      <a:pt x="124" y="178"/>
                    </a:lnTo>
                    <a:lnTo>
                      <a:pt x="118" y="195"/>
                    </a:lnTo>
                    <a:lnTo>
                      <a:pt x="110" y="208"/>
                    </a:lnTo>
                    <a:lnTo>
                      <a:pt x="101" y="217"/>
                    </a:lnTo>
                    <a:lnTo>
                      <a:pt x="96" y="216"/>
                    </a:lnTo>
                    <a:lnTo>
                      <a:pt x="86" y="215"/>
                    </a:lnTo>
                    <a:lnTo>
                      <a:pt x="75" y="220"/>
                    </a:lnTo>
                    <a:lnTo>
                      <a:pt x="68" y="233"/>
                    </a:lnTo>
                    <a:lnTo>
                      <a:pt x="68" y="241"/>
                    </a:lnTo>
                    <a:lnTo>
                      <a:pt x="71" y="250"/>
                    </a:lnTo>
                    <a:lnTo>
                      <a:pt x="76" y="259"/>
                    </a:lnTo>
                    <a:lnTo>
                      <a:pt x="81" y="265"/>
                    </a:lnTo>
                    <a:lnTo>
                      <a:pt x="89" y="270"/>
                    </a:lnTo>
                    <a:lnTo>
                      <a:pt x="96" y="273"/>
                    </a:lnTo>
                    <a:lnTo>
                      <a:pt x="104" y="274"/>
                    </a:lnTo>
                    <a:lnTo>
                      <a:pt x="111" y="272"/>
                    </a:lnTo>
                    <a:lnTo>
                      <a:pt x="114" y="273"/>
                    </a:lnTo>
                    <a:lnTo>
                      <a:pt x="119" y="277"/>
                    </a:lnTo>
                    <a:lnTo>
                      <a:pt x="120" y="282"/>
                    </a:lnTo>
                    <a:lnTo>
                      <a:pt x="115" y="291"/>
                    </a:lnTo>
                    <a:lnTo>
                      <a:pt x="111" y="291"/>
                    </a:lnTo>
                    <a:lnTo>
                      <a:pt x="103" y="296"/>
                    </a:lnTo>
                    <a:lnTo>
                      <a:pt x="91" y="308"/>
                    </a:lnTo>
                    <a:lnTo>
                      <a:pt x="85" y="336"/>
                    </a:lnTo>
                    <a:lnTo>
                      <a:pt x="84" y="336"/>
                    </a:lnTo>
                    <a:lnTo>
                      <a:pt x="82" y="337"/>
                    </a:lnTo>
                    <a:lnTo>
                      <a:pt x="79" y="339"/>
                    </a:lnTo>
                    <a:lnTo>
                      <a:pt x="73" y="339"/>
                    </a:lnTo>
                    <a:lnTo>
                      <a:pt x="66" y="337"/>
                    </a:lnTo>
                    <a:lnTo>
                      <a:pt x="58" y="334"/>
                    </a:lnTo>
                    <a:lnTo>
                      <a:pt x="48" y="327"/>
                    </a:lnTo>
                    <a:lnTo>
                      <a:pt x="38" y="317"/>
                    </a:lnTo>
                    <a:lnTo>
                      <a:pt x="34" y="313"/>
                    </a:lnTo>
                    <a:lnTo>
                      <a:pt x="27" y="305"/>
                    </a:lnTo>
                    <a:lnTo>
                      <a:pt x="15" y="287"/>
                    </a:lnTo>
                    <a:lnTo>
                      <a:pt x="6" y="262"/>
                    </a:lnTo>
                    <a:lnTo>
                      <a:pt x="0" y="229"/>
                    </a:lnTo>
                    <a:lnTo>
                      <a:pt x="0" y="187"/>
                    </a:lnTo>
                    <a:lnTo>
                      <a:pt x="9" y="135"/>
                    </a:lnTo>
                    <a:lnTo>
                      <a:pt x="29" y="74"/>
                    </a:lnTo>
                    <a:lnTo>
                      <a:pt x="30" y="72"/>
                    </a:lnTo>
                    <a:lnTo>
                      <a:pt x="34" y="67"/>
                    </a:lnTo>
                    <a:lnTo>
                      <a:pt x="39" y="58"/>
                    </a:lnTo>
                    <a:lnTo>
                      <a:pt x="48" y="49"/>
                    </a:lnTo>
                    <a:lnTo>
                      <a:pt x="60" y="40"/>
                    </a:lnTo>
                    <a:lnTo>
                      <a:pt x="73" y="34"/>
                    </a:lnTo>
                    <a:lnTo>
                      <a:pt x="91" y="29"/>
                    </a:lnTo>
                    <a:lnTo>
                      <a:pt x="111" y="30"/>
                    </a:lnTo>
                    <a:lnTo>
                      <a:pt x="114" y="28"/>
                    </a:lnTo>
                    <a:lnTo>
                      <a:pt x="122" y="23"/>
                    </a:lnTo>
                    <a:lnTo>
                      <a:pt x="134" y="15"/>
                    </a:lnTo>
                    <a:lnTo>
                      <a:pt x="149" y="7"/>
                    </a:lnTo>
                    <a:lnTo>
                      <a:pt x="167" y="1"/>
                    </a:lnTo>
                    <a:lnTo>
                      <a:pt x="186" y="0"/>
                    </a:lnTo>
                    <a:lnTo>
                      <a:pt x="208" y="2"/>
                    </a:lnTo>
                    <a:lnTo>
                      <a:pt x="229" y="11"/>
                    </a:lnTo>
                    <a:lnTo>
                      <a:pt x="251" y="25"/>
                    </a:lnTo>
                    <a:lnTo>
                      <a:pt x="270" y="40"/>
                    </a:lnTo>
                    <a:lnTo>
                      <a:pt x="286" y="55"/>
                    </a:lnTo>
                    <a:lnTo>
                      <a:pt x="300" y="73"/>
                    </a:lnTo>
                    <a:lnTo>
                      <a:pt x="310" y="91"/>
                    </a:lnTo>
                    <a:lnTo>
                      <a:pt x="315" y="112"/>
                    </a:lnTo>
                    <a:lnTo>
                      <a:pt x="315" y="134"/>
                    </a:lnTo>
                    <a:lnTo>
                      <a:pt x="309" y="159"/>
                    </a:lnTo>
                    <a:lnTo>
                      <a:pt x="310" y="165"/>
                    </a:lnTo>
                    <a:lnTo>
                      <a:pt x="314" y="182"/>
                    </a:lnTo>
                    <a:lnTo>
                      <a:pt x="318" y="206"/>
                    </a:lnTo>
                    <a:lnTo>
                      <a:pt x="319" y="234"/>
                    </a:lnTo>
                    <a:lnTo>
                      <a:pt x="317" y="264"/>
                    </a:lnTo>
                    <a:lnTo>
                      <a:pt x="308" y="292"/>
                    </a:lnTo>
                    <a:lnTo>
                      <a:pt x="291" y="316"/>
                    </a:lnTo>
                    <a:lnTo>
                      <a:pt x="265" y="331"/>
                    </a:lnTo>
                    <a:lnTo>
                      <a:pt x="252" y="327"/>
                    </a:lnTo>
                    <a:lnTo>
                      <a:pt x="253" y="326"/>
                    </a:lnTo>
                    <a:lnTo>
                      <a:pt x="258" y="324"/>
                    </a:lnTo>
                    <a:lnTo>
                      <a:pt x="265" y="319"/>
                    </a:lnTo>
                    <a:lnTo>
                      <a:pt x="272" y="311"/>
                    </a:lnTo>
                    <a:lnTo>
                      <a:pt x="280" y="301"/>
                    </a:lnTo>
                    <a:lnTo>
                      <a:pt x="286" y="286"/>
                    </a:lnTo>
                    <a:lnTo>
                      <a:pt x="291" y="267"/>
                    </a:lnTo>
                    <a:lnTo>
                      <a:pt x="293" y="244"/>
                    </a:lnTo>
                    <a:lnTo>
                      <a:pt x="295" y="243"/>
                    </a:lnTo>
                    <a:lnTo>
                      <a:pt x="299" y="236"/>
                    </a:lnTo>
                    <a:lnTo>
                      <a:pt x="300" y="227"/>
                    </a:lnTo>
                    <a:lnTo>
                      <a:pt x="296" y="215"/>
                    </a:lnTo>
                    <a:lnTo>
                      <a:pt x="296" y="210"/>
                    </a:lnTo>
                    <a:lnTo>
                      <a:pt x="296" y="196"/>
                    </a:lnTo>
                    <a:lnTo>
                      <a:pt x="296" y="179"/>
                    </a:lnTo>
                    <a:lnTo>
                      <a:pt x="298" y="162"/>
                    </a:lnTo>
                    <a:lnTo>
                      <a:pt x="295" y="159"/>
                    </a:lnTo>
                    <a:lnTo>
                      <a:pt x="289" y="150"/>
                    </a:lnTo>
                    <a:lnTo>
                      <a:pt x="282" y="134"/>
                    </a:lnTo>
                    <a:lnTo>
                      <a:pt x="279" y="105"/>
                    </a:lnTo>
                    <a:lnTo>
                      <a:pt x="277" y="114"/>
                    </a:lnTo>
                    <a:lnTo>
                      <a:pt x="274" y="134"/>
                    </a:lnTo>
                    <a:lnTo>
                      <a:pt x="266" y="157"/>
                    </a:lnTo>
                    <a:lnTo>
                      <a:pt x="252" y="173"/>
                    </a:lnTo>
                    <a:lnTo>
                      <a:pt x="251" y="172"/>
                    </a:lnTo>
                    <a:lnTo>
                      <a:pt x="246" y="167"/>
                    </a:lnTo>
                    <a:lnTo>
                      <a:pt x="238" y="160"/>
                    </a:lnTo>
                    <a:lnTo>
                      <a:pt x="230" y="152"/>
                    </a:lnTo>
                    <a:lnTo>
                      <a:pt x="220" y="141"/>
                    </a:lnTo>
                    <a:lnTo>
                      <a:pt x="213" y="130"/>
                    </a:lnTo>
                    <a:lnTo>
                      <a:pt x="205" y="120"/>
                    </a:lnTo>
                    <a:lnTo>
                      <a:pt x="200" y="109"/>
                    </a:lnTo>
                    <a:lnTo>
                      <a:pt x="200" y="115"/>
                    </a:lnTo>
                    <a:lnTo>
                      <a:pt x="199" y="131"/>
                    </a:lnTo>
                    <a:lnTo>
                      <a:pt x="200" y="150"/>
                    </a:lnTo>
                    <a:lnTo>
                      <a:pt x="205" y="165"/>
                    </a:lnTo>
                    <a:lnTo>
                      <a:pt x="203" y="164"/>
                    </a:lnTo>
                    <a:lnTo>
                      <a:pt x="198" y="162"/>
                    </a:lnTo>
                    <a:lnTo>
                      <a:pt x="190" y="158"/>
                    </a:lnTo>
                    <a:lnTo>
                      <a:pt x="180" y="153"/>
                    </a:lnTo>
                    <a:lnTo>
                      <a:pt x="170" y="145"/>
                    </a:lnTo>
                    <a:lnTo>
                      <a:pt x="160" y="138"/>
                    </a:lnTo>
                    <a:lnTo>
                      <a:pt x="151" y="128"/>
                    </a:lnTo>
                    <a:lnTo>
                      <a:pt x="143" y="116"/>
                    </a:lnTo>
                    <a:close/>
                  </a:path>
                </a:pathLst>
              </a:custGeom>
              <a:solidFill>
                <a:srgbClr val="591E0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00" name="Freeform 190"/>
              <p:cNvSpPr>
                <a:spLocks/>
              </p:cNvSpPr>
              <p:nvPr/>
            </p:nvSpPr>
            <p:spPr bwMode="auto">
              <a:xfrm>
                <a:off x="4071" y="2853"/>
                <a:ext cx="426" cy="369"/>
              </a:xfrm>
              <a:custGeom>
                <a:avLst/>
                <a:gdLst>
                  <a:gd name="T0" fmla="*/ 145 w 426"/>
                  <a:gd name="T1" fmla="*/ 2 h 369"/>
                  <a:gd name="T2" fmla="*/ 131 w 426"/>
                  <a:gd name="T3" fmla="*/ 41 h 369"/>
                  <a:gd name="T4" fmla="*/ 117 w 426"/>
                  <a:gd name="T5" fmla="*/ 49 h 369"/>
                  <a:gd name="T6" fmla="*/ 89 w 426"/>
                  <a:gd name="T7" fmla="*/ 57 h 369"/>
                  <a:gd name="T8" fmla="*/ 37 w 426"/>
                  <a:gd name="T9" fmla="*/ 100 h 369"/>
                  <a:gd name="T10" fmla="*/ 10 w 426"/>
                  <a:gd name="T11" fmla="*/ 170 h 369"/>
                  <a:gd name="T12" fmla="*/ 0 w 426"/>
                  <a:gd name="T13" fmla="*/ 279 h 369"/>
                  <a:gd name="T14" fmla="*/ 51 w 426"/>
                  <a:gd name="T15" fmla="*/ 369 h 369"/>
                  <a:gd name="T16" fmla="*/ 114 w 426"/>
                  <a:gd name="T17" fmla="*/ 360 h 369"/>
                  <a:gd name="T18" fmla="*/ 185 w 426"/>
                  <a:gd name="T19" fmla="*/ 334 h 369"/>
                  <a:gd name="T20" fmla="*/ 246 w 426"/>
                  <a:gd name="T21" fmla="*/ 291 h 369"/>
                  <a:gd name="T22" fmla="*/ 246 w 426"/>
                  <a:gd name="T23" fmla="*/ 234 h 369"/>
                  <a:gd name="T24" fmla="*/ 267 w 426"/>
                  <a:gd name="T25" fmla="*/ 205 h 369"/>
                  <a:gd name="T26" fmla="*/ 293 w 426"/>
                  <a:gd name="T27" fmla="*/ 186 h 369"/>
                  <a:gd name="T28" fmla="*/ 317 w 426"/>
                  <a:gd name="T29" fmla="*/ 178 h 369"/>
                  <a:gd name="T30" fmla="*/ 321 w 426"/>
                  <a:gd name="T31" fmla="*/ 186 h 369"/>
                  <a:gd name="T32" fmla="*/ 307 w 426"/>
                  <a:gd name="T33" fmla="*/ 208 h 369"/>
                  <a:gd name="T34" fmla="*/ 318 w 426"/>
                  <a:gd name="T35" fmla="*/ 212 h 369"/>
                  <a:gd name="T36" fmla="*/ 332 w 426"/>
                  <a:gd name="T37" fmla="*/ 212 h 369"/>
                  <a:gd name="T38" fmla="*/ 357 w 426"/>
                  <a:gd name="T39" fmla="*/ 226 h 369"/>
                  <a:gd name="T40" fmla="*/ 351 w 426"/>
                  <a:gd name="T41" fmla="*/ 251 h 369"/>
                  <a:gd name="T42" fmla="*/ 347 w 426"/>
                  <a:gd name="T43" fmla="*/ 270 h 369"/>
                  <a:gd name="T44" fmla="*/ 342 w 426"/>
                  <a:gd name="T45" fmla="*/ 282 h 369"/>
                  <a:gd name="T46" fmla="*/ 336 w 426"/>
                  <a:gd name="T47" fmla="*/ 289 h 369"/>
                  <a:gd name="T48" fmla="*/ 312 w 426"/>
                  <a:gd name="T49" fmla="*/ 284 h 369"/>
                  <a:gd name="T50" fmla="*/ 303 w 426"/>
                  <a:gd name="T51" fmla="*/ 289 h 369"/>
                  <a:gd name="T52" fmla="*/ 284 w 426"/>
                  <a:gd name="T53" fmla="*/ 294 h 369"/>
                  <a:gd name="T54" fmla="*/ 265 w 426"/>
                  <a:gd name="T55" fmla="*/ 286 h 369"/>
                  <a:gd name="T56" fmla="*/ 250 w 426"/>
                  <a:gd name="T57" fmla="*/ 288 h 369"/>
                  <a:gd name="T58" fmla="*/ 352 w 426"/>
                  <a:gd name="T59" fmla="*/ 312 h 369"/>
                  <a:gd name="T60" fmla="*/ 402 w 426"/>
                  <a:gd name="T61" fmla="*/ 293 h 369"/>
                  <a:gd name="T62" fmla="*/ 423 w 426"/>
                  <a:gd name="T63" fmla="*/ 222 h 369"/>
                  <a:gd name="T64" fmla="*/ 380 w 426"/>
                  <a:gd name="T65" fmla="*/ 130 h 369"/>
                  <a:gd name="T66" fmla="*/ 359 w 426"/>
                  <a:gd name="T67" fmla="*/ 100 h 369"/>
                  <a:gd name="T68" fmla="*/ 343 w 426"/>
                  <a:gd name="T69" fmla="*/ 67 h 369"/>
                  <a:gd name="T70" fmla="*/ 316 w 426"/>
                  <a:gd name="T71" fmla="*/ 44 h 369"/>
                  <a:gd name="T72" fmla="*/ 284 w 426"/>
                  <a:gd name="T73" fmla="*/ 40 h 369"/>
                  <a:gd name="T74" fmla="*/ 238 w 426"/>
                  <a:gd name="T75" fmla="*/ 38 h 369"/>
                  <a:gd name="T76" fmla="*/ 234 w 426"/>
                  <a:gd name="T77" fmla="*/ 45 h 369"/>
                  <a:gd name="T78" fmla="*/ 219 w 426"/>
                  <a:gd name="T79" fmla="*/ 54 h 369"/>
                  <a:gd name="T80" fmla="*/ 184 w 426"/>
                  <a:gd name="T81" fmla="*/ 46 h 369"/>
                  <a:gd name="T82" fmla="*/ 161 w 426"/>
                  <a:gd name="T83" fmla="*/ 22 h 369"/>
                  <a:gd name="T84" fmla="*/ 155 w 426"/>
                  <a:gd name="T85" fmla="*/ 2 h 3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26"/>
                  <a:gd name="T130" fmla="*/ 0 h 369"/>
                  <a:gd name="T131" fmla="*/ 426 w 426"/>
                  <a:gd name="T132" fmla="*/ 369 h 3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26" h="369">
                    <a:moveTo>
                      <a:pt x="155" y="1"/>
                    </a:moveTo>
                    <a:lnTo>
                      <a:pt x="152" y="0"/>
                    </a:lnTo>
                    <a:lnTo>
                      <a:pt x="145" y="2"/>
                    </a:lnTo>
                    <a:lnTo>
                      <a:pt x="137" y="14"/>
                    </a:lnTo>
                    <a:lnTo>
                      <a:pt x="131" y="40"/>
                    </a:lnTo>
                    <a:lnTo>
                      <a:pt x="131" y="41"/>
                    </a:lnTo>
                    <a:lnTo>
                      <a:pt x="128" y="44"/>
                    </a:lnTo>
                    <a:lnTo>
                      <a:pt x="124" y="46"/>
                    </a:lnTo>
                    <a:lnTo>
                      <a:pt x="117" y="49"/>
                    </a:lnTo>
                    <a:lnTo>
                      <a:pt x="113" y="49"/>
                    </a:lnTo>
                    <a:lnTo>
                      <a:pt x="103" y="52"/>
                    </a:lnTo>
                    <a:lnTo>
                      <a:pt x="89" y="57"/>
                    </a:lnTo>
                    <a:lnTo>
                      <a:pt x="72" y="65"/>
                    </a:lnTo>
                    <a:lnTo>
                      <a:pt x="55" y="79"/>
                    </a:lnTo>
                    <a:lnTo>
                      <a:pt x="37" y="100"/>
                    </a:lnTo>
                    <a:lnTo>
                      <a:pt x="23" y="126"/>
                    </a:lnTo>
                    <a:lnTo>
                      <a:pt x="13" y="160"/>
                    </a:lnTo>
                    <a:lnTo>
                      <a:pt x="10" y="170"/>
                    </a:lnTo>
                    <a:lnTo>
                      <a:pt x="5" y="198"/>
                    </a:lnTo>
                    <a:lnTo>
                      <a:pt x="2" y="236"/>
                    </a:lnTo>
                    <a:lnTo>
                      <a:pt x="0" y="279"/>
                    </a:lnTo>
                    <a:lnTo>
                      <a:pt x="7" y="320"/>
                    </a:lnTo>
                    <a:lnTo>
                      <a:pt x="22" y="351"/>
                    </a:lnTo>
                    <a:lnTo>
                      <a:pt x="51" y="369"/>
                    </a:lnTo>
                    <a:lnTo>
                      <a:pt x="95" y="365"/>
                    </a:lnTo>
                    <a:lnTo>
                      <a:pt x="100" y="364"/>
                    </a:lnTo>
                    <a:lnTo>
                      <a:pt x="114" y="360"/>
                    </a:lnTo>
                    <a:lnTo>
                      <a:pt x="136" y="353"/>
                    </a:lnTo>
                    <a:lnTo>
                      <a:pt x="160" y="344"/>
                    </a:lnTo>
                    <a:lnTo>
                      <a:pt x="185" y="334"/>
                    </a:lnTo>
                    <a:lnTo>
                      <a:pt x="210" y="321"/>
                    </a:lnTo>
                    <a:lnTo>
                      <a:pt x="231" y="306"/>
                    </a:lnTo>
                    <a:lnTo>
                      <a:pt x="246" y="291"/>
                    </a:lnTo>
                    <a:lnTo>
                      <a:pt x="237" y="232"/>
                    </a:lnTo>
                    <a:lnTo>
                      <a:pt x="240" y="234"/>
                    </a:lnTo>
                    <a:lnTo>
                      <a:pt x="246" y="234"/>
                    </a:lnTo>
                    <a:lnTo>
                      <a:pt x="253" y="229"/>
                    </a:lnTo>
                    <a:lnTo>
                      <a:pt x="262" y="212"/>
                    </a:lnTo>
                    <a:lnTo>
                      <a:pt x="267" y="205"/>
                    </a:lnTo>
                    <a:lnTo>
                      <a:pt x="274" y="198"/>
                    </a:lnTo>
                    <a:lnTo>
                      <a:pt x="284" y="191"/>
                    </a:lnTo>
                    <a:lnTo>
                      <a:pt x="293" y="186"/>
                    </a:lnTo>
                    <a:lnTo>
                      <a:pt x="303" y="181"/>
                    </a:lnTo>
                    <a:lnTo>
                      <a:pt x="310" y="178"/>
                    </a:lnTo>
                    <a:lnTo>
                      <a:pt x="317" y="178"/>
                    </a:lnTo>
                    <a:lnTo>
                      <a:pt x="319" y="181"/>
                    </a:lnTo>
                    <a:lnTo>
                      <a:pt x="321" y="182"/>
                    </a:lnTo>
                    <a:lnTo>
                      <a:pt x="321" y="186"/>
                    </a:lnTo>
                    <a:lnTo>
                      <a:pt x="319" y="192"/>
                    </a:lnTo>
                    <a:lnTo>
                      <a:pt x="312" y="201"/>
                    </a:lnTo>
                    <a:lnTo>
                      <a:pt x="307" y="208"/>
                    </a:lnTo>
                    <a:lnTo>
                      <a:pt x="309" y="212"/>
                    </a:lnTo>
                    <a:lnTo>
                      <a:pt x="316" y="212"/>
                    </a:lnTo>
                    <a:lnTo>
                      <a:pt x="318" y="212"/>
                    </a:lnTo>
                    <a:lnTo>
                      <a:pt x="346" y="138"/>
                    </a:lnTo>
                    <a:lnTo>
                      <a:pt x="356" y="139"/>
                    </a:lnTo>
                    <a:lnTo>
                      <a:pt x="332" y="212"/>
                    </a:lnTo>
                    <a:lnTo>
                      <a:pt x="337" y="212"/>
                    </a:lnTo>
                    <a:lnTo>
                      <a:pt x="348" y="216"/>
                    </a:lnTo>
                    <a:lnTo>
                      <a:pt x="357" y="226"/>
                    </a:lnTo>
                    <a:lnTo>
                      <a:pt x="355" y="248"/>
                    </a:lnTo>
                    <a:lnTo>
                      <a:pt x="348" y="246"/>
                    </a:lnTo>
                    <a:lnTo>
                      <a:pt x="351" y="251"/>
                    </a:lnTo>
                    <a:lnTo>
                      <a:pt x="353" y="260"/>
                    </a:lnTo>
                    <a:lnTo>
                      <a:pt x="353" y="269"/>
                    </a:lnTo>
                    <a:lnTo>
                      <a:pt x="347" y="270"/>
                    </a:lnTo>
                    <a:lnTo>
                      <a:pt x="347" y="273"/>
                    </a:lnTo>
                    <a:lnTo>
                      <a:pt x="346" y="278"/>
                    </a:lnTo>
                    <a:lnTo>
                      <a:pt x="342" y="282"/>
                    </a:lnTo>
                    <a:lnTo>
                      <a:pt x="336" y="279"/>
                    </a:lnTo>
                    <a:lnTo>
                      <a:pt x="336" y="283"/>
                    </a:lnTo>
                    <a:lnTo>
                      <a:pt x="336" y="289"/>
                    </a:lnTo>
                    <a:lnTo>
                      <a:pt x="328" y="294"/>
                    </a:lnTo>
                    <a:lnTo>
                      <a:pt x="312" y="293"/>
                    </a:lnTo>
                    <a:lnTo>
                      <a:pt x="312" y="284"/>
                    </a:lnTo>
                    <a:lnTo>
                      <a:pt x="310" y="286"/>
                    </a:lnTo>
                    <a:lnTo>
                      <a:pt x="308" y="287"/>
                    </a:lnTo>
                    <a:lnTo>
                      <a:pt x="303" y="289"/>
                    </a:lnTo>
                    <a:lnTo>
                      <a:pt x="298" y="292"/>
                    </a:lnTo>
                    <a:lnTo>
                      <a:pt x="291" y="294"/>
                    </a:lnTo>
                    <a:lnTo>
                      <a:pt x="284" y="294"/>
                    </a:lnTo>
                    <a:lnTo>
                      <a:pt x="276" y="292"/>
                    </a:lnTo>
                    <a:lnTo>
                      <a:pt x="270" y="287"/>
                    </a:lnTo>
                    <a:lnTo>
                      <a:pt x="265" y="286"/>
                    </a:lnTo>
                    <a:lnTo>
                      <a:pt x="259" y="286"/>
                    </a:lnTo>
                    <a:lnTo>
                      <a:pt x="252" y="287"/>
                    </a:lnTo>
                    <a:lnTo>
                      <a:pt x="250" y="288"/>
                    </a:lnTo>
                    <a:lnTo>
                      <a:pt x="270" y="325"/>
                    </a:lnTo>
                    <a:lnTo>
                      <a:pt x="347" y="312"/>
                    </a:lnTo>
                    <a:lnTo>
                      <a:pt x="352" y="312"/>
                    </a:lnTo>
                    <a:lnTo>
                      <a:pt x="366" y="310"/>
                    </a:lnTo>
                    <a:lnTo>
                      <a:pt x="383" y="303"/>
                    </a:lnTo>
                    <a:lnTo>
                      <a:pt x="402" y="293"/>
                    </a:lnTo>
                    <a:lnTo>
                      <a:pt x="417" y="277"/>
                    </a:lnTo>
                    <a:lnTo>
                      <a:pt x="426" y="254"/>
                    </a:lnTo>
                    <a:lnTo>
                      <a:pt x="423" y="222"/>
                    </a:lnTo>
                    <a:lnTo>
                      <a:pt x="408" y="181"/>
                    </a:lnTo>
                    <a:lnTo>
                      <a:pt x="391" y="150"/>
                    </a:lnTo>
                    <a:lnTo>
                      <a:pt x="380" y="130"/>
                    </a:lnTo>
                    <a:lnTo>
                      <a:pt x="371" y="116"/>
                    </a:lnTo>
                    <a:lnTo>
                      <a:pt x="365" y="106"/>
                    </a:lnTo>
                    <a:lnTo>
                      <a:pt x="359" y="100"/>
                    </a:lnTo>
                    <a:lnTo>
                      <a:pt x="355" y="92"/>
                    </a:lnTo>
                    <a:lnTo>
                      <a:pt x="350" y="82"/>
                    </a:lnTo>
                    <a:lnTo>
                      <a:pt x="343" y="67"/>
                    </a:lnTo>
                    <a:lnTo>
                      <a:pt x="337" y="57"/>
                    </a:lnTo>
                    <a:lnTo>
                      <a:pt x="327" y="49"/>
                    </a:lnTo>
                    <a:lnTo>
                      <a:pt x="316" y="44"/>
                    </a:lnTo>
                    <a:lnTo>
                      <a:pt x="304" y="41"/>
                    </a:lnTo>
                    <a:lnTo>
                      <a:pt x="293" y="40"/>
                    </a:lnTo>
                    <a:lnTo>
                      <a:pt x="284" y="40"/>
                    </a:lnTo>
                    <a:lnTo>
                      <a:pt x="278" y="40"/>
                    </a:lnTo>
                    <a:lnTo>
                      <a:pt x="275" y="40"/>
                    </a:lnTo>
                    <a:lnTo>
                      <a:pt x="238" y="38"/>
                    </a:lnTo>
                    <a:lnTo>
                      <a:pt x="238" y="39"/>
                    </a:lnTo>
                    <a:lnTo>
                      <a:pt x="237" y="41"/>
                    </a:lnTo>
                    <a:lnTo>
                      <a:pt x="234" y="45"/>
                    </a:lnTo>
                    <a:lnTo>
                      <a:pt x="232" y="49"/>
                    </a:lnTo>
                    <a:lnTo>
                      <a:pt x="227" y="52"/>
                    </a:lnTo>
                    <a:lnTo>
                      <a:pt x="219" y="54"/>
                    </a:lnTo>
                    <a:lnTo>
                      <a:pt x="209" y="54"/>
                    </a:lnTo>
                    <a:lnTo>
                      <a:pt x="197" y="52"/>
                    </a:lnTo>
                    <a:lnTo>
                      <a:pt x="184" y="46"/>
                    </a:lnTo>
                    <a:lnTo>
                      <a:pt x="174" y="39"/>
                    </a:lnTo>
                    <a:lnTo>
                      <a:pt x="166" y="30"/>
                    </a:lnTo>
                    <a:lnTo>
                      <a:pt x="161" y="22"/>
                    </a:lnTo>
                    <a:lnTo>
                      <a:pt x="157" y="14"/>
                    </a:lnTo>
                    <a:lnTo>
                      <a:pt x="156" y="7"/>
                    </a:lnTo>
                    <a:lnTo>
                      <a:pt x="155" y="2"/>
                    </a:lnTo>
                    <a:lnTo>
                      <a:pt x="155" y="1"/>
                    </a:lnTo>
                    <a:close/>
                  </a:path>
                </a:pathLst>
              </a:custGeom>
              <a:solidFill>
                <a:srgbClr val="E014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01" name="Freeform 191"/>
              <p:cNvSpPr>
                <a:spLocks/>
              </p:cNvSpPr>
              <p:nvPr/>
            </p:nvSpPr>
            <p:spPr bwMode="auto">
              <a:xfrm>
                <a:off x="4226" y="3147"/>
                <a:ext cx="117" cy="81"/>
              </a:xfrm>
              <a:custGeom>
                <a:avLst/>
                <a:gdLst>
                  <a:gd name="T0" fmla="*/ 93 w 117"/>
                  <a:gd name="T1" fmla="*/ 0 h 81"/>
                  <a:gd name="T2" fmla="*/ 117 w 117"/>
                  <a:gd name="T3" fmla="*/ 26 h 81"/>
                  <a:gd name="T4" fmla="*/ 116 w 117"/>
                  <a:gd name="T5" fmla="*/ 27 h 81"/>
                  <a:gd name="T6" fmla="*/ 112 w 117"/>
                  <a:gd name="T7" fmla="*/ 31 h 81"/>
                  <a:gd name="T8" fmla="*/ 106 w 117"/>
                  <a:gd name="T9" fmla="*/ 36 h 81"/>
                  <a:gd name="T10" fmla="*/ 97 w 117"/>
                  <a:gd name="T11" fmla="*/ 41 h 81"/>
                  <a:gd name="T12" fmla="*/ 86 w 117"/>
                  <a:gd name="T13" fmla="*/ 46 h 81"/>
                  <a:gd name="T14" fmla="*/ 73 w 117"/>
                  <a:gd name="T15" fmla="*/ 51 h 81"/>
                  <a:gd name="T16" fmla="*/ 59 w 117"/>
                  <a:gd name="T17" fmla="*/ 55 h 81"/>
                  <a:gd name="T18" fmla="*/ 43 w 117"/>
                  <a:gd name="T19" fmla="*/ 56 h 81"/>
                  <a:gd name="T20" fmla="*/ 40 w 117"/>
                  <a:gd name="T21" fmla="*/ 57 h 81"/>
                  <a:gd name="T22" fmla="*/ 36 w 117"/>
                  <a:gd name="T23" fmla="*/ 61 h 81"/>
                  <a:gd name="T24" fmla="*/ 35 w 117"/>
                  <a:gd name="T25" fmla="*/ 66 h 81"/>
                  <a:gd name="T26" fmla="*/ 39 w 117"/>
                  <a:gd name="T27" fmla="*/ 70 h 81"/>
                  <a:gd name="T28" fmla="*/ 45 w 117"/>
                  <a:gd name="T29" fmla="*/ 74 h 81"/>
                  <a:gd name="T30" fmla="*/ 43 w 117"/>
                  <a:gd name="T31" fmla="*/ 78 h 81"/>
                  <a:gd name="T32" fmla="*/ 38 w 117"/>
                  <a:gd name="T33" fmla="*/ 80 h 81"/>
                  <a:gd name="T34" fmla="*/ 34 w 117"/>
                  <a:gd name="T35" fmla="*/ 81 h 81"/>
                  <a:gd name="T36" fmla="*/ 31 w 117"/>
                  <a:gd name="T37" fmla="*/ 81 h 81"/>
                  <a:gd name="T38" fmla="*/ 25 w 117"/>
                  <a:gd name="T39" fmla="*/ 81 h 81"/>
                  <a:gd name="T40" fmla="*/ 20 w 117"/>
                  <a:gd name="T41" fmla="*/ 80 h 81"/>
                  <a:gd name="T42" fmla="*/ 16 w 117"/>
                  <a:gd name="T43" fmla="*/ 75 h 81"/>
                  <a:gd name="T44" fmla="*/ 15 w 117"/>
                  <a:gd name="T45" fmla="*/ 76 h 81"/>
                  <a:gd name="T46" fmla="*/ 11 w 117"/>
                  <a:gd name="T47" fmla="*/ 76 h 81"/>
                  <a:gd name="T48" fmla="*/ 6 w 117"/>
                  <a:gd name="T49" fmla="*/ 74 h 81"/>
                  <a:gd name="T50" fmla="*/ 2 w 117"/>
                  <a:gd name="T51" fmla="*/ 64 h 81"/>
                  <a:gd name="T52" fmla="*/ 0 w 117"/>
                  <a:gd name="T53" fmla="*/ 51 h 81"/>
                  <a:gd name="T54" fmla="*/ 93 w 117"/>
                  <a:gd name="T55" fmla="*/ 0 h 8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17"/>
                  <a:gd name="T85" fmla="*/ 0 h 81"/>
                  <a:gd name="T86" fmla="*/ 117 w 117"/>
                  <a:gd name="T87" fmla="*/ 81 h 8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17" h="81">
                    <a:moveTo>
                      <a:pt x="93" y="0"/>
                    </a:moveTo>
                    <a:lnTo>
                      <a:pt x="117" y="26"/>
                    </a:lnTo>
                    <a:lnTo>
                      <a:pt x="116" y="27"/>
                    </a:lnTo>
                    <a:lnTo>
                      <a:pt x="112" y="31"/>
                    </a:lnTo>
                    <a:lnTo>
                      <a:pt x="106" y="36"/>
                    </a:lnTo>
                    <a:lnTo>
                      <a:pt x="97" y="41"/>
                    </a:lnTo>
                    <a:lnTo>
                      <a:pt x="86" y="46"/>
                    </a:lnTo>
                    <a:lnTo>
                      <a:pt x="73" y="51"/>
                    </a:lnTo>
                    <a:lnTo>
                      <a:pt x="59" y="55"/>
                    </a:lnTo>
                    <a:lnTo>
                      <a:pt x="43" y="56"/>
                    </a:lnTo>
                    <a:lnTo>
                      <a:pt x="40" y="57"/>
                    </a:lnTo>
                    <a:lnTo>
                      <a:pt x="36" y="61"/>
                    </a:lnTo>
                    <a:lnTo>
                      <a:pt x="35" y="66"/>
                    </a:lnTo>
                    <a:lnTo>
                      <a:pt x="39" y="70"/>
                    </a:lnTo>
                    <a:lnTo>
                      <a:pt x="45" y="74"/>
                    </a:lnTo>
                    <a:lnTo>
                      <a:pt x="43" y="78"/>
                    </a:lnTo>
                    <a:lnTo>
                      <a:pt x="38" y="80"/>
                    </a:lnTo>
                    <a:lnTo>
                      <a:pt x="34" y="81"/>
                    </a:lnTo>
                    <a:lnTo>
                      <a:pt x="31" y="81"/>
                    </a:lnTo>
                    <a:lnTo>
                      <a:pt x="25" y="81"/>
                    </a:lnTo>
                    <a:lnTo>
                      <a:pt x="20" y="80"/>
                    </a:lnTo>
                    <a:lnTo>
                      <a:pt x="16" y="75"/>
                    </a:lnTo>
                    <a:lnTo>
                      <a:pt x="15" y="76"/>
                    </a:lnTo>
                    <a:lnTo>
                      <a:pt x="11" y="76"/>
                    </a:lnTo>
                    <a:lnTo>
                      <a:pt x="6" y="74"/>
                    </a:lnTo>
                    <a:lnTo>
                      <a:pt x="2" y="64"/>
                    </a:lnTo>
                    <a:lnTo>
                      <a:pt x="0" y="51"/>
                    </a:lnTo>
                    <a:lnTo>
                      <a:pt x="93" y="0"/>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02" name="Freeform 192"/>
              <p:cNvSpPr>
                <a:spLocks/>
              </p:cNvSpPr>
              <p:nvPr/>
            </p:nvSpPr>
            <p:spPr bwMode="auto">
              <a:xfrm>
                <a:off x="4309" y="3029"/>
                <a:ext cx="119" cy="120"/>
              </a:xfrm>
              <a:custGeom>
                <a:avLst/>
                <a:gdLst>
                  <a:gd name="T0" fmla="*/ 0 w 119"/>
                  <a:gd name="T1" fmla="*/ 58 h 120"/>
                  <a:gd name="T2" fmla="*/ 9 w 119"/>
                  <a:gd name="T3" fmla="*/ 115 h 120"/>
                  <a:gd name="T4" fmla="*/ 13 w 119"/>
                  <a:gd name="T5" fmla="*/ 113 h 120"/>
                  <a:gd name="T6" fmla="*/ 22 w 119"/>
                  <a:gd name="T7" fmla="*/ 112 h 120"/>
                  <a:gd name="T8" fmla="*/ 33 w 119"/>
                  <a:gd name="T9" fmla="*/ 112 h 120"/>
                  <a:gd name="T10" fmla="*/ 42 w 119"/>
                  <a:gd name="T11" fmla="*/ 116 h 120"/>
                  <a:gd name="T12" fmla="*/ 52 w 119"/>
                  <a:gd name="T13" fmla="*/ 118 h 120"/>
                  <a:gd name="T14" fmla="*/ 64 w 119"/>
                  <a:gd name="T15" fmla="*/ 115 h 120"/>
                  <a:gd name="T16" fmla="*/ 74 w 119"/>
                  <a:gd name="T17" fmla="*/ 110 h 120"/>
                  <a:gd name="T18" fmla="*/ 78 w 119"/>
                  <a:gd name="T19" fmla="*/ 107 h 120"/>
                  <a:gd name="T20" fmla="*/ 76 w 119"/>
                  <a:gd name="T21" fmla="*/ 110 h 120"/>
                  <a:gd name="T22" fmla="*/ 75 w 119"/>
                  <a:gd name="T23" fmla="*/ 113 h 120"/>
                  <a:gd name="T24" fmla="*/ 75 w 119"/>
                  <a:gd name="T25" fmla="*/ 117 h 120"/>
                  <a:gd name="T26" fmla="*/ 83 w 119"/>
                  <a:gd name="T27" fmla="*/ 120 h 120"/>
                  <a:gd name="T28" fmla="*/ 91 w 119"/>
                  <a:gd name="T29" fmla="*/ 117 h 120"/>
                  <a:gd name="T30" fmla="*/ 97 w 119"/>
                  <a:gd name="T31" fmla="*/ 111 h 120"/>
                  <a:gd name="T32" fmla="*/ 99 w 119"/>
                  <a:gd name="T33" fmla="*/ 106 h 120"/>
                  <a:gd name="T34" fmla="*/ 100 w 119"/>
                  <a:gd name="T35" fmla="*/ 103 h 120"/>
                  <a:gd name="T36" fmla="*/ 102 w 119"/>
                  <a:gd name="T37" fmla="*/ 105 h 120"/>
                  <a:gd name="T38" fmla="*/ 105 w 119"/>
                  <a:gd name="T39" fmla="*/ 106 h 120"/>
                  <a:gd name="T40" fmla="*/ 108 w 119"/>
                  <a:gd name="T41" fmla="*/ 103 h 120"/>
                  <a:gd name="T42" fmla="*/ 110 w 119"/>
                  <a:gd name="T43" fmla="*/ 94 h 120"/>
                  <a:gd name="T44" fmla="*/ 112 w 119"/>
                  <a:gd name="T45" fmla="*/ 94 h 120"/>
                  <a:gd name="T46" fmla="*/ 115 w 119"/>
                  <a:gd name="T47" fmla="*/ 93 h 120"/>
                  <a:gd name="T48" fmla="*/ 117 w 119"/>
                  <a:gd name="T49" fmla="*/ 87 h 120"/>
                  <a:gd name="T50" fmla="*/ 112 w 119"/>
                  <a:gd name="T51" fmla="*/ 72 h 120"/>
                  <a:gd name="T52" fmla="*/ 113 w 119"/>
                  <a:gd name="T53" fmla="*/ 72 h 120"/>
                  <a:gd name="T54" fmla="*/ 117 w 119"/>
                  <a:gd name="T55" fmla="*/ 69 h 120"/>
                  <a:gd name="T56" fmla="*/ 119 w 119"/>
                  <a:gd name="T57" fmla="*/ 62 h 120"/>
                  <a:gd name="T58" fmla="*/ 118 w 119"/>
                  <a:gd name="T59" fmla="*/ 44 h 120"/>
                  <a:gd name="T60" fmla="*/ 115 w 119"/>
                  <a:gd name="T61" fmla="*/ 41 h 120"/>
                  <a:gd name="T62" fmla="*/ 110 w 119"/>
                  <a:gd name="T63" fmla="*/ 40 h 120"/>
                  <a:gd name="T64" fmla="*/ 104 w 119"/>
                  <a:gd name="T65" fmla="*/ 39 h 120"/>
                  <a:gd name="T66" fmla="*/ 97 w 119"/>
                  <a:gd name="T67" fmla="*/ 37 h 120"/>
                  <a:gd name="T68" fmla="*/ 88 w 119"/>
                  <a:gd name="T69" fmla="*/ 36 h 120"/>
                  <a:gd name="T70" fmla="*/ 81 w 119"/>
                  <a:gd name="T71" fmla="*/ 35 h 120"/>
                  <a:gd name="T72" fmla="*/ 76 w 119"/>
                  <a:gd name="T73" fmla="*/ 35 h 120"/>
                  <a:gd name="T74" fmla="*/ 75 w 119"/>
                  <a:gd name="T75" fmla="*/ 35 h 120"/>
                  <a:gd name="T76" fmla="*/ 74 w 119"/>
                  <a:gd name="T77" fmla="*/ 35 h 120"/>
                  <a:gd name="T78" fmla="*/ 70 w 119"/>
                  <a:gd name="T79" fmla="*/ 34 h 120"/>
                  <a:gd name="T80" fmla="*/ 69 w 119"/>
                  <a:gd name="T81" fmla="*/ 30 h 120"/>
                  <a:gd name="T82" fmla="*/ 72 w 119"/>
                  <a:gd name="T83" fmla="*/ 24 h 120"/>
                  <a:gd name="T84" fmla="*/ 79 w 119"/>
                  <a:gd name="T85" fmla="*/ 16 h 120"/>
                  <a:gd name="T86" fmla="*/ 84 w 119"/>
                  <a:gd name="T87" fmla="*/ 8 h 120"/>
                  <a:gd name="T88" fmla="*/ 84 w 119"/>
                  <a:gd name="T89" fmla="*/ 2 h 120"/>
                  <a:gd name="T90" fmla="*/ 74 w 119"/>
                  <a:gd name="T91" fmla="*/ 0 h 120"/>
                  <a:gd name="T92" fmla="*/ 66 w 119"/>
                  <a:gd name="T93" fmla="*/ 1 h 120"/>
                  <a:gd name="T94" fmla="*/ 57 w 119"/>
                  <a:gd name="T95" fmla="*/ 6 h 120"/>
                  <a:gd name="T96" fmla="*/ 47 w 119"/>
                  <a:gd name="T97" fmla="*/ 12 h 120"/>
                  <a:gd name="T98" fmla="*/ 38 w 119"/>
                  <a:gd name="T99" fmla="*/ 20 h 120"/>
                  <a:gd name="T100" fmla="*/ 29 w 119"/>
                  <a:gd name="T101" fmla="*/ 29 h 120"/>
                  <a:gd name="T102" fmla="*/ 23 w 119"/>
                  <a:gd name="T103" fmla="*/ 37 h 120"/>
                  <a:gd name="T104" fmla="*/ 19 w 119"/>
                  <a:gd name="T105" fmla="*/ 45 h 120"/>
                  <a:gd name="T106" fmla="*/ 18 w 119"/>
                  <a:gd name="T107" fmla="*/ 53 h 120"/>
                  <a:gd name="T108" fmla="*/ 0 w 119"/>
                  <a:gd name="T109" fmla="*/ 58 h 12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9"/>
                  <a:gd name="T166" fmla="*/ 0 h 120"/>
                  <a:gd name="T167" fmla="*/ 119 w 119"/>
                  <a:gd name="T168" fmla="*/ 120 h 12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9" h="120">
                    <a:moveTo>
                      <a:pt x="0" y="58"/>
                    </a:moveTo>
                    <a:lnTo>
                      <a:pt x="9" y="115"/>
                    </a:lnTo>
                    <a:lnTo>
                      <a:pt x="13" y="113"/>
                    </a:lnTo>
                    <a:lnTo>
                      <a:pt x="22" y="112"/>
                    </a:lnTo>
                    <a:lnTo>
                      <a:pt x="33" y="112"/>
                    </a:lnTo>
                    <a:lnTo>
                      <a:pt x="42" y="116"/>
                    </a:lnTo>
                    <a:lnTo>
                      <a:pt x="52" y="118"/>
                    </a:lnTo>
                    <a:lnTo>
                      <a:pt x="64" y="115"/>
                    </a:lnTo>
                    <a:lnTo>
                      <a:pt x="74" y="110"/>
                    </a:lnTo>
                    <a:lnTo>
                      <a:pt x="78" y="107"/>
                    </a:lnTo>
                    <a:lnTo>
                      <a:pt x="76" y="110"/>
                    </a:lnTo>
                    <a:lnTo>
                      <a:pt x="75" y="113"/>
                    </a:lnTo>
                    <a:lnTo>
                      <a:pt x="75" y="117"/>
                    </a:lnTo>
                    <a:lnTo>
                      <a:pt x="83" y="120"/>
                    </a:lnTo>
                    <a:lnTo>
                      <a:pt x="91" y="117"/>
                    </a:lnTo>
                    <a:lnTo>
                      <a:pt x="97" y="111"/>
                    </a:lnTo>
                    <a:lnTo>
                      <a:pt x="99" y="106"/>
                    </a:lnTo>
                    <a:lnTo>
                      <a:pt x="100" y="103"/>
                    </a:lnTo>
                    <a:lnTo>
                      <a:pt x="102" y="105"/>
                    </a:lnTo>
                    <a:lnTo>
                      <a:pt x="105" y="106"/>
                    </a:lnTo>
                    <a:lnTo>
                      <a:pt x="108" y="103"/>
                    </a:lnTo>
                    <a:lnTo>
                      <a:pt x="110" y="94"/>
                    </a:lnTo>
                    <a:lnTo>
                      <a:pt x="112" y="94"/>
                    </a:lnTo>
                    <a:lnTo>
                      <a:pt x="115" y="93"/>
                    </a:lnTo>
                    <a:lnTo>
                      <a:pt x="117" y="87"/>
                    </a:lnTo>
                    <a:lnTo>
                      <a:pt x="112" y="72"/>
                    </a:lnTo>
                    <a:lnTo>
                      <a:pt x="113" y="72"/>
                    </a:lnTo>
                    <a:lnTo>
                      <a:pt x="117" y="69"/>
                    </a:lnTo>
                    <a:lnTo>
                      <a:pt x="119" y="62"/>
                    </a:lnTo>
                    <a:lnTo>
                      <a:pt x="118" y="44"/>
                    </a:lnTo>
                    <a:lnTo>
                      <a:pt x="115" y="41"/>
                    </a:lnTo>
                    <a:lnTo>
                      <a:pt x="110" y="40"/>
                    </a:lnTo>
                    <a:lnTo>
                      <a:pt x="104" y="39"/>
                    </a:lnTo>
                    <a:lnTo>
                      <a:pt x="97" y="37"/>
                    </a:lnTo>
                    <a:lnTo>
                      <a:pt x="88" y="36"/>
                    </a:lnTo>
                    <a:lnTo>
                      <a:pt x="81" y="35"/>
                    </a:lnTo>
                    <a:lnTo>
                      <a:pt x="76" y="35"/>
                    </a:lnTo>
                    <a:lnTo>
                      <a:pt x="75" y="35"/>
                    </a:lnTo>
                    <a:lnTo>
                      <a:pt x="74" y="35"/>
                    </a:lnTo>
                    <a:lnTo>
                      <a:pt x="70" y="34"/>
                    </a:lnTo>
                    <a:lnTo>
                      <a:pt x="69" y="30"/>
                    </a:lnTo>
                    <a:lnTo>
                      <a:pt x="72" y="24"/>
                    </a:lnTo>
                    <a:lnTo>
                      <a:pt x="79" y="16"/>
                    </a:lnTo>
                    <a:lnTo>
                      <a:pt x="84" y="8"/>
                    </a:lnTo>
                    <a:lnTo>
                      <a:pt x="84" y="2"/>
                    </a:lnTo>
                    <a:lnTo>
                      <a:pt x="74" y="0"/>
                    </a:lnTo>
                    <a:lnTo>
                      <a:pt x="66" y="1"/>
                    </a:lnTo>
                    <a:lnTo>
                      <a:pt x="57" y="6"/>
                    </a:lnTo>
                    <a:lnTo>
                      <a:pt x="47" y="12"/>
                    </a:lnTo>
                    <a:lnTo>
                      <a:pt x="38" y="20"/>
                    </a:lnTo>
                    <a:lnTo>
                      <a:pt x="29" y="29"/>
                    </a:lnTo>
                    <a:lnTo>
                      <a:pt x="23" y="37"/>
                    </a:lnTo>
                    <a:lnTo>
                      <a:pt x="19" y="45"/>
                    </a:lnTo>
                    <a:lnTo>
                      <a:pt x="18" y="53"/>
                    </a:lnTo>
                    <a:lnTo>
                      <a:pt x="0" y="58"/>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03" name="Freeform 193"/>
              <p:cNvSpPr>
                <a:spLocks/>
              </p:cNvSpPr>
              <p:nvPr/>
            </p:nvSpPr>
            <p:spPr bwMode="auto">
              <a:xfrm>
                <a:off x="4181" y="2668"/>
                <a:ext cx="232" cy="242"/>
              </a:xfrm>
              <a:custGeom>
                <a:avLst/>
                <a:gdLst>
                  <a:gd name="T0" fmla="*/ 73 w 232"/>
                  <a:gd name="T1" fmla="*/ 15 h 242"/>
                  <a:gd name="T2" fmla="*/ 68 w 232"/>
                  <a:gd name="T3" fmla="*/ 42 h 242"/>
                  <a:gd name="T4" fmla="*/ 57 w 232"/>
                  <a:gd name="T5" fmla="*/ 78 h 242"/>
                  <a:gd name="T6" fmla="*/ 41 w 232"/>
                  <a:gd name="T7" fmla="*/ 108 h 242"/>
                  <a:gd name="T8" fmla="*/ 26 w 232"/>
                  <a:gd name="T9" fmla="*/ 113 h 242"/>
                  <a:gd name="T10" fmla="*/ 7 w 232"/>
                  <a:gd name="T11" fmla="*/ 118 h 242"/>
                  <a:gd name="T12" fmla="*/ 0 w 232"/>
                  <a:gd name="T13" fmla="*/ 142 h 242"/>
                  <a:gd name="T14" fmla="*/ 8 w 232"/>
                  <a:gd name="T15" fmla="*/ 158 h 242"/>
                  <a:gd name="T16" fmla="*/ 22 w 232"/>
                  <a:gd name="T17" fmla="*/ 168 h 242"/>
                  <a:gd name="T18" fmla="*/ 38 w 232"/>
                  <a:gd name="T19" fmla="*/ 170 h 242"/>
                  <a:gd name="T20" fmla="*/ 47 w 232"/>
                  <a:gd name="T21" fmla="*/ 166 h 242"/>
                  <a:gd name="T22" fmla="*/ 54 w 232"/>
                  <a:gd name="T23" fmla="*/ 173 h 242"/>
                  <a:gd name="T24" fmla="*/ 49 w 232"/>
                  <a:gd name="T25" fmla="*/ 207 h 242"/>
                  <a:gd name="T26" fmla="*/ 57 w 232"/>
                  <a:gd name="T27" fmla="*/ 218 h 242"/>
                  <a:gd name="T28" fmla="*/ 78 w 232"/>
                  <a:gd name="T29" fmla="*/ 234 h 242"/>
                  <a:gd name="T30" fmla="*/ 106 w 232"/>
                  <a:gd name="T31" fmla="*/ 242 h 242"/>
                  <a:gd name="T32" fmla="*/ 133 w 232"/>
                  <a:gd name="T33" fmla="*/ 220 h 242"/>
                  <a:gd name="T34" fmla="*/ 143 w 232"/>
                  <a:gd name="T35" fmla="*/ 223 h 242"/>
                  <a:gd name="T36" fmla="*/ 166 w 232"/>
                  <a:gd name="T37" fmla="*/ 224 h 242"/>
                  <a:gd name="T38" fmla="*/ 194 w 232"/>
                  <a:gd name="T39" fmla="*/ 215 h 242"/>
                  <a:gd name="T40" fmla="*/ 217 w 232"/>
                  <a:gd name="T41" fmla="*/ 183 h 242"/>
                  <a:gd name="T42" fmla="*/ 227 w 232"/>
                  <a:gd name="T43" fmla="*/ 140 h 242"/>
                  <a:gd name="T44" fmla="*/ 226 w 232"/>
                  <a:gd name="T45" fmla="*/ 129 h 242"/>
                  <a:gd name="T46" fmla="*/ 231 w 232"/>
                  <a:gd name="T47" fmla="*/ 127 h 242"/>
                  <a:gd name="T48" fmla="*/ 230 w 232"/>
                  <a:gd name="T49" fmla="*/ 108 h 242"/>
                  <a:gd name="T50" fmla="*/ 227 w 232"/>
                  <a:gd name="T51" fmla="*/ 89 h 242"/>
                  <a:gd name="T52" fmla="*/ 231 w 232"/>
                  <a:gd name="T53" fmla="*/ 57 h 242"/>
                  <a:gd name="T54" fmla="*/ 221 w 232"/>
                  <a:gd name="T55" fmla="*/ 40 h 242"/>
                  <a:gd name="T56" fmla="*/ 211 w 232"/>
                  <a:gd name="T57" fmla="*/ 0 h 242"/>
                  <a:gd name="T58" fmla="*/ 206 w 232"/>
                  <a:gd name="T59" fmla="*/ 29 h 242"/>
                  <a:gd name="T60" fmla="*/ 187 w 232"/>
                  <a:gd name="T61" fmla="*/ 68 h 242"/>
                  <a:gd name="T62" fmla="*/ 180 w 232"/>
                  <a:gd name="T63" fmla="*/ 63 h 242"/>
                  <a:gd name="T64" fmla="*/ 165 w 232"/>
                  <a:gd name="T65" fmla="*/ 51 h 242"/>
                  <a:gd name="T66" fmla="*/ 147 w 232"/>
                  <a:gd name="T67" fmla="*/ 30 h 242"/>
                  <a:gd name="T68" fmla="*/ 133 w 232"/>
                  <a:gd name="T69" fmla="*/ 4 h 242"/>
                  <a:gd name="T70" fmla="*/ 132 w 232"/>
                  <a:gd name="T71" fmla="*/ 27 h 242"/>
                  <a:gd name="T72" fmla="*/ 137 w 232"/>
                  <a:gd name="T73" fmla="*/ 59 h 242"/>
                  <a:gd name="T74" fmla="*/ 128 w 232"/>
                  <a:gd name="T75" fmla="*/ 56 h 242"/>
                  <a:gd name="T76" fmla="*/ 108 w 232"/>
                  <a:gd name="T77" fmla="*/ 44 h 242"/>
                  <a:gd name="T78" fmla="*/ 87 w 232"/>
                  <a:gd name="T79" fmla="*/ 29 h 242"/>
                  <a:gd name="T80" fmla="*/ 73 w 232"/>
                  <a:gd name="T81" fmla="*/ 11 h 2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32"/>
                  <a:gd name="T124" fmla="*/ 0 h 242"/>
                  <a:gd name="T125" fmla="*/ 232 w 232"/>
                  <a:gd name="T126" fmla="*/ 242 h 2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32" h="242">
                    <a:moveTo>
                      <a:pt x="73" y="11"/>
                    </a:moveTo>
                    <a:lnTo>
                      <a:pt x="73" y="15"/>
                    </a:lnTo>
                    <a:lnTo>
                      <a:pt x="70" y="27"/>
                    </a:lnTo>
                    <a:lnTo>
                      <a:pt x="68" y="42"/>
                    </a:lnTo>
                    <a:lnTo>
                      <a:pt x="62" y="61"/>
                    </a:lnTo>
                    <a:lnTo>
                      <a:pt x="57" y="78"/>
                    </a:lnTo>
                    <a:lnTo>
                      <a:pt x="50" y="95"/>
                    </a:lnTo>
                    <a:lnTo>
                      <a:pt x="41" y="108"/>
                    </a:lnTo>
                    <a:lnTo>
                      <a:pt x="30" y="114"/>
                    </a:lnTo>
                    <a:lnTo>
                      <a:pt x="26" y="113"/>
                    </a:lnTo>
                    <a:lnTo>
                      <a:pt x="17" y="113"/>
                    </a:lnTo>
                    <a:lnTo>
                      <a:pt x="7" y="118"/>
                    </a:lnTo>
                    <a:lnTo>
                      <a:pt x="0" y="132"/>
                    </a:lnTo>
                    <a:lnTo>
                      <a:pt x="0" y="142"/>
                    </a:lnTo>
                    <a:lnTo>
                      <a:pt x="3" y="151"/>
                    </a:lnTo>
                    <a:lnTo>
                      <a:pt x="8" y="158"/>
                    </a:lnTo>
                    <a:lnTo>
                      <a:pt x="16" y="164"/>
                    </a:lnTo>
                    <a:lnTo>
                      <a:pt x="22" y="168"/>
                    </a:lnTo>
                    <a:lnTo>
                      <a:pt x="31" y="171"/>
                    </a:lnTo>
                    <a:lnTo>
                      <a:pt x="38" y="170"/>
                    </a:lnTo>
                    <a:lnTo>
                      <a:pt x="45" y="164"/>
                    </a:lnTo>
                    <a:lnTo>
                      <a:pt x="47" y="166"/>
                    </a:lnTo>
                    <a:lnTo>
                      <a:pt x="51" y="170"/>
                    </a:lnTo>
                    <a:lnTo>
                      <a:pt x="54" y="173"/>
                    </a:lnTo>
                    <a:lnTo>
                      <a:pt x="55" y="176"/>
                    </a:lnTo>
                    <a:lnTo>
                      <a:pt x="49" y="207"/>
                    </a:lnTo>
                    <a:lnTo>
                      <a:pt x="51" y="210"/>
                    </a:lnTo>
                    <a:lnTo>
                      <a:pt x="57" y="218"/>
                    </a:lnTo>
                    <a:lnTo>
                      <a:pt x="66" y="226"/>
                    </a:lnTo>
                    <a:lnTo>
                      <a:pt x="78" y="234"/>
                    </a:lnTo>
                    <a:lnTo>
                      <a:pt x="90" y="240"/>
                    </a:lnTo>
                    <a:lnTo>
                      <a:pt x="106" y="242"/>
                    </a:lnTo>
                    <a:lnTo>
                      <a:pt x="119" y="235"/>
                    </a:lnTo>
                    <a:lnTo>
                      <a:pt x="133" y="220"/>
                    </a:lnTo>
                    <a:lnTo>
                      <a:pt x="136" y="221"/>
                    </a:lnTo>
                    <a:lnTo>
                      <a:pt x="143" y="223"/>
                    </a:lnTo>
                    <a:lnTo>
                      <a:pt x="154" y="224"/>
                    </a:lnTo>
                    <a:lnTo>
                      <a:pt x="166" y="224"/>
                    </a:lnTo>
                    <a:lnTo>
                      <a:pt x="180" y="221"/>
                    </a:lnTo>
                    <a:lnTo>
                      <a:pt x="194" y="215"/>
                    </a:lnTo>
                    <a:lnTo>
                      <a:pt x="207" y="202"/>
                    </a:lnTo>
                    <a:lnTo>
                      <a:pt x="217" y="183"/>
                    </a:lnTo>
                    <a:lnTo>
                      <a:pt x="226" y="157"/>
                    </a:lnTo>
                    <a:lnTo>
                      <a:pt x="227" y="140"/>
                    </a:lnTo>
                    <a:lnTo>
                      <a:pt x="227" y="132"/>
                    </a:lnTo>
                    <a:lnTo>
                      <a:pt x="226" y="129"/>
                    </a:lnTo>
                    <a:lnTo>
                      <a:pt x="227" y="129"/>
                    </a:lnTo>
                    <a:lnTo>
                      <a:pt x="231" y="127"/>
                    </a:lnTo>
                    <a:lnTo>
                      <a:pt x="232" y="120"/>
                    </a:lnTo>
                    <a:lnTo>
                      <a:pt x="230" y="108"/>
                    </a:lnTo>
                    <a:lnTo>
                      <a:pt x="228" y="102"/>
                    </a:lnTo>
                    <a:lnTo>
                      <a:pt x="227" y="89"/>
                    </a:lnTo>
                    <a:lnTo>
                      <a:pt x="227" y="72"/>
                    </a:lnTo>
                    <a:lnTo>
                      <a:pt x="231" y="57"/>
                    </a:lnTo>
                    <a:lnTo>
                      <a:pt x="228" y="52"/>
                    </a:lnTo>
                    <a:lnTo>
                      <a:pt x="221" y="40"/>
                    </a:lnTo>
                    <a:lnTo>
                      <a:pt x="214" y="23"/>
                    </a:lnTo>
                    <a:lnTo>
                      <a:pt x="211" y="0"/>
                    </a:lnTo>
                    <a:lnTo>
                      <a:pt x="209" y="9"/>
                    </a:lnTo>
                    <a:lnTo>
                      <a:pt x="206" y="29"/>
                    </a:lnTo>
                    <a:lnTo>
                      <a:pt x="198" y="52"/>
                    </a:lnTo>
                    <a:lnTo>
                      <a:pt x="187" y="68"/>
                    </a:lnTo>
                    <a:lnTo>
                      <a:pt x="185" y="67"/>
                    </a:lnTo>
                    <a:lnTo>
                      <a:pt x="180" y="63"/>
                    </a:lnTo>
                    <a:lnTo>
                      <a:pt x="173" y="58"/>
                    </a:lnTo>
                    <a:lnTo>
                      <a:pt x="165" y="51"/>
                    </a:lnTo>
                    <a:lnTo>
                      <a:pt x="156" y="42"/>
                    </a:lnTo>
                    <a:lnTo>
                      <a:pt x="147" y="30"/>
                    </a:lnTo>
                    <a:lnTo>
                      <a:pt x="140" y="18"/>
                    </a:lnTo>
                    <a:lnTo>
                      <a:pt x="133" y="4"/>
                    </a:lnTo>
                    <a:lnTo>
                      <a:pt x="132" y="10"/>
                    </a:lnTo>
                    <a:lnTo>
                      <a:pt x="132" y="27"/>
                    </a:lnTo>
                    <a:lnTo>
                      <a:pt x="133" y="44"/>
                    </a:lnTo>
                    <a:lnTo>
                      <a:pt x="137" y="59"/>
                    </a:lnTo>
                    <a:lnTo>
                      <a:pt x="135" y="58"/>
                    </a:lnTo>
                    <a:lnTo>
                      <a:pt x="128" y="56"/>
                    </a:lnTo>
                    <a:lnTo>
                      <a:pt x="119" y="51"/>
                    </a:lnTo>
                    <a:lnTo>
                      <a:pt x="108" y="44"/>
                    </a:lnTo>
                    <a:lnTo>
                      <a:pt x="97" y="38"/>
                    </a:lnTo>
                    <a:lnTo>
                      <a:pt x="87" y="29"/>
                    </a:lnTo>
                    <a:lnTo>
                      <a:pt x="78" y="20"/>
                    </a:lnTo>
                    <a:lnTo>
                      <a:pt x="73" y="11"/>
                    </a:lnTo>
                    <a:close/>
                  </a:path>
                </a:pathLst>
              </a:custGeom>
              <a:solidFill>
                <a:srgbClr val="F9C9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04" name="Freeform 194"/>
              <p:cNvSpPr>
                <a:spLocks/>
              </p:cNvSpPr>
              <p:nvPr/>
            </p:nvSpPr>
            <p:spPr bwMode="auto">
              <a:xfrm>
                <a:off x="4107" y="2559"/>
                <a:ext cx="328" cy="346"/>
              </a:xfrm>
              <a:custGeom>
                <a:avLst/>
                <a:gdLst>
                  <a:gd name="T0" fmla="*/ 291 w 328"/>
                  <a:gd name="T1" fmla="*/ 308 h 346"/>
                  <a:gd name="T2" fmla="*/ 301 w 328"/>
                  <a:gd name="T3" fmla="*/ 273 h 346"/>
                  <a:gd name="T4" fmla="*/ 305 w 328"/>
                  <a:gd name="T5" fmla="*/ 277 h 346"/>
                  <a:gd name="T6" fmla="*/ 305 w 328"/>
                  <a:gd name="T7" fmla="*/ 295 h 346"/>
                  <a:gd name="T8" fmla="*/ 317 w 328"/>
                  <a:gd name="T9" fmla="*/ 257 h 346"/>
                  <a:gd name="T10" fmla="*/ 314 w 328"/>
                  <a:gd name="T11" fmla="*/ 177 h 346"/>
                  <a:gd name="T12" fmla="*/ 311 w 328"/>
                  <a:gd name="T13" fmla="*/ 152 h 346"/>
                  <a:gd name="T14" fmla="*/ 307 w 328"/>
                  <a:gd name="T15" fmla="*/ 98 h 346"/>
                  <a:gd name="T16" fmla="*/ 262 w 328"/>
                  <a:gd name="T17" fmla="*/ 34 h 346"/>
                  <a:gd name="T18" fmla="*/ 201 w 328"/>
                  <a:gd name="T19" fmla="*/ 8 h 346"/>
                  <a:gd name="T20" fmla="*/ 152 w 328"/>
                  <a:gd name="T21" fmla="*/ 17 h 346"/>
                  <a:gd name="T22" fmla="*/ 121 w 328"/>
                  <a:gd name="T23" fmla="*/ 32 h 346"/>
                  <a:gd name="T24" fmla="*/ 107 w 328"/>
                  <a:gd name="T25" fmla="*/ 36 h 346"/>
                  <a:gd name="T26" fmla="*/ 79 w 328"/>
                  <a:gd name="T27" fmla="*/ 43 h 346"/>
                  <a:gd name="T28" fmla="*/ 48 w 328"/>
                  <a:gd name="T29" fmla="*/ 69 h 346"/>
                  <a:gd name="T30" fmla="*/ 23 w 328"/>
                  <a:gd name="T31" fmla="*/ 122 h 346"/>
                  <a:gd name="T32" fmla="*/ 11 w 328"/>
                  <a:gd name="T33" fmla="*/ 203 h 346"/>
                  <a:gd name="T34" fmla="*/ 21 w 328"/>
                  <a:gd name="T35" fmla="*/ 266 h 346"/>
                  <a:gd name="T36" fmla="*/ 42 w 328"/>
                  <a:gd name="T37" fmla="*/ 304 h 346"/>
                  <a:gd name="T38" fmla="*/ 58 w 328"/>
                  <a:gd name="T39" fmla="*/ 320 h 346"/>
                  <a:gd name="T40" fmla="*/ 59 w 328"/>
                  <a:gd name="T41" fmla="*/ 319 h 346"/>
                  <a:gd name="T42" fmla="*/ 53 w 328"/>
                  <a:gd name="T43" fmla="*/ 295 h 346"/>
                  <a:gd name="T44" fmla="*/ 55 w 328"/>
                  <a:gd name="T45" fmla="*/ 276 h 346"/>
                  <a:gd name="T46" fmla="*/ 63 w 328"/>
                  <a:gd name="T47" fmla="*/ 272 h 346"/>
                  <a:gd name="T48" fmla="*/ 64 w 328"/>
                  <a:gd name="T49" fmla="*/ 287 h 346"/>
                  <a:gd name="T50" fmla="*/ 68 w 328"/>
                  <a:gd name="T51" fmla="*/ 318 h 346"/>
                  <a:gd name="T52" fmla="*/ 85 w 328"/>
                  <a:gd name="T53" fmla="*/ 329 h 346"/>
                  <a:gd name="T54" fmla="*/ 82 w 328"/>
                  <a:gd name="T55" fmla="*/ 325 h 346"/>
                  <a:gd name="T56" fmla="*/ 78 w 328"/>
                  <a:gd name="T57" fmla="*/ 303 h 346"/>
                  <a:gd name="T58" fmla="*/ 83 w 328"/>
                  <a:gd name="T59" fmla="*/ 301 h 346"/>
                  <a:gd name="T60" fmla="*/ 87 w 328"/>
                  <a:gd name="T61" fmla="*/ 306 h 346"/>
                  <a:gd name="T62" fmla="*/ 87 w 328"/>
                  <a:gd name="T63" fmla="*/ 315 h 346"/>
                  <a:gd name="T64" fmla="*/ 91 w 328"/>
                  <a:gd name="T65" fmla="*/ 325 h 346"/>
                  <a:gd name="T66" fmla="*/ 86 w 328"/>
                  <a:gd name="T67" fmla="*/ 338 h 346"/>
                  <a:gd name="T68" fmla="*/ 67 w 328"/>
                  <a:gd name="T69" fmla="*/ 346 h 346"/>
                  <a:gd name="T70" fmla="*/ 14 w 328"/>
                  <a:gd name="T71" fmla="*/ 286 h 346"/>
                  <a:gd name="T72" fmla="*/ 0 w 328"/>
                  <a:gd name="T73" fmla="*/ 198 h 346"/>
                  <a:gd name="T74" fmla="*/ 15 w 328"/>
                  <a:gd name="T75" fmla="*/ 112 h 346"/>
                  <a:gd name="T76" fmla="*/ 49 w 328"/>
                  <a:gd name="T77" fmla="*/ 55 h 346"/>
                  <a:gd name="T78" fmla="*/ 74 w 328"/>
                  <a:gd name="T79" fmla="*/ 37 h 346"/>
                  <a:gd name="T80" fmla="*/ 93 w 328"/>
                  <a:gd name="T81" fmla="*/ 29 h 346"/>
                  <a:gd name="T82" fmla="*/ 107 w 328"/>
                  <a:gd name="T83" fmla="*/ 29 h 346"/>
                  <a:gd name="T84" fmla="*/ 116 w 328"/>
                  <a:gd name="T85" fmla="*/ 32 h 346"/>
                  <a:gd name="T86" fmla="*/ 128 w 328"/>
                  <a:gd name="T87" fmla="*/ 22 h 346"/>
                  <a:gd name="T88" fmla="*/ 159 w 328"/>
                  <a:gd name="T89" fmla="*/ 5 h 346"/>
                  <a:gd name="T90" fmla="*/ 207 w 328"/>
                  <a:gd name="T91" fmla="*/ 1 h 346"/>
                  <a:gd name="T92" fmla="*/ 268 w 328"/>
                  <a:gd name="T93" fmla="*/ 28 h 346"/>
                  <a:gd name="T94" fmla="*/ 314 w 328"/>
                  <a:gd name="T95" fmla="*/ 77 h 346"/>
                  <a:gd name="T96" fmla="*/ 328 w 328"/>
                  <a:gd name="T97" fmla="*/ 119 h 346"/>
                  <a:gd name="T98" fmla="*/ 325 w 328"/>
                  <a:gd name="T99" fmla="*/ 149 h 346"/>
                  <a:gd name="T100" fmla="*/ 320 w 328"/>
                  <a:gd name="T101" fmla="*/ 163 h 346"/>
                  <a:gd name="T102" fmla="*/ 323 w 328"/>
                  <a:gd name="T103" fmla="*/ 185 h 346"/>
                  <a:gd name="T104" fmla="*/ 328 w 328"/>
                  <a:gd name="T105" fmla="*/ 230 h 346"/>
                  <a:gd name="T106" fmla="*/ 323 w 328"/>
                  <a:gd name="T107" fmla="*/ 282 h 346"/>
                  <a:gd name="T108" fmla="*/ 297 w 328"/>
                  <a:gd name="T109" fmla="*/ 322 h 346"/>
                  <a:gd name="T110" fmla="*/ 281 w 328"/>
                  <a:gd name="T111" fmla="*/ 330 h 346"/>
                  <a:gd name="T112" fmla="*/ 276 w 328"/>
                  <a:gd name="T113" fmla="*/ 332 h 3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28"/>
                  <a:gd name="T172" fmla="*/ 0 h 346"/>
                  <a:gd name="T173" fmla="*/ 328 w 328"/>
                  <a:gd name="T174" fmla="*/ 346 h 3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28" h="346">
                    <a:moveTo>
                      <a:pt x="272" y="329"/>
                    </a:moveTo>
                    <a:lnTo>
                      <a:pt x="291" y="308"/>
                    </a:lnTo>
                    <a:lnTo>
                      <a:pt x="300" y="289"/>
                    </a:lnTo>
                    <a:lnTo>
                      <a:pt x="301" y="273"/>
                    </a:lnTo>
                    <a:lnTo>
                      <a:pt x="300" y="268"/>
                    </a:lnTo>
                    <a:lnTo>
                      <a:pt x="305" y="277"/>
                    </a:lnTo>
                    <a:lnTo>
                      <a:pt x="306" y="286"/>
                    </a:lnTo>
                    <a:lnTo>
                      <a:pt x="305" y="295"/>
                    </a:lnTo>
                    <a:lnTo>
                      <a:pt x="304" y="297"/>
                    </a:lnTo>
                    <a:lnTo>
                      <a:pt x="317" y="257"/>
                    </a:lnTo>
                    <a:lnTo>
                      <a:pt x="319" y="213"/>
                    </a:lnTo>
                    <a:lnTo>
                      <a:pt x="314" y="177"/>
                    </a:lnTo>
                    <a:lnTo>
                      <a:pt x="310" y="162"/>
                    </a:lnTo>
                    <a:lnTo>
                      <a:pt x="311" y="152"/>
                    </a:lnTo>
                    <a:lnTo>
                      <a:pt x="312" y="129"/>
                    </a:lnTo>
                    <a:lnTo>
                      <a:pt x="307" y="98"/>
                    </a:lnTo>
                    <a:lnTo>
                      <a:pt x="293" y="67"/>
                    </a:lnTo>
                    <a:lnTo>
                      <a:pt x="262" y="34"/>
                    </a:lnTo>
                    <a:lnTo>
                      <a:pt x="230" y="15"/>
                    </a:lnTo>
                    <a:lnTo>
                      <a:pt x="201" y="8"/>
                    </a:lnTo>
                    <a:lnTo>
                      <a:pt x="174" y="9"/>
                    </a:lnTo>
                    <a:lnTo>
                      <a:pt x="152" y="17"/>
                    </a:lnTo>
                    <a:lnTo>
                      <a:pt x="133" y="26"/>
                    </a:lnTo>
                    <a:lnTo>
                      <a:pt x="121" y="32"/>
                    </a:lnTo>
                    <a:lnTo>
                      <a:pt x="117" y="36"/>
                    </a:lnTo>
                    <a:lnTo>
                      <a:pt x="107" y="36"/>
                    </a:lnTo>
                    <a:lnTo>
                      <a:pt x="95" y="38"/>
                    </a:lnTo>
                    <a:lnTo>
                      <a:pt x="79" y="43"/>
                    </a:lnTo>
                    <a:lnTo>
                      <a:pt x="64" y="53"/>
                    </a:lnTo>
                    <a:lnTo>
                      <a:pt x="48" y="69"/>
                    </a:lnTo>
                    <a:lnTo>
                      <a:pt x="34" y="91"/>
                    </a:lnTo>
                    <a:lnTo>
                      <a:pt x="23" y="122"/>
                    </a:lnTo>
                    <a:lnTo>
                      <a:pt x="14" y="161"/>
                    </a:lnTo>
                    <a:lnTo>
                      <a:pt x="11" y="203"/>
                    </a:lnTo>
                    <a:lnTo>
                      <a:pt x="14" y="237"/>
                    </a:lnTo>
                    <a:lnTo>
                      <a:pt x="21" y="266"/>
                    </a:lnTo>
                    <a:lnTo>
                      <a:pt x="31" y="287"/>
                    </a:lnTo>
                    <a:lnTo>
                      <a:pt x="42" y="304"/>
                    </a:lnTo>
                    <a:lnTo>
                      <a:pt x="50" y="314"/>
                    </a:lnTo>
                    <a:lnTo>
                      <a:pt x="58" y="320"/>
                    </a:lnTo>
                    <a:lnTo>
                      <a:pt x="61" y="323"/>
                    </a:lnTo>
                    <a:lnTo>
                      <a:pt x="59" y="319"/>
                    </a:lnTo>
                    <a:lnTo>
                      <a:pt x="55" y="309"/>
                    </a:lnTo>
                    <a:lnTo>
                      <a:pt x="53" y="295"/>
                    </a:lnTo>
                    <a:lnTo>
                      <a:pt x="54" y="277"/>
                    </a:lnTo>
                    <a:lnTo>
                      <a:pt x="55" y="276"/>
                    </a:lnTo>
                    <a:lnTo>
                      <a:pt x="59" y="273"/>
                    </a:lnTo>
                    <a:lnTo>
                      <a:pt x="63" y="272"/>
                    </a:lnTo>
                    <a:lnTo>
                      <a:pt x="64" y="277"/>
                    </a:lnTo>
                    <a:lnTo>
                      <a:pt x="64" y="287"/>
                    </a:lnTo>
                    <a:lnTo>
                      <a:pt x="64" y="301"/>
                    </a:lnTo>
                    <a:lnTo>
                      <a:pt x="68" y="318"/>
                    </a:lnTo>
                    <a:lnTo>
                      <a:pt x="74" y="337"/>
                    </a:lnTo>
                    <a:lnTo>
                      <a:pt x="85" y="329"/>
                    </a:lnTo>
                    <a:lnTo>
                      <a:pt x="85" y="328"/>
                    </a:lnTo>
                    <a:lnTo>
                      <a:pt x="82" y="325"/>
                    </a:lnTo>
                    <a:lnTo>
                      <a:pt x="81" y="316"/>
                    </a:lnTo>
                    <a:lnTo>
                      <a:pt x="78" y="303"/>
                    </a:lnTo>
                    <a:lnTo>
                      <a:pt x="79" y="303"/>
                    </a:lnTo>
                    <a:lnTo>
                      <a:pt x="83" y="301"/>
                    </a:lnTo>
                    <a:lnTo>
                      <a:pt x="86" y="303"/>
                    </a:lnTo>
                    <a:lnTo>
                      <a:pt x="87" y="306"/>
                    </a:lnTo>
                    <a:lnTo>
                      <a:pt x="87" y="311"/>
                    </a:lnTo>
                    <a:lnTo>
                      <a:pt x="87" y="315"/>
                    </a:lnTo>
                    <a:lnTo>
                      <a:pt x="88" y="319"/>
                    </a:lnTo>
                    <a:lnTo>
                      <a:pt x="91" y="325"/>
                    </a:lnTo>
                    <a:lnTo>
                      <a:pt x="90" y="329"/>
                    </a:lnTo>
                    <a:lnTo>
                      <a:pt x="86" y="338"/>
                    </a:lnTo>
                    <a:lnTo>
                      <a:pt x="78" y="346"/>
                    </a:lnTo>
                    <a:lnTo>
                      <a:pt x="67" y="346"/>
                    </a:lnTo>
                    <a:lnTo>
                      <a:pt x="34" y="322"/>
                    </a:lnTo>
                    <a:lnTo>
                      <a:pt x="14" y="286"/>
                    </a:lnTo>
                    <a:lnTo>
                      <a:pt x="2" y="244"/>
                    </a:lnTo>
                    <a:lnTo>
                      <a:pt x="0" y="198"/>
                    </a:lnTo>
                    <a:lnTo>
                      <a:pt x="5" y="153"/>
                    </a:lnTo>
                    <a:lnTo>
                      <a:pt x="15" y="112"/>
                    </a:lnTo>
                    <a:lnTo>
                      <a:pt x="30" y="77"/>
                    </a:lnTo>
                    <a:lnTo>
                      <a:pt x="49" y="55"/>
                    </a:lnTo>
                    <a:lnTo>
                      <a:pt x="62" y="44"/>
                    </a:lnTo>
                    <a:lnTo>
                      <a:pt x="74" y="37"/>
                    </a:lnTo>
                    <a:lnTo>
                      <a:pt x="85" y="33"/>
                    </a:lnTo>
                    <a:lnTo>
                      <a:pt x="93" y="29"/>
                    </a:lnTo>
                    <a:lnTo>
                      <a:pt x="101" y="29"/>
                    </a:lnTo>
                    <a:lnTo>
                      <a:pt x="107" y="29"/>
                    </a:lnTo>
                    <a:lnTo>
                      <a:pt x="112" y="31"/>
                    </a:lnTo>
                    <a:lnTo>
                      <a:pt x="116" y="32"/>
                    </a:lnTo>
                    <a:lnTo>
                      <a:pt x="119" y="29"/>
                    </a:lnTo>
                    <a:lnTo>
                      <a:pt x="128" y="22"/>
                    </a:lnTo>
                    <a:lnTo>
                      <a:pt x="142" y="13"/>
                    </a:lnTo>
                    <a:lnTo>
                      <a:pt x="159" y="5"/>
                    </a:lnTo>
                    <a:lnTo>
                      <a:pt x="182" y="0"/>
                    </a:lnTo>
                    <a:lnTo>
                      <a:pt x="207" y="1"/>
                    </a:lnTo>
                    <a:lnTo>
                      <a:pt x="236" y="9"/>
                    </a:lnTo>
                    <a:lnTo>
                      <a:pt x="268" y="28"/>
                    </a:lnTo>
                    <a:lnTo>
                      <a:pt x="296" y="53"/>
                    </a:lnTo>
                    <a:lnTo>
                      <a:pt x="314" y="77"/>
                    </a:lnTo>
                    <a:lnTo>
                      <a:pt x="324" y="99"/>
                    </a:lnTo>
                    <a:lnTo>
                      <a:pt x="328" y="119"/>
                    </a:lnTo>
                    <a:lnTo>
                      <a:pt x="328" y="136"/>
                    </a:lnTo>
                    <a:lnTo>
                      <a:pt x="325" y="149"/>
                    </a:lnTo>
                    <a:lnTo>
                      <a:pt x="323" y="158"/>
                    </a:lnTo>
                    <a:lnTo>
                      <a:pt x="320" y="163"/>
                    </a:lnTo>
                    <a:lnTo>
                      <a:pt x="320" y="170"/>
                    </a:lnTo>
                    <a:lnTo>
                      <a:pt x="323" y="185"/>
                    </a:lnTo>
                    <a:lnTo>
                      <a:pt x="325" y="206"/>
                    </a:lnTo>
                    <a:lnTo>
                      <a:pt x="328" y="230"/>
                    </a:lnTo>
                    <a:lnTo>
                      <a:pt x="326" y="257"/>
                    </a:lnTo>
                    <a:lnTo>
                      <a:pt x="323" y="282"/>
                    </a:lnTo>
                    <a:lnTo>
                      <a:pt x="312" y="304"/>
                    </a:lnTo>
                    <a:lnTo>
                      <a:pt x="297" y="322"/>
                    </a:lnTo>
                    <a:lnTo>
                      <a:pt x="287" y="328"/>
                    </a:lnTo>
                    <a:lnTo>
                      <a:pt x="281" y="330"/>
                    </a:lnTo>
                    <a:lnTo>
                      <a:pt x="277" y="332"/>
                    </a:lnTo>
                    <a:lnTo>
                      <a:pt x="276" y="332"/>
                    </a:lnTo>
                    <a:lnTo>
                      <a:pt x="272" y="3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05" name="Freeform 195"/>
              <p:cNvSpPr>
                <a:spLocks/>
              </p:cNvSpPr>
              <p:nvPr/>
            </p:nvSpPr>
            <p:spPr bwMode="auto">
              <a:xfrm>
                <a:off x="4176" y="2662"/>
                <a:ext cx="242" cy="235"/>
              </a:xfrm>
              <a:custGeom>
                <a:avLst/>
                <a:gdLst>
                  <a:gd name="T0" fmla="*/ 31 w 242"/>
                  <a:gd name="T1" fmla="*/ 178 h 235"/>
                  <a:gd name="T2" fmla="*/ 7 w 242"/>
                  <a:gd name="T3" fmla="*/ 158 h 235"/>
                  <a:gd name="T4" fmla="*/ 2 w 242"/>
                  <a:gd name="T5" fmla="*/ 127 h 235"/>
                  <a:gd name="T6" fmla="*/ 29 w 242"/>
                  <a:gd name="T7" fmla="*/ 115 h 235"/>
                  <a:gd name="T8" fmla="*/ 54 w 242"/>
                  <a:gd name="T9" fmla="*/ 87 h 235"/>
                  <a:gd name="T10" fmla="*/ 71 w 242"/>
                  <a:gd name="T11" fmla="*/ 33 h 235"/>
                  <a:gd name="T12" fmla="*/ 76 w 242"/>
                  <a:gd name="T13" fmla="*/ 3 h 235"/>
                  <a:gd name="T14" fmla="*/ 104 w 242"/>
                  <a:gd name="T15" fmla="*/ 36 h 235"/>
                  <a:gd name="T16" fmla="*/ 129 w 242"/>
                  <a:gd name="T17" fmla="*/ 54 h 235"/>
                  <a:gd name="T18" fmla="*/ 132 w 242"/>
                  <a:gd name="T19" fmla="*/ 26 h 235"/>
                  <a:gd name="T20" fmla="*/ 140 w 242"/>
                  <a:gd name="T21" fmla="*/ 0 h 235"/>
                  <a:gd name="T22" fmla="*/ 161 w 242"/>
                  <a:gd name="T23" fmla="*/ 39 h 235"/>
                  <a:gd name="T24" fmla="*/ 184 w 242"/>
                  <a:gd name="T25" fmla="*/ 64 h 235"/>
                  <a:gd name="T26" fmla="*/ 202 w 242"/>
                  <a:gd name="T27" fmla="*/ 49 h 235"/>
                  <a:gd name="T28" fmla="*/ 209 w 242"/>
                  <a:gd name="T29" fmla="*/ 5 h 235"/>
                  <a:gd name="T30" fmla="*/ 218 w 242"/>
                  <a:gd name="T31" fmla="*/ 2 h 235"/>
                  <a:gd name="T32" fmla="*/ 233 w 242"/>
                  <a:gd name="T33" fmla="*/ 58 h 235"/>
                  <a:gd name="T34" fmla="*/ 236 w 242"/>
                  <a:gd name="T35" fmla="*/ 68 h 235"/>
                  <a:gd name="T36" fmla="*/ 236 w 242"/>
                  <a:gd name="T37" fmla="*/ 110 h 235"/>
                  <a:gd name="T38" fmla="*/ 240 w 242"/>
                  <a:gd name="T39" fmla="*/ 135 h 235"/>
                  <a:gd name="T40" fmla="*/ 233 w 242"/>
                  <a:gd name="T41" fmla="*/ 150 h 235"/>
                  <a:gd name="T42" fmla="*/ 227 w 242"/>
                  <a:gd name="T43" fmla="*/ 187 h 235"/>
                  <a:gd name="T44" fmla="*/ 192 w 242"/>
                  <a:gd name="T45" fmla="*/ 229 h 235"/>
                  <a:gd name="T46" fmla="*/ 124 w 242"/>
                  <a:gd name="T47" fmla="*/ 231 h 235"/>
                  <a:gd name="T48" fmla="*/ 74 w 242"/>
                  <a:gd name="T49" fmla="*/ 202 h 235"/>
                  <a:gd name="T50" fmla="*/ 47 w 242"/>
                  <a:gd name="T51" fmla="*/ 170 h 235"/>
                  <a:gd name="T52" fmla="*/ 52 w 242"/>
                  <a:gd name="T53" fmla="*/ 164 h 235"/>
                  <a:gd name="T54" fmla="*/ 85 w 242"/>
                  <a:gd name="T55" fmla="*/ 200 h 235"/>
                  <a:gd name="T56" fmla="*/ 131 w 242"/>
                  <a:gd name="T57" fmla="*/ 222 h 235"/>
                  <a:gd name="T58" fmla="*/ 169 w 242"/>
                  <a:gd name="T59" fmla="*/ 226 h 235"/>
                  <a:gd name="T60" fmla="*/ 213 w 242"/>
                  <a:gd name="T61" fmla="*/ 201 h 235"/>
                  <a:gd name="T62" fmla="*/ 227 w 242"/>
                  <a:gd name="T63" fmla="*/ 160 h 235"/>
                  <a:gd name="T64" fmla="*/ 216 w 242"/>
                  <a:gd name="T65" fmla="*/ 149 h 235"/>
                  <a:gd name="T66" fmla="*/ 205 w 242"/>
                  <a:gd name="T67" fmla="*/ 135 h 235"/>
                  <a:gd name="T68" fmla="*/ 222 w 242"/>
                  <a:gd name="T69" fmla="*/ 140 h 235"/>
                  <a:gd name="T70" fmla="*/ 227 w 242"/>
                  <a:gd name="T71" fmla="*/ 114 h 235"/>
                  <a:gd name="T72" fmla="*/ 211 w 242"/>
                  <a:gd name="T73" fmla="*/ 102 h 235"/>
                  <a:gd name="T74" fmla="*/ 221 w 242"/>
                  <a:gd name="T75" fmla="*/ 105 h 235"/>
                  <a:gd name="T76" fmla="*/ 230 w 242"/>
                  <a:gd name="T77" fmla="*/ 110 h 235"/>
                  <a:gd name="T78" fmla="*/ 230 w 242"/>
                  <a:gd name="T79" fmla="*/ 82 h 235"/>
                  <a:gd name="T80" fmla="*/ 222 w 242"/>
                  <a:gd name="T81" fmla="*/ 48 h 235"/>
                  <a:gd name="T82" fmla="*/ 214 w 242"/>
                  <a:gd name="T83" fmla="*/ 7 h 235"/>
                  <a:gd name="T84" fmla="*/ 208 w 242"/>
                  <a:gd name="T85" fmla="*/ 55 h 235"/>
                  <a:gd name="T86" fmla="*/ 184 w 242"/>
                  <a:gd name="T87" fmla="*/ 76 h 235"/>
                  <a:gd name="T88" fmla="*/ 160 w 242"/>
                  <a:gd name="T89" fmla="*/ 55 h 235"/>
                  <a:gd name="T90" fmla="*/ 141 w 242"/>
                  <a:gd name="T91" fmla="*/ 21 h 235"/>
                  <a:gd name="T92" fmla="*/ 143 w 242"/>
                  <a:gd name="T93" fmla="*/ 57 h 235"/>
                  <a:gd name="T94" fmla="*/ 143 w 242"/>
                  <a:gd name="T95" fmla="*/ 71 h 235"/>
                  <a:gd name="T96" fmla="*/ 119 w 242"/>
                  <a:gd name="T97" fmla="*/ 62 h 235"/>
                  <a:gd name="T98" fmla="*/ 94 w 242"/>
                  <a:gd name="T99" fmla="*/ 34 h 235"/>
                  <a:gd name="T100" fmla="*/ 103 w 242"/>
                  <a:gd name="T101" fmla="*/ 62 h 235"/>
                  <a:gd name="T102" fmla="*/ 104 w 242"/>
                  <a:gd name="T103" fmla="*/ 72 h 235"/>
                  <a:gd name="T104" fmla="*/ 78 w 242"/>
                  <a:gd name="T105" fmla="*/ 30 h 235"/>
                  <a:gd name="T106" fmla="*/ 73 w 242"/>
                  <a:gd name="T107" fmla="*/ 63 h 235"/>
                  <a:gd name="T108" fmla="*/ 52 w 242"/>
                  <a:gd name="T109" fmla="*/ 110 h 235"/>
                  <a:gd name="T110" fmla="*/ 32 w 242"/>
                  <a:gd name="T111" fmla="*/ 121 h 235"/>
                  <a:gd name="T112" fmla="*/ 13 w 242"/>
                  <a:gd name="T113" fmla="*/ 129 h 235"/>
                  <a:gd name="T114" fmla="*/ 16 w 242"/>
                  <a:gd name="T115" fmla="*/ 154 h 235"/>
                  <a:gd name="T116" fmla="*/ 36 w 242"/>
                  <a:gd name="T117" fmla="*/ 168 h 235"/>
                  <a:gd name="T118" fmla="*/ 54 w 242"/>
                  <a:gd name="T119" fmla="*/ 164 h 23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42"/>
                  <a:gd name="T181" fmla="*/ 0 h 235"/>
                  <a:gd name="T182" fmla="*/ 242 w 242"/>
                  <a:gd name="T183" fmla="*/ 235 h 23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42" h="235">
                    <a:moveTo>
                      <a:pt x="50" y="174"/>
                    </a:moveTo>
                    <a:lnTo>
                      <a:pt x="41" y="179"/>
                    </a:lnTo>
                    <a:lnTo>
                      <a:pt x="31" y="178"/>
                    </a:lnTo>
                    <a:lnTo>
                      <a:pt x="22" y="174"/>
                    </a:lnTo>
                    <a:lnTo>
                      <a:pt x="13" y="168"/>
                    </a:lnTo>
                    <a:lnTo>
                      <a:pt x="7" y="158"/>
                    </a:lnTo>
                    <a:lnTo>
                      <a:pt x="2" y="148"/>
                    </a:lnTo>
                    <a:lnTo>
                      <a:pt x="0" y="138"/>
                    </a:lnTo>
                    <a:lnTo>
                      <a:pt x="2" y="127"/>
                    </a:lnTo>
                    <a:lnTo>
                      <a:pt x="12" y="115"/>
                    </a:lnTo>
                    <a:lnTo>
                      <a:pt x="22" y="112"/>
                    </a:lnTo>
                    <a:lnTo>
                      <a:pt x="29" y="115"/>
                    </a:lnTo>
                    <a:lnTo>
                      <a:pt x="33" y="116"/>
                    </a:lnTo>
                    <a:lnTo>
                      <a:pt x="45" y="103"/>
                    </a:lnTo>
                    <a:lnTo>
                      <a:pt x="54" y="87"/>
                    </a:lnTo>
                    <a:lnTo>
                      <a:pt x="61" y="69"/>
                    </a:lnTo>
                    <a:lnTo>
                      <a:pt x="66" y="50"/>
                    </a:lnTo>
                    <a:lnTo>
                      <a:pt x="71" y="33"/>
                    </a:lnTo>
                    <a:lnTo>
                      <a:pt x="74" y="17"/>
                    </a:lnTo>
                    <a:lnTo>
                      <a:pt x="76" y="7"/>
                    </a:lnTo>
                    <a:lnTo>
                      <a:pt x="76" y="3"/>
                    </a:lnTo>
                    <a:lnTo>
                      <a:pt x="85" y="16"/>
                    </a:lnTo>
                    <a:lnTo>
                      <a:pt x="94" y="28"/>
                    </a:lnTo>
                    <a:lnTo>
                      <a:pt x="104" y="36"/>
                    </a:lnTo>
                    <a:lnTo>
                      <a:pt x="114" y="44"/>
                    </a:lnTo>
                    <a:lnTo>
                      <a:pt x="122" y="50"/>
                    </a:lnTo>
                    <a:lnTo>
                      <a:pt x="129" y="54"/>
                    </a:lnTo>
                    <a:lnTo>
                      <a:pt x="135" y="57"/>
                    </a:lnTo>
                    <a:lnTo>
                      <a:pt x="136" y="58"/>
                    </a:lnTo>
                    <a:lnTo>
                      <a:pt x="132" y="26"/>
                    </a:lnTo>
                    <a:lnTo>
                      <a:pt x="133" y="9"/>
                    </a:lnTo>
                    <a:lnTo>
                      <a:pt x="137" y="1"/>
                    </a:lnTo>
                    <a:lnTo>
                      <a:pt x="140" y="0"/>
                    </a:lnTo>
                    <a:lnTo>
                      <a:pt x="145" y="14"/>
                    </a:lnTo>
                    <a:lnTo>
                      <a:pt x="152" y="26"/>
                    </a:lnTo>
                    <a:lnTo>
                      <a:pt x="161" y="39"/>
                    </a:lnTo>
                    <a:lnTo>
                      <a:pt x="169" y="49"/>
                    </a:lnTo>
                    <a:lnTo>
                      <a:pt x="178" y="58"/>
                    </a:lnTo>
                    <a:lnTo>
                      <a:pt x="184" y="64"/>
                    </a:lnTo>
                    <a:lnTo>
                      <a:pt x="189" y="68"/>
                    </a:lnTo>
                    <a:lnTo>
                      <a:pt x="190" y="69"/>
                    </a:lnTo>
                    <a:lnTo>
                      <a:pt x="202" y="49"/>
                    </a:lnTo>
                    <a:lnTo>
                      <a:pt x="207" y="31"/>
                    </a:lnTo>
                    <a:lnTo>
                      <a:pt x="208" y="16"/>
                    </a:lnTo>
                    <a:lnTo>
                      <a:pt x="209" y="5"/>
                    </a:lnTo>
                    <a:lnTo>
                      <a:pt x="212" y="0"/>
                    </a:lnTo>
                    <a:lnTo>
                      <a:pt x="216" y="0"/>
                    </a:lnTo>
                    <a:lnTo>
                      <a:pt x="218" y="2"/>
                    </a:lnTo>
                    <a:lnTo>
                      <a:pt x="219" y="3"/>
                    </a:lnTo>
                    <a:lnTo>
                      <a:pt x="226" y="39"/>
                    </a:lnTo>
                    <a:lnTo>
                      <a:pt x="233" y="58"/>
                    </a:lnTo>
                    <a:lnTo>
                      <a:pt x="240" y="67"/>
                    </a:lnTo>
                    <a:lnTo>
                      <a:pt x="242" y="69"/>
                    </a:lnTo>
                    <a:lnTo>
                      <a:pt x="236" y="68"/>
                    </a:lnTo>
                    <a:lnTo>
                      <a:pt x="235" y="83"/>
                    </a:lnTo>
                    <a:lnTo>
                      <a:pt x="235" y="98"/>
                    </a:lnTo>
                    <a:lnTo>
                      <a:pt x="236" y="110"/>
                    </a:lnTo>
                    <a:lnTo>
                      <a:pt x="236" y="115"/>
                    </a:lnTo>
                    <a:lnTo>
                      <a:pt x="241" y="125"/>
                    </a:lnTo>
                    <a:lnTo>
                      <a:pt x="240" y="135"/>
                    </a:lnTo>
                    <a:lnTo>
                      <a:pt x="236" y="143"/>
                    </a:lnTo>
                    <a:lnTo>
                      <a:pt x="233" y="146"/>
                    </a:lnTo>
                    <a:lnTo>
                      <a:pt x="233" y="150"/>
                    </a:lnTo>
                    <a:lnTo>
                      <a:pt x="233" y="159"/>
                    </a:lnTo>
                    <a:lnTo>
                      <a:pt x="232" y="172"/>
                    </a:lnTo>
                    <a:lnTo>
                      <a:pt x="227" y="187"/>
                    </a:lnTo>
                    <a:lnTo>
                      <a:pt x="221" y="203"/>
                    </a:lnTo>
                    <a:lnTo>
                      <a:pt x="208" y="217"/>
                    </a:lnTo>
                    <a:lnTo>
                      <a:pt x="192" y="229"/>
                    </a:lnTo>
                    <a:lnTo>
                      <a:pt x="167" y="235"/>
                    </a:lnTo>
                    <a:lnTo>
                      <a:pt x="146" y="235"/>
                    </a:lnTo>
                    <a:lnTo>
                      <a:pt x="124" y="231"/>
                    </a:lnTo>
                    <a:lnTo>
                      <a:pt x="105" y="224"/>
                    </a:lnTo>
                    <a:lnTo>
                      <a:pt x="89" y="213"/>
                    </a:lnTo>
                    <a:lnTo>
                      <a:pt x="74" y="202"/>
                    </a:lnTo>
                    <a:lnTo>
                      <a:pt x="62" y="191"/>
                    </a:lnTo>
                    <a:lnTo>
                      <a:pt x="54" y="179"/>
                    </a:lnTo>
                    <a:lnTo>
                      <a:pt x="47" y="170"/>
                    </a:lnTo>
                    <a:lnTo>
                      <a:pt x="46" y="165"/>
                    </a:lnTo>
                    <a:lnTo>
                      <a:pt x="48" y="164"/>
                    </a:lnTo>
                    <a:lnTo>
                      <a:pt x="52" y="164"/>
                    </a:lnTo>
                    <a:lnTo>
                      <a:pt x="54" y="165"/>
                    </a:lnTo>
                    <a:lnTo>
                      <a:pt x="69" y="186"/>
                    </a:lnTo>
                    <a:lnTo>
                      <a:pt x="85" y="200"/>
                    </a:lnTo>
                    <a:lnTo>
                      <a:pt x="100" y="211"/>
                    </a:lnTo>
                    <a:lnTo>
                      <a:pt x="117" y="219"/>
                    </a:lnTo>
                    <a:lnTo>
                      <a:pt x="131" y="222"/>
                    </a:lnTo>
                    <a:lnTo>
                      <a:pt x="145" y="225"/>
                    </a:lnTo>
                    <a:lnTo>
                      <a:pt x="157" y="226"/>
                    </a:lnTo>
                    <a:lnTo>
                      <a:pt x="169" y="226"/>
                    </a:lnTo>
                    <a:lnTo>
                      <a:pt x="188" y="222"/>
                    </a:lnTo>
                    <a:lnTo>
                      <a:pt x="202" y="213"/>
                    </a:lnTo>
                    <a:lnTo>
                      <a:pt x="213" y="201"/>
                    </a:lnTo>
                    <a:lnTo>
                      <a:pt x="219" y="187"/>
                    </a:lnTo>
                    <a:lnTo>
                      <a:pt x="224" y="173"/>
                    </a:lnTo>
                    <a:lnTo>
                      <a:pt x="227" y="160"/>
                    </a:lnTo>
                    <a:lnTo>
                      <a:pt x="228" y="151"/>
                    </a:lnTo>
                    <a:lnTo>
                      <a:pt x="228" y="148"/>
                    </a:lnTo>
                    <a:lnTo>
                      <a:pt x="216" y="149"/>
                    </a:lnTo>
                    <a:lnTo>
                      <a:pt x="205" y="145"/>
                    </a:lnTo>
                    <a:lnTo>
                      <a:pt x="202" y="139"/>
                    </a:lnTo>
                    <a:lnTo>
                      <a:pt x="205" y="135"/>
                    </a:lnTo>
                    <a:lnTo>
                      <a:pt x="208" y="136"/>
                    </a:lnTo>
                    <a:lnTo>
                      <a:pt x="214" y="140"/>
                    </a:lnTo>
                    <a:lnTo>
                      <a:pt x="222" y="140"/>
                    </a:lnTo>
                    <a:lnTo>
                      <a:pt x="230" y="134"/>
                    </a:lnTo>
                    <a:lnTo>
                      <a:pt x="233" y="121"/>
                    </a:lnTo>
                    <a:lnTo>
                      <a:pt x="227" y="114"/>
                    </a:lnTo>
                    <a:lnTo>
                      <a:pt x="218" y="110"/>
                    </a:lnTo>
                    <a:lnTo>
                      <a:pt x="211" y="106"/>
                    </a:lnTo>
                    <a:lnTo>
                      <a:pt x="211" y="102"/>
                    </a:lnTo>
                    <a:lnTo>
                      <a:pt x="214" y="102"/>
                    </a:lnTo>
                    <a:lnTo>
                      <a:pt x="218" y="103"/>
                    </a:lnTo>
                    <a:lnTo>
                      <a:pt x="221" y="105"/>
                    </a:lnTo>
                    <a:lnTo>
                      <a:pt x="223" y="107"/>
                    </a:lnTo>
                    <a:lnTo>
                      <a:pt x="227" y="108"/>
                    </a:lnTo>
                    <a:lnTo>
                      <a:pt x="230" y="110"/>
                    </a:lnTo>
                    <a:lnTo>
                      <a:pt x="231" y="110"/>
                    </a:lnTo>
                    <a:lnTo>
                      <a:pt x="230" y="96"/>
                    </a:lnTo>
                    <a:lnTo>
                      <a:pt x="230" y="82"/>
                    </a:lnTo>
                    <a:lnTo>
                      <a:pt x="231" y="71"/>
                    </a:lnTo>
                    <a:lnTo>
                      <a:pt x="231" y="67"/>
                    </a:lnTo>
                    <a:lnTo>
                      <a:pt x="222" y="48"/>
                    </a:lnTo>
                    <a:lnTo>
                      <a:pt x="217" y="28"/>
                    </a:lnTo>
                    <a:lnTo>
                      <a:pt x="214" y="14"/>
                    </a:lnTo>
                    <a:lnTo>
                      <a:pt x="214" y="7"/>
                    </a:lnTo>
                    <a:lnTo>
                      <a:pt x="216" y="15"/>
                    </a:lnTo>
                    <a:lnTo>
                      <a:pt x="214" y="31"/>
                    </a:lnTo>
                    <a:lnTo>
                      <a:pt x="208" y="55"/>
                    </a:lnTo>
                    <a:lnTo>
                      <a:pt x="192" y="79"/>
                    </a:lnTo>
                    <a:lnTo>
                      <a:pt x="189" y="78"/>
                    </a:lnTo>
                    <a:lnTo>
                      <a:pt x="184" y="76"/>
                    </a:lnTo>
                    <a:lnTo>
                      <a:pt x="178" y="71"/>
                    </a:lnTo>
                    <a:lnTo>
                      <a:pt x="169" y="64"/>
                    </a:lnTo>
                    <a:lnTo>
                      <a:pt x="160" y="55"/>
                    </a:lnTo>
                    <a:lnTo>
                      <a:pt x="151" y="45"/>
                    </a:lnTo>
                    <a:lnTo>
                      <a:pt x="145" y="34"/>
                    </a:lnTo>
                    <a:lnTo>
                      <a:pt x="141" y="21"/>
                    </a:lnTo>
                    <a:lnTo>
                      <a:pt x="141" y="26"/>
                    </a:lnTo>
                    <a:lnTo>
                      <a:pt x="141" y="40"/>
                    </a:lnTo>
                    <a:lnTo>
                      <a:pt x="143" y="57"/>
                    </a:lnTo>
                    <a:lnTo>
                      <a:pt x="150" y="72"/>
                    </a:lnTo>
                    <a:lnTo>
                      <a:pt x="148" y="72"/>
                    </a:lnTo>
                    <a:lnTo>
                      <a:pt x="143" y="71"/>
                    </a:lnTo>
                    <a:lnTo>
                      <a:pt x="137" y="69"/>
                    </a:lnTo>
                    <a:lnTo>
                      <a:pt x="128" y="65"/>
                    </a:lnTo>
                    <a:lnTo>
                      <a:pt x="119" y="62"/>
                    </a:lnTo>
                    <a:lnTo>
                      <a:pt x="111" y="54"/>
                    </a:lnTo>
                    <a:lnTo>
                      <a:pt x="102" y="45"/>
                    </a:lnTo>
                    <a:lnTo>
                      <a:pt x="94" y="34"/>
                    </a:lnTo>
                    <a:lnTo>
                      <a:pt x="95" y="38"/>
                    </a:lnTo>
                    <a:lnTo>
                      <a:pt x="98" y="49"/>
                    </a:lnTo>
                    <a:lnTo>
                      <a:pt x="103" y="62"/>
                    </a:lnTo>
                    <a:lnTo>
                      <a:pt x="112" y="76"/>
                    </a:lnTo>
                    <a:lnTo>
                      <a:pt x="111" y="76"/>
                    </a:lnTo>
                    <a:lnTo>
                      <a:pt x="104" y="72"/>
                    </a:lnTo>
                    <a:lnTo>
                      <a:pt x="94" y="58"/>
                    </a:lnTo>
                    <a:lnTo>
                      <a:pt x="78" y="28"/>
                    </a:lnTo>
                    <a:lnTo>
                      <a:pt x="78" y="30"/>
                    </a:lnTo>
                    <a:lnTo>
                      <a:pt x="78" y="38"/>
                    </a:lnTo>
                    <a:lnTo>
                      <a:pt x="75" y="49"/>
                    </a:lnTo>
                    <a:lnTo>
                      <a:pt x="73" y="63"/>
                    </a:lnTo>
                    <a:lnTo>
                      <a:pt x="69" y="78"/>
                    </a:lnTo>
                    <a:lnTo>
                      <a:pt x="61" y="95"/>
                    </a:lnTo>
                    <a:lnTo>
                      <a:pt x="52" y="110"/>
                    </a:lnTo>
                    <a:lnTo>
                      <a:pt x="40" y="122"/>
                    </a:lnTo>
                    <a:lnTo>
                      <a:pt x="37" y="122"/>
                    </a:lnTo>
                    <a:lnTo>
                      <a:pt x="32" y="121"/>
                    </a:lnTo>
                    <a:lnTo>
                      <a:pt x="26" y="122"/>
                    </a:lnTo>
                    <a:lnTo>
                      <a:pt x="17" y="125"/>
                    </a:lnTo>
                    <a:lnTo>
                      <a:pt x="13" y="129"/>
                    </a:lnTo>
                    <a:lnTo>
                      <a:pt x="12" y="136"/>
                    </a:lnTo>
                    <a:lnTo>
                      <a:pt x="13" y="145"/>
                    </a:lnTo>
                    <a:lnTo>
                      <a:pt x="16" y="154"/>
                    </a:lnTo>
                    <a:lnTo>
                      <a:pt x="19" y="162"/>
                    </a:lnTo>
                    <a:lnTo>
                      <a:pt x="27" y="167"/>
                    </a:lnTo>
                    <a:lnTo>
                      <a:pt x="36" y="168"/>
                    </a:lnTo>
                    <a:lnTo>
                      <a:pt x="47" y="163"/>
                    </a:lnTo>
                    <a:lnTo>
                      <a:pt x="50" y="163"/>
                    </a:lnTo>
                    <a:lnTo>
                      <a:pt x="54" y="164"/>
                    </a:lnTo>
                    <a:lnTo>
                      <a:pt x="55" y="168"/>
                    </a:lnTo>
                    <a:lnTo>
                      <a:pt x="50" y="1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06" name="Freeform 196"/>
              <p:cNvSpPr>
                <a:spLocks/>
              </p:cNvSpPr>
              <p:nvPr/>
            </p:nvSpPr>
            <p:spPr bwMode="auto">
              <a:xfrm>
                <a:off x="4064" y="2839"/>
                <a:ext cx="258" cy="389"/>
              </a:xfrm>
              <a:custGeom>
                <a:avLst/>
                <a:gdLst>
                  <a:gd name="T0" fmla="*/ 138 w 258"/>
                  <a:gd name="T1" fmla="*/ 159 h 389"/>
                  <a:gd name="T2" fmla="*/ 129 w 258"/>
                  <a:gd name="T3" fmla="*/ 162 h 389"/>
                  <a:gd name="T4" fmla="*/ 114 w 258"/>
                  <a:gd name="T5" fmla="*/ 157 h 389"/>
                  <a:gd name="T6" fmla="*/ 112 w 258"/>
                  <a:gd name="T7" fmla="*/ 158 h 389"/>
                  <a:gd name="T8" fmla="*/ 128 w 258"/>
                  <a:gd name="T9" fmla="*/ 172 h 389"/>
                  <a:gd name="T10" fmla="*/ 129 w 258"/>
                  <a:gd name="T11" fmla="*/ 202 h 389"/>
                  <a:gd name="T12" fmla="*/ 128 w 258"/>
                  <a:gd name="T13" fmla="*/ 246 h 389"/>
                  <a:gd name="T14" fmla="*/ 134 w 258"/>
                  <a:gd name="T15" fmla="*/ 252 h 389"/>
                  <a:gd name="T16" fmla="*/ 177 w 258"/>
                  <a:gd name="T17" fmla="*/ 245 h 389"/>
                  <a:gd name="T18" fmla="*/ 229 w 258"/>
                  <a:gd name="T19" fmla="*/ 241 h 389"/>
                  <a:gd name="T20" fmla="*/ 249 w 258"/>
                  <a:gd name="T21" fmla="*/ 241 h 389"/>
                  <a:gd name="T22" fmla="*/ 258 w 258"/>
                  <a:gd name="T23" fmla="*/ 311 h 389"/>
                  <a:gd name="T24" fmla="*/ 153 w 258"/>
                  <a:gd name="T25" fmla="*/ 372 h 389"/>
                  <a:gd name="T26" fmla="*/ 55 w 258"/>
                  <a:gd name="T27" fmla="*/ 387 h 389"/>
                  <a:gd name="T28" fmla="*/ 10 w 258"/>
                  <a:gd name="T29" fmla="*/ 346 h 389"/>
                  <a:gd name="T30" fmla="*/ 0 w 258"/>
                  <a:gd name="T31" fmla="*/ 276 h 389"/>
                  <a:gd name="T32" fmla="*/ 7 w 258"/>
                  <a:gd name="T33" fmla="*/ 202 h 389"/>
                  <a:gd name="T34" fmla="*/ 20 w 258"/>
                  <a:gd name="T35" fmla="*/ 144 h 389"/>
                  <a:gd name="T36" fmla="*/ 59 w 258"/>
                  <a:gd name="T37" fmla="*/ 91 h 389"/>
                  <a:gd name="T38" fmla="*/ 105 w 258"/>
                  <a:gd name="T39" fmla="*/ 63 h 389"/>
                  <a:gd name="T40" fmla="*/ 133 w 258"/>
                  <a:gd name="T41" fmla="*/ 54 h 389"/>
                  <a:gd name="T42" fmla="*/ 139 w 258"/>
                  <a:gd name="T43" fmla="*/ 24 h 389"/>
                  <a:gd name="T44" fmla="*/ 164 w 258"/>
                  <a:gd name="T45" fmla="*/ 9 h 389"/>
                  <a:gd name="T46" fmla="*/ 176 w 258"/>
                  <a:gd name="T47" fmla="*/ 11 h 389"/>
                  <a:gd name="T48" fmla="*/ 171 w 258"/>
                  <a:gd name="T49" fmla="*/ 38 h 389"/>
                  <a:gd name="T50" fmla="*/ 185 w 258"/>
                  <a:gd name="T51" fmla="*/ 53 h 389"/>
                  <a:gd name="T52" fmla="*/ 217 w 258"/>
                  <a:gd name="T53" fmla="*/ 66 h 389"/>
                  <a:gd name="T54" fmla="*/ 257 w 258"/>
                  <a:gd name="T55" fmla="*/ 52 h 389"/>
                  <a:gd name="T56" fmla="*/ 245 w 258"/>
                  <a:gd name="T57" fmla="*/ 63 h 389"/>
                  <a:gd name="T58" fmla="*/ 212 w 258"/>
                  <a:gd name="T59" fmla="*/ 73 h 389"/>
                  <a:gd name="T60" fmla="*/ 166 w 258"/>
                  <a:gd name="T61" fmla="*/ 43 h 389"/>
                  <a:gd name="T62" fmla="*/ 162 w 258"/>
                  <a:gd name="T63" fmla="*/ 19 h 389"/>
                  <a:gd name="T64" fmla="*/ 148 w 258"/>
                  <a:gd name="T65" fmla="*/ 26 h 389"/>
                  <a:gd name="T66" fmla="*/ 139 w 258"/>
                  <a:gd name="T67" fmla="*/ 60 h 389"/>
                  <a:gd name="T68" fmla="*/ 124 w 258"/>
                  <a:gd name="T69" fmla="*/ 67 h 389"/>
                  <a:gd name="T70" fmla="*/ 83 w 258"/>
                  <a:gd name="T71" fmla="*/ 79 h 389"/>
                  <a:gd name="T72" fmla="*/ 39 w 258"/>
                  <a:gd name="T73" fmla="*/ 128 h 389"/>
                  <a:gd name="T74" fmla="*/ 20 w 258"/>
                  <a:gd name="T75" fmla="*/ 196 h 389"/>
                  <a:gd name="T76" fmla="*/ 11 w 258"/>
                  <a:gd name="T77" fmla="*/ 269 h 389"/>
                  <a:gd name="T78" fmla="*/ 20 w 258"/>
                  <a:gd name="T79" fmla="*/ 336 h 389"/>
                  <a:gd name="T80" fmla="*/ 63 w 258"/>
                  <a:gd name="T81" fmla="*/ 374 h 389"/>
                  <a:gd name="T82" fmla="*/ 153 w 258"/>
                  <a:gd name="T83" fmla="*/ 359 h 389"/>
                  <a:gd name="T84" fmla="*/ 247 w 258"/>
                  <a:gd name="T85" fmla="*/ 301 h 389"/>
                  <a:gd name="T86" fmla="*/ 236 w 258"/>
                  <a:gd name="T87" fmla="*/ 248 h 389"/>
                  <a:gd name="T88" fmla="*/ 212 w 258"/>
                  <a:gd name="T89" fmla="*/ 249 h 389"/>
                  <a:gd name="T90" fmla="*/ 162 w 258"/>
                  <a:gd name="T91" fmla="*/ 254 h 389"/>
                  <a:gd name="T92" fmla="*/ 128 w 258"/>
                  <a:gd name="T93" fmla="*/ 262 h 389"/>
                  <a:gd name="T94" fmla="*/ 116 w 258"/>
                  <a:gd name="T95" fmla="*/ 263 h 389"/>
                  <a:gd name="T96" fmla="*/ 95 w 258"/>
                  <a:gd name="T97" fmla="*/ 286 h 389"/>
                  <a:gd name="T98" fmla="*/ 87 w 258"/>
                  <a:gd name="T99" fmla="*/ 295 h 389"/>
                  <a:gd name="T100" fmla="*/ 93 w 258"/>
                  <a:gd name="T101" fmla="*/ 277 h 389"/>
                  <a:gd name="T102" fmla="*/ 117 w 258"/>
                  <a:gd name="T103" fmla="*/ 254 h 389"/>
                  <a:gd name="T104" fmla="*/ 121 w 258"/>
                  <a:gd name="T105" fmla="*/ 227 h 389"/>
                  <a:gd name="T106" fmla="*/ 115 w 258"/>
                  <a:gd name="T107" fmla="*/ 177 h 389"/>
                  <a:gd name="T108" fmla="*/ 117 w 258"/>
                  <a:gd name="T109" fmla="*/ 169 h 389"/>
                  <a:gd name="T110" fmla="*/ 104 w 258"/>
                  <a:gd name="T111" fmla="*/ 159 h 389"/>
                  <a:gd name="T112" fmla="*/ 102 w 258"/>
                  <a:gd name="T113" fmla="*/ 150 h 389"/>
                  <a:gd name="T114" fmla="*/ 124 w 258"/>
                  <a:gd name="T115" fmla="*/ 150 h 38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58"/>
                  <a:gd name="T175" fmla="*/ 0 h 389"/>
                  <a:gd name="T176" fmla="*/ 258 w 258"/>
                  <a:gd name="T177" fmla="*/ 389 h 38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58" h="389">
                    <a:moveTo>
                      <a:pt x="126" y="152"/>
                    </a:moveTo>
                    <a:lnTo>
                      <a:pt x="133" y="154"/>
                    </a:lnTo>
                    <a:lnTo>
                      <a:pt x="138" y="159"/>
                    </a:lnTo>
                    <a:lnTo>
                      <a:pt x="139" y="164"/>
                    </a:lnTo>
                    <a:lnTo>
                      <a:pt x="131" y="163"/>
                    </a:lnTo>
                    <a:lnTo>
                      <a:pt x="129" y="162"/>
                    </a:lnTo>
                    <a:lnTo>
                      <a:pt x="124" y="160"/>
                    </a:lnTo>
                    <a:lnTo>
                      <a:pt x="119" y="158"/>
                    </a:lnTo>
                    <a:lnTo>
                      <a:pt x="114" y="157"/>
                    </a:lnTo>
                    <a:lnTo>
                      <a:pt x="110" y="155"/>
                    </a:lnTo>
                    <a:lnTo>
                      <a:pt x="112" y="158"/>
                    </a:lnTo>
                    <a:lnTo>
                      <a:pt x="119" y="162"/>
                    </a:lnTo>
                    <a:lnTo>
                      <a:pt x="126" y="168"/>
                    </a:lnTo>
                    <a:lnTo>
                      <a:pt x="128" y="172"/>
                    </a:lnTo>
                    <a:lnTo>
                      <a:pt x="126" y="174"/>
                    </a:lnTo>
                    <a:lnTo>
                      <a:pt x="125" y="176"/>
                    </a:lnTo>
                    <a:lnTo>
                      <a:pt x="129" y="202"/>
                    </a:lnTo>
                    <a:lnTo>
                      <a:pt x="129" y="225"/>
                    </a:lnTo>
                    <a:lnTo>
                      <a:pt x="129" y="240"/>
                    </a:lnTo>
                    <a:lnTo>
                      <a:pt x="128" y="246"/>
                    </a:lnTo>
                    <a:lnTo>
                      <a:pt x="131" y="248"/>
                    </a:lnTo>
                    <a:lnTo>
                      <a:pt x="133" y="249"/>
                    </a:lnTo>
                    <a:lnTo>
                      <a:pt x="134" y="252"/>
                    </a:lnTo>
                    <a:lnTo>
                      <a:pt x="134" y="253"/>
                    </a:lnTo>
                    <a:lnTo>
                      <a:pt x="155" y="249"/>
                    </a:lnTo>
                    <a:lnTo>
                      <a:pt x="177" y="245"/>
                    </a:lnTo>
                    <a:lnTo>
                      <a:pt x="196" y="244"/>
                    </a:lnTo>
                    <a:lnTo>
                      <a:pt x="214" y="243"/>
                    </a:lnTo>
                    <a:lnTo>
                      <a:pt x="229" y="241"/>
                    </a:lnTo>
                    <a:lnTo>
                      <a:pt x="239" y="241"/>
                    </a:lnTo>
                    <a:lnTo>
                      <a:pt x="247" y="241"/>
                    </a:lnTo>
                    <a:lnTo>
                      <a:pt x="249" y="241"/>
                    </a:lnTo>
                    <a:lnTo>
                      <a:pt x="257" y="270"/>
                    </a:lnTo>
                    <a:lnTo>
                      <a:pt x="258" y="295"/>
                    </a:lnTo>
                    <a:lnTo>
                      <a:pt x="258" y="311"/>
                    </a:lnTo>
                    <a:lnTo>
                      <a:pt x="257" y="317"/>
                    </a:lnTo>
                    <a:lnTo>
                      <a:pt x="201" y="350"/>
                    </a:lnTo>
                    <a:lnTo>
                      <a:pt x="153" y="372"/>
                    </a:lnTo>
                    <a:lnTo>
                      <a:pt x="114" y="384"/>
                    </a:lnTo>
                    <a:lnTo>
                      <a:pt x="81" y="389"/>
                    </a:lnTo>
                    <a:lnTo>
                      <a:pt x="55" y="387"/>
                    </a:lnTo>
                    <a:lnTo>
                      <a:pt x="35" y="378"/>
                    </a:lnTo>
                    <a:lnTo>
                      <a:pt x="20" y="364"/>
                    </a:lnTo>
                    <a:lnTo>
                      <a:pt x="10" y="346"/>
                    </a:lnTo>
                    <a:lnTo>
                      <a:pt x="3" y="325"/>
                    </a:lnTo>
                    <a:lnTo>
                      <a:pt x="1" y="301"/>
                    </a:lnTo>
                    <a:lnTo>
                      <a:pt x="0" y="276"/>
                    </a:lnTo>
                    <a:lnTo>
                      <a:pt x="1" y="250"/>
                    </a:lnTo>
                    <a:lnTo>
                      <a:pt x="5" y="226"/>
                    </a:lnTo>
                    <a:lnTo>
                      <a:pt x="7" y="202"/>
                    </a:lnTo>
                    <a:lnTo>
                      <a:pt x="11" y="182"/>
                    </a:lnTo>
                    <a:lnTo>
                      <a:pt x="14" y="165"/>
                    </a:lnTo>
                    <a:lnTo>
                      <a:pt x="20" y="144"/>
                    </a:lnTo>
                    <a:lnTo>
                      <a:pt x="30" y="124"/>
                    </a:lnTo>
                    <a:lnTo>
                      <a:pt x="44" y="106"/>
                    </a:lnTo>
                    <a:lnTo>
                      <a:pt x="59" y="91"/>
                    </a:lnTo>
                    <a:lnTo>
                      <a:pt x="76" y="78"/>
                    </a:lnTo>
                    <a:lnTo>
                      <a:pt x="91" y="69"/>
                    </a:lnTo>
                    <a:lnTo>
                      <a:pt x="105" y="63"/>
                    </a:lnTo>
                    <a:lnTo>
                      <a:pt x="115" y="62"/>
                    </a:lnTo>
                    <a:lnTo>
                      <a:pt x="128" y="60"/>
                    </a:lnTo>
                    <a:lnTo>
                      <a:pt x="133" y="54"/>
                    </a:lnTo>
                    <a:lnTo>
                      <a:pt x="133" y="49"/>
                    </a:lnTo>
                    <a:lnTo>
                      <a:pt x="131" y="47"/>
                    </a:lnTo>
                    <a:lnTo>
                      <a:pt x="139" y="24"/>
                    </a:lnTo>
                    <a:lnTo>
                      <a:pt x="150" y="12"/>
                    </a:lnTo>
                    <a:lnTo>
                      <a:pt x="160" y="9"/>
                    </a:lnTo>
                    <a:lnTo>
                      <a:pt x="164" y="9"/>
                    </a:lnTo>
                    <a:lnTo>
                      <a:pt x="167" y="0"/>
                    </a:lnTo>
                    <a:lnTo>
                      <a:pt x="176" y="9"/>
                    </a:lnTo>
                    <a:lnTo>
                      <a:pt x="176" y="11"/>
                    </a:lnTo>
                    <a:lnTo>
                      <a:pt x="174" y="19"/>
                    </a:lnTo>
                    <a:lnTo>
                      <a:pt x="172" y="28"/>
                    </a:lnTo>
                    <a:lnTo>
                      <a:pt x="171" y="38"/>
                    </a:lnTo>
                    <a:lnTo>
                      <a:pt x="172" y="40"/>
                    </a:lnTo>
                    <a:lnTo>
                      <a:pt x="177" y="45"/>
                    </a:lnTo>
                    <a:lnTo>
                      <a:pt x="185" y="53"/>
                    </a:lnTo>
                    <a:lnTo>
                      <a:pt x="195" y="59"/>
                    </a:lnTo>
                    <a:lnTo>
                      <a:pt x="205" y="64"/>
                    </a:lnTo>
                    <a:lnTo>
                      <a:pt x="217" y="66"/>
                    </a:lnTo>
                    <a:lnTo>
                      <a:pt x="230" y="62"/>
                    </a:lnTo>
                    <a:lnTo>
                      <a:pt x="244" y="50"/>
                    </a:lnTo>
                    <a:lnTo>
                      <a:pt x="257" y="52"/>
                    </a:lnTo>
                    <a:lnTo>
                      <a:pt x="255" y="53"/>
                    </a:lnTo>
                    <a:lnTo>
                      <a:pt x="252" y="58"/>
                    </a:lnTo>
                    <a:lnTo>
                      <a:pt x="245" y="63"/>
                    </a:lnTo>
                    <a:lnTo>
                      <a:pt x="236" y="69"/>
                    </a:lnTo>
                    <a:lnTo>
                      <a:pt x="225" y="73"/>
                    </a:lnTo>
                    <a:lnTo>
                      <a:pt x="212" y="73"/>
                    </a:lnTo>
                    <a:lnTo>
                      <a:pt x="197" y="68"/>
                    </a:lnTo>
                    <a:lnTo>
                      <a:pt x="181" y="58"/>
                    </a:lnTo>
                    <a:lnTo>
                      <a:pt x="166" y="43"/>
                    </a:lnTo>
                    <a:lnTo>
                      <a:pt x="160" y="30"/>
                    </a:lnTo>
                    <a:lnTo>
                      <a:pt x="160" y="21"/>
                    </a:lnTo>
                    <a:lnTo>
                      <a:pt x="162" y="19"/>
                    </a:lnTo>
                    <a:lnTo>
                      <a:pt x="159" y="19"/>
                    </a:lnTo>
                    <a:lnTo>
                      <a:pt x="154" y="20"/>
                    </a:lnTo>
                    <a:lnTo>
                      <a:pt x="148" y="26"/>
                    </a:lnTo>
                    <a:lnTo>
                      <a:pt x="143" y="40"/>
                    </a:lnTo>
                    <a:lnTo>
                      <a:pt x="140" y="53"/>
                    </a:lnTo>
                    <a:lnTo>
                      <a:pt x="139" y="60"/>
                    </a:lnTo>
                    <a:lnTo>
                      <a:pt x="136" y="64"/>
                    </a:lnTo>
                    <a:lnTo>
                      <a:pt x="130" y="66"/>
                    </a:lnTo>
                    <a:lnTo>
                      <a:pt x="124" y="67"/>
                    </a:lnTo>
                    <a:lnTo>
                      <a:pt x="112" y="69"/>
                    </a:lnTo>
                    <a:lnTo>
                      <a:pt x="98" y="73"/>
                    </a:lnTo>
                    <a:lnTo>
                      <a:pt x="83" y="79"/>
                    </a:lnTo>
                    <a:lnTo>
                      <a:pt x="68" y="91"/>
                    </a:lnTo>
                    <a:lnTo>
                      <a:pt x="53" y="106"/>
                    </a:lnTo>
                    <a:lnTo>
                      <a:pt x="39" y="128"/>
                    </a:lnTo>
                    <a:lnTo>
                      <a:pt x="29" y="157"/>
                    </a:lnTo>
                    <a:lnTo>
                      <a:pt x="25" y="174"/>
                    </a:lnTo>
                    <a:lnTo>
                      <a:pt x="20" y="196"/>
                    </a:lnTo>
                    <a:lnTo>
                      <a:pt x="16" y="220"/>
                    </a:lnTo>
                    <a:lnTo>
                      <a:pt x="12" y="244"/>
                    </a:lnTo>
                    <a:lnTo>
                      <a:pt x="11" y="269"/>
                    </a:lnTo>
                    <a:lnTo>
                      <a:pt x="11" y="293"/>
                    </a:lnTo>
                    <a:lnTo>
                      <a:pt x="15" y="316"/>
                    </a:lnTo>
                    <a:lnTo>
                      <a:pt x="20" y="336"/>
                    </a:lnTo>
                    <a:lnTo>
                      <a:pt x="30" y="354"/>
                    </a:lnTo>
                    <a:lnTo>
                      <a:pt x="44" y="367"/>
                    </a:lnTo>
                    <a:lnTo>
                      <a:pt x="63" y="374"/>
                    </a:lnTo>
                    <a:lnTo>
                      <a:pt x="87" y="377"/>
                    </a:lnTo>
                    <a:lnTo>
                      <a:pt x="116" y="372"/>
                    </a:lnTo>
                    <a:lnTo>
                      <a:pt x="153" y="359"/>
                    </a:lnTo>
                    <a:lnTo>
                      <a:pt x="196" y="338"/>
                    </a:lnTo>
                    <a:lnTo>
                      <a:pt x="247" y="307"/>
                    </a:lnTo>
                    <a:lnTo>
                      <a:pt x="247" y="301"/>
                    </a:lnTo>
                    <a:lnTo>
                      <a:pt x="247" y="284"/>
                    </a:lnTo>
                    <a:lnTo>
                      <a:pt x="243" y="265"/>
                    </a:lnTo>
                    <a:lnTo>
                      <a:pt x="236" y="248"/>
                    </a:lnTo>
                    <a:lnTo>
                      <a:pt x="234" y="248"/>
                    </a:lnTo>
                    <a:lnTo>
                      <a:pt x="225" y="248"/>
                    </a:lnTo>
                    <a:lnTo>
                      <a:pt x="212" y="249"/>
                    </a:lnTo>
                    <a:lnTo>
                      <a:pt x="197" y="249"/>
                    </a:lnTo>
                    <a:lnTo>
                      <a:pt x="179" y="252"/>
                    </a:lnTo>
                    <a:lnTo>
                      <a:pt x="162" y="254"/>
                    </a:lnTo>
                    <a:lnTo>
                      <a:pt x="144" y="258"/>
                    </a:lnTo>
                    <a:lnTo>
                      <a:pt x="128" y="263"/>
                    </a:lnTo>
                    <a:lnTo>
                      <a:pt x="128" y="262"/>
                    </a:lnTo>
                    <a:lnTo>
                      <a:pt x="126" y="260"/>
                    </a:lnTo>
                    <a:lnTo>
                      <a:pt x="122" y="260"/>
                    </a:lnTo>
                    <a:lnTo>
                      <a:pt x="116" y="263"/>
                    </a:lnTo>
                    <a:lnTo>
                      <a:pt x="109" y="269"/>
                    </a:lnTo>
                    <a:lnTo>
                      <a:pt x="101" y="277"/>
                    </a:lnTo>
                    <a:lnTo>
                      <a:pt x="95" y="286"/>
                    </a:lnTo>
                    <a:lnTo>
                      <a:pt x="92" y="292"/>
                    </a:lnTo>
                    <a:lnTo>
                      <a:pt x="90" y="296"/>
                    </a:lnTo>
                    <a:lnTo>
                      <a:pt x="87" y="295"/>
                    </a:lnTo>
                    <a:lnTo>
                      <a:pt x="87" y="289"/>
                    </a:lnTo>
                    <a:lnTo>
                      <a:pt x="90" y="283"/>
                    </a:lnTo>
                    <a:lnTo>
                      <a:pt x="93" y="277"/>
                    </a:lnTo>
                    <a:lnTo>
                      <a:pt x="98" y="270"/>
                    </a:lnTo>
                    <a:lnTo>
                      <a:pt x="105" y="262"/>
                    </a:lnTo>
                    <a:lnTo>
                      <a:pt x="117" y="254"/>
                    </a:lnTo>
                    <a:lnTo>
                      <a:pt x="119" y="254"/>
                    </a:lnTo>
                    <a:lnTo>
                      <a:pt x="120" y="249"/>
                    </a:lnTo>
                    <a:lnTo>
                      <a:pt x="121" y="227"/>
                    </a:lnTo>
                    <a:lnTo>
                      <a:pt x="119" y="181"/>
                    </a:lnTo>
                    <a:lnTo>
                      <a:pt x="117" y="179"/>
                    </a:lnTo>
                    <a:lnTo>
                      <a:pt x="115" y="177"/>
                    </a:lnTo>
                    <a:lnTo>
                      <a:pt x="115" y="174"/>
                    </a:lnTo>
                    <a:lnTo>
                      <a:pt x="117" y="171"/>
                    </a:lnTo>
                    <a:lnTo>
                      <a:pt x="117" y="169"/>
                    </a:lnTo>
                    <a:lnTo>
                      <a:pt x="114" y="167"/>
                    </a:lnTo>
                    <a:lnTo>
                      <a:pt x="109" y="163"/>
                    </a:lnTo>
                    <a:lnTo>
                      <a:pt x="104" y="159"/>
                    </a:lnTo>
                    <a:lnTo>
                      <a:pt x="100" y="155"/>
                    </a:lnTo>
                    <a:lnTo>
                      <a:pt x="98" y="153"/>
                    </a:lnTo>
                    <a:lnTo>
                      <a:pt x="102" y="150"/>
                    </a:lnTo>
                    <a:lnTo>
                      <a:pt x="112" y="149"/>
                    </a:lnTo>
                    <a:lnTo>
                      <a:pt x="120" y="149"/>
                    </a:lnTo>
                    <a:lnTo>
                      <a:pt x="124" y="150"/>
                    </a:lnTo>
                    <a:lnTo>
                      <a:pt x="126" y="15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07" name="Freeform 197"/>
              <p:cNvSpPr>
                <a:spLocks/>
              </p:cNvSpPr>
              <p:nvPr/>
            </p:nvSpPr>
            <p:spPr bwMode="auto">
              <a:xfrm>
                <a:off x="4314" y="2888"/>
                <a:ext cx="186" cy="291"/>
              </a:xfrm>
              <a:custGeom>
                <a:avLst/>
                <a:gdLst>
                  <a:gd name="T0" fmla="*/ 0 w 186"/>
                  <a:gd name="T1" fmla="*/ 256 h 291"/>
                  <a:gd name="T2" fmla="*/ 8 w 186"/>
                  <a:gd name="T3" fmla="*/ 271 h 291"/>
                  <a:gd name="T4" fmla="*/ 18 w 186"/>
                  <a:gd name="T5" fmla="*/ 281 h 291"/>
                  <a:gd name="T6" fmla="*/ 27 w 186"/>
                  <a:gd name="T7" fmla="*/ 289 h 291"/>
                  <a:gd name="T8" fmla="*/ 31 w 186"/>
                  <a:gd name="T9" fmla="*/ 291 h 291"/>
                  <a:gd name="T10" fmla="*/ 79 w 186"/>
                  <a:gd name="T11" fmla="*/ 289 h 291"/>
                  <a:gd name="T12" fmla="*/ 116 w 186"/>
                  <a:gd name="T13" fmla="*/ 281 h 291"/>
                  <a:gd name="T14" fmla="*/ 145 w 186"/>
                  <a:gd name="T15" fmla="*/ 271 h 291"/>
                  <a:gd name="T16" fmla="*/ 165 w 186"/>
                  <a:gd name="T17" fmla="*/ 257 h 291"/>
                  <a:gd name="T18" fmla="*/ 178 w 186"/>
                  <a:gd name="T19" fmla="*/ 242 h 291"/>
                  <a:gd name="T20" fmla="*/ 184 w 186"/>
                  <a:gd name="T21" fmla="*/ 224 h 291"/>
                  <a:gd name="T22" fmla="*/ 186 w 186"/>
                  <a:gd name="T23" fmla="*/ 204 h 291"/>
                  <a:gd name="T24" fmla="*/ 183 w 186"/>
                  <a:gd name="T25" fmla="*/ 184 h 291"/>
                  <a:gd name="T26" fmla="*/ 176 w 186"/>
                  <a:gd name="T27" fmla="*/ 163 h 291"/>
                  <a:gd name="T28" fmla="*/ 169 w 186"/>
                  <a:gd name="T29" fmla="*/ 144 h 291"/>
                  <a:gd name="T30" fmla="*/ 159 w 186"/>
                  <a:gd name="T31" fmla="*/ 125 h 291"/>
                  <a:gd name="T32" fmla="*/ 147 w 186"/>
                  <a:gd name="T33" fmla="*/ 108 h 291"/>
                  <a:gd name="T34" fmla="*/ 137 w 186"/>
                  <a:gd name="T35" fmla="*/ 91 h 291"/>
                  <a:gd name="T36" fmla="*/ 128 w 186"/>
                  <a:gd name="T37" fmla="*/ 79 h 291"/>
                  <a:gd name="T38" fmla="*/ 122 w 186"/>
                  <a:gd name="T39" fmla="*/ 68 h 291"/>
                  <a:gd name="T40" fmla="*/ 118 w 186"/>
                  <a:gd name="T41" fmla="*/ 62 h 291"/>
                  <a:gd name="T42" fmla="*/ 109 w 186"/>
                  <a:gd name="T43" fmla="*/ 41 h 291"/>
                  <a:gd name="T44" fmla="*/ 99 w 186"/>
                  <a:gd name="T45" fmla="*/ 24 h 291"/>
                  <a:gd name="T46" fmla="*/ 88 w 186"/>
                  <a:gd name="T47" fmla="*/ 13 h 291"/>
                  <a:gd name="T48" fmla="*/ 76 w 186"/>
                  <a:gd name="T49" fmla="*/ 6 h 291"/>
                  <a:gd name="T50" fmla="*/ 66 w 186"/>
                  <a:gd name="T51" fmla="*/ 3 h 291"/>
                  <a:gd name="T52" fmla="*/ 59 w 186"/>
                  <a:gd name="T53" fmla="*/ 0 h 291"/>
                  <a:gd name="T54" fmla="*/ 54 w 186"/>
                  <a:gd name="T55" fmla="*/ 0 h 291"/>
                  <a:gd name="T56" fmla="*/ 51 w 186"/>
                  <a:gd name="T57" fmla="*/ 0 h 291"/>
                  <a:gd name="T58" fmla="*/ 45 w 186"/>
                  <a:gd name="T59" fmla="*/ 6 h 291"/>
                  <a:gd name="T60" fmla="*/ 47 w 186"/>
                  <a:gd name="T61" fmla="*/ 6 h 291"/>
                  <a:gd name="T62" fmla="*/ 52 w 186"/>
                  <a:gd name="T63" fmla="*/ 8 h 291"/>
                  <a:gd name="T64" fmla="*/ 60 w 186"/>
                  <a:gd name="T65" fmla="*/ 9 h 291"/>
                  <a:gd name="T66" fmla="*/ 70 w 186"/>
                  <a:gd name="T67" fmla="*/ 11 h 291"/>
                  <a:gd name="T68" fmla="*/ 80 w 186"/>
                  <a:gd name="T69" fmla="*/ 18 h 291"/>
                  <a:gd name="T70" fmla="*/ 89 w 186"/>
                  <a:gd name="T71" fmla="*/ 25 h 291"/>
                  <a:gd name="T72" fmla="*/ 98 w 186"/>
                  <a:gd name="T73" fmla="*/ 37 h 291"/>
                  <a:gd name="T74" fmla="*/ 104 w 186"/>
                  <a:gd name="T75" fmla="*/ 52 h 291"/>
                  <a:gd name="T76" fmla="*/ 108 w 186"/>
                  <a:gd name="T77" fmla="*/ 62 h 291"/>
                  <a:gd name="T78" fmla="*/ 116 w 186"/>
                  <a:gd name="T79" fmla="*/ 75 h 291"/>
                  <a:gd name="T80" fmla="*/ 126 w 186"/>
                  <a:gd name="T81" fmla="*/ 90 h 291"/>
                  <a:gd name="T82" fmla="*/ 136 w 186"/>
                  <a:gd name="T83" fmla="*/ 106 h 291"/>
                  <a:gd name="T84" fmla="*/ 147 w 186"/>
                  <a:gd name="T85" fmla="*/ 125 h 291"/>
                  <a:gd name="T86" fmla="*/ 157 w 186"/>
                  <a:gd name="T87" fmla="*/ 144 h 291"/>
                  <a:gd name="T88" fmla="*/ 166 w 186"/>
                  <a:gd name="T89" fmla="*/ 163 h 291"/>
                  <a:gd name="T90" fmla="*/ 173 w 186"/>
                  <a:gd name="T91" fmla="*/ 182 h 291"/>
                  <a:gd name="T92" fmla="*/ 176 w 186"/>
                  <a:gd name="T93" fmla="*/ 201 h 291"/>
                  <a:gd name="T94" fmla="*/ 175 w 186"/>
                  <a:gd name="T95" fmla="*/ 220 h 291"/>
                  <a:gd name="T96" fmla="*/ 170 w 186"/>
                  <a:gd name="T97" fmla="*/ 237 h 291"/>
                  <a:gd name="T98" fmla="*/ 157 w 186"/>
                  <a:gd name="T99" fmla="*/ 251 h 291"/>
                  <a:gd name="T100" fmla="*/ 140 w 186"/>
                  <a:gd name="T101" fmla="*/ 263 h 291"/>
                  <a:gd name="T102" fmla="*/ 113 w 186"/>
                  <a:gd name="T103" fmla="*/ 273 h 291"/>
                  <a:gd name="T104" fmla="*/ 79 w 186"/>
                  <a:gd name="T105" fmla="*/ 280 h 291"/>
                  <a:gd name="T106" fmla="*/ 35 w 186"/>
                  <a:gd name="T107" fmla="*/ 282 h 291"/>
                  <a:gd name="T108" fmla="*/ 31 w 186"/>
                  <a:gd name="T109" fmla="*/ 280 h 291"/>
                  <a:gd name="T110" fmla="*/ 23 w 186"/>
                  <a:gd name="T111" fmla="*/ 275 h 291"/>
                  <a:gd name="T112" fmla="*/ 16 w 186"/>
                  <a:gd name="T113" fmla="*/ 267 h 291"/>
                  <a:gd name="T114" fmla="*/ 12 w 186"/>
                  <a:gd name="T115" fmla="*/ 257 h 291"/>
                  <a:gd name="T116" fmla="*/ 9 w 186"/>
                  <a:gd name="T117" fmla="*/ 251 h 291"/>
                  <a:gd name="T118" fmla="*/ 5 w 186"/>
                  <a:gd name="T119" fmla="*/ 252 h 291"/>
                  <a:gd name="T120" fmla="*/ 2 w 186"/>
                  <a:gd name="T121" fmla="*/ 254 h 291"/>
                  <a:gd name="T122" fmla="*/ 0 w 186"/>
                  <a:gd name="T123" fmla="*/ 256 h 29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86"/>
                  <a:gd name="T187" fmla="*/ 0 h 291"/>
                  <a:gd name="T188" fmla="*/ 186 w 186"/>
                  <a:gd name="T189" fmla="*/ 291 h 29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86" h="291">
                    <a:moveTo>
                      <a:pt x="0" y="256"/>
                    </a:moveTo>
                    <a:lnTo>
                      <a:pt x="8" y="271"/>
                    </a:lnTo>
                    <a:lnTo>
                      <a:pt x="18" y="281"/>
                    </a:lnTo>
                    <a:lnTo>
                      <a:pt x="27" y="289"/>
                    </a:lnTo>
                    <a:lnTo>
                      <a:pt x="31" y="291"/>
                    </a:lnTo>
                    <a:lnTo>
                      <a:pt x="79" y="289"/>
                    </a:lnTo>
                    <a:lnTo>
                      <a:pt x="116" y="281"/>
                    </a:lnTo>
                    <a:lnTo>
                      <a:pt x="145" y="271"/>
                    </a:lnTo>
                    <a:lnTo>
                      <a:pt x="165" y="257"/>
                    </a:lnTo>
                    <a:lnTo>
                      <a:pt x="178" y="242"/>
                    </a:lnTo>
                    <a:lnTo>
                      <a:pt x="184" y="224"/>
                    </a:lnTo>
                    <a:lnTo>
                      <a:pt x="186" y="204"/>
                    </a:lnTo>
                    <a:lnTo>
                      <a:pt x="183" y="184"/>
                    </a:lnTo>
                    <a:lnTo>
                      <a:pt x="176" y="163"/>
                    </a:lnTo>
                    <a:lnTo>
                      <a:pt x="169" y="144"/>
                    </a:lnTo>
                    <a:lnTo>
                      <a:pt x="159" y="125"/>
                    </a:lnTo>
                    <a:lnTo>
                      <a:pt x="147" y="108"/>
                    </a:lnTo>
                    <a:lnTo>
                      <a:pt x="137" y="91"/>
                    </a:lnTo>
                    <a:lnTo>
                      <a:pt x="128" y="79"/>
                    </a:lnTo>
                    <a:lnTo>
                      <a:pt x="122" y="68"/>
                    </a:lnTo>
                    <a:lnTo>
                      <a:pt x="118" y="62"/>
                    </a:lnTo>
                    <a:lnTo>
                      <a:pt x="109" y="41"/>
                    </a:lnTo>
                    <a:lnTo>
                      <a:pt x="99" y="24"/>
                    </a:lnTo>
                    <a:lnTo>
                      <a:pt x="88" y="13"/>
                    </a:lnTo>
                    <a:lnTo>
                      <a:pt x="76" y="6"/>
                    </a:lnTo>
                    <a:lnTo>
                      <a:pt x="66" y="3"/>
                    </a:lnTo>
                    <a:lnTo>
                      <a:pt x="59" y="0"/>
                    </a:lnTo>
                    <a:lnTo>
                      <a:pt x="54" y="0"/>
                    </a:lnTo>
                    <a:lnTo>
                      <a:pt x="51" y="0"/>
                    </a:lnTo>
                    <a:lnTo>
                      <a:pt x="45" y="6"/>
                    </a:lnTo>
                    <a:lnTo>
                      <a:pt x="47" y="6"/>
                    </a:lnTo>
                    <a:lnTo>
                      <a:pt x="52" y="8"/>
                    </a:lnTo>
                    <a:lnTo>
                      <a:pt x="60" y="9"/>
                    </a:lnTo>
                    <a:lnTo>
                      <a:pt x="70" y="11"/>
                    </a:lnTo>
                    <a:lnTo>
                      <a:pt x="80" y="18"/>
                    </a:lnTo>
                    <a:lnTo>
                      <a:pt x="89" y="25"/>
                    </a:lnTo>
                    <a:lnTo>
                      <a:pt x="98" y="37"/>
                    </a:lnTo>
                    <a:lnTo>
                      <a:pt x="104" y="52"/>
                    </a:lnTo>
                    <a:lnTo>
                      <a:pt x="108" y="62"/>
                    </a:lnTo>
                    <a:lnTo>
                      <a:pt x="116" y="75"/>
                    </a:lnTo>
                    <a:lnTo>
                      <a:pt x="126" y="90"/>
                    </a:lnTo>
                    <a:lnTo>
                      <a:pt x="136" y="106"/>
                    </a:lnTo>
                    <a:lnTo>
                      <a:pt x="147" y="125"/>
                    </a:lnTo>
                    <a:lnTo>
                      <a:pt x="157" y="144"/>
                    </a:lnTo>
                    <a:lnTo>
                      <a:pt x="166" y="163"/>
                    </a:lnTo>
                    <a:lnTo>
                      <a:pt x="173" y="182"/>
                    </a:lnTo>
                    <a:lnTo>
                      <a:pt x="176" y="201"/>
                    </a:lnTo>
                    <a:lnTo>
                      <a:pt x="175" y="220"/>
                    </a:lnTo>
                    <a:lnTo>
                      <a:pt x="170" y="237"/>
                    </a:lnTo>
                    <a:lnTo>
                      <a:pt x="157" y="251"/>
                    </a:lnTo>
                    <a:lnTo>
                      <a:pt x="140" y="263"/>
                    </a:lnTo>
                    <a:lnTo>
                      <a:pt x="113" y="273"/>
                    </a:lnTo>
                    <a:lnTo>
                      <a:pt x="79" y="280"/>
                    </a:lnTo>
                    <a:lnTo>
                      <a:pt x="35" y="282"/>
                    </a:lnTo>
                    <a:lnTo>
                      <a:pt x="31" y="280"/>
                    </a:lnTo>
                    <a:lnTo>
                      <a:pt x="23" y="275"/>
                    </a:lnTo>
                    <a:lnTo>
                      <a:pt x="16" y="267"/>
                    </a:lnTo>
                    <a:lnTo>
                      <a:pt x="12" y="257"/>
                    </a:lnTo>
                    <a:lnTo>
                      <a:pt x="9" y="251"/>
                    </a:lnTo>
                    <a:lnTo>
                      <a:pt x="5" y="252"/>
                    </a:lnTo>
                    <a:lnTo>
                      <a:pt x="2" y="254"/>
                    </a:lnTo>
                    <a:lnTo>
                      <a:pt x="0" y="2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08" name="Freeform 198"/>
              <p:cNvSpPr>
                <a:spLocks/>
              </p:cNvSpPr>
              <p:nvPr/>
            </p:nvSpPr>
            <p:spPr bwMode="auto">
              <a:xfrm>
                <a:off x="4262" y="2911"/>
                <a:ext cx="60" cy="26"/>
              </a:xfrm>
              <a:custGeom>
                <a:avLst/>
                <a:gdLst>
                  <a:gd name="T0" fmla="*/ 55 w 60"/>
                  <a:gd name="T1" fmla="*/ 1 h 26"/>
                  <a:gd name="T2" fmla="*/ 54 w 60"/>
                  <a:gd name="T3" fmla="*/ 2 h 26"/>
                  <a:gd name="T4" fmla="*/ 50 w 60"/>
                  <a:gd name="T5" fmla="*/ 5 h 26"/>
                  <a:gd name="T6" fmla="*/ 45 w 60"/>
                  <a:gd name="T7" fmla="*/ 10 h 26"/>
                  <a:gd name="T8" fmla="*/ 38 w 60"/>
                  <a:gd name="T9" fmla="*/ 14 h 26"/>
                  <a:gd name="T10" fmla="*/ 31 w 60"/>
                  <a:gd name="T11" fmla="*/ 19 h 26"/>
                  <a:gd name="T12" fmla="*/ 22 w 60"/>
                  <a:gd name="T13" fmla="*/ 21 h 26"/>
                  <a:gd name="T14" fmla="*/ 14 w 60"/>
                  <a:gd name="T15" fmla="*/ 23 h 26"/>
                  <a:gd name="T16" fmla="*/ 7 w 60"/>
                  <a:gd name="T17" fmla="*/ 20 h 26"/>
                  <a:gd name="T18" fmla="*/ 6 w 60"/>
                  <a:gd name="T19" fmla="*/ 20 h 26"/>
                  <a:gd name="T20" fmla="*/ 2 w 60"/>
                  <a:gd name="T21" fmla="*/ 20 h 26"/>
                  <a:gd name="T22" fmla="*/ 0 w 60"/>
                  <a:gd name="T23" fmla="*/ 20 h 26"/>
                  <a:gd name="T24" fmla="*/ 4 w 60"/>
                  <a:gd name="T25" fmla="*/ 24 h 26"/>
                  <a:gd name="T26" fmla="*/ 8 w 60"/>
                  <a:gd name="T27" fmla="*/ 25 h 26"/>
                  <a:gd name="T28" fmla="*/ 14 w 60"/>
                  <a:gd name="T29" fmla="*/ 26 h 26"/>
                  <a:gd name="T30" fmla="*/ 22 w 60"/>
                  <a:gd name="T31" fmla="*/ 26 h 26"/>
                  <a:gd name="T32" fmla="*/ 30 w 60"/>
                  <a:gd name="T33" fmla="*/ 25 h 26"/>
                  <a:gd name="T34" fmla="*/ 38 w 60"/>
                  <a:gd name="T35" fmla="*/ 23 h 26"/>
                  <a:gd name="T36" fmla="*/ 46 w 60"/>
                  <a:gd name="T37" fmla="*/ 19 h 26"/>
                  <a:gd name="T38" fmla="*/ 52 w 60"/>
                  <a:gd name="T39" fmla="*/ 14 h 26"/>
                  <a:gd name="T40" fmla="*/ 57 w 60"/>
                  <a:gd name="T41" fmla="*/ 7 h 26"/>
                  <a:gd name="T42" fmla="*/ 59 w 60"/>
                  <a:gd name="T43" fmla="*/ 6 h 26"/>
                  <a:gd name="T44" fmla="*/ 60 w 60"/>
                  <a:gd name="T45" fmla="*/ 2 h 26"/>
                  <a:gd name="T46" fmla="*/ 60 w 60"/>
                  <a:gd name="T47" fmla="*/ 0 h 26"/>
                  <a:gd name="T48" fmla="*/ 55 w 60"/>
                  <a:gd name="T49" fmla="*/ 1 h 2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26"/>
                  <a:gd name="T77" fmla="*/ 60 w 60"/>
                  <a:gd name="T78" fmla="*/ 26 h 2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26">
                    <a:moveTo>
                      <a:pt x="55" y="1"/>
                    </a:moveTo>
                    <a:lnTo>
                      <a:pt x="54" y="2"/>
                    </a:lnTo>
                    <a:lnTo>
                      <a:pt x="50" y="5"/>
                    </a:lnTo>
                    <a:lnTo>
                      <a:pt x="45" y="10"/>
                    </a:lnTo>
                    <a:lnTo>
                      <a:pt x="38" y="14"/>
                    </a:lnTo>
                    <a:lnTo>
                      <a:pt x="31" y="19"/>
                    </a:lnTo>
                    <a:lnTo>
                      <a:pt x="22" y="21"/>
                    </a:lnTo>
                    <a:lnTo>
                      <a:pt x="14" y="23"/>
                    </a:lnTo>
                    <a:lnTo>
                      <a:pt x="7" y="20"/>
                    </a:lnTo>
                    <a:lnTo>
                      <a:pt x="6" y="20"/>
                    </a:lnTo>
                    <a:lnTo>
                      <a:pt x="2" y="20"/>
                    </a:lnTo>
                    <a:lnTo>
                      <a:pt x="0" y="20"/>
                    </a:lnTo>
                    <a:lnTo>
                      <a:pt x="4" y="24"/>
                    </a:lnTo>
                    <a:lnTo>
                      <a:pt x="8" y="25"/>
                    </a:lnTo>
                    <a:lnTo>
                      <a:pt x="14" y="26"/>
                    </a:lnTo>
                    <a:lnTo>
                      <a:pt x="22" y="26"/>
                    </a:lnTo>
                    <a:lnTo>
                      <a:pt x="30" y="25"/>
                    </a:lnTo>
                    <a:lnTo>
                      <a:pt x="38" y="23"/>
                    </a:lnTo>
                    <a:lnTo>
                      <a:pt x="46" y="19"/>
                    </a:lnTo>
                    <a:lnTo>
                      <a:pt x="52" y="14"/>
                    </a:lnTo>
                    <a:lnTo>
                      <a:pt x="57" y="7"/>
                    </a:lnTo>
                    <a:lnTo>
                      <a:pt x="59" y="6"/>
                    </a:lnTo>
                    <a:lnTo>
                      <a:pt x="60" y="2"/>
                    </a:lnTo>
                    <a:lnTo>
                      <a:pt x="60" y="0"/>
                    </a:lnTo>
                    <a:lnTo>
                      <a:pt x="55"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09" name="Freeform 199"/>
              <p:cNvSpPr>
                <a:spLocks/>
              </p:cNvSpPr>
              <p:nvPr/>
            </p:nvSpPr>
            <p:spPr bwMode="auto">
              <a:xfrm>
                <a:off x="4262" y="2716"/>
                <a:ext cx="71" cy="28"/>
              </a:xfrm>
              <a:custGeom>
                <a:avLst/>
                <a:gdLst>
                  <a:gd name="T0" fmla="*/ 6 w 71"/>
                  <a:gd name="T1" fmla="*/ 25 h 28"/>
                  <a:gd name="T2" fmla="*/ 7 w 71"/>
                  <a:gd name="T3" fmla="*/ 24 h 28"/>
                  <a:gd name="T4" fmla="*/ 11 w 71"/>
                  <a:gd name="T5" fmla="*/ 20 h 28"/>
                  <a:gd name="T6" fmla="*/ 17 w 71"/>
                  <a:gd name="T7" fmla="*/ 15 h 28"/>
                  <a:gd name="T8" fmla="*/ 25 w 71"/>
                  <a:gd name="T9" fmla="*/ 10 h 28"/>
                  <a:gd name="T10" fmla="*/ 33 w 71"/>
                  <a:gd name="T11" fmla="*/ 6 h 28"/>
                  <a:gd name="T12" fmla="*/ 45 w 71"/>
                  <a:gd name="T13" fmla="*/ 5 h 28"/>
                  <a:gd name="T14" fmla="*/ 56 w 71"/>
                  <a:gd name="T15" fmla="*/ 6 h 28"/>
                  <a:gd name="T16" fmla="*/ 69 w 71"/>
                  <a:gd name="T17" fmla="*/ 11 h 28"/>
                  <a:gd name="T18" fmla="*/ 70 w 71"/>
                  <a:gd name="T19" fmla="*/ 11 h 28"/>
                  <a:gd name="T20" fmla="*/ 71 w 71"/>
                  <a:gd name="T21" fmla="*/ 10 h 28"/>
                  <a:gd name="T22" fmla="*/ 70 w 71"/>
                  <a:gd name="T23" fmla="*/ 8 h 28"/>
                  <a:gd name="T24" fmla="*/ 66 w 71"/>
                  <a:gd name="T25" fmla="*/ 5 h 28"/>
                  <a:gd name="T26" fmla="*/ 62 w 71"/>
                  <a:gd name="T27" fmla="*/ 4 h 28"/>
                  <a:gd name="T28" fmla="*/ 57 w 71"/>
                  <a:gd name="T29" fmla="*/ 1 h 28"/>
                  <a:gd name="T30" fmla="*/ 51 w 71"/>
                  <a:gd name="T31" fmla="*/ 0 h 28"/>
                  <a:gd name="T32" fmla="*/ 45 w 71"/>
                  <a:gd name="T33" fmla="*/ 0 h 28"/>
                  <a:gd name="T34" fmla="*/ 36 w 71"/>
                  <a:gd name="T35" fmla="*/ 1 h 28"/>
                  <a:gd name="T36" fmla="*/ 26 w 71"/>
                  <a:gd name="T37" fmla="*/ 5 h 28"/>
                  <a:gd name="T38" fmla="*/ 14 w 71"/>
                  <a:gd name="T39" fmla="*/ 11 h 28"/>
                  <a:gd name="T40" fmla="*/ 2 w 71"/>
                  <a:gd name="T41" fmla="*/ 22 h 28"/>
                  <a:gd name="T42" fmla="*/ 0 w 71"/>
                  <a:gd name="T43" fmla="*/ 23 h 28"/>
                  <a:gd name="T44" fmla="*/ 0 w 71"/>
                  <a:gd name="T45" fmla="*/ 27 h 28"/>
                  <a:gd name="T46" fmla="*/ 0 w 71"/>
                  <a:gd name="T47" fmla="*/ 28 h 28"/>
                  <a:gd name="T48" fmla="*/ 6 w 71"/>
                  <a:gd name="T49" fmla="*/ 25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1"/>
                  <a:gd name="T76" fmla="*/ 0 h 28"/>
                  <a:gd name="T77" fmla="*/ 71 w 7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1" h="28">
                    <a:moveTo>
                      <a:pt x="6" y="25"/>
                    </a:moveTo>
                    <a:lnTo>
                      <a:pt x="7" y="24"/>
                    </a:lnTo>
                    <a:lnTo>
                      <a:pt x="11" y="20"/>
                    </a:lnTo>
                    <a:lnTo>
                      <a:pt x="17" y="15"/>
                    </a:lnTo>
                    <a:lnTo>
                      <a:pt x="25" y="10"/>
                    </a:lnTo>
                    <a:lnTo>
                      <a:pt x="33" y="6"/>
                    </a:lnTo>
                    <a:lnTo>
                      <a:pt x="45" y="5"/>
                    </a:lnTo>
                    <a:lnTo>
                      <a:pt x="56" y="6"/>
                    </a:lnTo>
                    <a:lnTo>
                      <a:pt x="69" y="11"/>
                    </a:lnTo>
                    <a:lnTo>
                      <a:pt x="70" y="11"/>
                    </a:lnTo>
                    <a:lnTo>
                      <a:pt x="71" y="10"/>
                    </a:lnTo>
                    <a:lnTo>
                      <a:pt x="70" y="8"/>
                    </a:lnTo>
                    <a:lnTo>
                      <a:pt x="66" y="5"/>
                    </a:lnTo>
                    <a:lnTo>
                      <a:pt x="62" y="4"/>
                    </a:lnTo>
                    <a:lnTo>
                      <a:pt x="57" y="1"/>
                    </a:lnTo>
                    <a:lnTo>
                      <a:pt x="51" y="0"/>
                    </a:lnTo>
                    <a:lnTo>
                      <a:pt x="45" y="0"/>
                    </a:lnTo>
                    <a:lnTo>
                      <a:pt x="36" y="1"/>
                    </a:lnTo>
                    <a:lnTo>
                      <a:pt x="26" y="5"/>
                    </a:lnTo>
                    <a:lnTo>
                      <a:pt x="14" y="11"/>
                    </a:lnTo>
                    <a:lnTo>
                      <a:pt x="2" y="22"/>
                    </a:lnTo>
                    <a:lnTo>
                      <a:pt x="0" y="23"/>
                    </a:lnTo>
                    <a:lnTo>
                      <a:pt x="0" y="27"/>
                    </a:lnTo>
                    <a:lnTo>
                      <a:pt x="0" y="28"/>
                    </a:lnTo>
                    <a:lnTo>
                      <a:pt x="6" y="2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10" name="Freeform 200"/>
              <p:cNvSpPr>
                <a:spLocks/>
              </p:cNvSpPr>
              <p:nvPr/>
            </p:nvSpPr>
            <p:spPr bwMode="auto">
              <a:xfrm>
                <a:off x="4390" y="2716"/>
                <a:ext cx="24" cy="13"/>
              </a:xfrm>
              <a:custGeom>
                <a:avLst/>
                <a:gdLst>
                  <a:gd name="T0" fmla="*/ 7 w 24"/>
                  <a:gd name="T1" fmla="*/ 5 h 13"/>
                  <a:gd name="T2" fmla="*/ 8 w 24"/>
                  <a:gd name="T3" fmla="*/ 5 h 13"/>
                  <a:gd name="T4" fmla="*/ 13 w 24"/>
                  <a:gd name="T5" fmla="*/ 4 h 13"/>
                  <a:gd name="T6" fmla="*/ 17 w 24"/>
                  <a:gd name="T7" fmla="*/ 6 h 13"/>
                  <a:gd name="T8" fmla="*/ 21 w 24"/>
                  <a:gd name="T9" fmla="*/ 11 h 13"/>
                  <a:gd name="T10" fmla="*/ 21 w 24"/>
                  <a:gd name="T11" fmla="*/ 11 h 13"/>
                  <a:gd name="T12" fmla="*/ 23 w 24"/>
                  <a:gd name="T13" fmla="*/ 13 h 13"/>
                  <a:gd name="T14" fmla="*/ 24 w 24"/>
                  <a:gd name="T15" fmla="*/ 13 h 13"/>
                  <a:gd name="T16" fmla="*/ 24 w 24"/>
                  <a:gd name="T17" fmla="*/ 10 h 13"/>
                  <a:gd name="T18" fmla="*/ 23 w 24"/>
                  <a:gd name="T19" fmla="*/ 6 h 13"/>
                  <a:gd name="T20" fmla="*/ 18 w 24"/>
                  <a:gd name="T21" fmla="*/ 1 h 13"/>
                  <a:gd name="T22" fmla="*/ 10 w 24"/>
                  <a:gd name="T23" fmla="*/ 0 h 13"/>
                  <a:gd name="T24" fmla="*/ 2 w 24"/>
                  <a:gd name="T25" fmla="*/ 3 h 13"/>
                  <a:gd name="T26" fmla="*/ 2 w 24"/>
                  <a:gd name="T27" fmla="*/ 4 h 13"/>
                  <a:gd name="T28" fmla="*/ 0 w 24"/>
                  <a:gd name="T29" fmla="*/ 5 h 13"/>
                  <a:gd name="T30" fmla="*/ 2 w 24"/>
                  <a:gd name="T31" fmla="*/ 6 h 13"/>
                  <a:gd name="T32" fmla="*/ 7 w 24"/>
                  <a:gd name="T33" fmla="*/ 5 h 1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4"/>
                  <a:gd name="T52" fmla="*/ 0 h 13"/>
                  <a:gd name="T53" fmla="*/ 24 w 24"/>
                  <a:gd name="T54" fmla="*/ 13 h 1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4" h="13">
                    <a:moveTo>
                      <a:pt x="7" y="5"/>
                    </a:moveTo>
                    <a:lnTo>
                      <a:pt x="8" y="5"/>
                    </a:lnTo>
                    <a:lnTo>
                      <a:pt x="13" y="4"/>
                    </a:lnTo>
                    <a:lnTo>
                      <a:pt x="17" y="6"/>
                    </a:lnTo>
                    <a:lnTo>
                      <a:pt x="21" y="11"/>
                    </a:lnTo>
                    <a:lnTo>
                      <a:pt x="23" y="13"/>
                    </a:lnTo>
                    <a:lnTo>
                      <a:pt x="24" y="13"/>
                    </a:lnTo>
                    <a:lnTo>
                      <a:pt x="24" y="10"/>
                    </a:lnTo>
                    <a:lnTo>
                      <a:pt x="23" y="6"/>
                    </a:lnTo>
                    <a:lnTo>
                      <a:pt x="18" y="1"/>
                    </a:lnTo>
                    <a:lnTo>
                      <a:pt x="10" y="0"/>
                    </a:lnTo>
                    <a:lnTo>
                      <a:pt x="2" y="3"/>
                    </a:lnTo>
                    <a:lnTo>
                      <a:pt x="2" y="4"/>
                    </a:lnTo>
                    <a:lnTo>
                      <a:pt x="0" y="5"/>
                    </a:lnTo>
                    <a:lnTo>
                      <a:pt x="2" y="6"/>
                    </a:lnTo>
                    <a:lnTo>
                      <a:pt x="7" y="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11" name="Freeform 201"/>
              <p:cNvSpPr>
                <a:spLocks/>
              </p:cNvSpPr>
              <p:nvPr/>
            </p:nvSpPr>
            <p:spPr bwMode="auto">
              <a:xfrm>
                <a:off x="4319" y="2770"/>
                <a:ext cx="11" cy="25"/>
              </a:xfrm>
              <a:custGeom>
                <a:avLst/>
                <a:gdLst>
                  <a:gd name="T0" fmla="*/ 2 w 11"/>
                  <a:gd name="T1" fmla="*/ 7 h 25"/>
                  <a:gd name="T2" fmla="*/ 3 w 11"/>
                  <a:gd name="T3" fmla="*/ 2 h 25"/>
                  <a:gd name="T4" fmla="*/ 5 w 11"/>
                  <a:gd name="T5" fmla="*/ 0 h 25"/>
                  <a:gd name="T6" fmla="*/ 8 w 11"/>
                  <a:gd name="T7" fmla="*/ 2 h 25"/>
                  <a:gd name="T8" fmla="*/ 11 w 11"/>
                  <a:gd name="T9" fmla="*/ 4 h 25"/>
                  <a:gd name="T10" fmla="*/ 11 w 11"/>
                  <a:gd name="T11" fmla="*/ 13 h 25"/>
                  <a:gd name="T12" fmla="*/ 11 w 11"/>
                  <a:gd name="T13" fmla="*/ 21 h 25"/>
                  <a:gd name="T14" fmla="*/ 7 w 11"/>
                  <a:gd name="T15" fmla="*/ 25 h 25"/>
                  <a:gd name="T16" fmla="*/ 2 w 11"/>
                  <a:gd name="T17" fmla="*/ 21 h 25"/>
                  <a:gd name="T18" fmla="*/ 0 w 11"/>
                  <a:gd name="T19" fmla="*/ 17 h 25"/>
                  <a:gd name="T20" fmla="*/ 0 w 11"/>
                  <a:gd name="T21" fmla="*/ 12 h 25"/>
                  <a:gd name="T22" fmla="*/ 2 w 11"/>
                  <a:gd name="T23" fmla="*/ 8 h 25"/>
                  <a:gd name="T24" fmla="*/ 2 w 11"/>
                  <a:gd name="T25" fmla="*/ 7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25"/>
                  <a:gd name="T41" fmla="*/ 11 w 11"/>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25">
                    <a:moveTo>
                      <a:pt x="2" y="7"/>
                    </a:moveTo>
                    <a:lnTo>
                      <a:pt x="3" y="2"/>
                    </a:lnTo>
                    <a:lnTo>
                      <a:pt x="5" y="0"/>
                    </a:lnTo>
                    <a:lnTo>
                      <a:pt x="8" y="2"/>
                    </a:lnTo>
                    <a:lnTo>
                      <a:pt x="11" y="4"/>
                    </a:lnTo>
                    <a:lnTo>
                      <a:pt x="11" y="13"/>
                    </a:lnTo>
                    <a:lnTo>
                      <a:pt x="11" y="21"/>
                    </a:lnTo>
                    <a:lnTo>
                      <a:pt x="7" y="25"/>
                    </a:lnTo>
                    <a:lnTo>
                      <a:pt x="2" y="21"/>
                    </a:lnTo>
                    <a:lnTo>
                      <a:pt x="0" y="17"/>
                    </a:lnTo>
                    <a:lnTo>
                      <a:pt x="0" y="12"/>
                    </a:lnTo>
                    <a:lnTo>
                      <a:pt x="2" y="8"/>
                    </a:lnTo>
                    <a:lnTo>
                      <a:pt x="2"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12" name="Freeform 202"/>
              <p:cNvSpPr>
                <a:spLocks/>
              </p:cNvSpPr>
              <p:nvPr/>
            </p:nvSpPr>
            <p:spPr bwMode="auto">
              <a:xfrm>
                <a:off x="4347" y="2854"/>
                <a:ext cx="31" cy="9"/>
              </a:xfrm>
              <a:custGeom>
                <a:avLst/>
                <a:gdLst>
                  <a:gd name="T0" fmla="*/ 4 w 31"/>
                  <a:gd name="T1" fmla="*/ 9 h 9"/>
                  <a:gd name="T2" fmla="*/ 7 w 31"/>
                  <a:gd name="T3" fmla="*/ 9 h 9"/>
                  <a:gd name="T4" fmla="*/ 13 w 31"/>
                  <a:gd name="T5" fmla="*/ 8 h 9"/>
                  <a:gd name="T6" fmla="*/ 21 w 31"/>
                  <a:gd name="T7" fmla="*/ 6 h 9"/>
                  <a:gd name="T8" fmla="*/ 29 w 31"/>
                  <a:gd name="T9" fmla="*/ 6 h 9"/>
                  <a:gd name="T10" fmla="*/ 31 w 31"/>
                  <a:gd name="T11" fmla="*/ 6 h 9"/>
                  <a:gd name="T12" fmla="*/ 31 w 31"/>
                  <a:gd name="T13" fmla="*/ 5 h 9"/>
                  <a:gd name="T14" fmla="*/ 31 w 31"/>
                  <a:gd name="T15" fmla="*/ 2 h 9"/>
                  <a:gd name="T16" fmla="*/ 28 w 31"/>
                  <a:gd name="T17" fmla="*/ 0 h 9"/>
                  <a:gd name="T18" fmla="*/ 23 w 31"/>
                  <a:gd name="T19" fmla="*/ 0 h 9"/>
                  <a:gd name="T20" fmla="*/ 14 w 31"/>
                  <a:gd name="T21" fmla="*/ 1 h 9"/>
                  <a:gd name="T22" fmla="*/ 5 w 31"/>
                  <a:gd name="T23" fmla="*/ 2 h 9"/>
                  <a:gd name="T24" fmla="*/ 0 w 31"/>
                  <a:gd name="T25" fmla="*/ 5 h 9"/>
                  <a:gd name="T26" fmla="*/ 0 w 31"/>
                  <a:gd name="T27" fmla="*/ 6 h 9"/>
                  <a:gd name="T28" fmla="*/ 0 w 31"/>
                  <a:gd name="T29" fmla="*/ 8 h 9"/>
                  <a:gd name="T30" fmla="*/ 0 w 31"/>
                  <a:gd name="T31" fmla="*/ 9 h 9"/>
                  <a:gd name="T32" fmla="*/ 4 w 31"/>
                  <a:gd name="T33" fmla="*/ 9 h 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1"/>
                  <a:gd name="T52" fmla="*/ 0 h 9"/>
                  <a:gd name="T53" fmla="*/ 31 w 31"/>
                  <a:gd name="T54" fmla="*/ 9 h 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1" h="9">
                    <a:moveTo>
                      <a:pt x="4" y="9"/>
                    </a:moveTo>
                    <a:lnTo>
                      <a:pt x="7" y="9"/>
                    </a:lnTo>
                    <a:lnTo>
                      <a:pt x="13" y="8"/>
                    </a:lnTo>
                    <a:lnTo>
                      <a:pt x="21" y="6"/>
                    </a:lnTo>
                    <a:lnTo>
                      <a:pt x="29" y="6"/>
                    </a:lnTo>
                    <a:lnTo>
                      <a:pt x="31" y="6"/>
                    </a:lnTo>
                    <a:lnTo>
                      <a:pt x="31" y="5"/>
                    </a:lnTo>
                    <a:lnTo>
                      <a:pt x="31" y="2"/>
                    </a:lnTo>
                    <a:lnTo>
                      <a:pt x="28" y="0"/>
                    </a:lnTo>
                    <a:lnTo>
                      <a:pt x="23" y="0"/>
                    </a:lnTo>
                    <a:lnTo>
                      <a:pt x="14" y="1"/>
                    </a:lnTo>
                    <a:lnTo>
                      <a:pt x="5" y="2"/>
                    </a:lnTo>
                    <a:lnTo>
                      <a:pt x="0" y="5"/>
                    </a:lnTo>
                    <a:lnTo>
                      <a:pt x="0" y="6"/>
                    </a:lnTo>
                    <a:lnTo>
                      <a:pt x="0" y="8"/>
                    </a:lnTo>
                    <a:lnTo>
                      <a:pt x="0" y="9"/>
                    </a:lnTo>
                    <a:lnTo>
                      <a:pt x="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13" name="Freeform 203"/>
              <p:cNvSpPr>
                <a:spLocks/>
              </p:cNvSpPr>
              <p:nvPr/>
            </p:nvSpPr>
            <p:spPr bwMode="auto">
              <a:xfrm>
                <a:off x="4221" y="3173"/>
                <a:ext cx="120" cy="59"/>
              </a:xfrm>
              <a:custGeom>
                <a:avLst/>
                <a:gdLst>
                  <a:gd name="T0" fmla="*/ 54 w 120"/>
                  <a:gd name="T1" fmla="*/ 26 h 59"/>
                  <a:gd name="T2" fmla="*/ 68 w 120"/>
                  <a:gd name="T3" fmla="*/ 26 h 59"/>
                  <a:gd name="T4" fmla="*/ 79 w 120"/>
                  <a:gd name="T5" fmla="*/ 24 h 59"/>
                  <a:gd name="T6" fmla="*/ 90 w 120"/>
                  <a:gd name="T7" fmla="*/ 19 h 59"/>
                  <a:gd name="T8" fmla="*/ 98 w 120"/>
                  <a:gd name="T9" fmla="*/ 14 h 59"/>
                  <a:gd name="T10" fmla="*/ 105 w 120"/>
                  <a:gd name="T11" fmla="*/ 9 h 59"/>
                  <a:gd name="T12" fmla="*/ 110 w 120"/>
                  <a:gd name="T13" fmla="*/ 5 h 59"/>
                  <a:gd name="T14" fmla="*/ 112 w 120"/>
                  <a:gd name="T15" fmla="*/ 1 h 59"/>
                  <a:gd name="T16" fmla="*/ 114 w 120"/>
                  <a:gd name="T17" fmla="*/ 0 h 59"/>
                  <a:gd name="T18" fmla="*/ 120 w 120"/>
                  <a:gd name="T19" fmla="*/ 4 h 59"/>
                  <a:gd name="T20" fmla="*/ 119 w 120"/>
                  <a:gd name="T21" fmla="*/ 5 h 59"/>
                  <a:gd name="T22" fmla="*/ 117 w 120"/>
                  <a:gd name="T23" fmla="*/ 7 h 59"/>
                  <a:gd name="T24" fmla="*/ 114 w 120"/>
                  <a:gd name="T25" fmla="*/ 12 h 59"/>
                  <a:gd name="T26" fmla="*/ 107 w 120"/>
                  <a:gd name="T27" fmla="*/ 17 h 59"/>
                  <a:gd name="T28" fmla="*/ 98 w 120"/>
                  <a:gd name="T29" fmla="*/ 22 h 59"/>
                  <a:gd name="T30" fmla="*/ 88 w 120"/>
                  <a:gd name="T31" fmla="*/ 28 h 59"/>
                  <a:gd name="T32" fmla="*/ 76 w 120"/>
                  <a:gd name="T33" fmla="*/ 30 h 59"/>
                  <a:gd name="T34" fmla="*/ 59 w 120"/>
                  <a:gd name="T35" fmla="*/ 31 h 59"/>
                  <a:gd name="T36" fmla="*/ 50 w 120"/>
                  <a:gd name="T37" fmla="*/ 33 h 59"/>
                  <a:gd name="T38" fmla="*/ 47 w 120"/>
                  <a:gd name="T39" fmla="*/ 34 h 59"/>
                  <a:gd name="T40" fmla="*/ 45 w 120"/>
                  <a:gd name="T41" fmla="*/ 38 h 59"/>
                  <a:gd name="T42" fmla="*/ 47 w 120"/>
                  <a:gd name="T43" fmla="*/ 41 h 59"/>
                  <a:gd name="T44" fmla="*/ 48 w 120"/>
                  <a:gd name="T45" fmla="*/ 43 h 59"/>
                  <a:gd name="T46" fmla="*/ 49 w 120"/>
                  <a:gd name="T47" fmla="*/ 44 h 59"/>
                  <a:gd name="T48" fmla="*/ 52 w 120"/>
                  <a:gd name="T49" fmla="*/ 47 h 59"/>
                  <a:gd name="T50" fmla="*/ 53 w 120"/>
                  <a:gd name="T51" fmla="*/ 49 h 59"/>
                  <a:gd name="T52" fmla="*/ 53 w 120"/>
                  <a:gd name="T53" fmla="*/ 53 h 59"/>
                  <a:gd name="T54" fmla="*/ 52 w 120"/>
                  <a:gd name="T55" fmla="*/ 55 h 59"/>
                  <a:gd name="T56" fmla="*/ 48 w 120"/>
                  <a:gd name="T57" fmla="*/ 58 h 59"/>
                  <a:gd name="T58" fmla="*/ 43 w 120"/>
                  <a:gd name="T59" fmla="*/ 59 h 59"/>
                  <a:gd name="T60" fmla="*/ 36 w 120"/>
                  <a:gd name="T61" fmla="*/ 59 h 59"/>
                  <a:gd name="T62" fmla="*/ 30 w 120"/>
                  <a:gd name="T63" fmla="*/ 59 h 59"/>
                  <a:gd name="T64" fmla="*/ 24 w 120"/>
                  <a:gd name="T65" fmla="*/ 58 h 59"/>
                  <a:gd name="T66" fmla="*/ 17 w 120"/>
                  <a:gd name="T67" fmla="*/ 55 h 59"/>
                  <a:gd name="T68" fmla="*/ 16 w 120"/>
                  <a:gd name="T69" fmla="*/ 55 h 59"/>
                  <a:gd name="T70" fmla="*/ 12 w 120"/>
                  <a:gd name="T71" fmla="*/ 54 h 59"/>
                  <a:gd name="T72" fmla="*/ 9 w 120"/>
                  <a:gd name="T73" fmla="*/ 50 h 59"/>
                  <a:gd name="T74" fmla="*/ 7 w 120"/>
                  <a:gd name="T75" fmla="*/ 41 h 59"/>
                  <a:gd name="T76" fmla="*/ 5 w 120"/>
                  <a:gd name="T77" fmla="*/ 41 h 59"/>
                  <a:gd name="T78" fmla="*/ 1 w 120"/>
                  <a:gd name="T79" fmla="*/ 40 h 59"/>
                  <a:gd name="T80" fmla="*/ 0 w 120"/>
                  <a:gd name="T81" fmla="*/ 36 h 59"/>
                  <a:gd name="T82" fmla="*/ 7 w 120"/>
                  <a:gd name="T83" fmla="*/ 28 h 59"/>
                  <a:gd name="T84" fmla="*/ 14 w 120"/>
                  <a:gd name="T85" fmla="*/ 24 h 59"/>
                  <a:gd name="T86" fmla="*/ 12 w 120"/>
                  <a:gd name="T87" fmla="*/ 33 h 59"/>
                  <a:gd name="T88" fmla="*/ 11 w 120"/>
                  <a:gd name="T89" fmla="*/ 43 h 59"/>
                  <a:gd name="T90" fmla="*/ 19 w 120"/>
                  <a:gd name="T91" fmla="*/ 45 h 59"/>
                  <a:gd name="T92" fmla="*/ 20 w 120"/>
                  <a:gd name="T93" fmla="*/ 39 h 59"/>
                  <a:gd name="T94" fmla="*/ 22 w 120"/>
                  <a:gd name="T95" fmla="*/ 31 h 59"/>
                  <a:gd name="T96" fmla="*/ 24 w 120"/>
                  <a:gd name="T97" fmla="*/ 30 h 59"/>
                  <a:gd name="T98" fmla="*/ 25 w 120"/>
                  <a:gd name="T99" fmla="*/ 48 h 59"/>
                  <a:gd name="T100" fmla="*/ 26 w 120"/>
                  <a:gd name="T101" fmla="*/ 50 h 59"/>
                  <a:gd name="T102" fmla="*/ 30 w 120"/>
                  <a:gd name="T103" fmla="*/ 54 h 59"/>
                  <a:gd name="T104" fmla="*/ 38 w 120"/>
                  <a:gd name="T105" fmla="*/ 54 h 59"/>
                  <a:gd name="T106" fmla="*/ 47 w 120"/>
                  <a:gd name="T107" fmla="*/ 53 h 59"/>
                  <a:gd name="T108" fmla="*/ 48 w 120"/>
                  <a:gd name="T109" fmla="*/ 53 h 59"/>
                  <a:gd name="T110" fmla="*/ 49 w 120"/>
                  <a:gd name="T111" fmla="*/ 50 h 59"/>
                  <a:gd name="T112" fmla="*/ 48 w 120"/>
                  <a:gd name="T113" fmla="*/ 49 h 59"/>
                  <a:gd name="T114" fmla="*/ 43 w 120"/>
                  <a:gd name="T115" fmla="*/ 48 h 59"/>
                  <a:gd name="T116" fmla="*/ 38 w 120"/>
                  <a:gd name="T117" fmla="*/ 43 h 59"/>
                  <a:gd name="T118" fmla="*/ 39 w 120"/>
                  <a:gd name="T119" fmla="*/ 35 h 59"/>
                  <a:gd name="T120" fmla="*/ 44 w 120"/>
                  <a:gd name="T121" fmla="*/ 29 h 59"/>
                  <a:gd name="T122" fmla="*/ 54 w 120"/>
                  <a:gd name="T123" fmla="*/ 26 h 5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0"/>
                  <a:gd name="T187" fmla="*/ 0 h 59"/>
                  <a:gd name="T188" fmla="*/ 120 w 120"/>
                  <a:gd name="T189" fmla="*/ 59 h 5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0" h="59">
                    <a:moveTo>
                      <a:pt x="54" y="26"/>
                    </a:moveTo>
                    <a:lnTo>
                      <a:pt x="68" y="26"/>
                    </a:lnTo>
                    <a:lnTo>
                      <a:pt x="79" y="24"/>
                    </a:lnTo>
                    <a:lnTo>
                      <a:pt x="90" y="19"/>
                    </a:lnTo>
                    <a:lnTo>
                      <a:pt x="98" y="14"/>
                    </a:lnTo>
                    <a:lnTo>
                      <a:pt x="105" y="9"/>
                    </a:lnTo>
                    <a:lnTo>
                      <a:pt x="110" y="5"/>
                    </a:lnTo>
                    <a:lnTo>
                      <a:pt x="112" y="1"/>
                    </a:lnTo>
                    <a:lnTo>
                      <a:pt x="114" y="0"/>
                    </a:lnTo>
                    <a:lnTo>
                      <a:pt x="120" y="4"/>
                    </a:lnTo>
                    <a:lnTo>
                      <a:pt x="119" y="5"/>
                    </a:lnTo>
                    <a:lnTo>
                      <a:pt x="117" y="7"/>
                    </a:lnTo>
                    <a:lnTo>
                      <a:pt x="114" y="12"/>
                    </a:lnTo>
                    <a:lnTo>
                      <a:pt x="107" y="17"/>
                    </a:lnTo>
                    <a:lnTo>
                      <a:pt x="98" y="22"/>
                    </a:lnTo>
                    <a:lnTo>
                      <a:pt x="88" y="28"/>
                    </a:lnTo>
                    <a:lnTo>
                      <a:pt x="76" y="30"/>
                    </a:lnTo>
                    <a:lnTo>
                      <a:pt x="59" y="31"/>
                    </a:lnTo>
                    <a:lnTo>
                      <a:pt x="50" y="33"/>
                    </a:lnTo>
                    <a:lnTo>
                      <a:pt x="47" y="34"/>
                    </a:lnTo>
                    <a:lnTo>
                      <a:pt x="45" y="38"/>
                    </a:lnTo>
                    <a:lnTo>
                      <a:pt x="47" y="41"/>
                    </a:lnTo>
                    <a:lnTo>
                      <a:pt x="48" y="43"/>
                    </a:lnTo>
                    <a:lnTo>
                      <a:pt x="49" y="44"/>
                    </a:lnTo>
                    <a:lnTo>
                      <a:pt x="52" y="47"/>
                    </a:lnTo>
                    <a:lnTo>
                      <a:pt x="53" y="49"/>
                    </a:lnTo>
                    <a:lnTo>
                      <a:pt x="53" y="53"/>
                    </a:lnTo>
                    <a:lnTo>
                      <a:pt x="52" y="55"/>
                    </a:lnTo>
                    <a:lnTo>
                      <a:pt x="48" y="58"/>
                    </a:lnTo>
                    <a:lnTo>
                      <a:pt x="43" y="59"/>
                    </a:lnTo>
                    <a:lnTo>
                      <a:pt x="36" y="59"/>
                    </a:lnTo>
                    <a:lnTo>
                      <a:pt x="30" y="59"/>
                    </a:lnTo>
                    <a:lnTo>
                      <a:pt x="24" y="58"/>
                    </a:lnTo>
                    <a:lnTo>
                      <a:pt x="17" y="55"/>
                    </a:lnTo>
                    <a:lnTo>
                      <a:pt x="16" y="55"/>
                    </a:lnTo>
                    <a:lnTo>
                      <a:pt x="12" y="54"/>
                    </a:lnTo>
                    <a:lnTo>
                      <a:pt x="9" y="50"/>
                    </a:lnTo>
                    <a:lnTo>
                      <a:pt x="7" y="41"/>
                    </a:lnTo>
                    <a:lnTo>
                      <a:pt x="5" y="41"/>
                    </a:lnTo>
                    <a:lnTo>
                      <a:pt x="1" y="40"/>
                    </a:lnTo>
                    <a:lnTo>
                      <a:pt x="0" y="36"/>
                    </a:lnTo>
                    <a:lnTo>
                      <a:pt x="7" y="28"/>
                    </a:lnTo>
                    <a:lnTo>
                      <a:pt x="14" y="24"/>
                    </a:lnTo>
                    <a:lnTo>
                      <a:pt x="12" y="33"/>
                    </a:lnTo>
                    <a:lnTo>
                      <a:pt x="11" y="43"/>
                    </a:lnTo>
                    <a:lnTo>
                      <a:pt x="19" y="45"/>
                    </a:lnTo>
                    <a:lnTo>
                      <a:pt x="20" y="39"/>
                    </a:lnTo>
                    <a:lnTo>
                      <a:pt x="22" y="31"/>
                    </a:lnTo>
                    <a:lnTo>
                      <a:pt x="24" y="30"/>
                    </a:lnTo>
                    <a:lnTo>
                      <a:pt x="25" y="48"/>
                    </a:lnTo>
                    <a:lnTo>
                      <a:pt x="26" y="50"/>
                    </a:lnTo>
                    <a:lnTo>
                      <a:pt x="30" y="54"/>
                    </a:lnTo>
                    <a:lnTo>
                      <a:pt x="38" y="54"/>
                    </a:lnTo>
                    <a:lnTo>
                      <a:pt x="47" y="53"/>
                    </a:lnTo>
                    <a:lnTo>
                      <a:pt x="48" y="53"/>
                    </a:lnTo>
                    <a:lnTo>
                      <a:pt x="49" y="50"/>
                    </a:lnTo>
                    <a:lnTo>
                      <a:pt x="48" y="49"/>
                    </a:lnTo>
                    <a:lnTo>
                      <a:pt x="43" y="48"/>
                    </a:lnTo>
                    <a:lnTo>
                      <a:pt x="38" y="43"/>
                    </a:lnTo>
                    <a:lnTo>
                      <a:pt x="39" y="35"/>
                    </a:lnTo>
                    <a:lnTo>
                      <a:pt x="44" y="29"/>
                    </a:lnTo>
                    <a:lnTo>
                      <a:pt x="54"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14" name="Freeform 204"/>
              <p:cNvSpPr>
                <a:spLocks/>
              </p:cNvSpPr>
              <p:nvPr/>
            </p:nvSpPr>
            <p:spPr bwMode="auto">
              <a:xfrm>
                <a:off x="4311" y="3025"/>
                <a:ext cx="124" cy="127"/>
              </a:xfrm>
              <a:custGeom>
                <a:avLst/>
                <a:gdLst>
                  <a:gd name="T0" fmla="*/ 86 w 124"/>
                  <a:gd name="T1" fmla="*/ 101 h 127"/>
                  <a:gd name="T2" fmla="*/ 91 w 124"/>
                  <a:gd name="T3" fmla="*/ 116 h 127"/>
                  <a:gd name="T4" fmla="*/ 77 w 124"/>
                  <a:gd name="T5" fmla="*/ 121 h 127"/>
                  <a:gd name="T6" fmla="*/ 81 w 124"/>
                  <a:gd name="T7" fmla="*/ 115 h 127"/>
                  <a:gd name="T8" fmla="*/ 81 w 124"/>
                  <a:gd name="T9" fmla="*/ 107 h 127"/>
                  <a:gd name="T10" fmla="*/ 60 w 124"/>
                  <a:gd name="T11" fmla="*/ 114 h 127"/>
                  <a:gd name="T12" fmla="*/ 44 w 124"/>
                  <a:gd name="T13" fmla="*/ 116 h 127"/>
                  <a:gd name="T14" fmla="*/ 35 w 124"/>
                  <a:gd name="T15" fmla="*/ 112 h 127"/>
                  <a:gd name="T16" fmla="*/ 13 w 124"/>
                  <a:gd name="T17" fmla="*/ 111 h 127"/>
                  <a:gd name="T18" fmla="*/ 6 w 124"/>
                  <a:gd name="T19" fmla="*/ 125 h 127"/>
                  <a:gd name="T20" fmla="*/ 26 w 124"/>
                  <a:gd name="T21" fmla="*/ 121 h 127"/>
                  <a:gd name="T22" fmla="*/ 59 w 124"/>
                  <a:gd name="T23" fmla="*/ 124 h 127"/>
                  <a:gd name="T24" fmla="*/ 69 w 124"/>
                  <a:gd name="T25" fmla="*/ 120 h 127"/>
                  <a:gd name="T26" fmla="*/ 81 w 124"/>
                  <a:gd name="T27" fmla="*/ 126 h 127"/>
                  <a:gd name="T28" fmla="*/ 98 w 124"/>
                  <a:gd name="T29" fmla="*/ 115 h 127"/>
                  <a:gd name="T30" fmla="*/ 107 w 124"/>
                  <a:gd name="T31" fmla="*/ 111 h 127"/>
                  <a:gd name="T32" fmla="*/ 108 w 124"/>
                  <a:gd name="T33" fmla="*/ 102 h 127"/>
                  <a:gd name="T34" fmla="*/ 117 w 124"/>
                  <a:gd name="T35" fmla="*/ 92 h 127"/>
                  <a:gd name="T36" fmla="*/ 113 w 124"/>
                  <a:gd name="T37" fmla="*/ 81 h 127"/>
                  <a:gd name="T38" fmla="*/ 116 w 124"/>
                  <a:gd name="T39" fmla="*/ 79 h 127"/>
                  <a:gd name="T40" fmla="*/ 122 w 124"/>
                  <a:gd name="T41" fmla="*/ 66 h 127"/>
                  <a:gd name="T42" fmla="*/ 119 w 124"/>
                  <a:gd name="T43" fmla="*/ 47 h 127"/>
                  <a:gd name="T44" fmla="*/ 100 w 124"/>
                  <a:gd name="T45" fmla="*/ 40 h 127"/>
                  <a:gd name="T46" fmla="*/ 73 w 124"/>
                  <a:gd name="T47" fmla="*/ 35 h 127"/>
                  <a:gd name="T48" fmla="*/ 84 w 124"/>
                  <a:gd name="T49" fmla="*/ 15 h 127"/>
                  <a:gd name="T50" fmla="*/ 82 w 124"/>
                  <a:gd name="T51" fmla="*/ 0 h 127"/>
                  <a:gd name="T52" fmla="*/ 65 w 124"/>
                  <a:gd name="T53" fmla="*/ 4 h 127"/>
                  <a:gd name="T54" fmla="*/ 49 w 124"/>
                  <a:gd name="T55" fmla="*/ 11 h 127"/>
                  <a:gd name="T56" fmla="*/ 26 w 124"/>
                  <a:gd name="T57" fmla="*/ 28 h 127"/>
                  <a:gd name="T58" fmla="*/ 15 w 124"/>
                  <a:gd name="T59" fmla="*/ 45 h 127"/>
                  <a:gd name="T60" fmla="*/ 2 w 124"/>
                  <a:gd name="T61" fmla="*/ 60 h 127"/>
                  <a:gd name="T62" fmla="*/ 2 w 124"/>
                  <a:gd name="T63" fmla="*/ 69 h 127"/>
                  <a:gd name="T64" fmla="*/ 20 w 124"/>
                  <a:gd name="T65" fmla="*/ 58 h 127"/>
                  <a:gd name="T66" fmla="*/ 31 w 124"/>
                  <a:gd name="T67" fmla="*/ 38 h 127"/>
                  <a:gd name="T68" fmla="*/ 53 w 124"/>
                  <a:gd name="T69" fmla="*/ 17 h 127"/>
                  <a:gd name="T70" fmla="*/ 77 w 124"/>
                  <a:gd name="T71" fmla="*/ 16 h 127"/>
                  <a:gd name="T72" fmla="*/ 63 w 124"/>
                  <a:gd name="T73" fmla="*/ 38 h 127"/>
                  <a:gd name="T74" fmla="*/ 84 w 124"/>
                  <a:gd name="T75" fmla="*/ 45 h 127"/>
                  <a:gd name="T76" fmla="*/ 112 w 124"/>
                  <a:gd name="T77" fmla="*/ 54 h 127"/>
                  <a:gd name="T78" fmla="*/ 112 w 124"/>
                  <a:gd name="T79" fmla="*/ 72 h 127"/>
                  <a:gd name="T80" fmla="*/ 95 w 124"/>
                  <a:gd name="T81" fmla="*/ 58 h 127"/>
                  <a:gd name="T82" fmla="*/ 91 w 124"/>
                  <a:gd name="T83" fmla="*/ 66 h 127"/>
                  <a:gd name="T84" fmla="*/ 110 w 124"/>
                  <a:gd name="T85" fmla="*/ 83 h 127"/>
                  <a:gd name="T86" fmla="*/ 108 w 124"/>
                  <a:gd name="T87" fmla="*/ 95 h 127"/>
                  <a:gd name="T88" fmla="*/ 91 w 124"/>
                  <a:gd name="T89" fmla="*/ 77 h 127"/>
                  <a:gd name="T90" fmla="*/ 86 w 124"/>
                  <a:gd name="T91" fmla="*/ 82 h 127"/>
                  <a:gd name="T92" fmla="*/ 102 w 124"/>
                  <a:gd name="T93" fmla="*/ 95 h 127"/>
                  <a:gd name="T94" fmla="*/ 100 w 124"/>
                  <a:gd name="T95" fmla="*/ 103 h 127"/>
                  <a:gd name="T96" fmla="*/ 83 w 124"/>
                  <a:gd name="T97" fmla="*/ 91 h 1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24"/>
                  <a:gd name="T148" fmla="*/ 0 h 127"/>
                  <a:gd name="T149" fmla="*/ 124 w 124"/>
                  <a:gd name="T150" fmla="*/ 127 h 1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24" h="127">
                    <a:moveTo>
                      <a:pt x="83" y="91"/>
                    </a:moveTo>
                    <a:lnTo>
                      <a:pt x="82" y="95"/>
                    </a:lnTo>
                    <a:lnTo>
                      <a:pt x="86" y="101"/>
                    </a:lnTo>
                    <a:lnTo>
                      <a:pt x="91" y="106"/>
                    </a:lnTo>
                    <a:lnTo>
                      <a:pt x="93" y="111"/>
                    </a:lnTo>
                    <a:lnTo>
                      <a:pt x="91" y="116"/>
                    </a:lnTo>
                    <a:lnTo>
                      <a:pt x="86" y="120"/>
                    </a:lnTo>
                    <a:lnTo>
                      <a:pt x="79" y="122"/>
                    </a:lnTo>
                    <a:lnTo>
                      <a:pt x="77" y="121"/>
                    </a:lnTo>
                    <a:lnTo>
                      <a:pt x="77" y="119"/>
                    </a:lnTo>
                    <a:lnTo>
                      <a:pt x="78" y="116"/>
                    </a:lnTo>
                    <a:lnTo>
                      <a:pt x="81" y="115"/>
                    </a:lnTo>
                    <a:lnTo>
                      <a:pt x="82" y="114"/>
                    </a:lnTo>
                    <a:lnTo>
                      <a:pt x="82" y="110"/>
                    </a:lnTo>
                    <a:lnTo>
                      <a:pt x="81" y="107"/>
                    </a:lnTo>
                    <a:lnTo>
                      <a:pt x="77" y="106"/>
                    </a:lnTo>
                    <a:lnTo>
                      <a:pt x="72" y="109"/>
                    </a:lnTo>
                    <a:lnTo>
                      <a:pt x="60" y="114"/>
                    </a:lnTo>
                    <a:lnTo>
                      <a:pt x="53" y="116"/>
                    </a:lnTo>
                    <a:lnTo>
                      <a:pt x="46" y="117"/>
                    </a:lnTo>
                    <a:lnTo>
                      <a:pt x="44" y="116"/>
                    </a:lnTo>
                    <a:lnTo>
                      <a:pt x="41" y="115"/>
                    </a:lnTo>
                    <a:lnTo>
                      <a:pt x="39" y="114"/>
                    </a:lnTo>
                    <a:lnTo>
                      <a:pt x="35" y="112"/>
                    </a:lnTo>
                    <a:lnTo>
                      <a:pt x="31" y="111"/>
                    </a:lnTo>
                    <a:lnTo>
                      <a:pt x="21" y="110"/>
                    </a:lnTo>
                    <a:lnTo>
                      <a:pt x="13" y="111"/>
                    </a:lnTo>
                    <a:lnTo>
                      <a:pt x="7" y="112"/>
                    </a:lnTo>
                    <a:lnTo>
                      <a:pt x="6" y="114"/>
                    </a:lnTo>
                    <a:lnTo>
                      <a:pt x="6" y="125"/>
                    </a:lnTo>
                    <a:lnTo>
                      <a:pt x="8" y="124"/>
                    </a:lnTo>
                    <a:lnTo>
                      <a:pt x="16" y="121"/>
                    </a:lnTo>
                    <a:lnTo>
                      <a:pt x="26" y="121"/>
                    </a:lnTo>
                    <a:lnTo>
                      <a:pt x="36" y="125"/>
                    </a:lnTo>
                    <a:lnTo>
                      <a:pt x="48" y="127"/>
                    </a:lnTo>
                    <a:lnTo>
                      <a:pt x="59" y="124"/>
                    </a:lnTo>
                    <a:lnTo>
                      <a:pt x="68" y="120"/>
                    </a:lnTo>
                    <a:lnTo>
                      <a:pt x="72" y="117"/>
                    </a:lnTo>
                    <a:lnTo>
                      <a:pt x="69" y="120"/>
                    </a:lnTo>
                    <a:lnTo>
                      <a:pt x="70" y="124"/>
                    </a:lnTo>
                    <a:lnTo>
                      <a:pt x="73" y="126"/>
                    </a:lnTo>
                    <a:lnTo>
                      <a:pt x="81" y="126"/>
                    </a:lnTo>
                    <a:lnTo>
                      <a:pt x="92" y="124"/>
                    </a:lnTo>
                    <a:lnTo>
                      <a:pt x="97" y="119"/>
                    </a:lnTo>
                    <a:lnTo>
                      <a:pt x="98" y="115"/>
                    </a:lnTo>
                    <a:lnTo>
                      <a:pt x="98" y="114"/>
                    </a:lnTo>
                    <a:lnTo>
                      <a:pt x="103" y="114"/>
                    </a:lnTo>
                    <a:lnTo>
                      <a:pt x="107" y="111"/>
                    </a:lnTo>
                    <a:lnTo>
                      <a:pt x="110" y="107"/>
                    </a:lnTo>
                    <a:lnTo>
                      <a:pt x="110" y="105"/>
                    </a:lnTo>
                    <a:lnTo>
                      <a:pt x="108" y="102"/>
                    </a:lnTo>
                    <a:lnTo>
                      <a:pt x="111" y="102"/>
                    </a:lnTo>
                    <a:lnTo>
                      <a:pt x="115" y="100"/>
                    </a:lnTo>
                    <a:lnTo>
                      <a:pt x="117" y="92"/>
                    </a:lnTo>
                    <a:lnTo>
                      <a:pt x="117" y="88"/>
                    </a:lnTo>
                    <a:lnTo>
                      <a:pt x="116" y="84"/>
                    </a:lnTo>
                    <a:lnTo>
                      <a:pt x="113" y="81"/>
                    </a:lnTo>
                    <a:lnTo>
                      <a:pt x="113" y="79"/>
                    </a:lnTo>
                    <a:lnTo>
                      <a:pt x="115" y="79"/>
                    </a:lnTo>
                    <a:lnTo>
                      <a:pt x="116" y="79"/>
                    </a:lnTo>
                    <a:lnTo>
                      <a:pt x="117" y="78"/>
                    </a:lnTo>
                    <a:lnTo>
                      <a:pt x="120" y="76"/>
                    </a:lnTo>
                    <a:lnTo>
                      <a:pt x="122" y="66"/>
                    </a:lnTo>
                    <a:lnTo>
                      <a:pt x="124" y="58"/>
                    </a:lnTo>
                    <a:lnTo>
                      <a:pt x="121" y="52"/>
                    </a:lnTo>
                    <a:lnTo>
                      <a:pt x="119" y="47"/>
                    </a:lnTo>
                    <a:lnTo>
                      <a:pt x="113" y="44"/>
                    </a:lnTo>
                    <a:lnTo>
                      <a:pt x="106" y="41"/>
                    </a:lnTo>
                    <a:lnTo>
                      <a:pt x="100" y="40"/>
                    </a:lnTo>
                    <a:lnTo>
                      <a:pt x="91" y="39"/>
                    </a:lnTo>
                    <a:lnTo>
                      <a:pt x="78" y="38"/>
                    </a:lnTo>
                    <a:lnTo>
                      <a:pt x="73" y="35"/>
                    </a:lnTo>
                    <a:lnTo>
                      <a:pt x="74" y="31"/>
                    </a:lnTo>
                    <a:lnTo>
                      <a:pt x="78" y="26"/>
                    </a:lnTo>
                    <a:lnTo>
                      <a:pt x="84" y="15"/>
                    </a:lnTo>
                    <a:lnTo>
                      <a:pt x="87" y="7"/>
                    </a:lnTo>
                    <a:lnTo>
                      <a:pt x="86" y="2"/>
                    </a:lnTo>
                    <a:lnTo>
                      <a:pt x="82" y="0"/>
                    </a:lnTo>
                    <a:lnTo>
                      <a:pt x="77" y="0"/>
                    </a:lnTo>
                    <a:lnTo>
                      <a:pt x="70" y="1"/>
                    </a:lnTo>
                    <a:lnTo>
                      <a:pt x="65" y="4"/>
                    </a:lnTo>
                    <a:lnTo>
                      <a:pt x="60" y="5"/>
                    </a:lnTo>
                    <a:lnTo>
                      <a:pt x="55" y="7"/>
                    </a:lnTo>
                    <a:lnTo>
                      <a:pt x="49" y="11"/>
                    </a:lnTo>
                    <a:lnTo>
                      <a:pt x="41" y="16"/>
                    </a:lnTo>
                    <a:lnTo>
                      <a:pt x="34" y="21"/>
                    </a:lnTo>
                    <a:lnTo>
                      <a:pt x="26" y="28"/>
                    </a:lnTo>
                    <a:lnTo>
                      <a:pt x="21" y="34"/>
                    </a:lnTo>
                    <a:lnTo>
                      <a:pt x="16" y="40"/>
                    </a:lnTo>
                    <a:lnTo>
                      <a:pt x="15" y="45"/>
                    </a:lnTo>
                    <a:lnTo>
                      <a:pt x="12" y="53"/>
                    </a:lnTo>
                    <a:lnTo>
                      <a:pt x="7" y="58"/>
                    </a:lnTo>
                    <a:lnTo>
                      <a:pt x="2" y="60"/>
                    </a:lnTo>
                    <a:lnTo>
                      <a:pt x="0" y="60"/>
                    </a:lnTo>
                    <a:lnTo>
                      <a:pt x="0" y="69"/>
                    </a:lnTo>
                    <a:lnTo>
                      <a:pt x="2" y="69"/>
                    </a:lnTo>
                    <a:lnTo>
                      <a:pt x="10" y="68"/>
                    </a:lnTo>
                    <a:lnTo>
                      <a:pt x="16" y="66"/>
                    </a:lnTo>
                    <a:lnTo>
                      <a:pt x="20" y="58"/>
                    </a:lnTo>
                    <a:lnTo>
                      <a:pt x="21" y="52"/>
                    </a:lnTo>
                    <a:lnTo>
                      <a:pt x="25" y="45"/>
                    </a:lnTo>
                    <a:lnTo>
                      <a:pt x="31" y="38"/>
                    </a:lnTo>
                    <a:lnTo>
                      <a:pt x="38" y="29"/>
                    </a:lnTo>
                    <a:lnTo>
                      <a:pt x="45" y="22"/>
                    </a:lnTo>
                    <a:lnTo>
                      <a:pt x="53" y="17"/>
                    </a:lnTo>
                    <a:lnTo>
                      <a:pt x="62" y="14"/>
                    </a:lnTo>
                    <a:lnTo>
                      <a:pt x="69" y="12"/>
                    </a:lnTo>
                    <a:lnTo>
                      <a:pt x="77" y="16"/>
                    </a:lnTo>
                    <a:lnTo>
                      <a:pt x="74" y="22"/>
                    </a:lnTo>
                    <a:lnTo>
                      <a:pt x="67" y="30"/>
                    </a:lnTo>
                    <a:lnTo>
                      <a:pt x="63" y="38"/>
                    </a:lnTo>
                    <a:lnTo>
                      <a:pt x="67" y="41"/>
                    </a:lnTo>
                    <a:lnTo>
                      <a:pt x="74" y="44"/>
                    </a:lnTo>
                    <a:lnTo>
                      <a:pt x="84" y="45"/>
                    </a:lnTo>
                    <a:lnTo>
                      <a:pt x="96" y="47"/>
                    </a:lnTo>
                    <a:lnTo>
                      <a:pt x="106" y="49"/>
                    </a:lnTo>
                    <a:lnTo>
                      <a:pt x="112" y="54"/>
                    </a:lnTo>
                    <a:lnTo>
                      <a:pt x="115" y="62"/>
                    </a:lnTo>
                    <a:lnTo>
                      <a:pt x="112" y="74"/>
                    </a:lnTo>
                    <a:lnTo>
                      <a:pt x="112" y="72"/>
                    </a:lnTo>
                    <a:lnTo>
                      <a:pt x="110" y="68"/>
                    </a:lnTo>
                    <a:lnTo>
                      <a:pt x="105" y="62"/>
                    </a:lnTo>
                    <a:lnTo>
                      <a:pt x="95" y="58"/>
                    </a:lnTo>
                    <a:lnTo>
                      <a:pt x="92" y="59"/>
                    </a:lnTo>
                    <a:lnTo>
                      <a:pt x="89" y="62"/>
                    </a:lnTo>
                    <a:lnTo>
                      <a:pt x="91" y="66"/>
                    </a:lnTo>
                    <a:lnTo>
                      <a:pt x="102" y="73"/>
                    </a:lnTo>
                    <a:lnTo>
                      <a:pt x="106" y="77"/>
                    </a:lnTo>
                    <a:lnTo>
                      <a:pt x="110" y="83"/>
                    </a:lnTo>
                    <a:lnTo>
                      <a:pt x="112" y="91"/>
                    </a:lnTo>
                    <a:lnTo>
                      <a:pt x="111" y="96"/>
                    </a:lnTo>
                    <a:lnTo>
                      <a:pt x="108" y="95"/>
                    </a:lnTo>
                    <a:lnTo>
                      <a:pt x="105" y="88"/>
                    </a:lnTo>
                    <a:lnTo>
                      <a:pt x="98" y="82"/>
                    </a:lnTo>
                    <a:lnTo>
                      <a:pt x="91" y="77"/>
                    </a:lnTo>
                    <a:lnTo>
                      <a:pt x="87" y="77"/>
                    </a:lnTo>
                    <a:lnTo>
                      <a:pt x="86" y="79"/>
                    </a:lnTo>
                    <a:lnTo>
                      <a:pt x="86" y="82"/>
                    </a:lnTo>
                    <a:lnTo>
                      <a:pt x="89" y="83"/>
                    </a:lnTo>
                    <a:lnTo>
                      <a:pt x="96" y="87"/>
                    </a:lnTo>
                    <a:lnTo>
                      <a:pt x="102" y="95"/>
                    </a:lnTo>
                    <a:lnTo>
                      <a:pt x="105" y="101"/>
                    </a:lnTo>
                    <a:lnTo>
                      <a:pt x="103" y="106"/>
                    </a:lnTo>
                    <a:lnTo>
                      <a:pt x="100" y="103"/>
                    </a:lnTo>
                    <a:lnTo>
                      <a:pt x="93" y="97"/>
                    </a:lnTo>
                    <a:lnTo>
                      <a:pt x="88" y="91"/>
                    </a:lnTo>
                    <a:lnTo>
                      <a:pt x="83"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15" name="Freeform 205"/>
              <p:cNvSpPr>
                <a:spLocks/>
              </p:cNvSpPr>
              <p:nvPr/>
            </p:nvSpPr>
            <p:spPr bwMode="auto">
              <a:xfrm>
                <a:off x="4387" y="2988"/>
                <a:ext cx="44" cy="78"/>
              </a:xfrm>
              <a:custGeom>
                <a:avLst/>
                <a:gdLst>
                  <a:gd name="T0" fmla="*/ 0 w 44"/>
                  <a:gd name="T1" fmla="*/ 76 h 78"/>
                  <a:gd name="T2" fmla="*/ 2 w 44"/>
                  <a:gd name="T3" fmla="*/ 68 h 78"/>
                  <a:gd name="T4" fmla="*/ 8 w 44"/>
                  <a:gd name="T5" fmla="*/ 49 h 78"/>
                  <a:gd name="T6" fmla="*/ 17 w 44"/>
                  <a:gd name="T7" fmla="*/ 25 h 78"/>
                  <a:gd name="T8" fmla="*/ 27 w 44"/>
                  <a:gd name="T9" fmla="*/ 1 h 78"/>
                  <a:gd name="T10" fmla="*/ 30 w 44"/>
                  <a:gd name="T11" fmla="*/ 1 h 78"/>
                  <a:gd name="T12" fmla="*/ 36 w 44"/>
                  <a:gd name="T13" fmla="*/ 0 h 78"/>
                  <a:gd name="T14" fmla="*/ 41 w 44"/>
                  <a:gd name="T15" fmla="*/ 1 h 78"/>
                  <a:gd name="T16" fmla="*/ 44 w 44"/>
                  <a:gd name="T17" fmla="*/ 6 h 78"/>
                  <a:gd name="T18" fmla="*/ 40 w 44"/>
                  <a:gd name="T19" fmla="*/ 19 h 78"/>
                  <a:gd name="T20" fmla="*/ 34 w 44"/>
                  <a:gd name="T21" fmla="*/ 39 h 78"/>
                  <a:gd name="T22" fmla="*/ 26 w 44"/>
                  <a:gd name="T23" fmla="*/ 61 h 78"/>
                  <a:gd name="T24" fmla="*/ 19 w 44"/>
                  <a:gd name="T25" fmla="*/ 78 h 78"/>
                  <a:gd name="T26" fmla="*/ 13 w 44"/>
                  <a:gd name="T27" fmla="*/ 76 h 78"/>
                  <a:gd name="T28" fmla="*/ 36 w 44"/>
                  <a:gd name="T29" fmla="*/ 8 h 78"/>
                  <a:gd name="T30" fmla="*/ 31 w 44"/>
                  <a:gd name="T31" fmla="*/ 6 h 78"/>
                  <a:gd name="T32" fmla="*/ 3 w 44"/>
                  <a:gd name="T33" fmla="*/ 76 h 78"/>
                  <a:gd name="T34" fmla="*/ 0 w 44"/>
                  <a:gd name="T35" fmla="*/ 76 h 7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4"/>
                  <a:gd name="T55" fmla="*/ 0 h 78"/>
                  <a:gd name="T56" fmla="*/ 44 w 44"/>
                  <a:gd name="T57" fmla="*/ 78 h 7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4" h="78">
                    <a:moveTo>
                      <a:pt x="0" y="76"/>
                    </a:moveTo>
                    <a:lnTo>
                      <a:pt x="2" y="68"/>
                    </a:lnTo>
                    <a:lnTo>
                      <a:pt x="8" y="49"/>
                    </a:lnTo>
                    <a:lnTo>
                      <a:pt x="17" y="25"/>
                    </a:lnTo>
                    <a:lnTo>
                      <a:pt x="27" y="1"/>
                    </a:lnTo>
                    <a:lnTo>
                      <a:pt x="30" y="1"/>
                    </a:lnTo>
                    <a:lnTo>
                      <a:pt x="36" y="0"/>
                    </a:lnTo>
                    <a:lnTo>
                      <a:pt x="41" y="1"/>
                    </a:lnTo>
                    <a:lnTo>
                      <a:pt x="44" y="6"/>
                    </a:lnTo>
                    <a:lnTo>
                      <a:pt x="40" y="19"/>
                    </a:lnTo>
                    <a:lnTo>
                      <a:pt x="34" y="39"/>
                    </a:lnTo>
                    <a:lnTo>
                      <a:pt x="26" y="61"/>
                    </a:lnTo>
                    <a:lnTo>
                      <a:pt x="19" y="78"/>
                    </a:lnTo>
                    <a:lnTo>
                      <a:pt x="13" y="76"/>
                    </a:lnTo>
                    <a:lnTo>
                      <a:pt x="36" y="8"/>
                    </a:lnTo>
                    <a:lnTo>
                      <a:pt x="31" y="6"/>
                    </a:lnTo>
                    <a:lnTo>
                      <a:pt x="3" y="76"/>
                    </a:lnTo>
                    <a:lnTo>
                      <a:pt x="0" y="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16" name="Freeform 206"/>
              <p:cNvSpPr>
                <a:spLocks/>
              </p:cNvSpPr>
              <p:nvPr/>
            </p:nvSpPr>
            <p:spPr bwMode="auto">
              <a:xfrm>
                <a:off x="4361" y="2961"/>
                <a:ext cx="28" cy="73"/>
              </a:xfrm>
              <a:custGeom>
                <a:avLst/>
                <a:gdLst>
                  <a:gd name="T0" fmla="*/ 27 w 28"/>
                  <a:gd name="T1" fmla="*/ 8 h 73"/>
                  <a:gd name="T2" fmla="*/ 24 w 28"/>
                  <a:gd name="T3" fmla="*/ 11 h 73"/>
                  <a:gd name="T4" fmla="*/ 17 w 28"/>
                  <a:gd name="T5" fmla="*/ 17 h 73"/>
                  <a:gd name="T6" fmla="*/ 10 w 28"/>
                  <a:gd name="T7" fmla="*/ 25 h 73"/>
                  <a:gd name="T8" fmla="*/ 8 w 28"/>
                  <a:gd name="T9" fmla="*/ 32 h 73"/>
                  <a:gd name="T10" fmla="*/ 10 w 28"/>
                  <a:gd name="T11" fmla="*/ 36 h 73"/>
                  <a:gd name="T12" fmla="*/ 15 w 28"/>
                  <a:gd name="T13" fmla="*/ 35 h 73"/>
                  <a:gd name="T14" fmla="*/ 19 w 28"/>
                  <a:gd name="T15" fmla="*/ 32 h 73"/>
                  <a:gd name="T16" fmla="*/ 23 w 28"/>
                  <a:gd name="T17" fmla="*/ 35 h 73"/>
                  <a:gd name="T18" fmla="*/ 23 w 28"/>
                  <a:gd name="T19" fmla="*/ 38 h 73"/>
                  <a:gd name="T20" fmla="*/ 18 w 28"/>
                  <a:gd name="T21" fmla="*/ 40 h 73"/>
                  <a:gd name="T22" fmla="*/ 15 w 28"/>
                  <a:gd name="T23" fmla="*/ 47 h 73"/>
                  <a:gd name="T24" fmla="*/ 18 w 28"/>
                  <a:gd name="T25" fmla="*/ 69 h 73"/>
                  <a:gd name="T26" fmla="*/ 5 w 28"/>
                  <a:gd name="T27" fmla="*/ 73 h 73"/>
                  <a:gd name="T28" fmla="*/ 5 w 28"/>
                  <a:gd name="T29" fmla="*/ 70 h 73"/>
                  <a:gd name="T30" fmla="*/ 5 w 28"/>
                  <a:gd name="T31" fmla="*/ 64 h 73"/>
                  <a:gd name="T32" fmla="*/ 5 w 28"/>
                  <a:gd name="T33" fmla="*/ 55 h 73"/>
                  <a:gd name="T34" fmla="*/ 7 w 28"/>
                  <a:gd name="T35" fmla="*/ 43 h 73"/>
                  <a:gd name="T36" fmla="*/ 5 w 28"/>
                  <a:gd name="T37" fmla="*/ 36 h 73"/>
                  <a:gd name="T38" fmla="*/ 3 w 28"/>
                  <a:gd name="T39" fmla="*/ 31 h 73"/>
                  <a:gd name="T40" fmla="*/ 0 w 28"/>
                  <a:gd name="T41" fmla="*/ 27 h 73"/>
                  <a:gd name="T42" fmla="*/ 4 w 28"/>
                  <a:gd name="T43" fmla="*/ 19 h 73"/>
                  <a:gd name="T44" fmla="*/ 14 w 28"/>
                  <a:gd name="T45" fmla="*/ 8 h 73"/>
                  <a:gd name="T46" fmla="*/ 18 w 28"/>
                  <a:gd name="T47" fmla="*/ 4 h 73"/>
                  <a:gd name="T48" fmla="*/ 20 w 28"/>
                  <a:gd name="T49" fmla="*/ 3 h 73"/>
                  <a:gd name="T50" fmla="*/ 23 w 28"/>
                  <a:gd name="T51" fmla="*/ 0 h 73"/>
                  <a:gd name="T52" fmla="*/ 24 w 28"/>
                  <a:gd name="T53" fmla="*/ 0 h 73"/>
                  <a:gd name="T54" fmla="*/ 27 w 28"/>
                  <a:gd name="T55" fmla="*/ 2 h 73"/>
                  <a:gd name="T56" fmla="*/ 28 w 28"/>
                  <a:gd name="T57" fmla="*/ 4 h 73"/>
                  <a:gd name="T58" fmla="*/ 27 w 28"/>
                  <a:gd name="T59" fmla="*/ 8 h 7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8"/>
                  <a:gd name="T91" fmla="*/ 0 h 73"/>
                  <a:gd name="T92" fmla="*/ 28 w 28"/>
                  <a:gd name="T93" fmla="*/ 73 h 7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8" h="73">
                    <a:moveTo>
                      <a:pt x="27" y="8"/>
                    </a:moveTo>
                    <a:lnTo>
                      <a:pt x="24" y="11"/>
                    </a:lnTo>
                    <a:lnTo>
                      <a:pt x="17" y="17"/>
                    </a:lnTo>
                    <a:lnTo>
                      <a:pt x="10" y="25"/>
                    </a:lnTo>
                    <a:lnTo>
                      <a:pt x="8" y="32"/>
                    </a:lnTo>
                    <a:lnTo>
                      <a:pt x="10" y="36"/>
                    </a:lnTo>
                    <a:lnTo>
                      <a:pt x="15" y="35"/>
                    </a:lnTo>
                    <a:lnTo>
                      <a:pt x="19" y="32"/>
                    </a:lnTo>
                    <a:lnTo>
                      <a:pt x="23" y="35"/>
                    </a:lnTo>
                    <a:lnTo>
                      <a:pt x="23" y="38"/>
                    </a:lnTo>
                    <a:lnTo>
                      <a:pt x="18" y="40"/>
                    </a:lnTo>
                    <a:lnTo>
                      <a:pt x="15" y="47"/>
                    </a:lnTo>
                    <a:lnTo>
                      <a:pt x="18" y="69"/>
                    </a:lnTo>
                    <a:lnTo>
                      <a:pt x="5" y="73"/>
                    </a:lnTo>
                    <a:lnTo>
                      <a:pt x="5" y="70"/>
                    </a:lnTo>
                    <a:lnTo>
                      <a:pt x="5" y="64"/>
                    </a:lnTo>
                    <a:lnTo>
                      <a:pt x="5" y="55"/>
                    </a:lnTo>
                    <a:lnTo>
                      <a:pt x="7" y="43"/>
                    </a:lnTo>
                    <a:lnTo>
                      <a:pt x="5" y="36"/>
                    </a:lnTo>
                    <a:lnTo>
                      <a:pt x="3" y="31"/>
                    </a:lnTo>
                    <a:lnTo>
                      <a:pt x="0" y="27"/>
                    </a:lnTo>
                    <a:lnTo>
                      <a:pt x="4" y="19"/>
                    </a:lnTo>
                    <a:lnTo>
                      <a:pt x="14" y="8"/>
                    </a:lnTo>
                    <a:lnTo>
                      <a:pt x="18" y="4"/>
                    </a:lnTo>
                    <a:lnTo>
                      <a:pt x="20" y="3"/>
                    </a:lnTo>
                    <a:lnTo>
                      <a:pt x="23" y="0"/>
                    </a:lnTo>
                    <a:lnTo>
                      <a:pt x="24" y="0"/>
                    </a:lnTo>
                    <a:lnTo>
                      <a:pt x="27" y="2"/>
                    </a:lnTo>
                    <a:lnTo>
                      <a:pt x="28" y="4"/>
                    </a:lnTo>
                    <a:lnTo>
                      <a:pt x="27"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17" name="Freeform 207"/>
              <p:cNvSpPr>
                <a:spLocks/>
              </p:cNvSpPr>
              <p:nvPr/>
            </p:nvSpPr>
            <p:spPr bwMode="auto">
              <a:xfrm>
                <a:off x="4174" y="3158"/>
                <a:ext cx="601" cy="208"/>
              </a:xfrm>
              <a:custGeom>
                <a:avLst/>
                <a:gdLst>
                  <a:gd name="T0" fmla="*/ 516 w 601"/>
                  <a:gd name="T1" fmla="*/ 35 h 208"/>
                  <a:gd name="T2" fmla="*/ 439 w 601"/>
                  <a:gd name="T3" fmla="*/ 6 h 208"/>
                  <a:gd name="T4" fmla="*/ 337 w 601"/>
                  <a:gd name="T5" fmla="*/ 51 h 208"/>
                  <a:gd name="T6" fmla="*/ 324 w 601"/>
                  <a:gd name="T7" fmla="*/ 67 h 208"/>
                  <a:gd name="T8" fmla="*/ 390 w 601"/>
                  <a:gd name="T9" fmla="*/ 98 h 208"/>
                  <a:gd name="T10" fmla="*/ 478 w 601"/>
                  <a:gd name="T11" fmla="*/ 131 h 208"/>
                  <a:gd name="T12" fmla="*/ 516 w 601"/>
                  <a:gd name="T13" fmla="*/ 112 h 208"/>
                  <a:gd name="T14" fmla="*/ 582 w 601"/>
                  <a:gd name="T15" fmla="*/ 73 h 208"/>
                  <a:gd name="T16" fmla="*/ 599 w 601"/>
                  <a:gd name="T17" fmla="*/ 81 h 208"/>
                  <a:gd name="T18" fmla="*/ 567 w 601"/>
                  <a:gd name="T19" fmla="*/ 107 h 208"/>
                  <a:gd name="T20" fmla="*/ 495 w 601"/>
                  <a:gd name="T21" fmla="*/ 150 h 208"/>
                  <a:gd name="T22" fmla="*/ 433 w 601"/>
                  <a:gd name="T23" fmla="*/ 134 h 208"/>
                  <a:gd name="T24" fmla="*/ 367 w 601"/>
                  <a:gd name="T25" fmla="*/ 107 h 208"/>
                  <a:gd name="T26" fmla="*/ 295 w 601"/>
                  <a:gd name="T27" fmla="*/ 116 h 208"/>
                  <a:gd name="T28" fmla="*/ 267 w 601"/>
                  <a:gd name="T29" fmla="*/ 125 h 208"/>
                  <a:gd name="T30" fmla="*/ 178 w 601"/>
                  <a:gd name="T31" fmla="*/ 164 h 208"/>
                  <a:gd name="T32" fmla="*/ 107 w 601"/>
                  <a:gd name="T33" fmla="*/ 201 h 208"/>
                  <a:gd name="T34" fmla="*/ 94 w 601"/>
                  <a:gd name="T35" fmla="*/ 201 h 208"/>
                  <a:gd name="T36" fmla="*/ 169 w 601"/>
                  <a:gd name="T37" fmla="*/ 159 h 208"/>
                  <a:gd name="T38" fmla="*/ 253 w 601"/>
                  <a:gd name="T39" fmla="*/ 120 h 208"/>
                  <a:gd name="T40" fmla="*/ 156 w 601"/>
                  <a:gd name="T41" fmla="*/ 159 h 208"/>
                  <a:gd name="T42" fmla="*/ 86 w 601"/>
                  <a:gd name="T43" fmla="*/ 192 h 208"/>
                  <a:gd name="T44" fmla="*/ 38 w 601"/>
                  <a:gd name="T45" fmla="*/ 118 h 208"/>
                  <a:gd name="T46" fmla="*/ 1 w 601"/>
                  <a:gd name="T47" fmla="*/ 65 h 208"/>
                  <a:gd name="T48" fmla="*/ 20 w 601"/>
                  <a:gd name="T49" fmla="*/ 73 h 208"/>
                  <a:gd name="T50" fmla="*/ 62 w 601"/>
                  <a:gd name="T51" fmla="*/ 136 h 208"/>
                  <a:gd name="T52" fmla="*/ 106 w 601"/>
                  <a:gd name="T53" fmla="*/ 173 h 208"/>
                  <a:gd name="T54" fmla="*/ 199 w 601"/>
                  <a:gd name="T55" fmla="*/ 130 h 208"/>
                  <a:gd name="T56" fmla="*/ 243 w 601"/>
                  <a:gd name="T57" fmla="*/ 105 h 208"/>
                  <a:gd name="T58" fmla="*/ 191 w 601"/>
                  <a:gd name="T59" fmla="*/ 54 h 208"/>
                  <a:gd name="T60" fmla="*/ 172 w 601"/>
                  <a:gd name="T61" fmla="*/ 16 h 208"/>
                  <a:gd name="T62" fmla="*/ 200 w 601"/>
                  <a:gd name="T63" fmla="*/ 50 h 208"/>
                  <a:gd name="T64" fmla="*/ 262 w 601"/>
                  <a:gd name="T65" fmla="*/ 108 h 208"/>
                  <a:gd name="T66" fmla="*/ 296 w 601"/>
                  <a:gd name="T67" fmla="*/ 102 h 208"/>
                  <a:gd name="T68" fmla="*/ 339 w 601"/>
                  <a:gd name="T69" fmla="*/ 91 h 208"/>
                  <a:gd name="T70" fmla="*/ 323 w 601"/>
                  <a:gd name="T71" fmla="*/ 77 h 208"/>
                  <a:gd name="T72" fmla="*/ 390 w 601"/>
                  <a:gd name="T73" fmla="*/ 111 h 208"/>
                  <a:gd name="T74" fmla="*/ 486 w 601"/>
                  <a:gd name="T75" fmla="*/ 146 h 208"/>
                  <a:gd name="T76" fmla="*/ 518 w 601"/>
                  <a:gd name="T77" fmla="*/ 134 h 208"/>
                  <a:gd name="T78" fmla="*/ 597 w 601"/>
                  <a:gd name="T79" fmla="*/ 78 h 208"/>
                  <a:gd name="T80" fmla="*/ 586 w 601"/>
                  <a:gd name="T81" fmla="*/ 83 h 208"/>
                  <a:gd name="T82" fmla="*/ 553 w 601"/>
                  <a:gd name="T83" fmla="*/ 106 h 208"/>
                  <a:gd name="T84" fmla="*/ 523 w 601"/>
                  <a:gd name="T85" fmla="*/ 124 h 208"/>
                  <a:gd name="T86" fmla="*/ 553 w 601"/>
                  <a:gd name="T87" fmla="*/ 101 h 208"/>
                  <a:gd name="T88" fmla="*/ 592 w 601"/>
                  <a:gd name="T89" fmla="*/ 74 h 208"/>
                  <a:gd name="T90" fmla="*/ 571 w 601"/>
                  <a:gd name="T91" fmla="*/ 81 h 208"/>
                  <a:gd name="T92" fmla="*/ 514 w 601"/>
                  <a:gd name="T93" fmla="*/ 118 h 208"/>
                  <a:gd name="T94" fmla="*/ 478 w 601"/>
                  <a:gd name="T95" fmla="*/ 135 h 208"/>
                  <a:gd name="T96" fmla="*/ 397 w 601"/>
                  <a:gd name="T97" fmla="*/ 107 h 208"/>
                  <a:gd name="T98" fmla="*/ 316 w 601"/>
                  <a:gd name="T99" fmla="*/ 67 h 208"/>
                  <a:gd name="T100" fmla="*/ 334 w 601"/>
                  <a:gd name="T101" fmla="*/ 48 h 208"/>
                  <a:gd name="T102" fmla="*/ 440 w 601"/>
                  <a:gd name="T103" fmla="*/ 1 h 208"/>
                  <a:gd name="T104" fmla="*/ 519 w 601"/>
                  <a:gd name="T105" fmla="*/ 31 h 208"/>
                  <a:gd name="T106" fmla="*/ 596 w 601"/>
                  <a:gd name="T107" fmla="*/ 64 h 20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1"/>
                  <a:gd name="T163" fmla="*/ 0 h 208"/>
                  <a:gd name="T164" fmla="*/ 601 w 601"/>
                  <a:gd name="T165" fmla="*/ 208 h 20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1" h="208">
                    <a:moveTo>
                      <a:pt x="591" y="64"/>
                    </a:moveTo>
                    <a:lnTo>
                      <a:pt x="568" y="55"/>
                    </a:lnTo>
                    <a:lnTo>
                      <a:pt x="542" y="45"/>
                    </a:lnTo>
                    <a:lnTo>
                      <a:pt x="516" y="35"/>
                    </a:lnTo>
                    <a:lnTo>
                      <a:pt x="491" y="26"/>
                    </a:lnTo>
                    <a:lnTo>
                      <a:pt x="470" y="17"/>
                    </a:lnTo>
                    <a:lnTo>
                      <a:pt x="452" y="11"/>
                    </a:lnTo>
                    <a:lnTo>
                      <a:pt x="439" y="6"/>
                    </a:lnTo>
                    <a:lnTo>
                      <a:pt x="435" y="5"/>
                    </a:lnTo>
                    <a:lnTo>
                      <a:pt x="390" y="25"/>
                    </a:lnTo>
                    <a:lnTo>
                      <a:pt x="357" y="41"/>
                    </a:lnTo>
                    <a:lnTo>
                      <a:pt x="337" y="51"/>
                    </a:lnTo>
                    <a:lnTo>
                      <a:pt x="326" y="59"/>
                    </a:lnTo>
                    <a:lnTo>
                      <a:pt x="321" y="64"/>
                    </a:lnTo>
                    <a:lnTo>
                      <a:pt x="323" y="65"/>
                    </a:lnTo>
                    <a:lnTo>
                      <a:pt x="324" y="67"/>
                    </a:lnTo>
                    <a:lnTo>
                      <a:pt x="325" y="67"/>
                    </a:lnTo>
                    <a:lnTo>
                      <a:pt x="342" y="77"/>
                    </a:lnTo>
                    <a:lnTo>
                      <a:pt x="364" y="87"/>
                    </a:lnTo>
                    <a:lnTo>
                      <a:pt x="390" y="98"/>
                    </a:lnTo>
                    <a:lnTo>
                      <a:pt x="418" y="108"/>
                    </a:lnTo>
                    <a:lnTo>
                      <a:pt x="443" y="118"/>
                    </a:lnTo>
                    <a:lnTo>
                      <a:pt x="463" y="126"/>
                    </a:lnTo>
                    <a:lnTo>
                      <a:pt x="478" y="131"/>
                    </a:lnTo>
                    <a:lnTo>
                      <a:pt x="483" y="132"/>
                    </a:lnTo>
                    <a:lnTo>
                      <a:pt x="490" y="129"/>
                    </a:lnTo>
                    <a:lnTo>
                      <a:pt x="501" y="121"/>
                    </a:lnTo>
                    <a:lnTo>
                      <a:pt x="516" y="112"/>
                    </a:lnTo>
                    <a:lnTo>
                      <a:pt x="534" y="101"/>
                    </a:lnTo>
                    <a:lnTo>
                      <a:pt x="552" y="91"/>
                    </a:lnTo>
                    <a:lnTo>
                      <a:pt x="568" y="81"/>
                    </a:lnTo>
                    <a:lnTo>
                      <a:pt x="582" y="73"/>
                    </a:lnTo>
                    <a:lnTo>
                      <a:pt x="591" y="69"/>
                    </a:lnTo>
                    <a:lnTo>
                      <a:pt x="600" y="69"/>
                    </a:lnTo>
                    <a:lnTo>
                      <a:pt x="601" y="74"/>
                    </a:lnTo>
                    <a:lnTo>
                      <a:pt x="599" y="81"/>
                    </a:lnTo>
                    <a:lnTo>
                      <a:pt x="597" y="83"/>
                    </a:lnTo>
                    <a:lnTo>
                      <a:pt x="594" y="87"/>
                    </a:lnTo>
                    <a:lnTo>
                      <a:pt x="583" y="94"/>
                    </a:lnTo>
                    <a:lnTo>
                      <a:pt x="567" y="107"/>
                    </a:lnTo>
                    <a:lnTo>
                      <a:pt x="549" y="120"/>
                    </a:lnTo>
                    <a:lnTo>
                      <a:pt x="530" y="134"/>
                    </a:lnTo>
                    <a:lnTo>
                      <a:pt x="511" y="144"/>
                    </a:lnTo>
                    <a:lnTo>
                      <a:pt x="495" y="150"/>
                    </a:lnTo>
                    <a:lnTo>
                      <a:pt x="482" y="151"/>
                    </a:lnTo>
                    <a:lnTo>
                      <a:pt x="470" y="146"/>
                    </a:lnTo>
                    <a:lnTo>
                      <a:pt x="453" y="140"/>
                    </a:lnTo>
                    <a:lnTo>
                      <a:pt x="433" y="134"/>
                    </a:lnTo>
                    <a:lnTo>
                      <a:pt x="414" y="125"/>
                    </a:lnTo>
                    <a:lnTo>
                      <a:pt x="394" y="118"/>
                    </a:lnTo>
                    <a:lnTo>
                      <a:pt x="378" y="112"/>
                    </a:lnTo>
                    <a:lnTo>
                      <a:pt x="367" y="107"/>
                    </a:lnTo>
                    <a:lnTo>
                      <a:pt x="363" y="106"/>
                    </a:lnTo>
                    <a:lnTo>
                      <a:pt x="334" y="110"/>
                    </a:lnTo>
                    <a:lnTo>
                      <a:pt x="313" y="112"/>
                    </a:lnTo>
                    <a:lnTo>
                      <a:pt x="295" y="116"/>
                    </a:lnTo>
                    <a:lnTo>
                      <a:pt x="282" y="118"/>
                    </a:lnTo>
                    <a:lnTo>
                      <a:pt x="275" y="121"/>
                    </a:lnTo>
                    <a:lnTo>
                      <a:pt x="269" y="124"/>
                    </a:lnTo>
                    <a:lnTo>
                      <a:pt x="267" y="125"/>
                    </a:lnTo>
                    <a:lnTo>
                      <a:pt x="266" y="125"/>
                    </a:lnTo>
                    <a:lnTo>
                      <a:pt x="235" y="137"/>
                    </a:lnTo>
                    <a:lnTo>
                      <a:pt x="206" y="151"/>
                    </a:lnTo>
                    <a:lnTo>
                      <a:pt x="178" y="164"/>
                    </a:lnTo>
                    <a:lnTo>
                      <a:pt x="154" y="177"/>
                    </a:lnTo>
                    <a:lnTo>
                      <a:pt x="134" y="187"/>
                    </a:lnTo>
                    <a:lnTo>
                      <a:pt x="118" y="196"/>
                    </a:lnTo>
                    <a:lnTo>
                      <a:pt x="107" y="201"/>
                    </a:lnTo>
                    <a:lnTo>
                      <a:pt x="104" y="203"/>
                    </a:lnTo>
                    <a:lnTo>
                      <a:pt x="92" y="208"/>
                    </a:lnTo>
                    <a:lnTo>
                      <a:pt x="91" y="206"/>
                    </a:lnTo>
                    <a:lnTo>
                      <a:pt x="94" y="201"/>
                    </a:lnTo>
                    <a:lnTo>
                      <a:pt x="96" y="198"/>
                    </a:lnTo>
                    <a:lnTo>
                      <a:pt x="118" y="186"/>
                    </a:lnTo>
                    <a:lnTo>
                      <a:pt x="143" y="172"/>
                    </a:lnTo>
                    <a:lnTo>
                      <a:pt x="169" y="159"/>
                    </a:lnTo>
                    <a:lnTo>
                      <a:pt x="196" y="146"/>
                    </a:lnTo>
                    <a:lnTo>
                      <a:pt x="220" y="135"/>
                    </a:lnTo>
                    <a:lnTo>
                      <a:pt x="240" y="125"/>
                    </a:lnTo>
                    <a:lnTo>
                      <a:pt x="253" y="120"/>
                    </a:lnTo>
                    <a:lnTo>
                      <a:pt x="258" y="117"/>
                    </a:lnTo>
                    <a:lnTo>
                      <a:pt x="220" y="131"/>
                    </a:lnTo>
                    <a:lnTo>
                      <a:pt x="186" y="145"/>
                    </a:lnTo>
                    <a:lnTo>
                      <a:pt x="156" y="159"/>
                    </a:lnTo>
                    <a:lnTo>
                      <a:pt x="131" y="170"/>
                    </a:lnTo>
                    <a:lnTo>
                      <a:pt x="111" y="179"/>
                    </a:lnTo>
                    <a:lnTo>
                      <a:pt x="96" y="187"/>
                    </a:lnTo>
                    <a:lnTo>
                      <a:pt x="86" y="192"/>
                    </a:lnTo>
                    <a:lnTo>
                      <a:pt x="83" y="193"/>
                    </a:lnTo>
                    <a:lnTo>
                      <a:pt x="67" y="165"/>
                    </a:lnTo>
                    <a:lnTo>
                      <a:pt x="52" y="140"/>
                    </a:lnTo>
                    <a:lnTo>
                      <a:pt x="38" y="118"/>
                    </a:lnTo>
                    <a:lnTo>
                      <a:pt x="25" y="99"/>
                    </a:lnTo>
                    <a:lnTo>
                      <a:pt x="15" y="84"/>
                    </a:lnTo>
                    <a:lnTo>
                      <a:pt x="6" y="73"/>
                    </a:lnTo>
                    <a:lnTo>
                      <a:pt x="1" y="65"/>
                    </a:lnTo>
                    <a:lnTo>
                      <a:pt x="0" y="63"/>
                    </a:lnTo>
                    <a:lnTo>
                      <a:pt x="14" y="64"/>
                    </a:lnTo>
                    <a:lnTo>
                      <a:pt x="15" y="67"/>
                    </a:lnTo>
                    <a:lnTo>
                      <a:pt x="20" y="73"/>
                    </a:lnTo>
                    <a:lnTo>
                      <a:pt x="28" y="84"/>
                    </a:lnTo>
                    <a:lnTo>
                      <a:pt x="38" y="98"/>
                    </a:lnTo>
                    <a:lnTo>
                      <a:pt x="49" y="116"/>
                    </a:lnTo>
                    <a:lnTo>
                      <a:pt x="62" y="136"/>
                    </a:lnTo>
                    <a:lnTo>
                      <a:pt x="76" y="158"/>
                    </a:lnTo>
                    <a:lnTo>
                      <a:pt x="91" y="182"/>
                    </a:lnTo>
                    <a:lnTo>
                      <a:pt x="95" y="179"/>
                    </a:lnTo>
                    <a:lnTo>
                      <a:pt x="106" y="173"/>
                    </a:lnTo>
                    <a:lnTo>
                      <a:pt x="124" y="164"/>
                    </a:lnTo>
                    <a:lnTo>
                      <a:pt x="147" y="154"/>
                    </a:lnTo>
                    <a:lnTo>
                      <a:pt x="172" y="142"/>
                    </a:lnTo>
                    <a:lnTo>
                      <a:pt x="199" y="130"/>
                    </a:lnTo>
                    <a:lnTo>
                      <a:pt x="225" y="120"/>
                    </a:lnTo>
                    <a:lnTo>
                      <a:pt x="252" y="112"/>
                    </a:lnTo>
                    <a:lnTo>
                      <a:pt x="249" y="110"/>
                    </a:lnTo>
                    <a:lnTo>
                      <a:pt x="243" y="105"/>
                    </a:lnTo>
                    <a:lnTo>
                      <a:pt x="233" y="94"/>
                    </a:lnTo>
                    <a:lnTo>
                      <a:pt x="221" y="83"/>
                    </a:lnTo>
                    <a:lnTo>
                      <a:pt x="206" y="69"/>
                    </a:lnTo>
                    <a:lnTo>
                      <a:pt x="191" y="54"/>
                    </a:lnTo>
                    <a:lnTo>
                      <a:pt x="175" y="39"/>
                    </a:lnTo>
                    <a:lnTo>
                      <a:pt x="159" y="22"/>
                    </a:lnTo>
                    <a:lnTo>
                      <a:pt x="171" y="15"/>
                    </a:lnTo>
                    <a:lnTo>
                      <a:pt x="172" y="16"/>
                    </a:lnTo>
                    <a:lnTo>
                      <a:pt x="175" y="20"/>
                    </a:lnTo>
                    <a:lnTo>
                      <a:pt x="180" y="27"/>
                    </a:lnTo>
                    <a:lnTo>
                      <a:pt x="188" y="37"/>
                    </a:lnTo>
                    <a:lnTo>
                      <a:pt x="200" y="50"/>
                    </a:lnTo>
                    <a:lnTo>
                      <a:pt x="215" y="67"/>
                    </a:lnTo>
                    <a:lnTo>
                      <a:pt x="235" y="86"/>
                    </a:lnTo>
                    <a:lnTo>
                      <a:pt x="261" y="108"/>
                    </a:lnTo>
                    <a:lnTo>
                      <a:pt x="262" y="108"/>
                    </a:lnTo>
                    <a:lnTo>
                      <a:pt x="267" y="107"/>
                    </a:lnTo>
                    <a:lnTo>
                      <a:pt x="273" y="106"/>
                    </a:lnTo>
                    <a:lnTo>
                      <a:pt x="283" y="105"/>
                    </a:lnTo>
                    <a:lnTo>
                      <a:pt x="296" y="102"/>
                    </a:lnTo>
                    <a:lnTo>
                      <a:pt x="310" y="99"/>
                    </a:lnTo>
                    <a:lnTo>
                      <a:pt x="326" y="97"/>
                    </a:lnTo>
                    <a:lnTo>
                      <a:pt x="344" y="93"/>
                    </a:lnTo>
                    <a:lnTo>
                      <a:pt x="339" y="91"/>
                    </a:lnTo>
                    <a:lnTo>
                      <a:pt x="329" y="84"/>
                    </a:lnTo>
                    <a:lnTo>
                      <a:pt x="320" y="79"/>
                    </a:lnTo>
                    <a:lnTo>
                      <a:pt x="320" y="75"/>
                    </a:lnTo>
                    <a:lnTo>
                      <a:pt x="323" y="77"/>
                    </a:lnTo>
                    <a:lnTo>
                      <a:pt x="332" y="82"/>
                    </a:lnTo>
                    <a:lnTo>
                      <a:pt x="347" y="89"/>
                    </a:lnTo>
                    <a:lnTo>
                      <a:pt x="366" y="99"/>
                    </a:lnTo>
                    <a:lnTo>
                      <a:pt x="390" y="111"/>
                    </a:lnTo>
                    <a:lnTo>
                      <a:pt x="418" y="122"/>
                    </a:lnTo>
                    <a:lnTo>
                      <a:pt x="449" y="135"/>
                    </a:lnTo>
                    <a:lnTo>
                      <a:pt x="485" y="146"/>
                    </a:lnTo>
                    <a:lnTo>
                      <a:pt x="486" y="146"/>
                    </a:lnTo>
                    <a:lnTo>
                      <a:pt x="489" y="146"/>
                    </a:lnTo>
                    <a:lnTo>
                      <a:pt x="495" y="145"/>
                    </a:lnTo>
                    <a:lnTo>
                      <a:pt x="504" y="141"/>
                    </a:lnTo>
                    <a:lnTo>
                      <a:pt x="518" y="134"/>
                    </a:lnTo>
                    <a:lnTo>
                      <a:pt x="538" y="122"/>
                    </a:lnTo>
                    <a:lnTo>
                      <a:pt x="563" y="105"/>
                    </a:lnTo>
                    <a:lnTo>
                      <a:pt x="596" y="79"/>
                    </a:lnTo>
                    <a:lnTo>
                      <a:pt x="597" y="78"/>
                    </a:lnTo>
                    <a:lnTo>
                      <a:pt x="597" y="77"/>
                    </a:lnTo>
                    <a:lnTo>
                      <a:pt x="596" y="77"/>
                    </a:lnTo>
                    <a:lnTo>
                      <a:pt x="591" y="79"/>
                    </a:lnTo>
                    <a:lnTo>
                      <a:pt x="586" y="83"/>
                    </a:lnTo>
                    <a:lnTo>
                      <a:pt x="580" y="87"/>
                    </a:lnTo>
                    <a:lnTo>
                      <a:pt x="572" y="93"/>
                    </a:lnTo>
                    <a:lnTo>
                      <a:pt x="563" y="99"/>
                    </a:lnTo>
                    <a:lnTo>
                      <a:pt x="553" y="106"/>
                    </a:lnTo>
                    <a:lnTo>
                      <a:pt x="543" y="112"/>
                    </a:lnTo>
                    <a:lnTo>
                      <a:pt x="533" y="118"/>
                    </a:lnTo>
                    <a:lnTo>
                      <a:pt x="521" y="125"/>
                    </a:lnTo>
                    <a:lnTo>
                      <a:pt x="523" y="124"/>
                    </a:lnTo>
                    <a:lnTo>
                      <a:pt x="528" y="120"/>
                    </a:lnTo>
                    <a:lnTo>
                      <a:pt x="534" y="115"/>
                    </a:lnTo>
                    <a:lnTo>
                      <a:pt x="543" y="108"/>
                    </a:lnTo>
                    <a:lnTo>
                      <a:pt x="553" y="101"/>
                    </a:lnTo>
                    <a:lnTo>
                      <a:pt x="566" y="92"/>
                    </a:lnTo>
                    <a:lnTo>
                      <a:pt x="578" y="83"/>
                    </a:lnTo>
                    <a:lnTo>
                      <a:pt x="592" y="74"/>
                    </a:lnTo>
                    <a:lnTo>
                      <a:pt x="591" y="73"/>
                    </a:lnTo>
                    <a:lnTo>
                      <a:pt x="586" y="74"/>
                    </a:lnTo>
                    <a:lnTo>
                      <a:pt x="578" y="77"/>
                    </a:lnTo>
                    <a:lnTo>
                      <a:pt x="571" y="81"/>
                    </a:lnTo>
                    <a:lnTo>
                      <a:pt x="559" y="88"/>
                    </a:lnTo>
                    <a:lnTo>
                      <a:pt x="544" y="98"/>
                    </a:lnTo>
                    <a:lnTo>
                      <a:pt x="529" y="108"/>
                    </a:lnTo>
                    <a:lnTo>
                      <a:pt x="514" y="118"/>
                    </a:lnTo>
                    <a:lnTo>
                      <a:pt x="500" y="127"/>
                    </a:lnTo>
                    <a:lnTo>
                      <a:pt x="490" y="134"/>
                    </a:lnTo>
                    <a:lnTo>
                      <a:pt x="483" y="136"/>
                    </a:lnTo>
                    <a:lnTo>
                      <a:pt x="478" y="135"/>
                    </a:lnTo>
                    <a:lnTo>
                      <a:pt x="467" y="131"/>
                    </a:lnTo>
                    <a:lnTo>
                      <a:pt x="448" y="125"/>
                    </a:lnTo>
                    <a:lnTo>
                      <a:pt x="424" y="117"/>
                    </a:lnTo>
                    <a:lnTo>
                      <a:pt x="397" y="107"/>
                    </a:lnTo>
                    <a:lnTo>
                      <a:pt x="371" y="96"/>
                    </a:lnTo>
                    <a:lnTo>
                      <a:pt x="343" y="82"/>
                    </a:lnTo>
                    <a:lnTo>
                      <a:pt x="318" y="67"/>
                    </a:lnTo>
                    <a:lnTo>
                      <a:pt x="316" y="67"/>
                    </a:lnTo>
                    <a:lnTo>
                      <a:pt x="316" y="64"/>
                    </a:lnTo>
                    <a:lnTo>
                      <a:pt x="316" y="62"/>
                    </a:lnTo>
                    <a:lnTo>
                      <a:pt x="323" y="55"/>
                    </a:lnTo>
                    <a:lnTo>
                      <a:pt x="334" y="48"/>
                    </a:lnTo>
                    <a:lnTo>
                      <a:pt x="356" y="36"/>
                    </a:lnTo>
                    <a:lnTo>
                      <a:pt x="388" y="20"/>
                    </a:lnTo>
                    <a:lnTo>
                      <a:pt x="435" y="0"/>
                    </a:lnTo>
                    <a:lnTo>
                      <a:pt x="440" y="1"/>
                    </a:lnTo>
                    <a:lnTo>
                      <a:pt x="452" y="6"/>
                    </a:lnTo>
                    <a:lnTo>
                      <a:pt x="471" y="12"/>
                    </a:lnTo>
                    <a:lnTo>
                      <a:pt x="494" y="21"/>
                    </a:lnTo>
                    <a:lnTo>
                      <a:pt x="519" y="31"/>
                    </a:lnTo>
                    <a:lnTo>
                      <a:pt x="545" y="43"/>
                    </a:lnTo>
                    <a:lnTo>
                      <a:pt x="572" y="53"/>
                    </a:lnTo>
                    <a:lnTo>
                      <a:pt x="595" y="64"/>
                    </a:lnTo>
                    <a:lnTo>
                      <a:pt x="596" y="64"/>
                    </a:lnTo>
                    <a:lnTo>
                      <a:pt x="597" y="65"/>
                    </a:lnTo>
                    <a:lnTo>
                      <a:pt x="596" y="65"/>
                    </a:lnTo>
                    <a:lnTo>
                      <a:pt x="591"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18" name="Freeform 208"/>
              <p:cNvSpPr>
                <a:spLocks/>
              </p:cNvSpPr>
              <p:nvPr/>
            </p:nvSpPr>
            <p:spPr bwMode="auto">
              <a:xfrm>
                <a:off x="4483" y="3131"/>
                <a:ext cx="69" cy="57"/>
              </a:xfrm>
              <a:custGeom>
                <a:avLst/>
                <a:gdLst>
                  <a:gd name="T0" fmla="*/ 0 w 69"/>
                  <a:gd name="T1" fmla="*/ 8 h 57"/>
                  <a:gd name="T2" fmla="*/ 1 w 69"/>
                  <a:gd name="T3" fmla="*/ 9 h 57"/>
                  <a:gd name="T4" fmla="*/ 6 w 69"/>
                  <a:gd name="T5" fmla="*/ 13 h 57"/>
                  <a:gd name="T6" fmla="*/ 14 w 69"/>
                  <a:gd name="T7" fmla="*/ 19 h 57"/>
                  <a:gd name="T8" fmla="*/ 23 w 69"/>
                  <a:gd name="T9" fmla="*/ 27 h 57"/>
                  <a:gd name="T10" fmla="*/ 31 w 69"/>
                  <a:gd name="T11" fmla="*/ 34 h 57"/>
                  <a:gd name="T12" fmla="*/ 42 w 69"/>
                  <a:gd name="T13" fmla="*/ 42 h 57"/>
                  <a:gd name="T14" fmla="*/ 50 w 69"/>
                  <a:gd name="T15" fmla="*/ 51 h 57"/>
                  <a:gd name="T16" fmla="*/ 58 w 69"/>
                  <a:gd name="T17" fmla="*/ 57 h 57"/>
                  <a:gd name="T18" fmla="*/ 69 w 69"/>
                  <a:gd name="T19" fmla="*/ 53 h 57"/>
                  <a:gd name="T20" fmla="*/ 67 w 69"/>
                  <a:gd name="T21" fmla="*/ 52 h 57"/>
                  <a:gd name="T22" fmla="*/ 62 w 69"/>
                  <a:gd name="T23" fmla="*/ 47 h 57"/>
                  <a:gd name="T24" fmla="*/ 53 w 69"/>
                  <a:gd name="T25" fmla="*/ 40 h 57"/>
                  <a:gd name="T26" fmla="*/ 43 w 69"/>
                  <a:gd name="T27" fmla="*/ 33 h 57"/>
                  <a:gd name="T28" fmla="*/ 33 w 69"/>
                  <a:gd name="T29" fmla="*/ 24 h 57"/>
                  <a:gd name="T30" fmla="*/ 21 w 69"/>
                  <a:gd name="T31" fmla="*/ 15 h 57"/>
                  <a:gd name="T32" fmla="*/ 10 w 69"/>
                  <a:gd name="T33" fmla="*/ 8 h 57"/>
                  <a:gd name="T34" fmla="*/ 1 w 69"/>
                  <a:gd name="T35" fmla="*/ 0 h 57"/>
                  <a:gd name="T36" fmla="*/ 0 w 69"/>
                  <a:gd name="T37" fmla="*/ 8 h 5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9"/>
                  <a:gd name="T58" fmla="*/ 0 h 57"/>
                  <a:gd name="T59" fmla="*/ 69 w 69"/>
                  <a:gd name="T60" fmla="*/ 57 h 5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9" h="57">
                    <a:moveTo>
                      <a:pt x="0" y="8"/>
                    </a:moveTo>
                    <a:lnTo>
                      <a:pt x="1" y="9"/>
                    </a:lnTo>
                    <a:lnTo>
                      <a:pt x="6" y="13"/>
                    </a:lnTo>
                    <a:lnTo>
                      <a:pt x="14" y="19"/>
                    </a:lnTo>
                    <a:lnTo>
                      <a:pt x="23" y="27"/>
                    </a:lnTo>
                    <a:lnTo>
                      <a:pt x="31" y="34"/>
                    </a:lnTo>
                    <a:lnTo>
                      <a:pt x="42" y="42"/>
                    </a:lnTo>
                    <a:lnTo>
                      <a:pt x="50" y="51"/>
                    </a:lnTo>
                    <a:lnTo>
                      <a:pt x="58" y="57"/>
                    </a:lnTo>
                    <a:lnTo>
                      <a:pt x="69" y="53"/>
                    </a:lnTo>
                    <a:lnTo>
                      <a:pt x="67" y="52"/>
                    </a:lnTo>
                    <a:lnTo>
                      <a:pt x="62" y="47"/>
                    </a:lnTo>
                    <a:lnTo>
                      <a:pt x="53" y="40"/>
                    </a:lnTo>
                    <a:lnTo>
                      <a:pt x="43" y="33"/>
                    </a:lnTo>
                    <a:lnTo>
                      <a:pt x="33" y="24"/>
                    </a:lnTo>
                    <a:lnTo>
                      <a:pt x="21" y="15"/>
                    </a:lnTo>
                    <a:lnTo>
                      <a:pt x="10" y="8"/>
                    </a:lnTo>
                    <a:lnTo>
                      <a:pt x="1" y="0"/>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19" name="Freeform 209"/>
              <p:cNvSpPr>
                <a:spLocks/>
              </p:cNvSpPr>
              <p:nvPr/>
            </p:nvSpPr>
            <p:spPr bwMode="auto">
              <a:xfrm>
                <a:off x="4594" y="3462"/>
                <a:ext cx="389" cy="481"/>
              </a:xfrm>
              <a:custGeom>
                <a:avLst/>
                <a:gdLst>
                  <a:gd name="T0" fmla="*/ 19 w 389"/>
                  <a:gd name="T1" fmla="*/ 38 h 481"/>
                  <a:gd name="T2" fmla="*/ 18 w 389"/>
                  <a:gd name="T3" fmla="*/ 45 h 481"/>
                  <a:gd name="T4" fmla="*/ 17 w 389"/>
                  <a:gd name="T5" fmla="*/ 60 h 481"/>
                  <a:gd name="T6" fmla="*/ 19 w 389"/>
                  <a:gd name="T7" fmla="*/ 79 h 481"/>
                  <a:gd name="T8" fmla="*/ 29 w 389"/>
                  <a:gd name="T9" fmla="*/ 94 h 481"/>
                  <a:gd name="T10" fmla="*/ 28 w 389"/>
                  <a:gd name="T11" fmla="*/ 103 h 481"/>
                  <a:gd name="T12" fmla="*/ 23 w 389"/>
                  <a:gd name="T13" fmla="*/ 129 h 481"/>
                  <a:gd name="T14" fmla="*/ 18 w 389"/>
                  <a:gd name="T15" fmla="*/ 170 h 481"/>
                  <a:gd name="T16" fmla="*/ 12 w 389"/>
                  <a:gd name="T17" fmla="*/ 221 h 481"/>
                  <a:gd name="T18" fmla="*/ 5 w 389"/>
                  <a:gd name="T19" fmla="*/ 280 h 481"/>
                  <a:gd name="T20" fmla="*/ 1 w 389"/>
                  <a:gd name="T21" fmla="*/ 346 h 481"/>
                  <a:gd name="T22" fmla="*/ 0 w 389"/>
                  <a:gd name="T23" fmla="*/ 413 h 481"/>
                  <a:gd name="T24" fmla="*/ 3 w 389"/>
                  <a:gd name="T25" fmla="*/ 481 h 481"/>
                  <a:gd name="T26" fmla="*/ 8 w 389"/>
                  <a:gd name="T27" fmla="*/ 480 h 481"/>
                  <a:gd name="T28" fmla="*/ 23 w 389"/>
                  <a:gd name="T29" fmla="*/ 476 h 481"/>
                  <a:gd name="T30" fmla="*/ 44 w 389"/>
                  <a:gd name="T31" fmla="*/ 471 h 481"/>
                  <a:gd name="T32" fmla="*/ 71 w 389"/>
                  <a:gd name="T33" fmla="*/ 466 h 481"/>
                  <a:gd name="T34" fmla="*/ 99 w 389"/>
                  <a:gd name="T35" fmla="*/ 462 h 481"/>
                  <a:gd name="T36" fmla="*/ 127 w 389"/>
                  <a:gd name="T37" fmla="*/ 461 h 481"/>
                  <a:gd name="T38" fmla="*/ 151 w 389"/>
                  <a:gd name="T39" fmla="*/ 463 h 481"/>
                  <a:gd name="T40" fmla="*/ 170 w 389"/>
                  <a:gd name="T41" fmla="*/ 471 h 481"/>
                  <a:gd name="T42" fmla="*/ 189 w 389"/>
                  <a:gd name="T43" fmla="*/ 479 h 481"/>
                  <a:gd name="T44" fmla="*/ 213 w 389"/>
                  <a:gd name="T45" fmla="*/ 480 h 481"/>
                  <a:gd name="T46" fmla="*/ 239 w 389"/>
                  <a:gd name="T47" fmla="*/ 479 h 481"/>
                  <a:gd name="T48" fmla="*/ 266 w 389"/>
                  <a:gd name="T49" fmla="*/ 475 h 481"/>
                  <a:gd name="T50" fmla="*/ 291 w 389"/>
                  <a:gd name="T51" fmla="*/ 470 h 481"/>
                  <a:gd name="T52" fmla="*/ 313 w 389"/>
                  <a:gd name="T53" fmla="*/ 465 h 481"/>
                  <a:gd name="T54" fmla="*/ 327 w 389"/>
                  <a:gd name="T55" fmla="*/ 461 h 481"/>
                  <a:gd name="T56" fmla="*/ 332 w 389"/>
                  <a:gd name="T57" fmla="*/ 460 h 481"/>
                  <a:gd name="T58" fmla="*/ 344 w 389"/>
                  <a:gd name="T59" fmla="*/ 153 h 481"/>
                  <a:gd name="T60" fmla="*/ 348 w 389"/>
                  <a:gd name="T61" fmla="*/ 150 h 481"/>
                  <a:gd name="T62" fmla="*/ 356 w 389"/>
                  <a:gd name="T63" fmla="*/ 137 h 481"/>
                  <a:gd name="T64" fmla="*/ 360 w 389"/>
                  <a:gd name="T65" fmla="*/ 122 h 481"/>
                  <a:gd name="T66" fmla="*/ 352 w 389"/>
                  <a:gd name="T67" fmla="*/ 103 h 481"/>
                  <a:gd name="T68" fmla="*/ 389 w 389"/>
                  <a:gd name="T69" fmla="*/ 50 h 481"/>
                  <a:gd name="T70" fmla="*/ 325 w 389"/>
                  <a:gd name="T71" fmla="*/ 57 h 481"/>
                  <a:gd name="T72" fmla="*/ 289 w 389"/>
                  <a:gd name="T73" fmla="*/ 0 h 481"/>
                  <a:gd name="T74" fmla="*/ 242 w 389"/>
                  <a:gd name="T75" fmla="*/ 73 h 481"/>
                  <a:gd name="T76" fmla="*/ 239 w 389"/>
                  <a:gd name="T77" fmla="*/ 73 h 481"/>
                  <a:gd name="T78" fmla="*/ 233 w 389"/>
                  <a:gd name="T79" fmla="*/ 71 h 481"/>
                  <a:gd name="T80" fmla="*/ 223 w 389"/>
                  <a:gd name="T81" fmla="*/ 70 h 481"/>
                  <a:gd name="T82" fmla="*/ 209 w 389"/>
                  <a:gd name="T83" fmla="*/ 67 h 481"/>
                  <a:gd name="T84" fmla="*/ 194 w 389"/>
                  <a:gd name="T85" fmla="*/ 65 h 481"/>
                  <a:gd name="T86" fmla="*/ 176 w 389"/>
                  <a:gd name="T87" fmla="*/ 62 h 481"/>
                  <a:gd name="T88" fmla="*/ 157 w 389"/>
                  <a:gd name="T89" fmla="*/ 59 h 481"/>
                  <a:gd name="T90" fmla="*/ 137 w 389"/>
                  <a:gd name="T91" fmla="*/ 56 h 481"/>
                  <a:gd name="T92" fmla="*/ 117 w 389"/>
                  <a:gd name="T93" fmla="*/ 52 h 481"/>
                  <a:gd name="T94" fmla="*/ 96 w 389"/>
                  <a:gd name="T95" fmla="*/ 50 h 481"/>
                  <a:gd name="T96" fmla="*/ 79 w 389"/>
                  <a:gd name="T97" fmla="*/ 47 h 481"/>
                  <a:gd name="T98" fmla="*/ 61 w 389"/>
                  <a:gd name="T99" fmla="*/ 45 h 481"/>
                  <a:gd name="T100" fmla="*/ 46 w 389"/>
                  <a:gd name="T101" fmla="*/ 42 h 481"/>
                  <a:gd name="T102" fmla="*/ 33 w 389"/>
                  <a:gd name="T103" fmla="*/ 40 h 481"/>
                  <a:gd name="T104" fmla="*/ 24 w 389"/>
                  <a:gd name="T105" fmla="*/ 38 h 481"/>
                  <a:gd name="T106" fmla="*/ 19 w 389"/>
                  <a:gd name="T107" fmla="*/ 38 h 48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389"/>
                  <a:gd name="T163" fmla="*/ 0 h 481"/>
                  <a:gd name="T164" fmla="*/ 389 w 389"/>
                  <a:gd name="T165" fmla="*/ 481 h 481"/>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389" h="481">
                    <a:moveTo>
                      <a:pt x="19" y="38"/>
                    </a:moveTo>
                    <a:lnTo>
                      <a:pt x="18" y="45"/>
                    </a:lnTo>
                    <a:lnTo>
                      <a:pt x="17" y="60"/>
                    </a:lnTo>
                    <a:lnTo>
                      <a:pt x="19" y="79"/>
                    </a:lnTo>
                    <a:lnTo>
                      <a:pt x="29" y="94"/>
                    </a:lnTo>
                    <a:lnTo>
                      <a:pt x="28" y="103"/>
                    </a:lnTo>
                    <a:lnTo>
                      <a:pt x="23" y="129"/>
                    </a:lnTo>
                    <a:lnTo>
                      <a:pt x="18" y="170"/>
                    </a:lnTo>
                    <a:lnTo>
                      <a:pt x="12" y="221"/>
                    </a:lnTo>
                    <a:lnTo>
                      <a:pt x="5" y="280"/>
                    </a:lnTo>
                    <a:lnTo>
                      <a:pt x="1" y="346"/>
                    </a:lnTo>
                    <a:lnTo>
                      <a:pt x="0" y="413"/>
                    </a:lnTo>
                    <a:lnTo>
                      <a:pt x="3" y="481"/>
                    </a:lnTo>
                    <a:lnTo>
                      <a:pt x="8" y="480"/>
                    </a:lnTo>
                    <a:lnTo>
                      <a:pt x="23" y="476"/>
                    </a:lnTo>
                    <a:lnTo>
                      <a:pt x="44" y="471"/>
                    </a:lnTo>
                    <a:lnTo>
                      <a:pt x="71" y="466"/>
                    </a:lnTo>
                    <a:lnTo>
                      <a:pt x="99" y="462"/>
                    </a:lnTo>
                    <a:lnTo>
                      <a:pt x="127" y="461"/>
                    </a:lnTo>
                    <a:lnTo>
                      <a:pt x="151" y="463"/>
                    </a:lnTo>
                    <a:lnTo>
                      <a:pt x="170" y="471"/>
                    </a:lnTo>
                    <a:lnTo>
                      <a:pt x="189" y="479"/>
                    </a:lnTo>
                    <a:lnTo>
                      <a:pt x="213" y="480"/>
                    </a:lnTo>
                    <a:lnTo>
                      <a:pt x="239" y="479"/>
                    </a:lnTo>
                    <a:lnTo>
                      <a:pt x="266" y="475"/>
                    </a:lnTo>
                    <a:lnTo>
                      <a:pt x="291" y="470"/>
                    </a:lnTo>
                    <a:lnTo>
                      <a:pt x="313" y="465"/>
                    </a:lnTo>
                    <a:lnTo>
                      <a:pt x="327" y="461"/>
                    </a:lnTo>
                    <a:lnTo>
                      <a:pt x="332" y="460"/>
                    </a:lnTo>
                    <a:lnTo>
                      <a:pt x="344" y="153"/>
                    </a:lnTo>
                    <a:lnTo>
                      <a:pt x="348" y="150"/>
                    </a:lnTo>
                    <a:lnTo>
                      <a:pt x="356" y="137"/>
                    </a:lnTo>
                    <a:lnTo>
                      <a:pt x="360" y="122"/>
                    </a:lnTo>
                    <a:lnTo>
                      <a:pt x="352" y="103"/>
                    </a:lnTo>
                    <a:lnTo>
                      <a:pt x="389" y="50"/>
                    </a:lnTo>
                    <a:lnTo>
                      <a:pt x="325" y="57"/>
                    </a:lnTo>
                    <a:lnTo>
                      <a:pt x="289" y="0"/>
                    </a:lnTo>
                    <a:lnTo>
                      <a:pt x="242" y="73"/>
                    </a:lnTo>
                    <a:lnTo>
                      <a:pt x="239" y="73"/>
                    </a:lnTo>
                    <a:lnTo>
                      <a:pt x="233" y="71"/>
                    </a:lnTo>
                    <a:lnTo>
                      <a:pt x="223" y="70"/>
                    </a:lnTo>
                    <a:lnTo>
                      <a:pt x="209" y="67"/>
                    </a:lnTo>
                    <a:lnTo>
                      <a:pt x="194" y="65"/>
                    </a:lnTo>
                    <a:lnTo>
                      <a:pt x="176" y="62"/>
                    </a:lnTo>
                    <a:lnTo>
                      <a:pt x="157" y="59"/>
                    </a:lnTo>
                    <a:lnTo>
                      <a:pt x="137" y="56"/>
                    </a:lnTo>
                    <a:lnTo>
                      <a:pt x="117" y="52"/>
                    </a:lnTo>
                    <a:lnTo>
                      <a:pt x="96" y="50"/>
                    </a:lnTo>
                    <a:lnTo>
                      <a:pt x="79" y="47"/>
                    </a:lnTo>
                    <a:lnTo>
                      <a:pt x="61" y="45"/>
                    </a:lnTo>
                    <a:lnTo>
                      <a:pt x="46" y="42"/>
                    </a:lnTo>
                    <a:lnTo>
                      <a:pt x="33" y="40"/>
                    </a:lnTo>
                    <a:lnTo>
                      <a:pt x="24" y="38"/>
                    </a:lnTo>
                    <a:lnTo>
                      <a:pt x="19" y="38"/>
                    </a:lnTo>
                    <a:close/>
                  </a:path>
                </a:pathLst>
              </a:custGeom>
              <a:solidFill>
                <a:srgbClr val="35AA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20" name="Freeform 210"/>
              <p:cNvSpPr>
                <a:spLocks/>
              </p:cNvSpPr>
              <p:nvPr/>
            </p:nvSpPr>
            <p:spPr bwMode="auto">
              <a:xfrm>
                <a:off x="4797" y="2592"/>
                <a:ext cx="134" cy="182"/>
              </a:xfrm>
              <a:custGeom>
                <a:avLst/>
                <a:gdLst>
                  <a:gd name="T0" fmla="*/ 0 w 134"/>
                  <a:gd name="T1" fmla="*/ 48 h 182"/>
                  <a:gd name="T2" fmla="*/ 11 w 134"/>
                  <a:gd name="T3" fmla="*/ 43 h 182"/>
                  <a:gd name="T4" fmla="*/ 15 w 134"/>
                  <a:gd name="T5" fmla="*/ 44 h 182"/>
                  <a:gd name="T6" fmla="*/ 22 w 134"/>
                  <a:gd name="T7" fmla="*/ 46 h 182"/>
                  <a:gd name="T8" fmla="*/ 36 w 134"/>
                  <a:gd name="T9" fmla="*/ 48 h 182"/>
                  <a:gd name="T10" fmla="*/ 52 w 134"/>
                  <a:gd name="T11" fmla="*/ 48 h 182"/>
                  <a:gd name="T12" fmla="*/ 69 w 134"/>
                  <a:gd name="T13" fmla="*/ 44 h 182"/>
                  <a:gd name="T14" fmla="*/ 86 w 134"/>
                  <a:gd name="T15" fmla="*/ 37 h 182"/>
                  <a:gd name="T16" fmla="*/ 102 w 134"/>
                  <a:gd name="T17" fmla="*/ 23 h 182"/>
                  <a:gd name="T18" fmla="*/ 116 w 134"/>
                  <a:gd name="T19" fmla="*/ 1 h 182"/>
                  <a:gd name="T20" fmla="*/ 119 w 134"/>
                  <a:gd name="T21" fmla="*/ 1 h 182"/>
                  <a:gd name="T22" fmla="*/ 122 w 134"/>
                  <a:gd name="T23" fmla="*/ 0 h 182"/>
                  <a:gd name="T24" fmla="*/ 128 w 134"/>
                  <a:gd name="T25" fmla="*/ 1 h 182"/>
                  <a:gd name="T26" fmla="*/ 130 w 134"/>
                  <a:gd name="T27" fmla="*/ 8 h 182"/>
                  <a:gd name="T28" fmla="*/ 131 w 134"/>
                  <a:gd name="T29" fmla="*/ 18 h 182"/>
                  <a:gd name="T30" fmla="*/ 133 w 134"/>
                  <a:gd name="T31" fmla="*/ 29 h 182"/>
                  <a:gd name="T32" fmla="*/ 134 w 134"/>
                  <a:gd name="T33" fmla="*/ 39 h 182"/>
                  <a:gd name="T34" fmla="*/ 134 w 134"/>
                  <a:gd name="T35" fmla="*/ 43 h 182"/>
                  <a:gd name="T36" fmla="*/ 133 w 134"/>
                  <a:gd name="T37" fmla="*/ 54 h 182"/>
                  <a:gd name="T38" fmla="*/ 129 w 134"/>
                  <a:gd name="T39" fmla="*/ 82 h 182"/>
                  <a:gd name="T40" fmla="*/ 125 w 134"/>
                  <a:gd name="T41" fmla="*/ 114 h 182"/>
                  <a:gd name="T42" fmla="*/ 124 w 134"/>
                  <a:gd name="T43" fmla="*/ 135 h 182"/>
                  <a:gd name="T44" fmla="*/ 107 w 134"/>
                  <a:gd name="T45" fmla="*/ 157 h 182"/>
                  <a:gd name="T46" fmla="*/ 93 w 134"/>
                  <a:gd name="T47" fmla="*/ 147 h 182"/>
                  <a:gd name="T48" fmla="*/ 71 w 134"/>
                  <a:gd name="T49" fmla="*/ 182 h 182"/>
                  <a:gd name="T50" fmla="*/ 63 w 134"/>
                  <a:gd name="T51" fmla="*/ 181 h 182"/>
                  <a:gd name="T52" fmla="*/ 63 w 134"/>
                  <a:gd name="T53" fmla="*/ 177 h 182"/>
                  <a:gd name="T54" fmla="*/ 63 w 134"/>
                  <a:gd name="T55" fmla="*/ 165 h 182"/>
                  <a:gd name="T56" fmla="*/ 63 w 134"/>
                  <a:gd name="T57" fmla="*/ 149 h 182"/>
                  <a:gd name="T58" fmla="*/ 62 w 134"/>
                  <a:gd name="T59" fmla="*/ 130 h 182"/>
                  <a:gd name="T60" fmla="*/ 59 w 134"/>
                  <a:gd name="T61" fmla="*/ 111 h 182"/>
                  <a:gd name="T62" fmla="*/ 53 w 134"/>
                  <a:gd name="T63" fmla="*/ 95 h 182"/>
                  <a:gd name="T64" fmla="*/ 44 w 134"/>
                  <a:gd name="T65" fmla="*/ 84 h 182"/>
                  <a:gd name="T66" fmla="*/ 31 w 134"/>
                  <a:gd name="T67" fmla="*/ 80 h 182"/>
                  <a:gd name="T68" fmla="*/ 24 w 134"/>
                  <a:gd name="T69" fmla="*/ 75 h 182"/>
                  <a:gd name="T70" fmla="*/ 14 w 134"/>
                  <a:gd name="T71" fmla="*/ 63 h 182"/>
                  <a:gd name="T72" fmla="*/ 3 w 134"/>
                  <a:gd name="T73" fmla="*/ 53 h 182"/>
                  <a:gd name="T74" fmla="*/ 0 w 134"/>
                  <a:gd name="T75" fmla="*/ 48 h 18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4"/>
                  <a:gd name="T115" fmla="*/ 0 h 182"/>
                  <a:gd name="T116" fmla="*/ 134 w 134"/>
                  <a:gd name="T117" fmla="*/ 182 h 18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4" h="182">
                    <a:moveTo>
                      <a:pt x="0" y="48"/>
                    </a:moveTo>
                    <a:lnTo>
                      <a:pt x="11" y="43"/>
                    </a:lnTo>
                    <a:lnTo>
                      <a:pt x="15" y="44"/>
                    </a:lnTo>
                    <a:lnTo>
                      <a:pt x="22" y="46"/>
                    </a:lnTo>
                    <a:lnTo>
                      <a:pt x="36" y="48"/>
                    </a:lnTo>
                    <a:lnTo>
                      <a:pt x="52" y="48"/>
                    </a:lnTo>
                    <a:lnTo>
                      <a:pt x="69" y="44"/>
                    </a:lnTo>
                    <a:lnTo>
                      <a:pt x="86" y="37"/>
                    </a:lnTo>
                    <a:lnTo>
                      <a:pt x="102" y="23"/>
                    </a:lnTo>
                    <a:lnTo>
                      <a:pt x="116" y="1"/>
                    </a:lnTo>
                    <a:lnTo>
                      <a:pt x="119" y="1"/>
                    </a:lnTo>
                    <a:lnTo>
                      <a:pt x="122" y="0"/>
                    </a:lnTo>
                    <a:lnTo>
                      <a:pt x="128" y="1"/>
                    </a:lnTo>
                    <a:lnTo>
                      <a:pt x="130" y="8"/>
                    </a:lnTo>
                    <a:lnTo>
                      <a:pt x="131" y="18"/>
                    </a:lnTo>
                    <a:lnTo>
                      <a:pt x="133" y="29"/>
                    </a:lnTo>
                    <a:lnTo>
                      <a:pt x="134" y="39"/>
                    </a:lnTo>
                    <a:lnTo>
                      <a:pt x="134" y="43"/>
                    </a:lnTo>
                    <a:lnTo>
                      <a:pt x="133" y="54"/>
                    </a:lnTo>
                    <a:lnTo>
                      <a:pt x="129" y="82"/>
                    </a:lnTo>
                    <a:lnTo>
                      <a:pt x="125" y="114"/>
                    </a:lnTo>
                    <a:lnTo>
                      <a:pt x="124" y="135"/>
                    </a:lnTo>
                    <a:lnTo>
                      <a:pt x="107" y="157"/>
                    </a:lnTo>
                    <a:lnTo>
                      <a:pt x="93" y="147"/>
                    </a:lnTo>
                    <a:lnTo>
                      <a:pt x="71" y="182"/>
                    </a:lnTo>
                    <a:lnTo>
                      <a:pt x="63" y="181"/>
                    </a:lnTo>
                    <a:lnTo>
                      <a:pt x="63" y="177"/>
                    </a:lnTo>
                    <a:lnTo>
                      <a:pt x="63" y="165"/>
                    </a:lnTo>
                    <a:lnTo>
                      <a:pt x="63" y="149"/>
                    </a:lnTo>
                    <a:lnTo>
                      <a:pt x="62" y="130"/>
                    </a:lnTo>
                    <a:lnTo>
                      <a:pt x="59" y="111"/>
                    </a:lnTo>
                    <a:lnTo>
                      <a:pt x="53" y="95"/>
                    </a:lnTo>
                    <a:lnTo>
                      <a:pt x="44" y="84"/>
                    </a:lnTo>
                    <a:lnTo>
                      <a:pt x="31" y="80"/>
                    </a:lnTo>
                    <a:lnTo>
                      <a:pt x="24" y="75"/>
                    </a:lnTo>
                    <a:lnTo>
                      <a:pt x="14" y="63"/>
                    </a:lnTo>
                    <a:lnTo>
                      <a:pt x="3" y="53"/>
                    </a:lnTo>
                    <a:lnTo>
                      <a:pt x="0" y="48"/>
                    </a:lnTo>
                    <a:close/>
                  </a:path>
                </a:pathLst>
              </a:custGeom>
              <a:solidFill>
                <a:srgbClr val="FCD8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21" name="Freeform 211"/>
              <p:cNvSpPr>
                <a:spLocks/>
              </p:cNvSpPr>
              <p:nvPr/>
            </p:nvSpPr>
            <p:spPr bwMode="auto">
              <a:xfrm>
                <a:off x="4870" y="2744"/>
                <a:ext cx="128" cy="73"/>
              </a:xfrm>
              <a:custGeom>
                <a:avLst/>
                <a:gdLst>
                  <a:gd name="T0" fmla="*/ 0 w 128"/>
                  <a:gd name="T1" fmla="*/ 26 h 73"/>
                  <a:gd name="T2" fmla="*/ 20 w 128"/>
                  <a:gd name="T3" fmla="*/ 0 h 73"/>
                  <a:gd name="T4" fmla="*/ 22 w 128"/>
                  <a:gd name="T5" fmla="*/ 2 h 73"/>
                  <a:gd name="T6" fmla="*/ 27 w 128"/>
                  <a:gd name="T7" fmla="*/ 7 h 73"/>
                  <a:gd name="T8" fmla="*/ 36 w 128"/>
                  <a:gd name="T9" fmla="*/ 14 h 73"/>
                  <a:gd name="T10" fmla="*/ 47 w 128"/>
                  <a:gd name="T11" fmla="*/ 23 h 73"/>
                  <a:gd name="T12" fmla="*/ 62 w 128"/>
                  <a:gd name="T13" fmla="*/ 32 h 73"/>
                  <a:gd name="T14" fmla="*/ 80 w 128"/>
                  <a:gd name="T15" fmla="*/ 39 h 73"/>
                  <a:gd name="T16" fmla="*/ 103 w 128"/>
                  <a:gd name="T17" fmla="*/ 44 h 73"/>
                  <a:gd name="T18" fmla="*/ 128 w 128"/>
                  <a:gd name="T19" fmla="*/ 47 h 73"/>
                  <a:gd name="T20" fmla="*/ 120 w 128"/>
                  <a:gd name="T21" fmla="*/ 73 h 73"/>
                  <a:gd name="T22" fmla="*/ 118 w 128"/>
                  <a:gd name="T23" fmla="*/ 73 h 73"/>
                  <a:gd name="T24" fmla="*/ 109 w 128"/>
                  <a:gd name="T25" fmla="*/ 73 h 73"/>
                  <a:gd name="T26" fmla="*/ 98 w 128"/>
                  <a:gd name="T27" fmla="*/ 72 h 73"/>
                  <a:gd name="T28" fmla="*/ 81 w 128"/>
                  <a:gd name="T29" fmla="*/ 68 h 73"/>
                  <a:gd name="T30" fmla="*/ 62 w 128"/>
                  <a:gd name="T31" fmla="*/ 63 h 73"/>
                  <a:gd name="T32" fmla="*/ 42 w 128"/>
                  <a:gd name="T33" fmla="*/ 56 h 73"/>
                  <a:gd name="T34" fmla="*/ 22 w 128"/>
                  <a:gd name="T35" fmla="*/ 43 h 73"/>
                  <a:gd name="T36" fmla="*/ 0 w 128"/>
                  <a:gd name="T37" fmla="*/ 26 h 7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28"/>
                  <a:gd name="T58" fmla="*/ 0 h 73"/>
                  <a:gd name="T59" fmla="*/ 128 w 128"/>
                  <a:gd name="T60" fmla="*/ 73 h 7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28" h="73">
                    <a:moveTo>
                      <a:pt x="0" y="26"/>
                    </a:moveTo>
                    <a:lnTo>
                      <a:pt x="20" y="0"/>
                    </a:lnTo>
                    <a:lnTo>
                      <a:pt x="22" y="2"/>
                    </a:lnTo>
                    <a:lnTo>
                      <a:pt x="27" y="7"/>
                    </a:lnTo>
                    <a:lnTo>
                      <a:pt x="36" y="14"/>
                    </a:lnTo>
                    <a:lnTo>
                      <a:pt x="47" y="23"/>
                    </a:lnTo>
                    <a:lnTo>
                      <a:pt x="62" y="32"/>
                    </a:lnTo>
                    <a:lnTo>
                      <a:pt x="80" y="39"/>
                    </a:lnTo>
                    <a:lnTo>
                      <a:pt x="103" y="44"/>
                    </a:lnTo>
                    <a:lnTo>
                      <a:pt x="128" y="47"/>
                    </a:lnTo>
                    <a:lnTo>
                      <a:pt x="120" y="73"/>
                    </a:lnTo>
                    <a:lnTo>
                      <a:pt x="118" y="73"/>
                    </a:lnTo>
                    <a:lnTo>
                      <a:pt x="109" y="73"/>
                    </a:lnTo>
                    <a:lnTo>
                      <a:pt x="98" y="72"/>
                    </a:lnTo>
                    <a:lnTo>
                      <a:pt x="81" y="68"/>
                    </a:lnTo>
                    <a:lnTo>
                      <a:pt x="62" y="63"/>
                    </a:lnTo>
                    <a:lnTo>
                      <a:pt x="42" y="56"/>
                    </a:lnTo>
                    <a:lnTo>
                      <a:pt x="22" y="43"/>
                    </a:lnTo>
                    <a:lnTo>
                      <a:pt x="0" y="26"/>
                    </a:lnTo>
                    <a:close/>
                  </a:path>
                </a:pathLst>
              </a:custGeom>
              <a:solidFill>
                <a:srgbClr val="FCD8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22" name="Freeform 212"/>
              <p:cNvSpPr>
                <a:spLocks/>
              </p:cNvSpPr>
              <p:nvPr/>
            </p:nvSpPr>
            <p:spPr bwMode="auto">
              <a:xfrm>
                <a:off x="4527" y="2605"/>
                <a:ext cx="632" cy="935"/>
              </a:xfrm>
              <a:custGeom>
                <a:avLst/>
                <a:gdLst>
                  <a:gd name="T0" fmla="*/ 296 w 632"/>
                  <a:gd name="T1" fmla="*/ 62 h 935"/>
                  <a:gd name="T2" fmla="*/ 289 w 632"/>
                  <a:gd name="T3" fmla="*/ 54 h 935"/>
                  <a:gd name="T4" fmla="*/ 272 w 632"/>
                  <a:gd name="T5" fmla="*/ 43 h 935"/>
                  <a:gd name="T6" fmla="*/ 248 w 632"/>
                  <a:gd name="T7" fmla="*/ 33 h 935"/>
                  <a:gd name="T8" fmla="*/ 220 w 632"/>
                  <a:gd name="T9" fmla="*/ 28 h 935"/>
                  <a:gd name="T10" fmla="*/ 199 w 632"/>
                  <a:gd name="T11" fmla="*/ 19 h 935"/>
                  <a:gd name="T12" fmla="*/ 185 w 632"/>
                  <a:gd name="T13" fmla="*/ 9 h 935"/>
                  <a:gd name="T14" fmla="*/ 180 w 632"/>
                  <a:gd name="T15" fmla="*/ 1 h 935"/>
                  <a:gd name="T16" fmla="*/ 168 w 632"/>
                  <a:gd name="T17" fmla="*/ 25 h 935"/>
                  <a:gd name="T18" fmla="*/ 162 w 632"/>
                  <a:gd name="T19" fmla="*/ 28 h 935"/>
                  <a:gd name="T20" fmla="*/ 144 w 632"/>
                  <a:gd name="T21" fmla="*/ 35 h 935"/>
                  <a:gd name="T22" fmla="*/ 118 w 632"/>
                  <a:gd name="T23" fmla="*/ 41 h 935"/>
                  <a:gd name="T24" fmla="*/ 87 w 632"/>
                  <a:gd name="T25" fmla="*/ 45 h 935"/>
                  <a:gd name="T26" fmla="*/ 53 w 632"/>
                  <a:gd name="T27" fmla="*/ 58 h 935"/>
                  <a:gd name="T28" fmla="*/ 23 w 632"/>
                  <a:gd name="T29" fmla="*/ 92 h 935"/>
                  <a:gd name="T30" fmla="*/ 4 w 632"/>
                  <a:gd name="T31" fmla="*/ 139 h 935"/>
                  <a:gd name="T32" fmla="*/ 4 w 632"/>
                  <a:gd name="T33" fmla="*/ 191 h 935"/>
                  <a:gd name="T34" fmla="*/ 1 w 632"/>
                  <a:gd name="T35" fmla="*/ 219 h 935"/>
                  <a:gd name="T36" fmla="*/ 51 w 632"/>
                  <a:gd name="T37" fmla="*/ 445 h 935"/>
                  <a:gd name="T38" fmla="*/ 48 w 632"/>
                  <a:gd name="T39" fmla="*/ 655 h 935"/>
                  <a:gd name="T40" fmla="*/ 20 w 632"/>
                  <a:gd name="T41" fmla="*/ 889 h 935"/>
                  <a:gd name="T42" fmla="*/ 28 w 632"/>
                  <a:gd name="T43" fmla="*/ 889 h 935"/>
                  <a:gd name="T44" fmla="*/ 47 w 632"/>
                  <a:gd name="T45" fmla="*/ 892 h 935"/>
                  <a:gd name="T46" fmla="*/ 79 w 632"/>
                  <a:gd name="T47" fmla="*/ 894 h 935"/>
                  <a:gd name="T48" fmla="*/ 117 w 632"/>
                  <a:gd name="T49" fmla="*/ 898 h 935"/>
                  <a:gd name="T50" fmla="*/ 161 w 632"/>
                  <a:gd name="T51" fmla="*/ 904 h 935"/>
                  <a:gd name="T52" fmla="*/ 208 w 632"/>
                  <a:gd name="T53" fmla="*/ 912 h 935"/>
                  <a:gd name="T54" fmla="*/ 256 w 632"/>
                  <a:gd name="T55" fmla="*/ 922 h 935"/>
                  <a:gd name="T56" fmla="*/ 303 w 632"/>
                  <a:gd name="T57" fmla="*/ 935 h 935"/>
                  <a:gd name="T58" fmla="*/ 390 w 632"/>
                  <a:gd name="T59" fmla="*/ 916 h 935"/>
                  <a:gd name="T60" fmla="*/ 505 w 632"/>
                  <a:gd name="T61" fmla="*/ 521 h 935"/>
                  <a:gd name="T62" fmla="*/ 519 w 632"/>
                  <a:gd name="T63" fmla="*/ 526 h 935"/>
                  <a:gd name="T64" fmla="*/ 553 w 632"/>
                  <a:gd name="T65" fmla="*/ 532 h 935"/>
                  <a:gd name="T66" fmla="*/ 595 w 632"/>
                  <a:gd name="T67" fmla="*/ 526 h 935"/>
                  <a:gd name="T68" fmla="*/ 632 w 632"/>
                  <a:gd name="T69" fmla="*/ 493 h 935"/>
                  <a:gd name="T70" fmla="*/ 585 w 632"/>
                  <a:gd name="T71" fmla="*/ 493 h 935"/>
                  <a:gd name="T72" fmla="*/ 576 w 632"/>
                  <a:gd name="T73" fmla="*/ 496 h 935"/>
                  <a:gd name="T74" fmla="*/ 557 w 632"/>
                  <a:gd name="T75" fmla="*/ 494 h 935"/>
                  <a:gd name="T76" fmla="*/ 527 w 632"/>
                  <a:gd name="T77" fmla="*/ 478 h 935"/>
                  <a:gd name="T78" fmla="*/ 503 w 632"/>
                  <a:gd name="T79" fmla="*/ 456 h 935"/>
                  <a:gd name="T80" fmla="*/ 491 w 632"/>
                  <a:gd name="T81" fmla="*/ 431 h 935"/>
                  <a:gd name="T82" fmla="*/ 491 w 632"/>
                  <a:gd name="T83" fmla="*/ 415 h 935"/>
                  <a:gd name="T84" fmla="*/ 479 w 632"/>
                  <a:gd name="T85" fmla="*/ 411 h 935"/>
                  <a:gd name="T86" fmla="*/ 455 w 632"/>
                  <a:gd name="T87" fmla="*/ 406 h 935"/>
                  <a:gd name="T88" fmla="*/ 418 w 632"/>
                  <a:gd name="T89" fmla="*/ 403 h 935"/>
                  <a:gd name="T90" fmla="*/ 476 w 632"/>
                  <a:gd name="T91" fmla="*/ 217 h 935"/>
                  <a:gd name="T92" fmla="*/ 462 w 632"/>
                  <a:gd name="T93" fmla="*/ 215 h 935"/>
                  <a:gd name="T94" fmla="*/ 428 w 632"/>
                  <a:gd name="T95" fmla="*/ 206 h 935"/>
                  <a:gd name="T96" fmla="*/ 381 w 632"/>
                  <a:gd name="T97" fmla="*/ 191 h 935"/>
                  <a:gd name="T98" fmla="*/ 333 w 632"/>
                  <a:gd name="T99" fmla="*/ 168 h 935"/>
                  <a:gd name="T100" fmla="*/ 334 w 632"/>
                  <a:gd name="T101" fmla="*/ 153 h 935"/>
                  <a:gd name="T102" fmla="*/ 334 w 632"/>
                  <a:gd name="T103" fmla="*/ 119 h 935"/>
                  <a:gd name="T104" fmla="*/ 325 w 632"/>
                  <a:gd name="T105" fmla="*/ 83 h 935"/>
                  <a:gd name="T106" fmla="*/ 298 w 632"/>
                  <a:gd name="T107" fmla="*/ 63 h 93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32"/>
                  <a:gd name="T163" fmla="*/ 0 h 935"/>
                  <a:gd name="T164" fmla="*/ 632 w 632"/>
                  <a:gd name="T165" fmla="*/ 935 h 93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32" h="935">
                    <a:moveTo>
                      <a:pt x="298" y="63"/>
                    </a:moveTo>
                    <a:lnTo>
                      <a:pt x="296" y="62"/>
                    </a:lnTo>
                    <a:lnTo>
                      <a:pt x="294" y="58"/>
                    </a:lnTo>
                    <a:lnTo>
                      <a:pt x="289" y="54"/>
                    </a:lnTo>
                    <a:lnTo>
                      <a:pt x="281" y="48"/>
                    </a:lnTo>
                    <a:lnTo>
                      <a:pt x="272" y="43"/>
                    </a:lnTo>
                    <a:lnTo>
                      <a:pt x="261" y="38"/>
                    </a:lnTo>
                    <a:lnTo>
                      <a:pt x="248" y="33"/>
                    </a:lnTo>
                    <a:lnTo>
                      <a:pt x="234" y="30"/>
                    </a:lnTo>
                    <a:lnTo>
                      <a:pt x="220" y="28"/>
                    </a:lnTo>
                    <a:lnTo>
                      <a:pt x="208" y="24"/>
                    </a:lnTo>
                    <a:lnTo>
                      <a:pt x="199" y="19"/>
                    </a:lnTo>
                    <a:lnTo>
                      <a:pt x="191" y="12"/>
                    </a:lnTo>
                    <a:lnTo>
                      <a:pt x="185" y="9"/>
                    </a:lnTo>
                    <a:lnTo>
                      <a:pt x="181" y="4"/>
                    </a:lnTo>
                    <a:lnTo>
                      <a:pt x="180" y="1"/>
                    </a:lnTo>
                    <a:lnTo>
                      <a:pt x="179" y="0"/>
                    </a:lnTo>
                    <a:lnTo>
                      <a:pt x="168" y="25"/>
                    </a:lnTo>
                    <a:lnTo>
                      <a:pt x="167" y="26"/>
                    </a:lnTo>
                    <a:lnTo>
                      <a:pt x="162" y="28"/>
                    </a:lnTo>
                    <a:lnTo>
                      <a:pt x="154" y="31"/>
                    </a:lnTo>
                    <a:lnTo>
                      <a:pt x="144" y="35"/>
                    </a:lnTo>
                    <a:lnTo>
                      <a:pt x="132" y="39"/>
                    </a:lnTo>
                    <a:lnTo>
                      <a:pt x="118" y="41"/>
                    </a:lnTo>
                    <a:lnTo>
                      <a:pt x="104" y="44"/>
                    </a:lnTo>
                    <a:lnTo>
                      <a:pt x="87" y="45"/>
                    </a:lnTo>
                    <a:lnTo>
                      <a:pt x="71" y="49"/>
                    </a:lnTo>
                    <a:lnTo>
                      <a:pt x="53" y="58"/>
                    </a:lnTo>
                    <a:lnTo>
                      <a:pt x="37" y="73"/>
                    </a:lnTo>
                    <a:lnTo>
                      <a:pt x="23" y="92"/>
                    </a:lnTo>
                    <a:lnTo>
                      <a:pt x="11" y="114"/>
                    </a:lnTo>
                    <a:lnTo>
                      <a:pt x="4" y="139"/>
                    </a:lnTo>
                    <a:lnTo>
                      <a:pt x="0" y="164"/>
                    </a:lnTo>
                    <a:lnTo>
                      <a:pt x="4" y="191"/>
                    </a:lnTo>
                    <a:lnTo>
                      <a:pt x="22" y="203"/>
                    </a:lnTo>
                    <a:lnTo>
                      <a:pt x="1" y="219"/>
                    </a:lnTo>
                    <a:lnTo>
                      <a:pt x="23" y="246"/>
                    </a:lnTo>
                    <a:lnTo>
                      <a:pt x="51" y="445"/>
                    </a:lnTo>
                    <a:lnTo>
                      <a:pt x="51" y="510"/>
                    </a:lnTo>
                    <a:lnTo>
                      <a:pt x="48" y="655"/>
                    </a:lnTo>
                    <a:lnTo>
                      <a:pt x="39" y="806"/>
                    </a:lnTo>
                    <a:lnTo>
                      <a:pt x="20" y="889"/>
                    </a:lnTo>
                    <a:lnTo>
                      <a:pt x="22" y="889"/>
                    </a:lnTo>
                    <a:lnTo>
                      <a:pt x="28" y="889"/>
                    </a:lnTo>
                    <a:lnTo>
                      <a:pt x="35" y="890"/>
                    </a:lnTo>
                    <a:lnTo>
                      <a:pt x="47" y="892"/>
                    </a:lnTo>
                    <a:lnTo>
                      <a:pt x="62" y="893"/>
                    </a:lnTo>
                    <a:lnTo>
                      <a:pt x="79" y="894"/>
                    </a:lnTo>
                    <a:lnTo>
                      <a:pt x="96" y="895"/>
                    </a:lnTo>
                    <a:lnTo>
                      <a:pt x="117" y="898"/>
                    </a:lnTo>
                    <a:lnTo>
                      <a:pt x="138" y="900"/>
                    </a:lnTo>
                    <a:lnTo>
                      <a:pt x="161" y="904"/>
                    </a:lnTo>
                    <a:lnTo>
                      <a:pt x="184" y="908"/>
                    </a:lnTo>
                    <a:lnTo>
                      <a:pt x="208" y="912"/>
                    </a:lnTo>
                    <a:lnTo>
                      <a:pt x="232" y="917"/>
                    </a:lnTo>
                    <a:lnTo>
                      <a:pt x="256" y="922"/>
                    </a:lnTo>
                    <a:lnTo>
                      <a:pt x="280" y="928"/>
                    </a:lnTo>
                    <a:lnTo>
                      <a:pt x="303" y="935"/>
                    </a:lnTo>
                    <a:lnTo>
                      <a:pt x="355" y="860"/>
                    </a:lnTo>
                    <a:lnTo>
                      <a:pt x="390" y="916"/>
                    </a:lnTo>
                    <a:lnTo>
                      <a:pt x="489" y="909"/>
                    </a:lnTo>
                    <a:lnTo>
                      <a:pt x="505" y="521"/>
                    </a:lnTo>
                    <a:lnTo>
                      <a:pt x="509" y="522"/>
                    </a:lnTo>
                    <a:lnTo>
                      <a:pt x="519" y="526"/>
                    </a:lnTo>
                    <a:lnTo>
                      <a:pt x="534" y="530"/>
                    </a:lnTo>
                    <a:lnTo>
                      <a:pt x="553" y="532"/>
                    </a:lnTo>
                    <a:lnTo>
                      <a:pt x="574" y="531"/>
                    </a:lnTo>
                    <a:lnTo>
                      <a:pt x="595" y="526"/>
                    </a:lnTo>
                    <a:lnTo>
                      <a:pt x="615" y="513"/>
                    </a:lnTo>
                    <a:lnTo>
                      <a:pt x="632" y="493"/>
                    </a:lnTo>
                    <a:lnTo>
                      <a:pt x="586" y="492"/>
                    </a:lnTo>
                    <a:lnTo>
                      <a:pt x="585" y="493"/>
                    </a:lnTo>
                    <a:lnTo>
                      <a:pt x="582" y="494"/>
                    </a:lnTo>
                    <a:lnTo>
                      <a:pt x="576" y="496"/>
                    </a:lnTo>
                    <a:lnTo>
                      <a:pt x="568" y="497"/>
                    </a:lnTo>
                    <a:lnTo>
                      <a:pt x="557" y="494"/>
                    </a:lnTo>
                    <a:lnTo>
                      <a:pt x="543" y="488"/>
                    </a:lnTo>
                    <a:lnTo>
                      <a:pt x="527" y="478"/>
                    </a:lnTo>
                    <a:lnTo>
                      <a:pt x="506" y="461"/>
                    </a:lnTo>
                    <a:lnTo>
                      <a:pt x="503" y="456"/>
                    </a:lnTo>
                    <a:lnTo>
                      <a:pt x="496" y="446"/>
                    </a:lnTo>
                    <a:lnTo>
                      <a:pt x="491" y="431"/>
                    </a:lnTo>
                    <a:lnTo>
                      <a:pt x="493" y="416"/>
                    </a:lnTo>
                    <a:lnTo>
                      <a:pt x="491" y="415"/>
                    </a:lnTo>
                    <a:lnTo>
                      <a:pt x="486" y="413"/>
                    </a:lnTo>
                    <a:lnTo>
                      <a:pt x="479" y="411"/>
                    </a:lnTo>
                    <a:lnTo>
                      <a:pt x="467" y="408"/>
                    </a:lnTo>
                    <a:lnTo>
                      <a:pt x="455" y="406"/>
                    </a:lnTo>
                    <a:lnTo>
                      <a:pt x="438" y="405"/>
                    </a:lnTo>
                    <a:lnTo>
                      <a:pt x="418" y="403"/>
                    </a:lnTo>
                    <a:lnTo>
                      <a:pt x="396" y="405"/>
                    </a:lnTo>
                    <a:lnTo>
                      <a:pt x="476" y="217"/>
                    </a:lnTo>
                    <a:lnTo>
                      <a:pt x="472" y="216"/>
                    </a:lnTo>
                    <a:lnTo>
                      <a:pt x="462" y="215"/>
                    </a:lnTo>
                    <a:lnTo>
                      <a:pt x="447" y="211"/>
                    </a:lnTo>
                    <a:lnTo>
                      <a:pt x="428" y="206"/>
                    </a:lnTo>
                    <a:lnTo>
                      <a:pt x="405" y="200"/>
                    </a:lnTo>
                    <a:lnTo>
                      <a:pt x="381" y="191"/>
                    </a:lnTo>
                    <a:lnTo>
                      <a:pt x="357" y="181"/>
                    </a:lnTo>
                    <a:lnTo>
                      <a:pt x="333" y="168"/>
                    </a:lnTo>
                    <a:lnTo>
                      <a:pt x="333" y="164"/>
                    </a:lnTo>
                    <a:lnTo>
                      <a:pt x="334" y="153"/>
                    </a:lnTo>
                    <a:lnTo>
                      <a:pt x="336" y="138"/>
                    </a:lnTo>
                    <a:lnTo>
                      <a:pt x="334" y="119"/>
                    </a:lnTo>
                    <a:lnTo>
                      <a:pt x="332" y="101"/>
                    </a:lnTo>
                    <a:lnTo>
                      <a:pt x="325" y="83"/>
                    </a:lnTo>
                    <a:lnTo>
                      <a:pt x="314" y="71"/>
                    </a:lnTo>
                    <a:lnTo>
                      <a:pt x="298" y="63"/>
                    </a:lnTo>
                    <a:close/>
                  </a:path>
                </a:pathLst>
              </a:custGeom>
              <a:solidFill>
                <a:srgbClr val="FF6D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23" name="Freeform 213"/>
              <p:cNvSpPr>
                <a:spLocks/>
              </p:cNvSpPr>
              <p:nvPr/>
            </p:nvSpPr>
            <p:spPr bwMode="auto">
              <a:xfrm>
                <a:off x="4911" y="2560"/>
                <a:ext cx="48" cy="62"/>
              </a:xfrm>
              <a:custGeom>
                <a:avLst/>
                <a:gdLst>
                  <a:gd name="T0" fmla="*/ 2 w 48"/>
                  <a:gd name="T1" fmla="*/ 0 h 62"/>
                  <a:gd name="T2" fmla="*/ 0 w 48"/>
                  <a:gd name="T3" fmla="*/ 35 h 62"/>
                  <a:gd name="T4" fmla="*/ 3 w 48"/>
                  <a:gd name="T5" fmla="*/ 35 h 62"/>
                  <a:gd name="T6" fmla="*/ 10 w 48"/>
                  <a:gd name="T7" fmla="*/ 37 h 62"/>
                  <a:gd name="T8" fmla="*/ 19 w 48"/>
                  <a:gd name="T9" fmla="*/ 45 h 62"/>
                  <a:gd name="T10" fmla="*/ 24 w 48"/>
                  <a:gd name="T11" fmla="*/ 62 h 62"/>
                  <a:gd name="T12" fmla="*/ 48 w 48"/>
                  <a:gd name="T13" fmla="*/ 27 h 62"/>
                  <a:gd name="T14" fmla="*/ 46 w 48"/>
                  <a:gd name="T15" fmla="*/ 26 h 62"/>
                  <a:gd name="T16" fmla="*/ 45 w 48"/>
                  <a:gd name="T17" fmla="*/ 25 h 62"/>
                  <a:gd name="T18" fmla="*/ 41 w 48"/>
                  <a:gd name="T19" fmla="*/ 21 h 62"/>
                  <a:gd name="T20" fmla="*/ 36 w 48"/>
                  <a:gd name="T21" fmla="*/ 17 h 62"/>
                  <a:gd name="T22" fmla="*/ 30 w 48"/>
                  <a:gd name="T23" fmla="*/ 12 h 62"/>
                  <a:gd name="T24" fmla="*/ 22 w 48"/>
                  <a:gd name="T25" fmla="*/ 8 h 62"/>
                  <a:gd name="T26" fmla="*/ 14 w 48"/>
                  <a:gd name="T27" fmla="*/ 4 h 62"/>
                  <a:gd name="T28" fmla="*/ 2 w 48"/>
                  <a:gd name="T29" fmla="*/ 0 h 6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8"/>
                  <a:gd name="T46" fmla="*/ 0 h 62"/>
                  <a:gd name="T47" fmla="*/ 48 w 48"/>
                  <a:gd name="T48" fmla="*/ 62 h 6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8" h="62">
                    <a:moveTo>
                      <a:pt x="2" y="0"/>
                    </a:moveTo>
                    <a:lnTo>
                      <a:pt x="0" y="35"/>
                    </a:lnTo>
                    <a:lnTo>
                      <a:pt x="3" y="35"/>
                    </a:lnTo>
                    <a:lnTo>
                      <a:pt x="10" y="37"/>
                    </a:lnTo>
                    <a:lnTo>
                      <a:pt x="19" y="45"/>
                    </a:lnTo>
                    <a:lnTo>
                      <a:pt x="24" y="62"/>
                    </a:lnTo>
                    <a:lnTo>
                      <a:pt x="48" y="27"/>
                    </a:lnTo>
                    <a:lnTo>
                      <a:pt x="46" y="26"/>
                    </a:lnTo>
                    <a:lnTo>
                      <a:pt x="45" y="25"/>
                    </a:lnTo>
                    <a:lnTo>
                      <a:pt x="41" y="21"/>
                    </a:lnTo>
                    <a:lnTo>
                      <a:pt x="36" y="17"/>
                    </a:lnTo>
                    <a:lnTo>
                      <a:pt x="30" y="12"/>
                    </a:lnTo>
                    <a:lnTo>
                      <a:pt x="22" y="8"/>
                    </a:lnTo>
                    <a:lnTo>
                      <a:pt x="14" y="4"/>
                    </a:lnTo>
                    <a:lnTo>
                      <a:pt x="2" y="0"/>
                    </a:lnTo>
                    <a:close/>
                  </a:path>
                </a:pathLst>
              </a:custGeom>
              <a:solidFill>
                <a:srgbClr val="FF6D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24" name="Freeform 214"/>
              <p:cNvSpPr>
                <a:spLocks/>
              </p:cNvSpPr>
              <p:nvPr/>
            </p:nvSpPr>
            <p:spPr bwMode="auto">
              <a:xfrm>
                <a:off x="5065" y="2649"/>
                <a:ext cx="56" cy="78"/>
              </a:xfrm>
              <a:custGeom>
                <a:avLst/>
                <a:gdLst>
                  <a:gd name="T0" fmla="*/ 25 w 56"/>
                  <a:gd name="T1" fmla="*/ 0 h 78"/>
                  <a:gd name="T2" fmla="*/ 24 w 56"/>
                  <a:gd name="T3" fmla="*/ 3 h 78"/>
                  <a:gd name="T4" fmla="*/ 22 w 56"/>
                  <a:gd name="T5" fmla="*/ 9 h 78"/>
                  <a:gd name="T6" fmla="*/ 15 w 56"/>
                  <a:gd name="T7" fmla="*/ 16 h 78"/>
                  <a:gd name="T8" fmla="*/ 6 w 56"/>
                  <a:gd name="T9" fmla="*/ 22 h 78"/>
                  <a:gd name="T10" fmla="*/ 0 w 56"/>
                  <a:gd name="T11" fmla="*/ 28 h 78"/>
                  <a:gd name="T12" fmla="*/ 1 w 56"/>
                  <a:gd name="T13" fmla="*/ 39 h 78"/>
                  <a:gd name="T14" fmla="*/ 5 w 56"/>
                  <a:gd name="T15" fmla="*/ 49 h 78"/>
                  <a:gd name="T16" fmla="*/ 8 w 56"/>
                  <a:gd name="T17" fmla="*/ 53 h 78"/>
                  <a:gd name="T18" fmla="*/ 56 w 56"/>
                  <a:gd name="T19" fmla="*/ 78 h 78"/>
                  <a:gd name="T20" fmla="*/ 55 w 56"/>
                  <a:gd name="T21" fmla="*/ 68 h 78"/>
                  <a:gd name="T22" fmla="*/ 48 w 56"/>
                  <a:gd name="T23" fmla="*/ 46 h 78"/>
                  <a:gd name="T24" fmla="*/ 39 w 56"/>
                  <a:gd name="T25" fmla="*/ 20 h 78"/>
                  <a:gd name="T26" fmla="*/ 25 w 56"/>
                  <a:gd name="T27" fmla="*/ 0 h 7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6"/>
                  <a:gd name="T43" fmla="*/ 0 h 78"/>
                  <a:gd name="T44" fmla="*/ 56 w 56"/>
                  <a:gd name="T45" fmla="*/ 78 h 7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6" h="78">
                    <a:moveTo>
                      <a:pt x="25" y="0"/>
                    </a:moveTo>
                    <a:lnTo>
                      <a:pt x="24" y="3"/>
                    </a:lnTo>
                    <a:lnTo>
                      <a:pt x="22" y="9"/>
                    </a:lnTo>
                    <a:lnTo>
                      <a:pt x="15" y="16"/>
                    </a:lnTo>
                    <a:lnTo>
                      <a:pt x="6" y="22"/>
                    </a:lnTo>
                    <a:lnTo>
                      <a:pt x="0" y="28"/>
                    </a:lnTo>
                    <a:lnTo>
                      <a:pt x="1" y="39"/>
                    </a:lnTo>
                    <a:lnTo>
                      <a:pt x="5" y="49"/>
                    </a:lnTo>
                    <a:lnTo>
                      <a:pt x="8" y="53"/>
                    </a:lnTo>
                    <a:lnTo>
                      <a:pt x="56" y="78"/>
                    </a:lnTo>
                    <a:lnTo>
                      <a:pt x="55" y="68"/>
                    </a:lnTo>
                    <a:lnTo>
                      <a:pt x="48" y="46"/>
                    </a:lnTo>
                    <a:lnTo>
                      <a:pt x="39" y="20"/>
                    </a:lnTo>
                    <a:lnTo>
                      <a:pt x="25" y="0"/>
                    </a:lnTo>
                    <a:close/>
                  </a:path>
                </a:pathLst>
              </a:custGeom>
              <a:solidFill>
                <a:srgbClr val="FF6D3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25" name="Freeform 215"/>
              <p:cNvSpPr>
                <a:spLocks/>
              </p:cNvSpPr>
              <p:nvPr/>
            </p:nvSpPr>
            <p:spPr bwMode="auto">
              <a:xfrm>
                <a:off x="4926" y="2714"/>
                <a:ext cx="402" cy="306"/>
              </a:xfrm>
              <a:custGeom>
                <a:avLst/>
                <a:gdLst>
                  <a:gd name="T0" fmla="*/ 116 w 402"/>
                  <a:gd name="T1" fmla="*/ 26 h 306"/>
                  <a:gd name="T2" fmla="*/ 101 w 402"/>
                  <a:gd name="T3" fmla="*/ 35 h 306"/>
                  <a:gd name="T4" fmla="*/ 81 w 402"/>
                  <a:gd name="T5" fmla="*/ 49 h 306"/>
                  <a:gd name="T6" fmla="*/ 68 w 402"/>
                  <a:gd name="T7" fmla="*/ 67 h 306"/>
                  <a:gd name="T8" fmla="*/ 68 w 402"/>
                  <a:gd name="T9" fmla="*/ 102 h 306"/>
                  <a:gd name="T10" fmla="*/ 47 w 402"/>
                  <a:gd name="T11" fmla="*/ 164 h 306"/>
                  <a:gd name="T12" fmla="*/ 2 w 402"/>
                  <a:gd name="T13" fmla="*/ 293 h 306"/>
                  <a:gd name="T14" fmla="*/ 24 w 402"/>
                  <a:gd name="T15" fmla="*/ 290 h 306"/>
                  <a:gd name="T16" fmla="*/ 53 w 402"/>
                  <a:gd name="T17" fmla="*/ 292 h 306"/>
                  <a:gd name="T18" fmla="*/ 81 w 402"/>
                  <a:gd name="T19" fmla="*/ 298 h 306"/>
                  <a:gd name="T20" fmla="*/ 102 w 402"/>
                  <a:gd name="T21" fmla="*/ 292 h 306"/>
                  <a:gd name="T22" fmla="*/ 94 w 402"/>
                  <a:gd name="T23" fmla="*/ 273 h 306"/>
                  <a:gd name="T24" fmla="*/ 99 w 402"/>
                  <a:gd name="T25" fmla="*/ 247 h 306"/>
                  <a:gd name="T26" fmla="*/ 115 w 402"/>
                  <a:gd name="T27" fmla="*/ 242 h 306"/>
                  <a:gd name="T28" fmla="*/ 118 w 402"/>
                  <a:gd name="T29" fmla="*/ 245 h 306"/>
                  <a:gd name="T30" fmla="*/ 115 w 402"/>
                  <a:gd name="T31" fmla="*/ 235 h 306"/>
                  <a:gd name="T32" fmla="*/ 116 w 402"/>
                  <a:gd name="T33" fmla="*/ 218 h 306"/>
                  <a:gd name="T34" fmla="*/ 137 w 402"/>
                  <a:gd name="T35" fmla="*/ 213 h 306"/>
                  <a:gd name="T36" fmla="*/ 153 w 402"/>
                  <a:gd name="T37" fmla="*/ 216 h 306"/>
                  <a:gd name="T38" fmla="*/ 152 w 402"/>
                  <a:gd name="T39" fmla="*/ 204 h 306"/>
                  <a:gd name="T40" fmla="*/ 158 w 402"/>
                  <a:gd name="T41" fmla="*/ 184 h 306"/>
                  <a:gd name="T42" fmla="*/ 176 w 402"/>
                  <a:gd name="T43" fmla="*/ 183 h 306"/>
                  <a:gd name="T44" fmla="*/ 206 w 402"/>
                  <a:gd name="T45" fmla="*/ 197 h 306"/>
                  <a:gd name="T46" fmla="*/ 240 w 402"/>
                  <a:gd name="T47" fmla="*/ 229 h 306"/>
                  <a:gd name="T48" fmla="*/ 273 w 402"/>
                  <a:gd name="T49" fmla="*/ 283 h 306"/>
                  <a:gd name="T50" fmla="*/ 292 w 402"/>
                  <a:gd name="T51" fmla="*/ 250 h 306"/>
                  <a:gd name="T52" fmla="*/ 297 w 402"/>
                  <a:gd name="T53" fmla="*/ 231 h 306"/>
                  <a:gd name="T54" fmla="*/ 306 w 402"/>
                  <a:gd name="T55" fmla="*/ 206 h 306"/>
                  <a:gd name="T56" fmla="*/ 321 w 402"/>
                  <a:gd name="T57" fmla="*/ 193 h 306"/>
                  <a:gd name="T58" fmla="*/ 334 w 402"/>
                  <a:gd name="T59" fmla="*/ 189 h 306"/>
                  <a:gd name="T60" fmla="*/ 356 w 402"/>
                  <a:gd name="T61" fmla="*/ 139 h 306"/>
                  <a:gd name="T62" fmla="*/ 383 w 402"/>
                  <a:gd name="T63" fmla="*/ 69 h 306"/>
                  <a:gd name="T64" fmla="*/ 401 w 402"/>
                  <a:gd name="T65" fmla="*/ 13 h 306"/>
                  <a:gd name="T66" fmla="*/ 396 w 402"/>
                  <a:gd name="T67" fmla="*/ 0 h 306"/>
                  <a:gd name="T68" fmla="*/ 367 w 402"/>
                  <a:gd name="T69" fmla="*/ 5 h 306"/>
                  <a:gd name="T70" fmla="*/ 325 w 402"/>
                  <a:gd name="T71" fmla="*/ 25 h 306"/>
                  <a:gd name="T72" fmla="*/ 281 w 402"/>
                  <a:gd name="T73" fmla="*/ 58 h 306"/>
                  <a:gd name="T74" fmla="*/ 259 w 402"/>
                  <a:gd name="T75" fmla="*/ 81 h 306"/>
                  <a:gd name="T76" fmla="*/ 245 w 402"/>
                  <a:gd name="T77" fmla="*/ 86 h 306"/>
                  <a:gd name="T78" fmla="*/ 229 w 402"/>
                  <a:gd name="T79" fmla="*/ 79 h 306"/>
                  <a:gd name="T80" fmla="*/ 206 w 402"/>
                  <a:gd name="T81" fmla="*/ 64 h 306"/>
                  <a:gd name="T82" fmla="*/ 175 w 402"/>
                  <a:gd name="T83" fmla="*/ 45 h 306"/>
                  <a:gd name="T84" fmla="*/ 138 w 402"/>
                  <a:gd name="T85" fmla="*/ 29 h 30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402"/>
                  <a:gd name="T130" fmla="*/ 0 h 306"/>
                  <a:gd name="T131" fmla="*/ 402 w 402"/>
                  <a:gd name="T132" fmla="*/ 306 h 30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402" h="306">
                    <a:moveTo>
                      <a:pt x="119" y="25"/>
                    </a:moveTo>
                    <a:lnTo>
                      <a:pt x="116" y="26"/>
                    </a:lnTo>
                    <a:lnTo>
                      <a:pt x="110" y="30"/>
                    </a:lnTo>
                    <a:lnTo>
                      <a:pt x="101" y="35"/>
                    </a:lnTo>
                    <a:lnTo>
                      <a:pt x="91" y="41"/>
                    </a:lnTo>
                    <a:lnTo>
                      <a:pt x="81" y="49"/>
                    </a:lnTo>
                    <a:lnTo>
                      <a:pt x="73" y="58"/>
                    </a:lnTo>
                    <a:lnTo>
                      <a:pt x="68" y="67"/>
                    </a:lnTo>
                    <a:lnTo>
                      <a:pt x="68" y="75"/>
                    </a:lnTo>
                    <a:lnTo>
                      <a:pt x="68" y="102"/>
                    </a:lnTo>
                    <a:lnTo>
                      <a:pt x="78" y="108"/>
                    </a:lnTo>
                    <a:lnTo>
                      <a:pt x="47" y="164"/>
                    </a:lnTo>
                    <a:lnTo>
                      <a:pt x="0" y="293"/>
                    </a:lnTo>
                    <a:lnTo>
                      <a:pt x="2" y="293"/>
                    </a:lnTo>
                    <a:lnTo>
                      <a:pt x="11" y="292"/>
                    </a:lnTo>
                    <a:lnTo>
                      <a:pt x="24" y="290"/>
                    </a:lnTo>
                    <a:lnTo>
                      <a:pt x="38" y="290"/>
                    </a:lnTo>
                    <a:lnTo>
                      <a:pt x="53" y="292"/>
                    </a:lnTo>
                    <a:lnTo>
                      <a:pt x="68" y="294"/>
                    </a:lnTo>
                    <a:lnTo>
                      <a:pt x="81" y="298"/>
                    </a:lnTo>
                    <a:lnTo>
                      <a:pt x="90" y="306"/>
                    </a:lnTo>
                    <a:lnTo>
                      <a:pt x="102" y="292"/>
                    </a:lnTo>
                    <a:lnTo>
                      <a:pt x="99" y="287"/>
                    </a:lnTo>
                    <a:lnTo>
                      <a:pt x="94" y="273"/>
                    </a:lnTo>
                    <a:lnTo>
                      <a:pt x="91" y="258"/>
                    </a:lnTo>
                    <a:lnTo>
                      <a:pt x="99" y="247"/>
                    </a:lnTo>
                    <a:lnTo>
                      <a:pt x="110" y="244"/>
                    </a:lnTo>
                    <a:lnTo>
                      <a:pt x="115" y="242"/>
                    </a:lnTo>
                    <a:lnTo>
                      <a:pt x="118" y="244"/>
                    </a:lnTo>
                    <a:lnTo>
                      <a:pt x="118" y="245"/>
                    </a:lnTo>
                    <a:lnTo>
                      <a:pt x="116" y="242"/>
                    </a:lnTo>
                    <a:lnTo>
                      <a:pt x="115" y="235"/>
                    </a:lnTo>
                    <a:lnTo>
                      <a:pt x="114" y="226"/>
                    </a:lnTo>
                    <a:lnTo>
                      <a:pt x="116" y="218"/>
                    </a:lnTo>
                    <a:lnTo>
                      <a:pt x="125" y="215"/>
                    </a:lnTo>
                    <a:lnTo>
                      <a:pt x="137" y="213"/>
                    </a:lnTo>
                    <a:lnTo>
                      <a:pt x="148" y="215"/>
                    </a:lnTo>
                    <a:lnTo>
                      <a:pt x="153" y="216"/>
                    </a:lnTo>
                    <a:lnTo>
                      <a:pt x="153" y="212"/>
                    </a:lnTo>
                    <a:lnTo>
                      <a:pt x="152" y="204"/>
                    </a:lnTo>
                    <a:lnTo>
                      <a:pt x="153" y="194"/>
                    </a:lnTo>
                    <a:lnTo>
                      <a:pt x="158" y="184"/>
                    </a:lnTo>
                    <a:lnTo>
                      <a:pt x="164" y="182"/>
                    </a:lnTo>
                    <a:lnTo>
                      <a:pt x="176" y="183"/>
                    </a:lnTo>
                    <a:lnTo>
                      <a:pt x="190" y="188"/>
                    </a:lnTo>
                    <a:lnTo>
                      <a:pt x="206" y="197"/>
                    </a:lnTo>
                    <a:lnTo>
                      <a:pt x="223" y="211"/>
                    </a:lnTo>
                    <a:lnTo>
                      <a:pt x="240" y="229"/>
                    </a:lnTo>
                    <a:lnTo>
                      <a:pt x="258" y="253"/>
                    </a:lnTo>
                    <a:lnTo>
                      <a:pt x="273" y="283"/>
                    </a:lnTo>
                    <a:lnTo>
                      <a:pt x="292" y="254"/>
                    </a:lnTo>
                    <a:lnTo>
                      <a:pt x="292" y="250"/>
                    </a:lnTo>
                    <a:lnTo>
                      <a:pt x="295" y="242"/>
                    </a:lnTo>
                    <a:lnTo>
                      <a:pt x="297" y="231"/>
                    </a:lnTo>
                    <a:lnTo>
                      <a:pt x="301" y="217"/>
                    </a:lnTo>
                    <a:lnTo>
                      <a:pt x="306" y="206"/>
                    </a:lnTo>
                    <a:lnTo>
                      <a:pt x="313" y="197"/>
                    </a:lnTo>
                    <a:lnTo>
                      <a:pt x="321" y="193"/>
                    </a:lnTo>
                    <a:lnTo>
                      <a:pt x="330" y="197"/>
                    </a:lnTo>
                    <a:lnTo>
                      <a:pt x="334" y="189"/>
                    </a:lnTo>
                    <a:lnTo>
                      <a:pt x="343" y="168"/>
                    </a:lnTo>
                    <a:lnTo>
                      <a:pt x="356" y="139"/>
                    </a:lnTo>
                    <a:lnTo>
                      <a:pt x="369" y="103"/>
                    </a:lnTo>
                    <a:lnTo>
                      <a:pt x="383" y="69"/>
                    </a:lnTo>
                    <a:lnTo>
                      <a:pt x="395" y="37"/>
                    </a:lnTo>
                    <a:lnTo>
                      <a:pt x="401" y="13"/>
                    </a:lnTo>
                    <a:lnTo>
                      <a:pt x="402" y="2"/>
                    </a:lnTo>
                    <a:lnTo>
                      <a:pt x="396" y="0"/>
                    </a:lnTo>
                    <a:lnTo>
                      <a:pt x="383" y="1"/>
                    </a:lnTo>
                    <a:lnTo>
                      <a:pt x="367" y="5"/>
                    </a:lnTo>
                    <a:lnTo>
                      <a:pt x="348" y="13"/>
                    </a:lnTo>
                    <a:lnTo>
                      <a:pt x="325" y="25"/>
                    </a:lnTo>
                    <a:lnTo>
                      <a:pt x="304" y="40"/>
                    </a:lnTo>
                    <a:lnTo>
                      <a:pt x="281" y="58"/>
                    </a:lnTo>
                    <a:lnTo>
                      <a:pt x="262" y="79"/>
                    </a:lnTo>
                    <a:lnTo>
                      <a:pt x="259" y="81"/>
                    </a:lnTo>
                    <a:lnTo>
                      <a:pt x="253" y="84"/>
                    </a:lnTo>
                    <a:lnTo>
                      <a:pt x="245" y="86"/>
                    </a:lnTo>
                    <a:lnTo>
                      <a:pt x="235" y="83"/>
                    </a:lnTo>
                    <a:lnTo>
                      <a:pt x="229" y="79"/>
                    </a:lnTo>
                    <a:lnTo>
                      <a:pt x="219" y="73"/>
                    </a:lnTo>
                    <a:lnTo>
                      <a:pt x="206" y="64"/>
                    </a:lnTo>
                    <a:lnTo>
                      <a:pt x="192" y="54"/>
                    </a:lnTo>
                    <a:lnTo>
                      <a:pt x="175" y="45"/>
                    </a:lnTo>
                    <a:lnTo>
                      <a:pt x="157" y="36"/>
                    </a:lnTo>
                    <a:lnTo>
                      <a:pt x="138" y="29"/>
                    </a:lnTo>
                    <a:lnTo>
                      <a:pt x="119" y="25"/>
                    </a:lnTo>
                    <a:close/>
                  </a:path>
                </a:pathLst>
              </a:custGeom>
              <a:solidFill>
                <a:srgbClr val="33F2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26" name="Freeform 216"/>
              <p:cNvSpPr>
                <a:spLocks/>
              </p:cNvSpPr>
              <p:nvPr/>
            </p:nvSpPr>
            <p:spPr bwMode="auto">
              <a:xfrm>
                <a:off x="5016" y="2896"/>
                <a:ext cx="248" cy="205"/>
              </a:xfrm>
              <a:custGeom>
                <a:avLst/>
                <a:gdLst>
                  <a:gd name="T0" fmla="*/ 64 w 248"/>
                  <a:gd name="T1" fmla="*/ 29 h 205"/>
                  <a:gd name="T2" fmla="*/ 62 w 248"/>
                  <a:gd name="T3" fmla="*/ 17 h 205"/>
                  <a:gd name="T4" fmla="*/ 63 w 248"/>
                  <a:gd name="T5" fmla="*/ 5 h 205"/>
                  <a:gd name="T6" fmla="*/ 79 w 248"/>
                  <a:gd name="T7" fmla="*/ 0 h 205"/>
                  <a:gd name="T8" fmla="*/ 112 w 248"/>
                  <a:gd name="T9" fmla="*/ 12 h 205"/>
                  <a:gd name="T10" fmla="*/ 145 w 248"/>
                  <a:gd name="T11" fmla="*/ 40 h 205"/>
                  <a:gd name="T12" fmla="*/ 171 w 248"/>
                  <a:gd name="T13" fmla="*/ 71 h 205"/>
                  <a:gd name="T14" fmla="*/ 185 w 248"/>
                  <a:gd name="T15" fmla="*/ 92 h 205"/>
                  <a:gd name="T16" fmla="*/ 190 w 248"/>
                  <a:gd name="T17" fmla="*/ 95 h 205"/>
                  <a:gd name="T18" fmla="*/ 200 w 248"/>
                  <a:gd name="T19" fmla="*/ 76 h 205"/>
                  <a:gd name="T20" fmla="*/ 204 w 248"/>
                  <a:gd name="T21" fmla="*/ 38 h 205"/>
                  <a:gd name="T22" fmla="*/ 215 w 248"/>
                  <a:gd name="T23" fmla="*/ 17 h 205"/>
                  <a:gd name="T24" fmla="*/ 230 w 248"/>
                  <a:gd name="T25" fmla="*/ 10 h 205"/>
                  <a:gd name="T26" fmla="*/ 244 w 248"/>
                  <a:gd name="T27" fmla="*/ 15 h 205"/>
                  <a:gd name="T28" fmla="*/ 247 w 248"/>
                  <a:gd name="T29" fmla="*/ 40 h 205"/>
                  <a:gd name="T30" fmla="*/ 239 w 248"/>
                  <a:gd name="T31" fmla="*/ 83 h 205"/>
                  <a:gd name="T32" fmla="*/ 247 w 248"/>
                  <a:gd name="T33" fmla="*/ 120 h 205"/>
                  <a:gd name="T34" fmla="*/ 239 w 248"/>
                  <a:gd name="T35" fmla="*/ 121 h 205"/>
                  <a:gd name="T36" fmla="*/ 226 w 248"/>
                  <a:gd name="T37" fmla="*/ 121 h 205"/>
                  <a:gd name="T38" fmla="*/ 214 w 248"/>
                  <a:gd name="T39" fmla="*/ 129 h 205"/>
                  <a:gd name="T40" fmla="*/ 206 w 248"/>
                  <a:gd name="T41" fmla="*/ 148 h 205"/>
                  <a:gd name="T42" fmla="*/ 196 w 248"/>
                  <a:gd name="T43" fmla="*/ 153 h 205"/>
                  <a:gd name="T44" fmla="*/ 183 w 248"/>
                  <a:gd name="T45" fmla="*/ 151 h 205"/>
                  <a:gd name="T46" fmla="*/ 174 w 248"/>
                  <a:gd name="T47" fmla="*/ 160 h 205"/>
                  <a:gd name="T48" fmla="*/ 166 w 248"/>
                  <a:gd name="T49" fmla="*/ 183 h 205"/>
                  <a:gd name="T50" fmla="*/ 144 w 248"/>
                  <a:gd name="T51" fmla="*/ 183 h 205"/>
                  <a:gd name="T52" fmla="*/ 135 w 248"/>
                  <a:gd name="T53" fmla="*/ 184 h 205"/>
                  <a:gd name="T54" fmla="*/ 130 w 248"/>
                  <a:gd name="T55" fmla="*/ 193 h 205"/>
                  <a:gd name="T56" fmla="*/ 119 w 248"/>
                  <a:gd name="T57" fmla="*/ 202 h 205"/>
                  <a:gd name="T58" fmla="*/ 102 w 248"/>
                  <a:gd name="T59" fmla="*/ 203 h 205"/>
                  <a:gd name="T60" fmla="*/ 91 w 248"/>
                  <a:gd name="T61" fmla="*/ 198 h 205"/>
                  <a:gd name="T62" fmla="*/ 78 w 248"/>
                  <a:gd name="T63" fmla="*/ 202 h 205"/>
                  <a:gd name="T64" fmla="*/ 53 w 248"/>
                  <a:gd name="T65" fmla="*/ 196 h 205"/>
                  <a:gd name="T66" fmla="*/ 20 w 248"/>
                  <a:gd name="T67" fmla="*/ 165 h 205"/>
                  <a:gd name="T68" fmla="*/ 15 w 248"/>
                  <a:gd name="T69" fmla="*/ 112 h 205"/>
                  <a:gd name="T70" fmla="*/ 6 w 248"/>
                  <a:gd name="T71" fmla="*/ 101 h 205"/>
                  <a:gd name="T72" fmla="*/ 2 w 248"/>
                  <a:gd name="T73" fmla="*/ 67 h 205"/>
                  <a:gd name="T74" fmla="*/ 16 w 248"/>
                  <a:gd name="T75" fmla="*/ 60 h 205"/>
                  <a:gd name="T76" fmla="*/ 29 w 248"/>
                  <a:gd name="T77" fmla="*/ 62 h 205"/>
                  <a:gd name="T78" fmla="*/ 22 w 248"/>
                  <a:gd name="T79" fmla="*/ 50 h 205"/>
                  <a:gd name="T80" fmla="*/ 36 w 248"/>
                  <a:gd name="T81" fmla="*/ 33 h 205"/>
                  <a:gd name="T82" fmla="*/ 60 w 248"/>
                  <a:gd name="T83" fmla="*/ 29 h 205"/>
                  <a:gd name="T84" fmla="*/ 66 w 248"/>
                  <a:gd name="T85" fmla="*/ 30 h 2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8"/>
                  <a:gd name="T130" fmla="*/ 0 h 205"/>
                  <a:gd name="T131" fmla="*/ 248 w 248"/>
                  <a:gd name="T132" fmla="*/ 205 h 20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8" h="205">
                    <a:moveTo>
                      <a:pt x="66" y="30"/>
                    </a:moveTo>
                    <a:lnTo>
                      <a:pt x="64" y="29"/>
                    </a:lnTo>
                    <a:lnTo>
                      <a:pt x="63" y="24"/>
                    </a:lnTo>
                    <a:lnTo>
                      <a:pt x="62" y="17"/>
                    </a:lnTo>
                    <a:lnTo>
                      <a:pt x="62" y="11"/>
                    </a:lnTo>
                    <a:lnTo>
                      <a:pt x="63" y="5"/>
                    </a:lnTo>
                    <a:lnTo>
                      <a:pt x="69" y="1"/>
                    </a:lnTo>
                    <a:lnTo>
                      <a:pt x="79" y="0"/>
                    </a:lnTo>
                    <a:lnTo>
                      <a:pt x="95" y="3"/>
                    </a:lnTo>
                    <a:lnTo>
                      <a:pt x="112" y="12"/>
                    </a:lnTo>
                    <a:lnTo>
                      <a:pt x="130" y="25"/>
                    </a:lnTo>
                    <a:lnTo>
                      <a:pt x="145" y="40"/>
                    </a:lnTo>
                    <a:lnTo>
                      <a:pt x="159" y="55"/>
                    </a:lnTo>
                    <a:lnTo>
                      <a:pt x="171" y="71"/>
                    </a:lnTo>
                    <a:lnTo>
                      <a:pt x="179" y="83"/>
                    </a:lnTo>
                    <a:lnTo>
                      <a:pt x="185" y="92"/>
                    </a:lnTo>
                    <a:lnTo>
                      <a:pt x="187" y="96"/>
                    </a:lnTo>
                    <a:lnTo>
                      <a:pt x="190" y="95"/>
                    </a:lnTo>
                    <a:lnTo>
                      <a:pt x="195" y="90"/>
                    </a:lnTo>
                    <a:lnTo>
                      <a:pt x="200" y="76"/>
                    </a:lnTo>
                    <a:lnTo>
                      <a:pt x="202" y="52"/>
                    </a:lnTo>
                    <a:lnTo>
                      <a:pt x="204" y="38"/>
                    </a:lnTo>
                    <a:lnTo>
                      <a:pt x="209" y="26"/>
                    </a:lnTo>
                    <a:lnTo>
                      <a:pt x="215" y="17"/>
                    </a:lnTo>
                    <a:lnTo>
                      <a:pt x="223" y="12"/>
                    </a:lnTo>
                    <a:lnTo>
                      <a:pt x="230" y="10"/>
                    </a:lnTo>
                    <a:lnTo>
                      <a:pt x="238" y="11"/>
                    </a:lnTo>
                    <a:lnTo>
                      <a:pt x="244" y="15"/>
                    </a:lnTo>
                    <a:lnTo>
                      <a:pt x="248" y="22"/>
                    </a:lnTo>
                    <a:lnTo>
                      <a:pt x="247" y="40"/>
                    </a:lnTo>
                    <a:lnTo>
                      <a:pt x="242" y="59"/>
                    </a:lnTo>
                    <a:lnTo>
                      <a:pt x="239" y="83"/>
                    </a:lnTo>
                    <a:lnTo>
                      <a:pt x="245" y="115"/>
                    </a:lnTo>
                    <a:lnTo>
                      <a:pt x="247" y="120"/>
                    </a:lnTo>
                    <a:lnTo>
                      <a:pt x="244" y="121"/>
                    </a:lnTo>
                    <a:lnTo>
                      <a:pt x="239" y="121"/>
                    </a:lnTo>
                    <a:lnTo>
                      <a:pt x="234" y="121"/>
                    </a:lnTo>
                    <a:lnTo>
                      <a:pt x="226" y="121"/>
                    </a:lnTo>
                    <a:lnTo>
                      <a:pt x="220" y="124"/>
                    </a:lnTo>
                    <a:lnTo>
                      <a:pt x="214" y="129"/>
                    </a:lnTo>
                    <a:lnTo>
                      <a:pt x="210" y="139"/>
                    </a:lnTo>
                    <a:lnTo>
                      <a:pt x="206" y="148"/>
                    </a:lnTo>
                    <a:lnTo>
                      <a:pt x="201" y="153"/>
                    </a:lnTo>
                    <a:lnTo>
                      <a:pt x="196" y="153"/>
                    </a:lnTo>
                    <a:lnTo>
                      <a:pt x="190" y="151"/>
                    </a:lnTo>
                    <a:lnTo>
                      <a:pt x="183" y="151"/>
                    </a:lnTo>
                    <a:lnTo>
                      <a:pt x="178" y="154"/>
                    </a:lnTo>
                    <a:lnTo>
                      <a:pt x="174" y="160"/>
                    </a:lnTo>
                    <a:lnTo>
                      <a:pt x="171" y="173"/>
                    </a:lnTo>
                    <a:lnTo>
                      <a:pt x="166" y="183"/>
                    </a:lnTo>
                    <a:lnTo>
                      <a:pt x="155" y="184"/>
                    </a:lnTo>
                    <a:lnTo>
                      <a:pt x="144" y="183"/>
                    </a:lnTo>
                    <a:lnTo>
                      <a:pt x="136" y="183"/>
                    </a:lnTo>
                    <a:lnTo>
                      <a:pt x="135" y="184"/>
                    </a:lnTo>
                    <a:lnTo>
                      <a:pt x="134" y="188"/>
                    </a:lnTo>
                    <a:lnTo>
                      <a:pt x="130" y="193"/>
                    </a:lnTo>
                    <a:lnTo>
                      <a:pt x="125" y="198"/>
                    </a:lnTo>
                    <a:lnTo>
                      <a:pt x="119" y="202"/>
                    </a:lnTo>
                    <a:lnTo>
                      <a:pt x="111" y="205"/>
                    </a:lnTo>
                    <a:lnTo>
                      <a:pt x="102" y="203"/>
                    </a:lnTo>
                    <a:lnTo>
                      <a:pt x="92" y="197"/>
                    </a:lnTo>
                    <a:lnTo>
                      <a:pt x="91" y="198"/>
                    </a:lnTo>
                    <a:lnTo>
                      <a:pt x="86" y="201"/>
                    </a:lnTo>
                    <a:lnTo>
                      <a:pt x="78" y="202"/>
                    </a:lnTo>
                    <a:lnTo>
                      <a:pt x="67" y="201"/>
                    </a:lnTo>
                    <a:lnTo>
                      <a:pt x="53" y="196"/>
                    </a:lnTo>
                    <a:lnTo>
                      <a:pt x="38" y="184"/>
                    </a:lnTo>
                    <a:lnTo>
                      <a:pt x="20" y="165"/>
                    </a:lnTo>
                    <a:lnTo>
                      <a:pt x="0" y="136"/>
                    </a:lnTo>
                    <a:lnTo>
                      <a:pt x="15" y="112"/>
                    </a:lnTo>
                    <a:lnTo>
                      <a:pt x="12" y="110"/>
                    </a:lnTo>
                    <a:lnTo>
                      <a:pt x="6" y="101"/>
                    </a:lnTo>
                    <a:lnTo>
                      <a:pt x="1" y="86"/>
                    </a:lnTo>
                    <a:lnTo>
                      <a:pt x="2" y="67"/>
                    </a:lnTo>
                    <a:lnTo>
                      <a:pt x="7" y="62"/>
                    </a:lnTo>
                    <a:lnTo>
                      <a:pt x="16" y="60"/>
                    </a:lnTo>
                    <a:lnTo>
                      <a:pt x="25" y="60"/>
                    </a:lnTo>
                    <a:lnTo>
                      <a:pt x="29" y="62"/>
                    </a:lnTo>
                    <a:lnTo>
                      <a:pt x="26" y="58"/>
                    </a:lnTo>
                    <a:lnTo>
                      <a:pt x="22" y="50"/>
                    </a:lnTo>
                    <a:lnTo>
                      <a:pt x="24" y="41"/>
                    </a:lnTo>
                    <a:lnTo>
                      <a:pt x="36" y="33"/>
                    </a:lnTo>
                    <a:lnTo>
                      <a:pt x="52" y="29"/>
                    </a:lnTo>
                    <a:lnTo>
                      <a:pt x="60" y="29"/>
                    </a:lnTo>
                    <a:lnTo>
                      <a:pt x="64" y="29"/>
                    </a:lnTo>
                    <a:lnTo>
                      <a:pt x="66" y="30"/>
                    </a:lnTo>
                    <a:close/>
                  </a:path>
                </a:pathLst>
              </a:custGeom>
              <a:solidFill>
                <a:srgbClr val="F4C4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27" name="Freeform 217"/>
              <p:cNvSpPr>
                <a:spLocks/>
              </p:cNvSpPr>
              <p:nvPr/>
            </p:nvSpPr>
            <p:spPr bwMode="auto">
              <a:xfrm>
                <a:off x="4907" y="2472"/>
                <a:ext cx="209" cy="315"/>
              </a:xfrm>
              <a:custGeom>
                <a:avLst/>
                <a:gdLst>
                  <a:gd name="T0" fmla="*/ 0 w 209"/>
                  <a:gd name="T1" fmla="*/ 283 h 315"/>
                  <a:gd name="T2" fmla="*/ 12 w 209"/>
                  <a:gd name="T3" fmla="*/ 295 h 315"/>
                  <a:gd name="T4" fmla="*/ 26 w 209"/>
                  <a:gd name="T5" fmla="*/ 304 h 315"/>
                  <a:gd name="T6" fmla="*/ 40 w 209"/>
                  <a:gd name="T7" fmla="*/ 310 h 315"/>
                  <a:gd name="T8" fmla="*/ 54 w 209"/>
                  <a:gd name="T9" fmla="*/ 312 h 315"/>
                  <a:gd name="T10" fmla="*/ 66 w 209"/>
                  <a:gd name="T11" fmla="*/ 315 h 315"/>
                  <a:gd name="T12" fmla="*/ 76 w 209"/>
                  <a:gd name="T13" fmla="*/ 315 h 315"/>
                  <a:gd name="T14" fmla="*/ 82 w 209"/>
                  <a:gd name="T15" fmla="*/ 315 h 315"/>
                  <a:gd name="T16" fmla="*/ 85 w 209"/>
                  <a:gd name="T17" fmla="*/ 315 h 315"/>
                  <a:gd name="T18" fmla="*/ 92 w 209"/>
                  <a:gd name="T19" fmla="*/ 288 h 315"/>
                  <a:gd name="T20" fmla="*/ 124 w 209"/>
                  <a:gd name="T21" fmla="*/ 277 h 315"/>
                  <a:gd name="T22" fmla="*/ 144 w 209"/>
                  <a:gd name="T23" fmla="*/ 264 h 315"/>
                  <a:gd name="T24" fmla="*/ 157 w 209"/>
                  <a:gd name="T25" fmla="*/ 249 h 315"/>
                  <a:gd name="T26" fmla="*/ 163 w 209"/>
                  <a:gd name="T27" fmla="*/ 234 h 315"/>
                  <a:gd name="T28" fmla="*/ 164 w 209"/>
                  <a:gd name="T29" fmla="*/ 220 h 315"/>
                  <a:gd name="T30" fmla="*/ 164 w 209"/>
                  <a:gd name="T31" fmla="*/ 209 h 315"/>
                  <a:gd name="T32" fmla="*/ 162 w 209"/>
                  <a:gd name="T33" fmla="*/ 201 h 315"/>
                  <a:gd name="T34" fmla="*/ 161 w 209"/>
                  <a:gd name="T35" fmla="*/ 199 h 315"/>
                  <a:gd name="T36" fmla="*/ 175 w 209"/>
                  <a:gd name="T37" fmla="*/ 187 h 315"/>
                  <a:gd name="T38" fmla="*/ 182 w 209"/>
                  <a:gd name="T39" fmla="*/ 169 h 315"/>
                  <a:gd name="T40" fmla="*/ 185 w 209"/>
                  <a:gd name="T41" fmla="*/ 156 h 315"/>
                  <a:gd name="T42" fmla="*/ 185 w 209"/>
                  <a:gd name="T43" fmla="*/ 149 h 315"/>
                  <a:gd name="T44" fmla="*/ 202 w 209"/>
                  <a:gd name="T45" fmla="*/ 128 h 315"/>
                  <a:gd name="T46" fmla="*/ 209 w 209"/>
                  <a:gd name="T47" fmla="*/ 106 h 315"/>
                  <a:gd name="T48" fmla="*/ 205 w 209"/>
                  <a:gd name="T49" fmla="*/ 88 h 315"/>
                  <a:gd name="T50" fmla="*/ 199 w 209"/>
                  <a:gd name="T51" fmla="*/ 81 h 315"/>
                  <a:gd name="T52" fmla="*/ 188 w 209"/>
                  <a:gd name="T53" fmla="*/ 85 h 315"/>
                  <a:gd name="T54" fmla="*/ 177 w 209"/>
                  <a:gd name="T55" fmla="*/ 95 h 315"/>
                  <a:gd name="T56" fmla="*/ 168 w 209"/>
                  <a:gd name="T57" fmla="*/ 107 h 315"/>
                  <a:gd name="T58" fmla="*/ 164 w 209"/>
                  <a:gd name="T59" fmla="*/ 113 h 315"/>
                  <a:gd name="T60" fmla="*/ 135 w 209"/>
                  <a:gd name="T61" fmla="*/ 99 h 315"/>
                  <a:gd name="T62" fmla="*/ 137 w 209"/>
                  <a:gd name="T63" fmla="*/ 95 h 315"/>
                  <a:gd name="T64" fmla="*/ 139 w 209"/>
                  <a:gd name="T65" fmla="*/ 83 h 315"/>
                  <a:gd name="T66" fmla="*/ 144 w 209"/>
                  <a:gd name="T67" fmla="*/ 70 h 315"/>
                  <a:gd name="T68" fmla="*/ 153 w 209"/>
                  <a:gd name="T69" fmla="*/ 57 h 315"/>
                  <a:gd name="T70" fmla="*/ 156 w 209"/>
                  <a:gd name="T71" fmla="*/ 54 h 315"/>
                  <a:gd name="T72" fmla="*/ 163 w 209"/>
                  <a:gd name="T73" fmla="*/ 49 h 315"/>
                  <a:gd name="T74" fmla="*/ 172 w 209"/>
                  <a:gd name="T75" fmla="*/ 42 h 315"/>
                  <a:gd name="T76" fmla="*/ 182 w 209"/>
                  <a:gd name="T77" fmla="*/ 32 h 315"/>
                  <a:gd name="T78" fmla="*/ 190 w 209"/>
                  <a:gd name="T79" fmla="*/ 23 h 315"/>
                  <a:gd name="T80" fmla="*/ 194 w 209"/>
                  <a:gd name="T81" fmla="*/ 13 h 315"/>
                  <a:gd name="T82" fmla="*/ 194 w 209"/>
                  <a:gd name="T83" fmla="*/ 6 h 315"/>
                  <a:gd name="T84" fmla="*/ 185 w 209"/>
                  <a:gd name="T85" fmla="*/ 1 h 315"/>
                  <a:gd name="T86" fmla="*/ 161 w 209"/>
                  <a:gd name="T87" fmla="*/ 0 h 315"/>
                  <a:gd name="T88" fmla="*/ 139 w 209"/>
                  <a:gd name="T89" fmla="*/ 9 h 315"/>
                  <a:gd name="T90" fmla="*/ 121 w 209"/>
                  <a:gd name="T91" fmla="*/ 23 h 315"/>
                  <a:gd name="T92" fmla="*/ 106 w 209"/>
                  <a:gd name="T93" fmla="*/ 42 h 315"/>
                  <a:gd name="T94" fmla="*/ 95 w 209"/>
                  <a:gd name="T95" fmla="*/ 59 h 315"/>
                  <a:gd name="T96" fmla="*/ 86 w 209"/>
                  <a:gd name="T97" fmla="*/ 77 h 315"/>
                  <a:gd name="T98" fmla="*/ 81 w 209"/>
                  <a:gd name="T99" fmla="*/ 88 h 315"/>
                  <a:gd name="T100" fmla="*/ 80 w 209"/>
                  <a:gd name="T101" fmla="*/ 94 h 315"/>
                  <a:gd name="T102" fmla="*/ 77 w 209"/>
                  <a:gd name="T103" fmla="*/ 95 h 315"/>
                  <a:gd name="T104" fmla="*/ 71 w 209"/>
                  <a:gd name="T105" fmla="*/ 99 h 315"/>
                  <a:gd name="T106" fmla="*/ 61 w 209"/>
                  <a:gd name="T107" fmla="*/ 106 h 315"/>
                  <a:gd name="T108" fmla="*/ 49 w 209"/>
                  <a:gd name="T109" fmla="*/ 119 h 315"/>
                  <a:gd name="T110" fmla="*/ 37 w 209"/>
                  <a:gd name="T111" fmla="*/ 139 h 315"/>
                  <a:gd name="T112" fmla="*/ 25 w 209"/>
                  <a:gd name="T113" fmla="*/ 167 h 315"/>
                  <a:gd name="T114" fmla="*/ 16 w 209"/>
                  <a:gd name="T115" fmla="*/ 205 h 315"/>
                  <a:gd name="T116" fmla="*/ 11 w 209"/>
                  <a:gd name="T117" fmla="*/ 254 h 315"/>
                  <a:gd name="T118" fmla="*/ 9 w 209"/>
                  <a:gd name="T119" fmla="*/ 266 h 315"/>
                  <a:gd name="T120" fmla="*/ 5 w 209"/>
                  <a:gd name="T121" fmla="*/ 274 h 315"/>
                  <a:gd name="T122" fmla="*/ 1 w 209"/>
                  <a:gd name="T123" fmla="*/ 281 h 315"/>
                  <a:gd name="T124" fmla="*/ 0 w 209"/>
                  <a:gd name="T125" fmla="*/ 283 h 31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9"/>
                  <a:gd name="T190" fmla="*/ 0 h 315"/>
                  <a:gd name="T191" fmla="*/ 209 w 209"/>
                  <a:gd name="T192" fmla="*/ 315 h 315"/>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9" h="315">
                    <a:moveTo>
                      <a:pt x="0" y="283"/>
                    </a:moveTo>
                    <a:lnTo>
                      <a:pt x="12" y="295"/>
                    </a:lnTo>
                    <a:lnTo>
                      <a:pt x="26" y="304"/>
                    </a:lnTo>
                    <a:lnTo>
                      <a:pt x="40" y="310"/>
                    </a:lnTo>
                    <a:lnTo>
                      <a:pt x="54" y="312"/>
                    </a:lnTo>
                    <a:lnTo>
                      <a:pt x="66" y="315"/>
                    </a:lnTo>
                    <a:lnTo>
                      <a:pt x="76" y="315"/>
                    </a:lnTo>
                    <a:lnTo>
                      <a:pt x="82" y="315"/>
                    </a:lnTo>
                    <a:lnTo>
                      <a:pt x="85" y="315"/>
                    </a:lnTo>
                    <a:lnTo>
                      <a:pt x="92" y="288"/>
                    </a:lnTo>
                    <a:lnTo>
                      <a:pt x="124" y="277"/>
                    </a:lnTo>
                    <a:lnTo>
                      <a:pt x="144" y="264"/>
                    </a:lnTo>
                    <a:lnTo>
                      <a:pt x="157" y="249"/>
                    </a:lnTo>
                    <a:lnTo>
                      <a:pt x="163" y="234"/>
                    </a:lnTo>
                    <a:lnTo>
                      <a:pt x="164" y="220"/>
                    </a:lnTo>
                    <a:lnTo>
                      <a:pt x="164" y="209"/>
                    </a:lnTo>
                    <a:lnTo>
                      <a:pt x="162" y="201"/>
                    </a:lnTo>
                    <a:lnTo>
                      <a:pt x="161" y="199"/>
                    </a:lnTo>
                    <a:lnTo>
                      <a:pt x="175" y="187"/>
                    </a:lnTo>
                    <a:lnTo>
                      <a:pt x="182" y="169"/>
                    </a:lnTo>
                    <a:lnTo>
                      <a:pt x="185" y="156"/>
                    </a:lnTo>
                    <a:lnTo>
                      <a:pt x="185" y="149"/>
                    </a:lnTo>
                    <a:lnTo>
                      <a:pt x="202" y="128"/>
                    </a:lnTo>
                    <a:lnTo>
                      <a:pt x="209" y="106"/>
                    </a:lnTo>
                    <a:lnTo>
                      <a:pt x="205" y="88"/>
                    </a:lnTo>
                    <a:lnTo>
                      <a:pt x="199" y="81"/>
                    </a:lnTo>
                    <a:lnTo>
                      <a:pt x="188" y="85"/>
                    </a:lnTo>
                    <a:lnTo>
                      <a:pt x="177" y="95"/>
                    </a:lnTo>
                    <a:lnTo>
                      <a:pt x="168" y="107"/>
                    </a:lnTo>
                    <a:lnTo>
                      <a:pt x="164" y="113"/>
                    </a:lnTo>
                    <a:lnTo>
                      <a:pt x="135" y="99"/>
                    </a:lnTo>
                    <a:lnTo>
                      <a:pt x="137" y="95"/>
                    </a:lnTo>
                    <a:lnTo>
                      <a:pt x="139" y="83"/>
                    </a:lnTo>
                    <a:lnTo>
                      <a:pt x="144" y="70"/>
                    </a:lnTo>
                    <a:lnTo>
                      <a:pt x="153" y="57"/>
                    </a:lnTo>
                    <a:lnTo>
                      <a:pt x="156" y="54"/>
                    </a:lnTo>
                    <a:lnTo>
                      <a:pt x="163" y="49"/>
                    </a:lnTo>
                    <a:lnTo>
                      <a:pt x="172" y="42"/>
                    </a:lnTo>
                    <a:lnTo>
                      <a:pt x="182" y="32"/>
                    </a:lnTo>
                    <a:lnTo>
                      <a:pt x="190" y="23"/>
                    </a:lnTo>
                    <a:lnTo>
                      <a:pt x="194" y="13"/>
                    </a:lnTo>
                    <a:lnTo>
                      <a:pt x="194" y="6"/>
                    </a:lnTo>
                    <a:lnTo>
                      <a:pt x="185" y="1"/>
                    </a:lnTo>
                    <a:lnTo>
                      <a:pt x="161" y="0"/>
                    </a:lnTo>
                    <a:lnTo>
                      <a:pt x="139" y="9"/>
                    </a:lnTo>
                    <a:lnTo>
                      <a:pt x="121" y="23"/>
                    </a:lnTo>
                    <a:lnTo>
                      <a:pt x="106" y="42"/>
                    </a:lnTo>
                    <a:lnTo>
                      <a:pt x="95" y="59"/>
                    </a:lnTo>
                    <a:lnTo>
                      <a:pt x="86" y="77"/>
                    </a:lnTo>
                    <a:lnTo>
                      <a:pt x="81" y="88"/>
                    </a:lnTo>
                    <a:lnTo>
                      <a:pt x="80" y="94"/>
                    </a:lnTo>
                    <a:lnTo>
                      <a:pt x="77" y="95"/>
                    </a:lnTo>
                    <a:lnTo>
                      <a:pt x="71" y="99"/>
                    </a:lnTo>
                    <a:lnTo>
                      <a:pt x="61" y="106"/>
                    </a:lnTo>
                    <a:lnTo>
                      <a:pt x="49" y="119"/>
                    </a:lnTo>
                    <a:lnTo>
                      <a:pt x="37" y="139"/>
                    </a:lnTo>
                    <a:lnTo>
                      <a:pt x="25" y="167"/>
                    </a:lnTo>
                    <a:lnTo>
                      <a:pt x="16" y="205"/>
                    </a:lnTo>
                    <a:lnTo>
                      <a:pt x="11" y="254"/>
                    </a:lnTo>
                    <a:lnTo>
                      <a:pt x="9" y="266"/>
                    </a:lnTo>
                    <a:lnTo>
                      <a:pt x="5" y="274"/>
                    </a:lnTo>
                    <a:lnTo>
                      <a:pt x="1" y="281"/>
                    </a:lnTo>
                    <a:lnTo>
                      <a:pt x="0" y="283"/>
                    </a:lnTo>
                    <a:close/>
                  </a:path>
                </a:pathLst>
              </a:custGeom>
              <a:solidFill>
                <a:srgbClr val="F4C4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28" name="Freeform 218"/>
              <p:cNvSpPr>
                <a:spLocks/>
              </p:cNvSpPr>
              <p:nvPr/>
            </p:nvSpPr>
            <p:spPr bwMode="auto">
              <a:xfrm>
                <a:off x="4637" y="2300"/>
                <a:ext cx="310" cy="339"/>
              </a:xfrm>
              <a:custGeom>
                <a:avLst/>
                <a:gdLst>
                  <a:gd name="T0" fmla="*/ 34 w 310"/>
                  <a:gd name="T1" fmla="*/ 2 h 339"/>
                  <a:gd name="T2" fmla="*/ 22 w 310"/>
                  <a:gd name="T3" fmla="*/ 20 h 339"/>
                  <a:gd name="T4" fmla="*/ 8 w 310"/>
                  <a:gd name="T5" fmla="*/ 50 h 339"/>
                  <a:gd name="T6" fmla="*/ 0 w 310"/>
                  <a:gd name="T7" fmla="*/ 87 h 339"/>
                  <a:gd name="T8" fmla="*/ 5 w 310"/>
                  <a:gd name="T9" fmla="*/ 112 h 339"/>
                  <a:gd name="T10" fmla="*/ 18 w 310"/>
                  <a:gd name="T11" fmla="*/ 158 h 339"/>
                  <a:gd name="T12" fmla="*/ 22 w 310"/>
                  <a:gd name="T13" fmla="*/ 224 h 339"/>
                  <a:gd name="T14" fmla="*/ 44 w 310"/>
                  <a:gd name="T15" fmla="*/ 273 h 339"/>
                  <a:gd name="T16" fmla="*/ 82 w 310"/>
                  <a:gd name="T17" fmla="*/ 314 h 339"/>
                  <a:gd name="T18" fmla="*/ 127 w 310"/>
                  <a:gd name="T19" fmla="*/ 335 h 339"/>
                  <a:gd name="T20" fmla="*/ 175 w 310"/>
                  <a:gd name="T21" fmla="*/ 336 h 339"/>
                  <a:gd name="T22" fmla="*/ 186 w 310"/>
                  <a:gd name="T23" fmla="*/ 339 h 339"/>
                  <a:gd name="T24" fmla="*/ 215 w 310"/>
                  <a:gd name="T25" fmla="*/ 338 h 339"/>
                  <a:gd name="T26" fmla="*/ 247 w 310"/>
                  <a:gd name="T27" fmla="*/ 326 h 339"/>
                  <a:gd name="T28" fmla="*/ 270 w 310"/>
                  <a:gd name="T29" fmla="*/ 295 h 339"/>
                  <a:gd name="T30" fmla="*/ 269 w 310"/>
                  <a:gd name="T31" fmla="*/ 207 h 339"/>
                  <a:gd name="T32" fmla="*/ 280 w 310"/>
                  <a:gd name="T33" fmla="*/ 206 h 339"/>
                  <a:gd name="T34" fmla="*/ 295 w 310"/>
                  <a:gd name="T35" fmla="*/ 201 h 339"/>
                  <a:gd name="T36" fmla="*/ 308 w 310"/>
                  <a:gd name="T37" fmla="*/ 187 h 339"/>
                  <a:gd name="T38" fmla="*/ 310 w 310"/>
                  <a:gd name="T39" fmla="*/ 169 h 339"/>
                  <a:gd name="T40" fmla="*/ 308 w 310"/>
                  <a:gd name="T41" fmla="*/ 147 h 339"/>
                  <a:gd name="T42" fmla="*/ 300 w 310"/>
                  <a:gd name="T43" fmla="*/ 125 h 339"/>
                  <a:gd name="T44" fmla="*/ 281 w 310"/>
                  <a:gd name="T45" fmla="*/ 125 h 339"/>
                  <a:gd name="T46" fmla="*/ 266 w 310"/>
                  <a:gd name="T47" fmla="*/ 138 h 339"/>
                  <a:gd name="T48" fmla="*/ 256 w 310"/>
                  <a:gd name="T49" fmla="*/ 131 h 339"/>
                  <a:gd name="T50" fmla="*/ 241 w 310"/>
                  <a:gd name="T51" fmla="*/ 120 h 339"/>
                  <a:gd name="T52" fmla="*/ 226 w 310"/>
                  <a:gd name="T53" fmla="*/ 104 h 339"/>
                  <a:gd name="T54" fmla="*/ 214 w 310"/>
                  <a:gd name="T55" fmla="*/ 94 h 339"/>
                  <a:gd name="T56" fmla="*/ 189 w 310"/>
                  <a:gd name="T57" fmla="*/ 85 h 339"/>
                  <a:gd name="T58" fmla="*/ 150 w 310"/>
                  <a:gd name="T59" fmla="*/ 64 h 339"/>
                  <a:gd name="T60" fmla="*/ 110 w 310"/>
                  <a:gd name="T61" fmla="*/ 34 h 339"/>
                  <a:gd name="T62" fmla="*/ 80 w 310"/>
                  <a:gd name="T63" fmla="*/ 97 h 339"/>
                  <a:gd name="T64" fmla="*/ 76 w 310"/>
                  <a:gd name="T65" fmla="*/ 92 h 339"/>
                  <a:gd name="T66" fmla="*/ 65 w 310"/>
                  <a:gd name="T67" fmla="*/ 76 h 339"/>
                  <a:gd name="T68" fmla="*/ 51 w 310"/>
                  <a:gd name="T69" fmla="*/ 45 h 339"/>
                  <a:gd name="T70" fmla="*/ 36 w 310"/>
                  <a:gd name="T71" fmla="*/ 0 h 33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10"/>
                  <a:gd name="T109" fmla="*/ 0 h 339"/>
                  <a:gd name="T110" fmla="*/ 310 w 310"/>
                  <a:gd name="T111" fmla="*/ 339 h 339"/>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10" h="339">
                    <a:moveTo>
                      <a:pt x="36" y="0"/>
                    </a:moveTo>
                    <a:lnTo>
                      <a:pt x="34" y="2"/>
                    </a:lnTo>
                    <a:lnTo>
                      <a:pt x="29" y="9"/>
                    </a:lnTo>
                    <a:lnTo>
                      <a:pt x="22" y="20"/>
                    </a:lnTo>
                    <a:lnTo>
                      <a:pt x="15" y="34"/>
                    </a:lnTo>
                    <a:lnTo>
                      <a:pt x="8" y="50"/>
                    </a:lnTo>
                    <a:lnTo>
                      <a:pt x="3" y="68"/>
                    </a:lnTo>
                    <a:lnTo>
                      <a:pt x="0" y="87"/>
                    </a:lnTo>
                    <a:lnTo>
                      <a:pt x="1" y="107"/>
                    </a:lnTo>
                    <a:lnTo>
                      <a:pt x="5" y="112"/>
                    </a:lnTo>
                    <a:lnTo>
                      <a:pt x="12" y="130"/>
                    </a:lnTo>
                    <a:lnTo>
                      <a:pt x="18" y="158"/>
                    </a:lnTo>
                    <a:lnTo>
                      <a:pt x="19" y="200"/>
                    </a:lnTo>
                    <a:lnTo>
                      <a:pt x="22" y="224"/>
                    </a:lnTo>
                    <a:lnTo>
                      <a:pt x="31" y="249"/>
                    </a:lnTo>
                    <a:lnTo>
                      <a:pt x="44" y="273"/>
                    </a:lnTo>
                    <a:lnTo>
                      <a:pt x="62" y="295"/>
                    </a:lnTo>
                    <a:lnTo>
                      <a:pt x="82" y="314"/>
                    </a:lnTo>
                    <a:lnTo>
                      <a:pt x="104" y="328"/>
                    </a:lnTo>
                    <a:lnTo>
                      <a:pt x="127" y="335"/>
                    </a:lnTo>
                    <a:lnTo>
                      <a:pt x="150" y="336"/>
                    </a:lnTo>
                    <a:lnTo>
                      <a:pt x="175" y="336"/>
                    </a:lnTo>
                    <a:lnTo>
                      <a:pt x="179" y="338"/>
                    </a:lnTo>
                    <a:lnTo>
                      <a:pt x="186" y="339"/>
                    </a:lnTo>
                    <a:lnTo>
                      <a:pt x="200" y="339"/>
                    </a:lnTo>
                    <a:lnTo>
                      <a:pt x="215" y="338"/>
                    </a:lnTo>
                    <a:lnTo>
                      <a:pt x="231" y="335"/>
                    </a:lnTo>
                    <a:lnTo>
                      <a:pt x="247" y="326"/>
                    </a:lnTo>
                    <a:lnTo>
                      <a:pt x="260" y="314"/>
                    </a:lnTo>
                    <a:lnTo>
                      <a:pt x="270" y="295"/>
                    </a:lnTo>
                    <a:lnTo>
                      <a:pt x="267" y="207"/>
                    </a:lnTo>
                    <a:lnTo>
                      <a:pt x="269" y="207"/>
                    </a:lnTo>
                    <a:lnTo>
                      <a:pt x="274" y="207"/>
                    </a:lnTo>
                    <a:lnTo>
                      <a:pt x="280" y="206"/>
                    </a:lnTo>
                    <a:lnTo>
                      <a:pt x="288" y="205"/>
                    </a:lnTo>
                    <a:lnTo>
                      <a:pt x="295" y="201"/>
                    </a:lnTo>
                    <a:lnTo>
                      <a:pt x="303" y="195"/>
                    </a:lnTo>
                    <a:lnTo>
                      <a:pt x="308" y="187"/>
                    </a:lnTo>
                    <a:lnTo>
                      <a:pt x="310" y="176"/>
                    </a:lnTo>
                    <a:lnTo>
                      <a:pt x="310" y="169"/>
                    </a:lnTo>
                    <a:lnTo>
                      <a:pt x="309" y="158"/>
                    </a:lnTo>
                    <a:lnTo>
                      <a:pt x="308" y="147"/>
                    </a:lnTo>
                    <a:lnTo>
                      <a:pt x="305" y="134"/>
                    </a:lnTo>
                    <a:lnTo>
                      <a:pt x="300" y="125"/>
                    </a:lnTo>
                    <a:lnTo>
                      <a:pt x="293" y="123"/>
                    </a:lnTo>
                    <a:lnTo>
                      <a:pt x="281" y="125"/>
                    </a:lnTo>
                    <a:lnTo>
                      <a:pt x="267" y="139"/>
                    </a:lnTo>
                    <a:lnTo>
                      <a:pt x="266" y="138"/>
                    </a:lnTo>
                    <a:lnTo>
                      <a:pt x="262" y="135"/>
                    </a:lnTo>
                    <a:lnTo>
                      <a:pt x="256" y="131"/>
                    </a:lnTo>
                    <a:lnTo>
                      <a:pt x="250" y="126"/>
                    </a:lnTo>
                    <a:lnTo>
                      <a:pt x="241" y="120"/>
                    </a:lnTo>
                    <a:lnTo>
                      <a:pt x="233" y="112"/>
                    </a:lnTo>
                    <a:lnTo>
                      <a:pt x="226" y="104"/>
                    </a:lnTo>
                    <a:lnTo>
                      <a:pt x="218" y="95"/>
                    </a:lnTo>
                    <a:lnTo>
                      <a:pt x="214" y="94"/>
                    </a:lnTo>
                    <a:lnTo>
                      <a:pt x="204" y="90"/>
                    </a:lnTo>
                    <a:lnTo>
                      <a:pt x="189" y="85"/>
                    </a:lnTo>
                    <a:lnTo>
                      <a:pt x="170" y="76"/>
                    </a:lnTo>
                    <a:lnTo>
                      <a:pt x="150" y="64"/>
                    </a:lnTo>
                    <a:lnTo>
                      <a:pt x="129" y="50"/>
                    </a:lnTo>
                    <a:lnTo>
                      <a:pt x="110" y="34"/>
                    </a:lnTo>
                    <a:lnTo>
                      <a:pt x="94" y="15"/>
                    </a:lnTo>
                    <a:lnTo>
                      <a:pt x="80" y="97"/>
                    </a:lnTo>
                    <a:lnTo>
                      <a:pt x="79" y="96"/>
                    </a:lnTo>
                    <a:lnTo>
                      <a:pt x="76" y="92"/>
                    </a:lnTo>
                    <a:lnTo>
                      <a:pt x="71" y="86"/>
                    </a:lnTo>
                    <a:lnTo>
                      <a:pt x="65" y="76"/>
                    </a:lnTo>
                    <a:lnTo>
                      <a:pt x="58" y="63"/>
                    </a:lnTo>
                    <a:lnTo>
                      <a:pt x="51" y="45"/>
                    </a:lnTo>
                    <a:lnTo>
                      <a:pt x="43" y="25"/>
                    </a:lnTo>
                    <a:lnTo>
                      <a:pt x="36" y="0"/>
                    </a:lnTo>
                    <a:close/>
                  </a:path>
                </a:pathLst>
              </a:custGeom>
              <a:solidFill>
                <a:srgbClr val="F4C4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29" name="Freeform 219"/>
              <p:cNvSpPr>
                <a:spLocks/>
              </p:cNvSpPr>
              <p:nvPr/>
            </p:nvSpPr>
            <p:spPr bwMode="auto">
              <a:xfrm>
                <a:off x="4600" y="2162"/>
                <a:ext cx="418" cy="314"/>
              </a:xfrm>
              <a:custGeom>
                <a:avLst/>
                <a:gdLst>
                  <a:gd name="T0" fmla="*/ 336 w 418"/>
                  <a:gd name="T1" fmla="*/ 49 h 314"/>
                  <a:gd name="T2" fmla="*/ 382 w 418"/>
                  <a:gd name="T3" fmla="*/ 67 h 314"/>
                  <a:gd name="T4" fmla="*/ 407 w 418"/>
                  <a:gd name="T5" fmla="*/ 95 h 314"/>
                  <a:gd name="T6" fmla="*/ 417 w 418"/>
                  <a:gd name="T7" fmla="*/ 118 h 314"/>
                  <a:gd name="T8" fmla="*/ 387 w 418"/>
                  <a:gd name="T9" fmla="*/ 111 h 314"/>
                  <a:gd name="T10" fmla="*/ 412 w 418"/>
                  <a:gd name="T11" fmla="*/ 149 h 314"/>
                  <a:gd name="T12" fmla="*/ 418 w 418"/>
                  <a:gd name="T13" fmla="*/ 175 h 314"/>
                  <a:gd name="T14" fmla="*/ 403 w 418"/>
                  <a:gd name="T15" fmla="*/ 190 h 314"/>
                  <a:gd name="T16" fmla="*/ 398 w 418"/>
                  <a:gd name="T17" fmla="*/ 243 h 314"/>
                  <a:gd name="T18" fmla="*/ 374 w 418"/>
                  <a:gd name="T19" fmla="*/ 285 h 314"/>
                  <a:gd name="T20" fmla="*/ 354 w 418"/>
                  <a:gd name="T21" fmla="*/ 310 h 314"/>
                  <a:gd name="T22" fmla="*/ 350 w 418"/>
                  <a:gd name="T23" fmla="*/ 307 h 314"/>
                  <a:gd name="T24" fmla="*/ 344 w 418"/>
                  <a:gd name="T25" fmla="*/ 273 h 314"/>
                  <a:gd name="T26" fmla="*/ 322 w 418"/>
                  <a:gd name="T27" fmla="*/ 258 h 314"/>
                  <a:gd name="T28" fmla="*/ 304 w 418"/>
                  <a:gd name="T29" fmla="*/ 271 h 314"/>
                  <a:gd name="T30" fmla="*/ 295 w 418"/>
                  <a:gd name="T31" fmla="*/ 272 h 314"/>
                  <a:gd name="T32" fmla="*/ 279 w 418"/>
                  <a:gd name="T33" fmla="*/ 258 h 314"/>
                  <a:gd name="T34" fmla="*/ 263 w 418"/>
                  <a:gd name="T35" fmla="*/ 240 h 314"/>
                  <a:gd name="T36" fmla="*/ 251 w 418"/>
                  <a:gd name="T37" fmla="*/ 229 h 314"/>
                  <a:gd name="T38" fmla="*/ 227 w 418"/>
                  <a:gd name="T39" fmla="*/ 223 h 314"/>
                  <a:gd name="T40" fmla="*/ 184 w 418"/>
                  <a:gd name="T41" fmla="*/ 202 h 314"/>
                  <a:gd name="T42" fmla="*/ 150 w 418"/>
                  <a:gd name="T43" fmla="*/ 175 h 314"/>
                  <a:gd name="T44" fmla="*/ 131 w 418"/>
                  <a:gd name="T45" fmla="*/ 154 h 314"/>
                  <a:gd name="T46" fmla="*/ 117 w 418"/>
                  <a:gd name="T47" fmla="*/ 235 h 314"/>
                  <a:gd name="T48" fmla="*/ 94 w 418"/>
                  <a:gd name="T49" fmla="*/ 202 h 314"/>
                  <a:gd name="T50" fmla="*/ 83 w 418"/>
                  <a:gd name="T51" fmla="*/ 171 h 314"/>
                  <a:gd name="T52" fmla="*/ 78 w 418"/>
                  <a:gd name="T53" fmla="*/ 148 h 314"/>
                  <a:gd name="T54" fmla="*/ 78 w 418"/>
                  <a:gd name="T55" fmla="*/ 138 h 314"/>
                  <a:gd name="T56" fmla="*/ 55 w 418"/>
                  <a:gd name="T57" fmla="*/ 157 h 314"/>
                  <a:gd name="T58" fmla="*/ 40 w 418"/>
                  <a:gd name="T59" fmla="*/ 187 h 314"/>
                  <a:gd name="T60" fmla="*/ 31 w 418"/>
                  <a:gd name="T61" fmla="*/ 216 h 314"/>
                  <a:gd name="T62" fmla="*/ 28 w 418"/>
                  <a:gd name="T63" fmla="*/ 229 h 314"/>
                  <a:gd name="T64" fmla="*/ 0 w 418"/>
                  <a:gd name="T65" fmla="*/ 171 h 314"/>
                  <a:gd name="T66" fmla="*/ 8 w 418"/>
                  <a:gd name="T67" fmla="*/ 124 h 314"/>
                  <a:gd name="T68" fmla="*/ 28 w 418"/>
                  <a:gd name="T69" fmla="*/ 94 h 314"/>
                  <a:gd name="T70" fmla="*/ 41 w 418"/>
                  <a:gd name="T71" fmla="*/ 82 h 314"/>
                  <a:gd name="T72" fmla="*/ 55 w 418"/>
                  <a:gd name="T73" fmla="*/ 46 h 314"/>
                  <a:gd name="T74" fmla="*/ 116 w 418"/>
                  <a:gd name="T75" fmla="*/ 15 h 314"/>
                  <a:gd name="T76" fmla="*/ 168 w 418"/>
                  <a:gd name="T77" fmla="*/ 3 h 314"/>
                  <a:gd name="T78" fmla="*/ 212 w 418"/>
                  <a:gd name="T79" fmla="*/ 1 h 314"/>
                  <a:gd name="T80" fmla="*/ 247 w 418"/>
                  <a:gd name="T81" fmla="*/ 9 h 314"/>
                  <a:gd name="T82" fmla="*/ 274 w 418"/>
                  <a:gd name="T83" fmla="*/ 22 h 314"/>
                  <a:gd name="T84" fmla="*/ 292 w 418"/>
                  <a:gd name="T85" fmla="*/ 34 h 314"/>
                  <a:gd name="T86" fmla="*/ 301 w 418"/>
                  <a:gd name="T87" fmla="*/ 42 h 314"/>
                  <a:gd name="T88" fmla="*/ 304 w 418"/>
                  <a:gd name="T89" fmla="*/ 51 h 31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8"/>
                  <a:gd name="T136" fmla="*/ 0 h 314"/>
                  <a:gd name="T137" fmla="*/ 418 w 418"/>
                  <a:gd name="T138" fmla="*/ 314 h 31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8" h="314">
                    <a:moveTo>
                      <a:pt x="304" y="51"/>
                    </a:moveTo>
                    <a:lnTo>
                      <a:pt x="336" y="49"/>
                    </a:lnTo>
                    <a:lnTo>
                      <a:pt x="363" y="56"/>
                    </a:lnTo>
                    <a:lnTo>
                      <a:pt x="382" y="67"/>
                    </a:lnTo>
                    <a:lnTo>
                      <a:pt x="397" y="81"/>
                    </a:lnTo>
                    <a:lnTo>
                      <a:pt x="407" y="95"/>
                    </a:lnTo>
                    <a:lnTo>
                      <a:pt x="413" y="109"/>
                    </a:lnTo>
                    <a:lnTo>
                      <a:pt x="417" y="118"/>
                    </a:lnTo>
                    <a:lnTo>
                      <a:pt x="418" y="121"/>
                    </a:lnTo>
                    <a:lnTo>
                      <a:pt x="387" y="111"/>
                    </a:lnTo>
                    <a:lnTo>
                      <a:pt x="403" y="129"/>
                    </a:lnTo>
                    <a:lnTo>
                      <a:pt x="412" y="149"/>
                    </a:lnTo>
                    <a:lnTo>
                      <a:pt x="417" y="167"/>
                    </a:lnTo>
                    <a:lnTo>
                      <a:pt x="418" y="175"/>
                    </a:lnTo>
                    <a:lnTo>
                      <a:pt x="394" y="163"/>
                    </a:lnTo>
                    <a:lnTo>
                      <a:pt x="403" y="190"/>
                    </a:lnTo>
                    <a:lnTo>
                      <a:pt x="404" y="218"/>
                    </a:lnTo>
                    <a:lnTo>
                      <a:pt x="398" y="243"/>
                    </a:lnTo>
                    <a:lnTo>
                      <a:pt x="387" y="266"/>
                    </a:lnTo>
                    <a:lnTo>
                      <a:pt x="374" y="285"/>
                    </a:lnTo>
                    <a:lnTo>
                      <a:pt x="363" y="300"/>
                    </a:lnTo>
                    <a:lnTo>
                      <a:pt x="354" y="310"/>
                    </a:lnTo>
                    <a:lnTo>
                      <a:pt x="350" y="314"/>
                    </a:lnTo>
                    <a:lnTo>
                      <a:pt x="350" y="307"/>
                    </a:lnTo>
                    <a:lnTo>
                      <a:pt x="347" y="291"/>
                    </a:lnTo>
                    <a:lnTo>
                      <a:pt x="344" y="273"/>
                    </a:lnTo>
                    <a:lnTo>
                      <a:pt x="333" y="261"/>
                    </a:lnTo>
                    <a:lnTo>
                      <a:pt x="322" y="258"/>
                    </a:lnTo>
                    <a:lnTo>
                      <a:pt x="312" y="263"/>
                    </a:lnTo>
                    <a:lnTo>
                      <a:pt x="304" y="271"/>
                    </a:lnTo>
                    <a:lnTo>
                      <a:pt x="302" y="275"/>
                    </a:lnTo>
                    <a:lnTo>
                      <a:pt x="295" y="272"/>
                    </a:lnTo>
                    <a:lnTo>
                      <a:pt x="288" y="266"/>
                    </a:lnTo>
                    <a:lnTo>
                      <a:pt x="279" y="258"/>
                    </a:lnTo>
                    <a:lnTo>
                      <a:pt x="270" y="249"/>
                    </a:lnTo>
                    <a:lnTo>
                      <a:pt x="263" y="240"/>
                    </a:lnTo>
                    <a:lnTo>
                      <a:pt x="256" y="234"/>
                    </a:lnTo>
                    <a:lnTo>
                      <a:pt x="251" y="229"/>
                    </a:lnTo>
                    <a:lnTo>
                      <a:pt x="250" y="226"/>
                    </a:lnTo>
                    <a:lnTo>
                      <a:pt x="227" y="223"/>
                    </a:lnTo>
                    <a:lnTo>
                      <a:pt x="204" y="215"/>
                    </a:lnTo>
                    <a:lnTo>
                      <a:pt x="184" y="202"/>
                    </a:lnTo>
                    <a:lnTo>
                      <a:pt x="165" y="188"/>
                    </a:lnTo>
                    <a:lnTo>
                      <a:pt x="150" y="175"/>
                    </a:lnTo>
                    <a:lnTo>
                      <a:pt x="138" y="162"/>
                    </a:lnTo>
                    <a:lnTo>
                      <a:pt x="131" y="154"/>
                    </a:lnTo>
                    <a:lnTo>
                      <a:pt x="128" y="151"/>
                    </a:lnTo>
                    <a:lnTo>
                      <a:pt x="117" y="235"/>
                    </a:lnTo>
                    <a:lnTo>
                      <a:pt x="104" y="220"/>
                    </a:lnTo>
                    <a:lnTo>
                      <a:pt x="94" y="202"/>
                    </a:lnTo>
                    <a:lnTo>
                      <a:pt x="88" y="187"/>
                    </a:lnTo>
                    <a:lnTo>
                      <a:pt x="83" y="171"/>
                    </a:lnTo>
                    <a:lnTo>
                      <a:pt x="80" y="158"/>
                    </a:lnTo>
                    <a:lnTo>
                      <a:pt x="78" y="148"/>
                    </a:lnTo>
                    <a:lnTo>
                      <a:pt x="78" y="140"/>
                    </a:lnTo>
                    <a:lnTo>
                      <a:pt x="78" y="138"/>
                    </a:lnTo>
                    <a:lnTo>
                      <a:pt x="65" y="144"/>
                    </a:lnTo>
                    <a:lnTo>
                      <a:pt x="55" y="157"/>
                    </a:lnTo>
                    <a:lnTo>
                      <a:pt x="46" y="171"/>
                    </a:lnTo>
                    <a:lnTo>
                      <a:pt x="40" y="187"/>
                    </a:lnTo>
                    <a:lnTo>
                      <a:pt x="35" y="202"/>
                    </a:lnTo>
                    <a:lnTo>
                      <a:pt x="31" y="216"/>
                    </a:lnTo>
                    <a:lnTo>
                      <a:pt x="28" y="225"/>
                    </a:lnTo>
                    <a:lnTo>
                      <a:pt x="28" y="229"/>
                    </a:lnTo>
                    <a:lnTo>
                      <a:pt x="8" y="199"/>
                    </a:lnTo>
                    <a:lnTo>
                      <a:pt x="0" y="171"/>
                    </a:lnTo>
                    <a:lnTo>
                      <a:pt x="0" y="145"/>
                    </a:lnTo>
                    <a:lnTo>
                      <a:pt x="8" y="124"/>
                    </a:lnTo>
                    <a:lnTo>
                      <a:pt x="18" y="106"/>
                    </a:lnTo>
                    <a:lnTo>
                      <a:pt x="28" y="94"/>
                    </a:lnTo>
                    <a:lnTo>
                      <a:pt x="37" y="85"/>
                    </a:lnTo>
                    <a:lnTo>
                      <a:pt x="41" y="82"/>
                    </a:lnTo>
                    <a:lnTo>
                      <a:pt x="22" y="68"/>
                    </a:lnTo>
                    <a:lnTo>
                      <a:pt x="55" y="46"/>
                    </a:lnTo>
                    <a:lnTo>
                      <a:pt x="87" y="28"/>
                    </a:lnTo>
                    <a:lnTo>
                      <a:pt x="116" y="15"/>
                    </a:lnTo>
                    <a:lnTo>
                      <a:pt x="142" y="6"/>
                    </a:lnTo>
                    <a:lnTo>
                      <a:pt x="168" y="3"/>
                    </a:lnTo>
                    <a:lnTo>
                      <a:pt x="190" y="0"/>
                    </a:lnTo>
                    <a:lnTo>
                      <a:pt x="212" y="1"/>
                    </a:lnTo>
                    <a:lnTo>
                      <a:pt x="231" y="4"/>
                    </a:lnTo>
                    <a:lnTo>
                      <a:pt x="247" y="9"/>
                    </a:lnTo>
                    <a:lnTo>
                      <a:pt x="261" y="15"/>
                    </a:lnTo>
                    <a:lnTo>
                      <a:pt x="274" y="22"/>
                    </a:lnTo>
                    <a:lnTo>
                      <a:pt x="284" y="28"/>
                    </a:lnTo>
                    <a:lnTo>
                      <a:pt x="292" y="34"/>
                    </a:lnTo>
                    <a:lnTo>
                      <a:pt x="297" y="38"/>
                    </a:lnTo>
                    <a:lnTo>
                      <a:pt x="301" y="42"/>
                    </a:lnTo>
                    <a:lnTo>
                      <a:pt x="302" y="43"/>
                    </a:lnTo>
                    <a:lnTo>
                      <a:pt x="304" y="51"/>
                    </a:lnTo>
                    <a:close/>
                  </a:path>
                </a:pathLst>
              </a:custGeom>
              <a:solidFill>
                <a:srgbClr val="8E421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30" name="Freeform 220"/>
              <p:cNvSpPr>
                <a:spLocks/>
              </p:cNvSpPr>
              <p:nvPr/>
            </p:nvSpPr>
            <p:spPr bwMode="auto">
              <a:xfrm>
                <a:off x="4592" y="2154"/>
                <a:ext cx="362" cy="492"/>
              </a:xfrm>
              <a:custGeom>
                <a:avLst/>
                <a:gdLst>
                  <a:gd name="T0" fmla="*/ 91 w 362"/>
                  <a:gd name="T1" fmla="*/ 434 h 492"/>
                  <a:gd name="T2" fmla="*/ 171 w 362"/>
                  <a:gd name="T3" fmla="*/ 491 h 492"/>
                  <a:gd name="T4" fmla="*/ 259 w 362"/>
                  <a:gd name="T5" fmla="*/ 458 h 492"/>
                  <a:gd name="T6" fmla="*/ 305 w 362"/>
                  <a:gd name="T7" fmla="*/ 385 h 492"/>
                  <a:gd name="T8" fmla="*/ 319 w 362"/>
                  <a:gd name="T9" fmla="*/ 357 h 492"/>
                  <a:gd name="T10" fmla="*/ 357 w 362"/>
                  <a:gd name="T11" fmla="*/ 336 h 492"/>
                  <a:gd name="T12" fmla="*/ 359 w 362"/>
                  <a:gd name="T13" fmla="*/ 281 h 492"/>
                  <a:gd name="T14" fmla="*/ 330 w 362"/>
                  <a:gd name="T15" fmla="*/ 262 h 492"/>
                  <a:gd name="T16" fmla="*/ 311 w 362"/>
                  <a:gd name="T17" fmla="*/ 277 h 492"/>
                  <a:gd name="T18" fmla="*/ 278 w 362"/>
                  <a:gd name="T19" fmla="*/ 248 h 492"/>
                  <a:gd name="T20" fmla="*/ 246 w 362"/>
                  <a:gd name="T21" fmla="*/ 218 h 492"/>
                  <a:gd name="T22" fmla="*/ 191 w 362"/>
                  <a:gd name="T23" fmla="*/ 150 h 492"/>
                  <a:gd name="T24" fmla="*/ 198 w 362"/>
                  <a:gd name="T25" fmla="*/ 174 h 492"/>
                  <a:gd name="T26" fmla="*/ 244 w 362"/>
                  <a:gd name="T27" fmla="*/ 227 h 492"/>
                  <a:gd name="T28" fmla="*/ 216 w 362"/>
                  <a:gd name="T29" fmla="*/ 221 h 492"/>
                  <a:gd name="T30" fmla="*/ 148 w 362"/>
                  <a:gd name="T31" fmla="*/ 160 h 492"/>
                  <a:gd name="T32" fmla="*/ 125 w 362"/>
                  <a:gd name="T33" fmla="*/ 203 h 492"/>
                  <a:gd name="T34" fmla="*/ 96 w 362"/>
                  <a:gd name="T35" fmla="*/ 172 h 492"/>
                  <a:gd name="T36" fmla="*/ 57 w 362"/>
                  <a:gd name="T37" fmla="*/ 165 h 492"/>
                  <a:gd name="T38" fmla="*/ 38 w 362"/>
                  <a:gd name="T39" fmla="*/ 221 h 492"/>
                  <a:gd name="T40" fmla="*/ 15 w 362"/>
                  <a:gd name="T41" fmla="*/ 172 h 492"/>
                  <a:gd name="T42" fmla="*/ 50 w 362"/>
                  <a:gd name="T43" fmla="*/ 99 h 492"/>
                  <a:gd name="T44" fmla="*/ 46 w 362"/>
                  <a:gd name="T45" fmla="*/ 83 h 492"/>
                  <a:gd name="T46" fmla="*/ 105 w 362"/>
                  <a:gd name="T47" fmla="*/ 40 h 492"/>
                  <a:gd name="T48" fmla="*/ 211 w 362"/>
                  <a:gd name="T49" fmla="*/ 14 h 492"/>
                  <a:gd name="T50" fmla="*/ 278 w 362"/>
                  <a:gd name="T51" fmla="*/ 35 h 492"/>
                  <a:gd name="T52" fmla="*/ 310 w 362"/>
                  <a:gd name="T53" fmla="*/ 64 h 492"/>
                  <a:gd name="T54" fmla="*/ 317 w 362"/>
                  <a:gd name="T55" fmla="*/ 71 h 492"/>
                  <a:gd name="T56" fmla="*/ 309 w 362"/>
                  <a:gd name="T57" fmla="*/ 42 h 492"/>
                  <a:gd name="T58" fmla="*/ 265 w 362"/>
                  <a:gd name="T59" fmla="*/ 13 h 492"/>
                  <a:gd name="T60" fmla="*/ 187 w 362"/>
                  <a:gd name="T61" fmla="*/ 2 h 492"/>
                  <a:gd name="T62" fmla="*/ 77 w 362"/>
                  <a:gd name="T63" fmla="*/ 40 h 492"/>
                  <a:gd name="T64" fmla="*/ 35 w 362"/>
                  <a:gd name="T65" fmla="*/ 95 h 492"/>
                  <a:gd name="T66" fmla="*/ 0 w 362"/>
                  <a:gd name="T67" fmla="*/ 164 h 492"/>
                  <a:gd name="T68" fmla="*/ 50 w 362"/>
                  <a:gd name="T69" fmla="*/ 255 h 492"/>
                  <a:gd name="T70" fmla="*/ 82 w 362"/>
                  <a:gd name="T71" fmla="*/ 157 h 492"/>
                  <a:gd name="T72" fmla="*/ 96 w 362"/>
                  <a:gd name="T73" fmla="*/ 215 h 492"/>
                  <a:gd name="T74" fmla="*/ 138 w 362"/>
                  <a:gd name="T75" fmla="*/ 253 h 492"/>
                  <a:gd name="T76" fmla="*/ 145 w 362"/>
                  <a:gd name="T77" fmla="*/ 179 h 492"/>
                  <a:gd name="T78" fmla="*/ 191 w 362"/>
                  <a:gd name="T79" fmla="*/ 222 h 492"/>
                  <a:gd name="T80" fmla="*/ 267 w 362"/>
                  <a:gd name="T81" fmla="*/ 250 h 492"/>
                  <a:gd name="T82" fmla="*/ 281 w 362"/>
                  <a:gd name="T83" fmla="*/ 266 h 492"/>
                  <a:gd name="T84" fmla="*/ 316 w 362"/>
                  <a:gd name="T85" fmla="*/ 290 h 492"/>
                  <a:gd name="T86" fmla="*/ 346 w 362"/>
                  <a:gd name="T87" fmla="*/ 283 h 492"/>
                  <a:gd name="T88" fmla="*/ 346 w 362"/>
                  <a:gd name="T89" fmla="*/ 328 h 492"/>
                  <a:gd name="T90" fmla="*/ 314 w 362"/>
                  <a:gd name="T91" fmla="*/ 342 h 492"/>
                  <a:gd name="T92" fmla="*/ 301 w 362"/>
                  <a:gd name="T93" fmla="*/ 360 h 492"/>
                  <a:gd name="T94" fmla="*/ 269 w 362"/>
                  <a:gd name="T95" fmla="*/ 420 h 492"/>
                  <a:gd name="T96" fmla="*/ 230 w 362"/>
                  <a:gd name="T97" fmla="*/ 465 h 492"/>
                  <a:gd name="T98" fmla="*/ 171 w 362"/>
                  <a:gd name="T99" fmla="*/ 476 h 492"/>
                  <a:gd name="T100" fmla="*/ 107 w 362"/>
                  <a:gd name="T101" fmla="*/ 434 h 492"/>
                  <a:gd name="T102" fmla="*/ 67 w 362"/>
                  <a:gd name="T103" fmla="*/ 328 h 492"/>
                  <a:gd name="T104" fmla="*/ 50 w 362"/>
                  <a:gd name="T105" fmla="*/ 258 h 49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62"/>
                  <a:gd name="T160" fmla="*/ 0 h 492"/>
                  <a:gd name="T161" fmla="*/ 362 w 362"/>
                  <a:gd name="T162" fmla="*/ 492 h 49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62" h="492">
                    <a:moveTo>
                      <a:pt x="59" y="334"/>
                    </a:moveTo>
                    <a:lnTo>
                      <a:pt x="64" y="374"/>
                    </a:lnTo>
                    <a:lnTo>
                      <a:pt x="76" y="406"/>
                    </a:lnTo>
                    <a:lnTo>
                      <a:pt x="91" y="434"/>
                    </a:lnTo>
                    <a:lnTo>
                      <a:pt x="110" y="456"/>
                    </a:lnTo>
                    <a:lnTo>
                      <a:pt x="130" y="474"/>
                    </a:lnTo>
                    <a:lnTo>
                      <a:pt x="152" y="485"/>
                    </a:lnTo>
                    <a:lnTo>
                      <a:pt x="171" y="491"/>
                    </a:lnTo>
                    <a:lnTo>
                      <a:pt x="187" y="492"/>
                    </a:lnTo>
                    <a:lnTo>
                      <a:pt x="215" y="486"/>
                    </a:lnTo>
                    <a:lnTo>
                      <a:pt x="239" y="475"/>
                    </a:lnTo>
                    <a:lnTo>
                      <a:pt x="259" y="458"/>
                    </a:lnTo>
                    <a:lnTo>
                      <a:pt x="276" y="439"/>
                    </a:lnTo>
                    <a:lnTo>
                      <a:pt x="288" y="419"/>
                    </a:lnTo>
                    <a:lnTo>
                      <a:pt x="298" y="401"/>
                    </a:lnTo>
                    <a:lnTo>
                      <a:pt x="305" y="385"/>
                    </a:lnTo>
                    <a:lnTo>
                      <a:pt x="309" y="375"/>
                    </a:lnTo>
                    <a:lnTo>
                      <a:pt x="311" y="363"/>
                    </a:lnTo>
                    <a:lnTo>
                      <a:pt x="315" y="358"/>
                    </a:lnTo>
                    <a:lnTo>
                      <a:pt x="319" y="357"/>
                    </a:lnTo>
                    <a:lnTo>
                      <a:pt x="326" y="357"/>
                    </a:lnTo>
                    <a:lnTo>
                      <a:pt x="339" y="355"/>
                    </a:lnTo>
                    <a:lnTo>
                      <a:pt x="349" y="347"/>
                    </a:lnTo>
                    <a:lnTo>
                      <a:pt x="357" y="336"/>
                    </a:lnTo>
                    <a:lnTo>
                      <a:pt x="360" y="322"/>
                    </a:lnTo>
                    <a:lnTo>
                      <a:pt x="362" y="308"/>
                    </a:lnTo>
                    <a:lnTo>
                      <a:pt x="362" y="294"/>
                    </a:lnTo>
                    <a:lnTo>
                      <a:pt x="359" y="281"/>
                    </a:lnTo>
                    <a:lnTo>
                      <a:pt x="354" y="272"/>
                    </a:lnTo>
                    <a:lnTo>
                      <a:pt x="345" y="265"/>
                    </a:lnTo>
                    <a:lnTo>
                      <a:pt x="338" y="261"/>
                    </a:lnTo>
                    <a:lnTo>
                      <a:pt x="330" y="262"/>
                    </a:lnTo>
                    <a:lnTo>
                      <a:pt x="324" y="265"/>
                    </a:lnTo>
                    <a:lnTo>
                      <a:pt x="317" y="270"/>
                    </a:lnTo>
                    <a:lnTo>
                      <a:pt x="314" y="274"/>
                    </a:lnTo>
                    <a:lnTo>
                      <a:pt x="311" y="277"/>
                    </a:lnTo>
                    <a:lnTo>
                      <a:pt x="310" y="279"/>
                    </a:lnTo>
                    <a:lnTo>
                      <a:pt x="298" y="270"/>
                    </a:lnTo>
                    <a:lnTo>
                      <a:pt x="287" y="258"/>
                    </a:lnTo>
                    <a:lnTo>
                      <a:pt x="278" y="248"/>
                    </a:lnTo>
                    <a:lnTo>
                      <a:pt x="274" y="245"/>
                    </a:lnTo>
                    <a:lnTo>
                      <a:pt x="281" y="240"/>
                    </a:lnTo>
                    <a:lnTo>
                      <a:pt x="264" y="231"/>
                    </a:lnTo>
                    <a:lnTo>
                      <a:pt x="246" y="218"/>
                    </a:lnTo>
                    <a:lnTo>
                      <a:pt x="230" y="200"/>
                    </a:lnTo>
                    <a:lnTo>
                      <a:pt x="215" y="183"/>
                    </a:lnTo>
                    <a:lnTo>
                      <a:pt x="201" y="165"/>
                    </a:lnTo>
                    <a:lnTo>
                      <a:pt x="191" y="150"/>
                    </a:lnTo>
                    <a:lnTo>
                      <a:pt x="184" y="140"/>
                    </a:lnTo>
                    <a:lnTo>
                      <a:pt x="182" y="136"/>
                    </a:lnTo>
                    <a:lnTo>
                      <a:pt x="188" y="155"/>
                    </a:lnTo>
                    <a:lnTo>
                      <a:pt x="198" y="174"/>
                    </a:lnTo>
                    <a:lnTo>
                      <a:pt x="210" y="190"/>
                    </a:lnTo>
                    <a:lnTo>
                      <a:pt x="221" y="205"/>
                    </a:lnTo>
                    <a:lnTo>
                      <a:pt x="234" y="217"/>
                    </a:lnTo>
                    <a:lnTo>
                      <a:pt x="244" y="227"/>
                    </a:lnTo>
                    <a:lnTo>
                      <a:pt x="250" y="232"/>
                    </a:lnTo>
                    <a:lnTo>
                      <a:pt x="253" y="234"/>
                    </a:lnTo>
                    <a:lnTo>
                      <a:pt x="235" y="231"/>
                    </a:lnTo>
                    <a:lnTo>
                      <a:pt x="216" y="221"/>
                    </a:lnTo>
                    <a:lnTo>
                      <a:pt x="197" y="205"/>
                    </a:lnTo>
                    <a:lnTo>
                      <a:pt x="178" y="190"/>
                    </a:lnTo>
                    <a:lnTo>
                      <a:pt x="162" y="174"/>
                    </a:lnTo>
                    <a:lnTo>
                      <a:pt x="148" y="160"/>
                    </a:lnTo>
                    <a:lnTo>
                      <a:pt x="140" y="150"/>
                    </a:lnTo>
                    <a:lnTo>
                      <a:pt x="136" y="146"/>
                    </a:lnTo>
                    <a:lnTo>
                      <a:pt x="129" y="175"/>
                    </a:lnTo>
                    <a:lnTo>
                      <a:pt x="125" y="203"/>
                    </a:lnTo>
                    <a:lnTo>
                      <a:pt x="124" y="226"/>
                    </a:lnTo>
                    <a:lnTo>
                      <a:pt x="124" y="234"/>
                    </a:lnTo>
                    <a:lnTo>
                      <a:pt x="105" y="205"/>
                    </a:lnTo>
                    <a:lnTo>
                      <a:pt x="96" y="172"/>
                    </a:lnTo>
                    <a:lnTo>
                      <a:pt x="92" y="146"/>
                    </a:lnTo>
                    <a:lnTo>
                      <a:pt x="91" y="135"/>
                    </a:lnTo>
                    <a:lnTo>
                      <a:pt x="71" y="150"/>
                    </a:lnTo>
                    <a:lnTo>
                      <a:pt x="57" y="165"/>
                    </a:lnTo>
                    <a:lnTo>
                      <a:pt x="46" y="181"/>
                    </a:lnTo>
                    <a:lnTo>
                      <a:pt x="41" y="196"/>
                    </a:lnTo>
                    <a:lnTo>
                      <a:pt x="38" y="210"/>
                    </a:lnTo>
                    <a:lnTo>
                      <a:pt x="38" y="221"/>
                    </a:lnTo>
                    <a:lnTo>
                      <a:pt x="38" y="228"/>
                    </a:lnTo>
                    <a:lnTo>
                      <a:pt x="38" y="231"/>
                    </a:lnTo>
                    <a:lnTo>
                      <a:pt x="21" y="200"/>
                    </a:lnTo>
                    <a:lnTo>
                      <a:pt x="15" y="172"/>
                    </a:lnTo>
                    <a:lnTo>
                      <a:pt x="17" y="148"/>
                    </a:lnTo>
                    <a:lnTo>
                      <a:pt x="26" y="128"/>
                    </a:lnTo>
                    <a:lnTo>
                      <a:pt x="38" y="112"/>
                    </a:lnTo>
                    <a:lnTo>
                      <a:pt x="50" y="99"/>
                    </a:lnTo>
                    <a:lnTo>
                      <a:pt x="59" y="91"/>
                    </a:lnTo>
                    <a:lnTo>
                      <a:pt x="63" y="89"/>
                    </a:lnTo>
                    <a:lnTo>
                      <a:pt x="55" y="85"/>
                    </a:lnTo>
                    <a:lnTo>
                      <a:pt x="46" y="83"/>
                    </a:lnTo>
                    <a:lnTo>
                      <a:pt x="39" y="81"/>
                    </a:lnTo>
                    <a:lnTo>
                      <a:pt x="35" y="81"/>
                    </a:lnTo>
                    <a:lnTo>
                      <a:pt x="72" y="57"/>
                    </a:lnTo>
                    <a:lnTo>
                      <a:pt x="105" y="40"/>
                    </a:lnTo>
                    <a:lnTo>
                      <a:pt x="135" y="27"/>
                    </a:lnTo>
                    <a:lnTo>
                      <a:pt x="163" y="19"/>
                    </a:lnTo>
                    <a:lnTo>
                      <a:pt x="188" y="16"/>
                    </a:lnTo>
                    <a:lnTo>
                      <a:pt x="211" y="14"/>
                    </a:lnTo>
                    <a:lnTo>
                      <a:pt x="231" y="17"/>
                    </a:lnTo>
                    <a:lnTo>
                      <a:pt x="249" y="22"/>
                    </a:lnTo>
                    <a:lnTo>
                      <a:pt x="265" y="28"/>
                    </a:lnTo>
                    <a:lnTo>
                      <a:pt x="278" y="35"/>
                    </a:lnTo>
                    <a:lnTo>
                      <a:pt x="290" y="43"/>
                    </a:lnTo>
                    <a:lnTo>
                      <a:pt x="298" y="51"/>
                    </a:lnTo>
                    <a:lnTo>
                      <a:pt x="305" y="57"/>
                    </a:lnTo>
                    <a:lnTo>
                      <a:pt x="310" y="64"/>
                    </a:lnTo>
                    <a:lnTo>
                      <a:pt x="312" y="67"/>
                    </a:lnTo>
                    <a:lnTo>
                      <a:pt x="314" y="69"/>
                    </a:lnTo>
                    <a:lnTo>
                      <a:pt x="315" y="70"/>
                    </a:lnTo>
                    <a:lnTo>
                      <a:pt x="317" y="71"/>
                    </a:lnTo>
                    <a:lnTo>
                      <a:pt x="319" y="69"/>
                    </a:lnTo>
                    <a:lnTo>
                      <a:pt x="316" y="55"/>
                    </a:lnTo>
                    <a:lnTo>
                      <a:pt x="314" y="50"/>
                    </a:lnTo>
                    <a:lnTo>
                      <a:pt x="309" y="42"/>
                    </a:lnTo>
                    <a:lnTo>
                      <a:pt x="301" y="35"/>
                    </a:lnTo>
                    <a:lnTo>
                      <a:pt x="291" y="27"/>
                    </a:lnTo>
                    <a:lnTo>
                      <a:pt x="279" y="19"/>
                    </a:lnTo>
                    <a:lnTo>
                      <a:pt x="265" y="13"/>
                    </a:lnTo>
                    <a:lnTo>
                      <a:pt x="249" y="7"/>
                    </a:lnTo>
                    <a:lnTo>
                      <a:pt x="230" y="3"/>
                    </a:lnTo>
                    <a:lnTo>
                      <a:pt x="210" y="0"/>
                    </a:lnTo>
                    <a:lnTo>
                      <a:pt x="187" y="2"/>
                    </a:lnTo>
                    <a:lnTo>
                      <a:pt x="163" y="5"/>
                    </a:lnTo>
                    <a:lnTo>
                      <a:pt x="135" y="12"/>
                    </a:lnTo>
                    <a:lnTo>
                      <a:pt x="107" y="23"/>
                    </a:lnTo>
                    <a:lnTo>
                      <a:pt x="77" y="40"/>
                    </a:lnTo>
                    <a:lnTo>
                      <a:pt x="44" y="60"/>
                    </a:lnTo>
                    <a:lnTo>
                      <a:pt x="10" y="86"/>
                    </a:lnTo>
                    <a:lnTo>
                      <a:pt x="39" y="93"/>
                    </a:lnTo>
                    <a:lnTo>
                      <a:pt x="35" y="95"/>
                    </a:lnTo>
                    <a:lnTo>
                      <a:pt x="26" y="104"/>
                    </a:lnTo>
                    <a:lnTo>
                      <a:pt x="15" y="119"/>
                    </a:lnTo>
                    <a:lnTo>
                      <a:pt x="5" y="138"/>
                    </a:lnTo>
                    <a:lnTo>
                      <a:pt x="0" y="164"/>
                    </a:lnTo>
                    <a:lnTo>
                      <a:pt x="3" y="193"/>
                    </a:lnTo>
                    <a:lnTo>
                      <a:pt x="19" y="227"/>
                    </a:lnTo>
                    <a:lnTo>
                      <a:pt x="49" y="266"/>
                    </a:lnTo>
                    <a:lnTo>
                      <a:pt x="50" y="255"/>
                    </a:lnTo>
                    <a:lnTo>
                      <a:pt x="54" y="224"/>
                    </a:lnTo>
                    <a:lnTo>
                      <a:pt x="63" y="188"/>
                    </a:lnTo>
                    <a:lnTo>
                      <a:pt x="82" y="153"/>
                    </a:lnTo>
                    <a:lnTo>
                      <a:pt x="82" y="157"/>
                    </a:lnTo>
                    <a:lnTo>
                      <a:pt x="83" y="166"/>
                    </a:lnTo>
                    <a:lnTo>
                      <a:pt x="84" y="180"/>
                    </a:lnTo>
                    <a:lnTo>
                      <a:pt x="89" y="198"/>
                    </a:lnTo>
                    <a:lnTo>
                      <a:pt x="96" y="215"/>
                    </a:lnTo>
                    <a:lnTo>
                      <a:pt x="106" y="234"/>
                    </a:lnTo>
                    <a:lnTo>
                      <a:pt x="119" y="251"/>
                    </a:lnTo>
                    <a:lnTo>
                      <a:pt x="138" y="265"/>
                    </a:lnTo>
                    <a:lnTo>
                      <a:pt x="138" y="253"/>
                    </a:lnTo>
                    <a:lnTo>
                      <a:pt x="139" y="228"/>
                    </a:lnTo>
                    <a:lnTo>
                      <a:pt x="140" y="199"/>
                    </a:lnTo>
                    <a:lnTo>
                      <a:pt x="144" y="176"/>
                    </a:lnTo>
                    <a:lnTo>
                      <a:pt x="145" y="179"/>
                    </a:lnTo>
                    <a:lnTo>
                      <a:pt x="152" y="186"/>
                    </a:lnTo>
                    <a:lnTo>
                      <a:pt x="160" y="196"/>
                    </a:lnTo>
                    <a:lnTo>
                      <a:pt x="174" y="209"/>
                    </a:lnTo>
                    <a:lnTo>
                      <a:pt x="191" y="222"/>
                    </a:lnTo>
                    <a:lnTo>
                      <a:pt x="212" y="234"/>
                    </a:lnTo>
                    <a:lnTo>
                      <a:pt x="238" y="243"/>
                    </a:lnTo>
                    <a:lnTo>
                      <a:pt x="267" y="248"/>
                    </a:lnTo>
                    <a:lnTo>
                      <a:pt x="267" y="250"/>
                    </a:lnTo>
                    <a:lnTo>
                      <a:pt x="268" y="251"/>
                    </a:lnTo>
                    <a:lnTo>
                      <a:pt x="271" y="255"/>
                    </a:lnTo>
                    <a:lnTo>
                      <a:pt x="274" y="260"/>
                    </a:lnTo>
                    <a:lnTo>
                      <a:pt x="281" y="266"/>
                    </a:lnTo>
                    <a:lnTo>
                      <a:pt x="288" y="274"/>
                    </a:lnTo>
                    <a:lnTo>
                      <a:pt x="300" y="283"/>
                    </a:lnTo>
                    <a:lnTo>
                      <a:pt x="314" y="294"/>
                    </a:lnTo>
                    <a:lnTo>
                      <a:pt x="316" y="290"/>
                    </a:lnTo>
                    <a:lnTo>
                      <a:pt x="322" y="281"/>
                    </a:lnTo>
                    <a:lnTo>
                      <a:pt x="331" y="275"/>
                    </a:lnTo>
                    <a:lnTo>
                      <a:pt x="341" y="276"/>
                    </a:lnTo>
                    <a:lnTo>
                      <a:pt x="346" y="283"/>
                    </a:lnTo>
                    <a:lnTo>
                      <a:pt x="350" y="293"/>
                    </a:lnTo>
                    <a:lnTo>
                      <a:pt x="352" y="304"/>
                    </a:lnTo>
                    <a:lnTo>
                      <a:pt x="350" y="317"/>
                    </a:lnTo>
                    <a:lnTo>
                      <a:pt x="346" y="328"/>
                    </a:lnTo>
                    <a:lnTo>
                      <a:pt x="340" y="337"/>
                    </a:lnTo>
                    <a:lnTo>
                      <a:pt x="330" y="342"/>
                    </a:lnTo>
                    <a:lnTo>
                      <a:pt x="316" y="342"/>
                    </a:lnTo>
                    <a:lnTo>
                      <a:pt x="314" y="342"/>
                    </a:lnTo>
                    <a:lnTo>
                      <a:pt x="310" y="342"/>
                    </a:lnTo>
                    <a:lnTo>
                      <a:pt x="305" y="344"/>
                    </a:lnTo>
                    <a:lnTo>
                      <a:pt x="302" y="350"/>
                    </a:lnTo>
                    <a:lnTo>
                      <a:pt x="301" y="360"/>
                    </a:lnTo>
                    <a:lnTo>
                      <a:pt x="297" y="372"/>
                    </a:lnTo>
                    <a:lnTo>
                      <a:pt x="288" y="389"/>
                    </a:lnTo>
                    <a:lnTo>
                      <a:pt x="277" y="409"/>
                    </a:lnTo>
                    <a:lnTo>
                      <a:pt x="269" y="420"/>
                    </a:lnTo>
                    <a:lnTo>
                      <a:pt x="260" y="432"/>
                    </a:lnTo>
                    <a:lnTo>
                      <a:pt x="252" y="443"/>
                    </a:lnTo>
                    <a:lnTo>
                      <a:pt x="241" y="455"/>
                    </a:lnTo>
                    <a:lnTo>
                      <a:pt x="230" y="465"/>
                    </a:lnTo>
                    <a:lnTo>
                      <a:pt x="216" y="472"/>
                    </a:lnTo>
                    <a:lnTo>
                      <a:pt x="201" y="477"/>
                    </a:lnTo>
                    <a:lnTo>
                      <a:pt x="183" y="479"/>
                    </a:lnTo>
                    <a:lnTo>
                      <a:pt x="171" y="476"/>
                    </a:lnTo>
                    <a:lnTo>
                      <a:pt x="157" y="472"/>
                    </a:lnTo>
                    <a:lnTo>
                      <a:pt x="140" y="463"/>
                    </a:lnTo>
                    <a:lnTo>
                      <a:pt x="124" y="451"/>
                    </a:lnTo>
                    <a:lnTo>
                      <a:pt x="107" y="434"/>
                    </a:lnTo>
                    <a:lnTo>
                      <a:pt x="92" y="413"/>
                    </a:lnTo>
                    <a:lnTo>
                      <a:pt x="79" y="385"/>
                    </a:lnTo>
                    <a:lnTo>
                      <a:pt x="71" y="353"/>
                    </a:lnTo>
                    <a:lnTo>
                      <a:pt x="67" y="328"/>
                    </a:lnTo>
                    <a:lnTo>
                      <a:pt x="63" y="299"/>
                    </a:lnTo>
                    <a:lnTo>
                      <a:pt x="58" y="272"/>
                    </a:lnTo>
                    <a:lnTo>
                      <a:pt x="49" y="251"/>
                    </a:lnTo>
                    <a:lnTo>
                      <a:pt x="50" y="258"/>
                    </a:lnTo>
                    <a:lnTo>
                      <a:pt x="54" y="277"/>
                    </a:lnTo>
                    <a:lnTo>
                      <a:pt x="57" y="304"/>
                    </a:lnTo>
                    <a:lnTo>
                      <a:pt x="59" y="3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31" name="Freeform 221"/>
              <p:cNvSpPr>
                <a:spLocks/>
              </p:cNvSpPr>
              <p:nvPr/>
            </p:nvSpPr>
            <p:spPr bwMode="auto">
              <a:xfrm>
                <a:off x="4906" y="2208"/>
                <a:ext cx="119" cy="275"/>
              </a:xfrm>
              <a:custGeom>
                <a:avLst/>
                <a:gdLst>
                  <a:gd name="T0" fmla="*/ 2 w 119"/>
                  <a:gd name="T1" fmla="*/ 8 h 275"/>
                  <a:gd name="T2" fmla="*/ 5 w 119"/>
                  <a:gd name="T3" fmla="*/ 8 h 275"/>
                  <a:gd name="T4" fmla="*/ 12 w 119"/>
                  <a:gd name="T5" fmla="*/ 7 h 275"/>
                  <a:gd name="T6" fmla="*/ 25 w 119"/>
                  <a:gd name="T7" fmla="*/ 8 h 275"/>
                  <a:gd name="T8" fmla="*/ 40 w 119"/>
                  <a:gd name="T9" fmla="*/ 11 h 275"/>
                  <a:gd name="T10" fmla="*/ 57 w 119"/>
                  <a:gd name="T11" fmla="*/ 19 h 275"/>
                  <a:gd name="T12" fmla="*/ 74 w 119"/>
                  <a:gd name="T13" fmla="*/ 31 h 275"/>
                  <a:gd name="T14" fmla="*/ 91 w 119"/>
                  <a:gd name="T15" fmla="*/ 50 h 275"/>
                  <a:gd name="T16" fmla="*/ 107 w 119"/>
                  <a:gd name="T17" fmla="*/ 77 h 275"/>
                  <a:gd name="T18" fmla="*/ 105 w 119"/>
                  <a:gd name="T19" fmla="*/ 74 h 275"/>
                  <a:gd name="T20" fmla="*/ 96 w 119"/>
                  <a:gd name="T21" fmla="*/ 69 h 275"/>
                  <a:gd name="T22" fmla="*/ 86 w 119"/>
                  <a:gd name="T23" fmla="*/ 64 h 275"/>
                  <a:gd name="T24" fmla="*/ 73 w 119"/>
                  <a:gd name="T25" fmla="*/ 59 h 275"/>
                  <a:gd name="T26" fmla="*/ 78 w 119"/>
                  <a:gd name="T27" fmla="*/ 64 h 275"/>
                  <a:gd name="T28" fmla="*/ 89 w 119"/>
                  <a:gd name="T29" fmla="*/ 79 h 275"/>
                  <a:gd name="T30" fmla="*/ 100 w 119"/>
                  <a:gd name="T31" fmla="*/ 99 h 275"/>
                  <a:gd name="T32" fmla="*/ 105 w 119"/>
                  <a:gd name="T33" fmla="*/ 122 h 275"/>
                  <a:gd name="T34" fmla="*/ 102 w 119"/>
                  <a:gd name="T35" fmla="*/ 121 h 275"/>
                  <a:gd name="T36" fmla="*/ 95 w 119"/>
                  <a:gd name="T37" fmla="*/ 116 h 275"/>
                  <a:gd name="T38" fmla="*/ 86 w 119"/>
                  <a:gd name="T39" fmla="*/ 111 h 275"/>
                  <a:gd name="T40" fmla="*/ 77 w 119"/>
                  <a:gd name="T41" fmla="*/ 106 h 275"/>
                  <a:gd name="T42" fmla="*/ 79 w 119"/>
                  <a:gd name="T43" fmla="*/ 108 h 275"/>
                  <a:gd name="T44" fmla="*/ 84 w 119"/>
                  <a:gd name="T45" fmla="*/ 118 h 275"/>
                  <a:gd name="T46" fmla="*/ 89 w 119"/>
                  <a:gd name="T47" fmla="*/ 132 h 275"/>
                  <a:gd name="T48" fmla="*/ 93 w 119"/>
                  <a:gd name="T49" fmla="*/ 151 h 275"/>
                  <a:gd name="T50" fmla="*/ 93 w 119"/>
                  <a:gd name="T51" fmla="*/ 174 h 275"/>
                  <a:gd name="T52" fmla="*/ 87 w 119"/>
                  <a:gd name="T53" fmla="*/ 201 h 275"/>
                  <a:gd name="T54" fmla="*/ 72 w 119"/>
                  <a:gd name="T55" fmla="*/ 230 h 275"/>
                  <a:gd name="T56" fmla="*/ 45 w 119"/>
                  <a:gd name="T57" fmla="*/ 260 h 275"/>
                  <a:gd name="T58" fmla="*/ 40 w 119"/>
                  <a:gd name="T59" fmla="*/ 275 h 275"/>
                  <a:gd name="T60" fmla="*/ 44 w 119"/>
                  <a:gd name="T61" fmla="*/ 273 h 275"/>
                  <a:gd name="T62" fmla="*/ 54 w 119"/>
                  <a:gd name="T63" fmla="*/ 264 h 275"/>
                  <a:gd name="T64" fmla="*/ 67 w 119"/>
                  <a:gd name="T65" fmla="*/ 250 h 275"/>
                  <a:gd name="T66" fmla="*/ 81 w 119"/>
                  <a:gd name="T67" fmla="*/ 232 h 275"/>
                  <a:gd name="T68" fmla="*/ 93 w 119"/>
                  <a:gd name="T69" fmla="*/ 211 h 275"/>
                  <a:gd name="T70" fmla="*/ 103 w 119"/>
                  <a:gd name="T71" fmla="*/ 186 h 275"/>
                  <a:gd name="T72" fmla="*/ 106 w 119"/>
                  <a:gd name="T73" fmla="*/ 159 h 275"/>
                  <a:gd name="T74" fmla="*/ 101 w 119"/>
                  <a:gd name="T75" fmla="*/ 130 h 275"/>
                  <a:gd name="T76" fmla="*/ 116 w 119"/>
                  <a:gd name="T77" fmla="*/ 141 h 275"/>
                  <a:gd name="T78" fmla="*/ 116 w 119"/>
                  <a:gd name="T79" fmla="*/ 137 h 275"/>
                  <a:gd name="T80" fmla="*/ 115 w 119"/>
                  <a:gd name="T81" fmla="*/ 125 h 275"/>
                  <a:gd name="T82" fmla="*/ 111 w 119"/>
                  <a:gd name="T83" fmla="*/ 106 h 275"/>
                  <a:gd name="T84" fmla="*/ 101 w 119"/>
                  <a:gd name="T85" fmla="*/ 82 h 275"/>
                  <a:gd name="T86" fmla="*/ 119 w 119"/>
                  <a:gd name="T87" fmla="*/ 84 h 275"/>
                  <a:gd name="T88" fmla="*/ 119 w 119"/>
                  <a:gd name="T89" fmla="*/ 81 h 275"/>
                  <a:gd name="T90" fmla="*/ 116 w 119"/>
                  <a:gd name="T91" fmla="*/ 69 h 275"/>
                  <a:gd name="T92" fmla="*/ 111 w 119"/>
                  <a:gd name="T93" fmla="*/ 54 h 275"/>
                  <a:gd name="T94" fmla="*/ 101 w 119"/>
                  <a:gd name="T95" fmla="*/ 37 h 275"/>
                  <a:gd name="T96" fmla="*/ 87 w 119"/>
                  <a:gd name="T97" fmla="*/ 21 h 275"/>
                  <a:gd name="T98" fmla="*/ 65 w 119"/>
                  <a:gd name="T99" fmla="*/ 7 h 275"/>
                  <a:gd name="T100" fmla="*/ 38 w 119"/>
                  <a:gd name="T101" fmla="*/ 0 h 275"/>
                  <a:gd name="T102" fmla="*/ 0 w 119"/>
                  <a:gd name="T103" fmla="*/ 0 h 275"/>
                  <a:gd name="T104" fmla="*/ 2 w 119"/>
                  <a:gd name="T105" fmla="*/ 8 h 27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19"/>
                  <a:gd name="T160" fmla="*/ 0 h 275"/>
                  <a:gd name="T161" fmla="*/ 119 w 119"/>
                  <a:gd name="T162" fmla="*/ 275 h 27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19" h="275">
                    <a:moveTo>
                      <a:pt x="2" y="8"/>
                    </a:moveTo>
                    <a:lnTo>
                      <a:pt x="5" y="8"/>
                    </a:lnTo>
                    <a:lnTo>
                      <a:pt x="12" y="7"/>
                    </a:lnTo>
                    <a:lnTo>
                      <a:pt x="25" y="8"/>
                    </a:lnTo>
                    <a:lnTo>
                      <a:pt x="40" y="11"/>
                    </a:lnTo>
                    <a:lnTo>
                      <a:pt x="57" y="19"/>
                    </a:lnTo>
                    <a:lnTo>
                      <a:pt x="74" y="31"/>
                    </a:lnTo>
                    <a:lnTo>
                      <a:pt x="91" y="50"/>
                    </a:lnTo>
                    <a:lnTo>
                      <a:pt x="107" y="77"/>
                    </a:lnTo>
                    <a:lnTo>
                      <a:pt x="105" y="74"/>
                    </a:lnTo>
                    <a:lnTo>
                      <a:pt x="96" y="69"/>
                    </a:lnTo>
                    <a:lnTo>
                      <a:pt x="86" y="64"/>
                    </a:lnTo>
                    <a:lnTo>
                      <a:pt x="73" y="59"/>
                    </a:lnTo>
                    <a:lnTo>
                      <a:pt x="78" y="64"/>
                    </a:lnTo>
                    <a:lnTo>
                      <a:pt x="89" y="79"/>
                    </a:lnTo>
                    <a:lnTo>
                      <a:pt x="100" y="99"/>
                    </a:lnTo>
                    <a:lnTo>
                      <a:pt x="105" y="122"/>
                    </a:lnTo>
                    <a:lnTo>
                      <a:pt x="102" y="121"/>
                    </a:lnTo>
                    <a:lnTo>
                      <a:pt x="95" y="116"/>
                    </a:lnTo>
                    <a:lnTo>
                      <a:pt x="86" y="111"/>
                    </a:lnTo>
                    <a:lnTo>
                      <a:pt x="77" y="106"/>
                    </a:lnTo>
                    <a:lnTo>
                      <a:pt x="79" y="108"/>
                    </a:lnTo>
                    <a:lnTo>
                      <a:pt x="84" y="118"/>
                    </a:lnTo>
                    <a:lnTo>
                      <a:pt x="89" y="132"/>
                    </a:lnTo>
                    <a:lnTo>
                      <a:pt x="93" y="151"/>
                    </a:lnTo>
                    <a:lnTo>
                      <a:pt x="93" y="174"/>
                    </a:lnTo>
                    <a:lnTo>
                      <a:pt x="87" y="201"/>
                    </a:lnTo>
                    <a:lnTo>
                      <a:pt x="72" y="230"/>
                    </a:lnTo>
                    <a:lnTo>
                      <a:pt x="45" y="260"/>
                    </a:lnTo>
                    <a:lnTo>
                      <a:pt x="40" y="275"/>
                    </a:lnTo>
                    <a:lnTo>
                      <a:pt x="44" y="273"/>
                    </a:lnTo>
                    <a:lnTo>
                      <a:pt x="54" y="264"/>
                    </a:lnTo>
                    <a:lnTo>
                      <a:pt x="67" y="250"/>
                    </a:lnTo>
                    <a:lnTo>
                      <a:pt x="81" y="232"/>
                    </a:lnTo>
                    <a:lnTo>
                      <a:pt x="93" y="211"/>
                    </a:lnTo>
                    <a:lnTo>
                      <a:pt x="103" y="186"/>
                    </a:lnTo>
                    <a:lnTo>
                      <a:pt x="106" y="159"/>
                    </a:lnTo>
                    <a:lnTo>
                      <a:pt x="101" y="130"/>
                    </a:lnTo>
                    <a:lnTo>
                      <a:pt x="116" y="141"/>
                    </a:lnTo>
                    <a:lnTo>
                      <a:pt x="116" y="137"/>
                    </a:lnTo>
                    <a:lnTo>
                      <a:pt x="115" y="125"/>
                    </a:lnTo>
                    <a:lnTo>
                      <a:pt x="111" y="106"/>
                    </a:lnTo>
                    <a:lnTo>
                      <a:pt x="101" y="82"/>
                    </a:lnTo>
                    <a:lnTo>
                      <a:pt x="119" y="84"/>
                    </a:lnTo>
                    <a:lnTo>
                      <a:pt x="119" y="81"/>
                    </a:lnTo>
                    <a:lnTo>
                      <a:pt x="116" y="69"/>
                    </a:lnTo>
                    <a:lnTo>
                      <a:pt x="111" y="54"/>
                    </a:lnTo>
                    <a:lnTo>
                      <a:pt x="101" y="37"/>
                    </a:lnTo>
                    <a:lnTo>
                      <a:pt x="87" y="21"/>
                    </a:lnTo>
                    <a:lnTo>
                      <a:pt x="65" y="7"/>
                    </a:lnTo>
                    <a:lnTo>
                      <a:pt x="38" y="0"/>
                    </a:lnTo>
                    <a:lnTo>
                      <a:pt x="0" y="0"/>
                    </a:lnTo>
                    <a:lnTo>
                      <a:pt x="2"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32" name="Freeform 222"/>
              <p:cNvSpPr>
                <a:spLocks/>
              </p:cNvSpPr>
              <p:nvPr/>
            </p:nvSpPr>
            <p:spPr bwMode="auto">
              <a:xfrm>
                <a:off x="4793" y="2506"/>
                <a:ext cx="166" cy="173"/>
              </a:xfrm>
              <a:custGeom>
                <a:avLst/>
                <a:gdLst>
                  <a:gd name="T0" fmla="*/ 142 w 166"/>
                  <a:gd name="T1" fmla="*/ 94 h 173"/>
                  <a:gd name="T2" fmla="*/ 125 w 166"/>
                  <a:gd name="T3" fmla="*/ 79 h 173"/>
                  <a:gd name="T4" fmla="*/ 121 w 166"/>
                  <a:gd name="T5" fmla="*/ 63 h 173"/>
                  <a:gd name="T6" fmla="*/ 130 w 166"/>
                  <a:gd name="T7" fmla="*/ 63 h 173"/>
                  <a:gd name="T8" fmla="*/ 144 w 166"/>
                  <a:gd name="T9" fmla="*/ 71 h 173"/>
                  <a:gd name="T10" fmla="*/ 156 w 166"/>
                  <a:gd name="T11" fmla="*/ 80 h 173"/>
                  <a:gd name="T12" fmla="*/ 161 w 166"/>
                  <a:gd name="T13" fmla="*/ 85 h 173"/>
                  <a:gd name="T14" fmla="*/ 159 w 166"/>
                  <a:gd name="T15" fmla="*/ 68 h 173"/>
                  <a:gd name="T16" fmla="*/ 145 w 166"/>
                  <a:gd name="T17" fmla="*/ 60 h 173"/>
                  <a:gd name="T18" fmla="*/ 132 w 166"/>
                  <a:gd name="T19" fmla="*/ 53 h 173"/>
                  <a:gd name="T20" fmla="*/ 123 w 166"/>
                  <a:gd name="T21" fmla="*/ 51 h 173"/>
                  <a:gd name="T22" fmla="*/ 121 w 166"/>
                  <a:gd name="T23" fmla="*/ 37 h 173"/>
                  <a:gd name="T24" fmla="*/ 119 w 166"/>
                  <a:gd name="T25" fmla="*/ 6 h 173"/>
                  <a:gd name="T26" fmla="*/ 111 w 166"/>
                  <a:gd name="T27" fmla="*/ 5 h 173"/>
                  <a:gd name="T28" fmla="*/ 111 w 166"/>
                  <a:gd name="T29" fmla="*/ 33 h 173"/>
                  <a:gd name="T30" fmla="*/ 109 w 166"/>
                  <a:gd name="T31" fmla="*/ 85 h 173"/>
                  <a:gd name="T32" fmla="*/ 106 w 166"/>
                  <a:gd name="T33" fmla="*/ 92 h 173"/>
                  <a:gd name="T34" fmla="*/ 94 w 166"/>
                  <a:gd name="T35" fmla="*/ 109 h 173"/>
                  <a:gd name="T36" fmla="*/ 68 w 166"/>
                  <a:gd name="T37" fmla="*/ 124 h 173"/>
                  <a:gd name="T38" fmla="*/ 24 w 166"/>
                  <a:gd name="T39" fmla="*/ 128 h 173"/>
                  <a:gd name="T40" fmla="*/ 4 w 166"/>
                  <a:gd name="T41" fmla="*/ 135 h 173"/>
                  <a:gd name="T42" fmla="*/ 25 w 166"/>
                  <a:gd name="T43" fmla="*/ 140 h 173"/>
                  <a:gd name="T44" fmla="*/ 61 w 166"/>
                  <a:gd name="T45" fmla="*/ 138 h 173"/>
                  <a:gd name="T46" fmla="*/ 101 w 166"/>
                  <a:gd name="T47" fmla="*/ 119 h 173"/>
                  <a:gd name="T48" fmla="*/ 121 w 166"/>
                  <a:gd name="T49" fmla="*/ 96 h 173"/>
                  <a:gd name="T50" fmla="*/ 129 w 166"/>
                  <a:gd name="T51" fmla="*/ 103 h 173"/>
                  <a:gd name="T52" fmla="*/ 128 w 166"/>
                  <a:gd name="T53" fmla="*/ 140 h 173"/>
                  <a:gd name="T54" fmla="*/ 111 w 166"/>
                  <a:gd name="T55" fmla="*/ 159 h 173"/>
                  <a:gd name="T56" fmla="*/ 90 w 166"/>
                  <a:gd name="T57" fmla="*/ 167 h 173"/>
                  <a:gd name="T58" fmla="*/ 73 w 166"/>
                  <a:gd name="T59" fmla="*/ 170 h 173"/>
                  <a:gd name="T60" fmla="*/ 73 w 166"/>
                  <a:gd name="T61" fmla="*/ 171 h 173"/>
                  <a:gd name="T62" fmla="*/ 91 w 166"/>
                  <a:gd name="T63" fmla="*/ 173 h 173"/>
                  <a:gd name="T64" fmla="*/ 115 w 166"/>
                  <a:gd name="T65" fmla="*/ 168 h 173"/>
                  <a:gd name="T66" fmla="*/ 137 w 166"/>
                  <a:gd name="T67" fmla="*/ 144 h 17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6"/>
                  <a:gd name="T103" fmla="*/ 0 h 173"/>
                  <a:gd name="T104" fmla="*/ 166 w 166"/>
                  <a:gd name="T105" fmla="*/ 173 h 17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6" h="173">
                    <a:moveTo>
                      <a:pt x="143" y="120"/>
                    </a:moveTo>
                    <a:lnTo>
                      <a:pt x="142" y="94"/>
                    </a:lnTo>
                    <a:lnTo>
                      <a:pt x="134" y="82"/>
                    </a:lnTo>
                    <a:lnTo>
                      <a:pt x="125" y="79"/>
                    </a:lnTo>
                    <a:lnTo>
                      <a:pt x="121" y="79"/>
                    </a:lnTo>
                    <a:lnTo>
                      <a:pt x="121" y="63"/>
                    </a:lnTo>
                    <a:lnTo>
                      <a:pt x="125" y="62"/>
                    </a:lnTo>
                    <a:lnTo>
                      <a:pt x="130" y="63"/>
                    </a:lnTo>
                    <a:lnTo>
                      <a:pt x="137" y="66"/>
                    </a:lnTo>
                    <a:lnTo>
                      <a:pt x="144" y="71"/>
                    </a:lnTo>
                    <a:lnTo>
                      <a:pt x="151" y="76"/>
                    </a:lnTo>
                    <a:lnTo>
                      <a:pt x="156" y="80"/>
                    </a:lnTo>
                    <a:lnTo>
                      <a:pt x="159" y="84"/>
                    </a:lnTo>
                    <a:lnTo>
                      <a:pt x="161" y="85"/>
                    </a:lnTo>
                    <a:lnTo>
                      <a:pt x="166" y="75"/>
                    </a:lnTo>
                    <a:lnTo>
                      <a:pt x="159" y="68"/>
                    </a:lnTo>
                    <a:lnTo>
                      <a:pt x="152" y="63"/>
                    </a:lnTo>
                    <a:lnTo>
                      <a:pt x="145" y="60"/>
                    </a:lnTo>
                    <a:lnTo>
                      <a:pt x="138" y="56"/>
                    </a:lnTo>
                    <a:lnTo>
                      <a:pt x="132" y="53"/>
                    </a:lnTo>
                    <a:lnTo>
                      <a:pt x="126" y="52"/>
                    </a:lnTo>
                    <a:lnTo>
                      <a:pt x="123" y="51"/>
                    </a:lnTo>
                    <a:lnTo>
                      <a:pt x="121" y="51"/>
                    </a:lnTo>
                    <a:lnTo>
                      <a:pt x="121" y="37"/>
                    </a:lnTo>
                    <a:lnTo>
                      <a:pt x="120" y="19"/>
                    </a:lnTo>
                    <a:lnTo>
                      <a:pt x="119" y="6"/>
                    </a:lnTo>
                    <a:lnTo>
                      <a:pt x="119" y="0"/>
                    </a:lnTo>
                    <a:lnTo>
                      <a:pt x="111" y="5"/>
                    </a:lnTo>
                    <a:lnTo>
                      <a:pt x="111" y="13"/>
                    </a:lnTo>
                    <a:lnTo>
                      <a:pt x="111" y="33"/>
                    </a:lnTo>
                    <a:lnTo>
                      <a:pt x="111" y="60"/>
                    </a:lnTo>
                    <a:lnTo>
                      <a:pt x="109" y="85"/>
                    </a:lnTo>
                    <a:lnTo>
                      <a:pt x="109" y="87"/>
                    </a:lnTo>
                    <a:lnTo>
                      <a:pt x="106" y="92"/>
                    </a:lnTo>
                    <a:lnTo>
                      <a:pt x="101" y="100"/>
                    </a:lnTo>
                    <a:lnTo>
                      <a:pt x="94" y="109"/>
                    </a:lnTo>
                    <a:lnTo>
                      <a:pt x="83" y="118"/>
                    </a:lnTo>
                    <a:lnTo>
                      <a:pt x="68" y="124"/>
                    </a:lnTo>
                    <a:lnTo>
                      <a:pt x="49" y="128"/>
                    </a:lnTo>
                    <a:lnTo>
                      <a:pt x="24" y="128"/>
                    </a:lnTo>
                    <a:lnTo>
                      <a:pt x="0" y="134"/>
                    </a:lnTo>
                    <a:lnTo>
                      <a:pt x="4" y="135"/>
                    </a:lnTo>
                    <a:lnTo>
                      <a:pt x="13" y="138"/>
                    </a:lnTo>
                    <a:lnTo>
                      <a:pt x="25" y="140"/>
                    </a:lnTo>
                    <a:lnTo>
                      <a:pt x="43" y="140"/>
                    </a:lnTo>
                    <a:lnTo>
                      <a:pt x="61" y="138"/>
                    </a:lnTo>
                    <a:lnTo>
                      <a:pt x="81" y="132"/>
                    </a:lnTo>
                    <a:lnTo>
                      <a:pt x="101" y="119"/>
                    </a:lnTo>
                    <a:lnTo>
                      <a:pt x="119" y="99"/>
                    </a:lnTo>
                    <a:lnTo>
                      <a:pt x="121" y="96"/>
                    </a:lnTo>
                    <a:lnTo>
                      <a:pt x="125" y="95"/>
                    </a:lnTo>
                    <a:lnTo>
                      <a:pt x="129" y="103"/>
                    </a:lnTo>
                    <a:lnTo>
                      <a:pt x="130" y="127"/>
                    </a:lnTo>
                    <a:lnTo>
                      <a:pt x="128" y="140"/>
                    </a:lnTo>
                    <a:lnTo>
                      <a:pt x="120" y="152"/>
                    </a:lnTo>
                    <a:lnTo>
                      <a:pt x="111" y="159"/>
                    </a:lnTo>
                    <a:lnTo>
                      <a:pt x="100" y="165"/>
                    </a:lnTo>
                    <a:lnTo>
                      <a:pt x="90" y="167"/>
                    </a:lnTo>
                    <a:lnTo>
                      <a:pt x="80" y="168"/>
                    </a:lnTo>
                    <a:lnTo>
                      <a:pt x="73" y="170"/>
                    </a:lnTo>
                    <a:lnTo>
                      <a:pt x="71" y="170"/>
                    </a:lnTo>
                    <a:lnTo>
                      <a:pt x="73" y="171"/>
                    </a:lnTo>
                    <a:lnTo>
                      <a:pt x="81" y="172"/>
                    </a:lnTo>
                    <a:lnTo>
                      <a:pt x="91" y="173"/>
                    </a:lnTo>
                    <a:lnTo>
                      <a:pt x="104" y="173"/>
                    </a:lnTo>
                    <a:lnTo>
                      <a:pt x="115" y="168"/>
                    </a:lnTo>
                    <a:lnTo>
                      <a:pt x="128" y="159"/>
                    </a:lnTo>
                    <a:lnTo>
                      <a:pt x="137" y="144"/>
                    </a:lnTo>
                    <a:lnTo>
                      <a:pt x="143" y="1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33" name="Freeform 223"/>
              <p:cNvSpPr>
                <a:spLocks/>
              </p:cNvSpPr>
              <p:nvPr/>
            </p:nvSpPr>
            <p:spPr bwMode="auto">
              <a:xfrm>
                <a:off x="4630" y="2416"/>
                <a:ext cx="241" cy="128"/>
              </a:xfrm>
              <a:custGeom>
                <a:avLst/>
                <a:gdLst>
                  <a:gd name="T0" fmla="*/ 127 w 241"/>
                  <a:gd name="T1" fmla="*/ 34 h 128"/>
                  <a:gd name="T2" fmla="*/ 112 w 241"/>
                  <a:gd name="T3" fmla="*/ 37 h 128"/>
                  <a:gd name="T4" fmla="*/ 110 w 241"/>
                  <a:gd name="T5" fmla="*/ 43 h 128"/>
                  <a:gd name="T6" fmla="*/ 103 w 241"/>
                  <a:gd name="T7" fmla="*/ 65 h 128"/>
                  <a:gd name="T8" fmla="*/ 82 w 241"/>
                  <a:gd name="T9" fmla="*/ 85 h 128"/>
                  <a:gd name="T10" fmla="*/ 81 w 241"/>
                  <a:gd name="T11" fmla="*/ 99 h 128"/>
                  <a:gd name="T12" fmla="*/ 93 w 241"/>
                  <a:gd name="T13" fmla="*/ 110 h 128"/>
                  <a:gd name="T14" fmla="*/ 108 w 241"/>
                  <a:gd name="T15" fmla="*/ 115 h 128"/>
                  <a:gd name="T16" fmla="*/ 122 w 241"/>
                  <a:gd name="T17" fmla="*/ 115 h 128"/>
                  <a:gd name="T18" fmla="*/ 120 w 241"/>
                  <a:gd name="T19" fmla="*/ 126 h 128"/>
                  <a:gd name="T20" fmla="*/ 117 w 241"/>
                  <a:gd name="T21" fmla="*/ 128 h 128"/>
                  <a:gd name="T22" fmla="*/ 105 w 241"/>
                  <a:gd name="T23" fmla="*/ 128 h 128"/>
                  <a:gd name="T24" fmla="*/ 88 w 241"/>
                  <a:gd name="T25" fmla="*/ 126 h 128"/>
                  <a:gd name="T26" fmla="*/ 72 w 241"/>
                  <a:gd name="T27" fmla="*/ 115 h 128"/>
                  <a:gd name="T28" fmla="*/ 63 w 241"/>
                  <a:gd name="T29" fmla="*/ 95 h 128"/>
                  <a:gd name="T30" fmla="*/ 67 w 241"/>
                  <a:gd name="T31" fmla="*/ 80 h 128"/>
                  <a:gd name="T32" fmla="*/ 78 w 241"/>
                  <a:gd name="T33" fmla="*/ 70 h 128"/>
                  <a:gd name="T34" fmla="*/ 88 w 241"/>
                  <a:gd name="T35" fmla="*/ 56 h 128"/>
                  <a:gd name="T36" fmla="*/ 89 w 241"/>
                  <a:gd name="T37" fmla="*/ 41 h 128"/>
                  <a:gd name="T38" fmla="*/ 86 w 241"/>
                  <a:gd name="T39" fmla="*/ 22 h 128"/>
                  <a:gd name="T40" fmla="*/ 53 w 241"/>
                  <a:gd name="T41" fmla="*/ 14 h 128"/>
                  <a:gd name="T42" fmla="*/ 22 w 241"/>
                  <a:gd name="T43" fmla="*/ 15 h 128"/>
                  <a:gd name="T44" fmla="*/ 8 w 241"/>
                  <a:gd name="T45" fmla="*/ 19 h 128"/>
                  <a:gd name="T46" fmla="*/ 5 w 241"/>
                  <a:gd name="T47" fmla="*/ 23 h 128"/>
                  <a:gd name="T48" fmla="*/ 3 w 241"/>
                  <a:gd name="T49" fmla="*/ 26 h 128"/>
                  <a:gd name="T50" fmla="*/ 0 w 241"/>
                  <a:gd name="T51" fmla="*/ 24 h 128"/>
                  <a:gd name="T52" fmla="*/ 6 w 241"/>
                  <a:gd name="T53" fmla="*/ 8 h 128"/>
                  <a:gd name="T54" fmla="*/ 34 w 241"/>
                  <a:gd name="T55" fmla="*/ 0 h 128"/>
                  <a:gd name="T56" fmla="*/ 68 w 241"/>
                  <a:gd name="T57" fmla="*/ 3 h 128"/>
                  <a:gd name="T58" fmla="*/ 92 w 241"/>
                  <a:gd name="T59" fmla="*/ 13 h 128"/>
                  <a:gd name="T60" fmla="*/ 96 w 241"/>
                  <a:gd name="T61" fmla="*/ 22 h 128"/>
                  <a:gd name="T62" fmla="*/ 107 w 241"/>
                  <a:gd name="T63" fmla="*/ 21 h 128"/>
                  <a:gd name="T64" fmla="*/ 124 w 241"/>
                  <a:gd name="T65" fmla="*/ 19 h 128"/>
                  <a:gd name="T66" fmla="*/ 138 w 241"/>
                  <a:gd name="T67" fmla="*/ 21 h 128"/>
                  <a:gd name="T68" fmla="*/ 141 w 241"/>
                  <a:gd name="T69" fmla="*/ 21 h 128"/>
                  <a:gd name="T70" fmla="*/ 141 w 241"/>
                  <a:gd name="T71" fmla="*/ 12 h 128"/>
                  <a:gd name="T72" fmla="*/ 154 w 241"/>
                  <a:gd name="T73" fmla="*/ 3 h 128"/>
                  <a:gd name="T74" fmla="*/ 192 w 241"/>
                  <a:gd name="T75" fmla="*/ 0 h 128"/>
                  <a:gd name="T76" fmla="*/ 236 w 241"/>
                  <a:gd name="T77" fmla="*/ 9 h 128"/>
                  <a:gd name="T78" fmla="*/ 241 w 241"/>
                  <a:gd name="T79" fmla="*/ 24 h 128"/>
                  <a:gd name="T80" fmla="*/ 239 w 241"/>
                  <a:gd name="T81" fmla="*/ 27 h 128"/>
                  <a:gd name="T82" fmla="*/ 231 w 241"/>
                  <a:gd name="T83" fmla="*/ 24 h 128"/>
                  <a:gd name="T84" fmla="*/ 227 w 241"/>
                  <a:gd name="T85" fmla="*/ 18 h 128"/>
                  <a:gd name="T86" fmla="*/ 221 w 241"/>
                  <a:gd name="T87" fmla="*/ 14 h 128"/>
                  <a:gd name="T88" fmla="*/ 208 w 241"/>
                  <a:gd name="T89" fmla="*/ 13 h 128"/>
                  <a:gd name="T90" fmla="*/ 186 w 241"/>
                  <a:gd name="T91" fmla="*/ 13 h 128"/>
                  <a:gd name="T92" fmla="*/ 162 w 241"/>
                  <a:gd name="T93" fmla="*/ 14 h 128"/>
                  <a:gd name="T94" fmla="*/ 154 w 241"/>
                  <a:gd name="T95" fmla="*/ 19 h 128"/>
                  <a:gd name="T96" fmla="*/ 153 w 241"/>
                  <a:gd name="T97" fmla="*/ 27 h 128"/>
                  <a:gd name="T98" fmla="*/ 146 w 241"/>
                  <a:gd name="T99" fmla="*/ 36 h 12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1"/>
                  <a:gd name="T151" fmla="*/ 0 h 128"/>
                  <a:gd name="T152" fmla="*/ 241 w 241"/>
                  <a:gd name="T153" fmla="*/ 128 h 12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1" h="128">
                    <a:moveTo>
                      <a:pt x="139" y="36"/>
                    </a:moveTo>
                    <a:lnTo>
                      <a:pt x="127" y="34"/>
                    </a:lnTo>
                    <a:lnTo>
                      <a:pt x="117" y="36"/>
                    </a:lnTo>
                    <a:lnTo>
                      <a:pt x="112" y="37"/>
                    </a:lnTo>
                    <a:lnTo>
                      <a:pt x="110" y="37"/>
                    </a:lnTo>
                    <a:lnTo>
                      <a:pt x="110" y="43"/>
                    </a:lnTo>
                    <a:lnTo>
                      <a:pt x="110" y="53"/>
                    </a:lnTo>
                    <a:lnTo>
                      <a:pt x="103" y="65"/>
                    </a:lnTo>
                    <a:lnTo>
                      <a:pt x="89" y="77"/>
                    </a:lnTo>
                    <a:lnTo>
                      <a:pt x="82" y="85"/>
                    </a:lnTo>
                    <a:lnTo>
                      <a:pt x="79" y="91"/>
                    </a:lnTo>
                    <a:lnTo>
                      <a:pt x="81" y="99"/>
                    </a:lnTo>
                    <a:lnTo>
                      <a:pt x="86" y="105"/>
                    </a:lnTo>
                    <a:lnTo>
                      <a:pt x="93" y="110"/>
                    </a:lnTo>
                    <a:lnTo>
                      <a:pt x="101" y="114"/>
                    </a:lnTo>
                    <a:lnTo>
                      <a:pt x="108" y="115"/>
                    </a:lnTo>
                    <a:lnTo>
                      <a:pt x="116" y="115"/>
                    </a:lnTo>
                    <a:lnTo>
                      <a:pt x="122" y="115"/>
                    </a:lnTo>
                    <a:lnTo>
                      <a:pt x="124" y="120"/>
                    </a:lnTo>
                    <a:lnTo>
                      <a:pt x="120" y="126"/>
                    </a:lnTo>
                    <a:lnTo>
                      <a:pt x="119" y="128"/>
                    </a:lnTo>
                    <a:lnTo>
                      <a:pt x="117" y="128"/>
                    </a:lnTo>
                    <a:lnTo>
                      <a:pt x="112" y="128"/>
                    </a:lnTo>
                    <a:lnTo>
                      <a:pt x="105" y="128"/>
                    </a:lnTo>
                    <a:lnTo>
                      <a:pt x="97" y="127"/>
                    </a:lnTo>
                    <a:lnTo>
                      <a:pt x="88" y="126"/>
                    </a:lnTo>
                    <a:lnTo>
                      <a:pt x="79" y="122"/>
                    </a:lnTo>
                    <a:lnTo>
                      <a:pt x="72" y="115"/>
                    </a:lnTo>
                    <a:lnTo>
                      <a:pt x="67" y="108"/>
                    </a:lnTo>
                    <a:lnTo>
                      <a:pt x="63" y="95"/>
                    </a:lnTo>
                    <a:lnTo>
                      <a:pt x="63" y="86"/>
                    </a:lnTo>
                    <a:lnTo>
                      <a:pt x="67" y="80"/>
                    </a:lnTo>
                    <a:lnTo>
                      <a:pt x="72" y="75"/>
                    </a:lnTo>
                    <a:lnTo>
                      <a:pt x="78" y="70"/>
                    </a:lnTo>
                    <a:lnTo>
                      <a:pt x="83" y="64"/>
                    </a:lnTo>
                    <a:lnTo>
                      <a:pt x="88" y="56"/>
                    </a:lnTo>
                    <a:lnTo>
                      <a:pt x="89" y="45"/>
                    </a:lnTo>
                    <a:lnTo>
                      <a:pt x="89" y="41"/>
                    </a:lnTo>
                    <a:lnTo>
                      <a:pt x="89" y="32"/>
                    </a:lnTo>
                    <a:lnTo>
                      <a:pt x="86" y="22"/>
                    </a:lnTo>
                    <a:lnTo>
                      <a:pt x="76" y="17"/>
                    </a:lnTo>
                    <a:lnTo>
                      <a:pt x="53" y="14"/>
                    </a:lnTo>
                    <a:lnTo>
                      <a:pt x="35" y="14"/>
                    </a:lnTo>
                    <a:lnTo>
                      <a:pt x="22" y="15"/>
                    </a:lnTo>
                    <a:lnTo>
                      <a:pt x="14" y="17"/>
                    </a:lnTo>
                    <a:lnTo>
                      <a:pt x="8" y="19"/>
                    </a:lnTo>
                    <a:lnTo>
                      <a:pt x="6" y="22"/>
                    </a:lnTo>
                    <a:lnTo>
                      <a:pt x="5" y="23"/>
                    </a:lnTo>
                    <a:lnTo>
                      <a:pt x="5" y="24"/>
                    </a:lnTo>
                    <a:lnTo>
                      <a:pt x="3" y="26"/>
                    </a:lnTo>
                    <a:lnTo>
                      <a:pt x="1" y="27"/>
                    </a:lnTo>
                    <a:lnTo>
                      <a:pt x="0" y="24"/>
                    </a:lnTo>
                    <a:lnTo>
                      <a:pt x="1" y="14"/>
                    </a:lnTo>
                    <a:lnTo>
                      <a:pt x="6" y="8"/>
                    </a:lnTo>
                    <a:lnTo>
                      <a:pt x="17" y="3"/>
                    </a:lnTo>
                    <a:lnTo>
                      <a:pt x="34" y="0"/>
                    </a:lnTo>
                    <a:lnTo>
                      <a:pt x="51" y="0"/>
                    </a:lnTo>
                    <a:lnTo>
                      <a:pt x="68" y="3"/>
                    </a:lnTo>
                    <a:lnTo>
                      <a:pt x="83" y="7"/>
                    </a:lnTo>
                    <a:lnTo>
                      <a:pt x="92" y="13"/>
                    </a:lnTo>
                    <a:lnTo>
                      <a:pt x="95" y="22"/>
                    </a:lnTo>
                    <a:lnTo>
                      <a:pt x="96" y="22"/>
                    </a:lnTo>
                    <a:lnTo>
                      <a:pt x="101" y="21"/>
                    </a:lnTo>
                    <a:lnTo>
                      <a:pt x="107" y="21"/>
                    </a:lnTo>
                    <a:lnTo>
                      <a:pt x="115" y="19"/>
                    </a:lnTo>
                    <a:lnTo>
                      <a:pt x="124" y="19"/>
                    </a:lnTo>
                    <a:lnTo>
                      <a:pt x="131" y="19"/>
                    </a:lnTo>
                    <a:lnTo>
                      <a:pt x="138" y="21"/>
                    </a:lnTo>
                    <a:lnTo>
                      <a:pt x="141" y="22"/>
                    </a:lnTo>
                    <a:lnTo>
                      <a:pt x="141" y="21"/>
                    </a:lnTo>
                    <a:lnTo>
                      <a:pt x="140" y="17"/>
                    </a:lnTo>
                    <a:lnTo>
                      <a:pt x="141" y="12"/>
                    </a:lnTo>
                    <a:lnTo>
                      <a:pt x="145" y="7"/>
                    </a:lnTo>
                    <a:lnTo>
                      <a:pt x="154" y="3"/>
                    </a:lnTo>
                    <a:lnTo>
                      <a:pt x="169" y="0"/>
                    </a:lnTo>
                    <a:lnTo>
                      <a:pt x="192" y="0"/>
                    </a:lnTo>
                    <a:lnTo>
                      <a:pt x="225" y="4"/>
                    </a:lnTo>
                    <a:lnTo>
                      <a:pt x="236" y="9"/>
                    </a:lnTo>
                    <a:lnTo>
                      <a:pt x="241" y="17"/>
                    </a:lnTo>
                    <a:lnTo>
                      <a:pt x="241" y="24"/>
                    </a:lnTo>
                    <a:lnTo>
                      <a:pt x="240" y="27"/>
                    </a:lnTo>
                    <a:lnTo>
                      <a:pt x="239" y="27"/>
                    </a:lnTo>
                    <a:lnTo>
                      <a:pt x="235" y="27"/>
                    </a:lnTo>
                    <a:lnTo>
                      <a:pt x="231" y="24"/>
                    </a:lnTo>
                    <a:lnTo>
                      <a:pt x="229" y="21"/>
                    </a:lnTo>
                    <a:lnTo>
                      <a:pt x="227" y="18"/>
                    </a:lnTo>
                    <a:lnTo>
                      <a:pt x="225" y="17"/>
                    </a:lnTo>
                    <a:lnTo>
                      <a:pt x="221" y="14"/>
                    </a:lnTo>
                    <a:lnTo>
                      <a:pt x="216" y="14"/>
                    </a:lnTo>
                    <a:lnTo>
                      <a:pt x="208" y="13"/>
                    </a:lnTo>
                    <a:lnTo>
                      <a:pt x="198" y="13"/>
                    </a:lnTo>
                    <a:lnTo>
                      <a:pt x="186" y="13"/>
                    </a:lnTo>
                    <a:lnTo>
                      <a:pt x="169" y="13"/>
                    </a:lnTo>
                    <a:lnTo>
                      <a:pt x="162" y="14"/>
                    </a:lnTo>
                    <a:lnTo>
                      <a:pt x="157" y="15"/>
                    </a:lnTo>
                    <a:lnTo>
                      <a:pt x="154" y="19"/>
                    </a:lnTo>
                    <a:lnTo>
                      <a:pt x="153" y="22"/>
                    </a:lnTo>
                    <a:lnTo>
                      <a:pt x="153" y="27"/>
                    </a:lnTo>
                    <a:lnTo>
                      <a:pt x="150" y="32"/>
                    </a:lnTo>
                    <a:lnTo>
                      <a:pt x="146" y="36"/>
                    </a:lnTo>
                    <a:lnTo>
                      <a:pt x="139"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34" name="Freeform 224"/>
              <p:cNvSpPr>
                <a:spLocks/>
              </p:cNvSpPr>
              <p:nvPr/>
            </p:nvSpPr>
            <p:spPr bwMode="auto">
              <a:xfrm>
                <a:off x="4637" y="2375"/>
                <a:ext cx="69" cy="29"/>
              </a:xfrm>
              <a:custGeom>
                <a:avLst/>
                <a:gdLst>
                  <a:gd name="T0" fmla="*/ 10 w 69"/>
                  <a:gd name="T1" fmla="*/ 22 h 29"/>
                  <a:gd name="T2" fmla="*/ 12 w 69"/>
                  <a:gd name="T3" fmla="*/ 21 h 29"/>
                  <a:gd name="T4" fmla="*/ 14 w 69"/>
                  <a:gd name="T5" fmla="*/ 19 h 29"/>
                  <a:gd name="T6" fmla="*/ 19 w 69"/>
                  <a:gd name="T7" fmla="*/ 15 h 29"/>
                  <a:gd name="T8" fmla="*/ 26 w 69"/>
                  <a:gd name="T9" fmla="*/ 12 h 29"/>
                  <a:gd name="T10" fmla="*/ 33 w 69"/>
                  <a:gd name="T11" fmla="*/ 10 h 29"/>
                  <a:gd name="T12" fmla="*/ 42 w 69"/>
                  <a:gd name="T13" fmla="*/ 11 h 29"/>
                  <a:gd name="T14" fmla="*/ 51 w 69"/>
                  <a:gd name="T15" fmla="*/ 15 h 29"/>
                  <a:gd name="T16" fmla="*/ 60 w 69"/>
                  <a:gd name="T17" fmla="*/ 22 h 29"/>
                  <a:gd name="T18" fmla="*/ 62 w 69"/>
                  <a:gd name="T19" fmla="*/ 22 h 29"/>
                  <a:gd name="T20" fmla="*/ 66 w 69"/>
                  <a:gd name="T21" fmla="*/ 22 h 29"/>
                  <a:gd name="T22" fmla="*/ 69 w 69"/>
                  <a:gd name="T23" fmla="*/ 20 h 29"/>
                  <a:gd name="T24" fmla="*/ 67 w 69"/>
                  <a:gd name="T25" fmla="*/ 12 h 29"/>
                  <a:gd name="T26" fmla="*/ 63 w 69"/>
                  <a:gd name="T27" fmla="*/ 7 h 29"/>
                  <a:gd name="T28" fmla="*/ 56 w 69"/>
                  <a:gd name="T29" fmla="*/ 2 h 29"/>
                  <a:gd name="T30" fmla="*/ 47 w 69"/>
                  <a:gd name="T31" fmla="*/ 0 h 29"/>
                  <a:gd name="T32" fmla="*/ 37 w 69"/>
                  <a:gd name="T33" fmla="*/ 0 h 29"/>
                  <a:gd name="T34" fmla="*/ 26 w 69"/>
                  <a:gd name="T35" fmla="*/ 1 h 29"/>
                  <a:gd name="T36" fmla="*/ 15 w 69"/>
                  <a:gd name="T37" fmla="*/ 6 h 29"/>
                  <a:gd name="T38" fmla="*/ 7 w 69"/>
                  <a:gd name="T39" fmla="*/ 12 h 29"/>
                  <a:gd name="T40" fmla="*/ 0 w 69"/>
                  <a:gd name="T41" fmla="*/ 22 h 29"/>
                  <a:gd name="T42" fmla="*/ 1 w 69"/>
                  <a:gd name="T43" fmla="*/ 25 h 29"/>
                  <a:gd name="T44" fmla="*/ 3 w 69"/>
                  <a:gd name="T45" fmla="*/ 27 h 29"/>
                  <a:gd name="T46" fmla="*/ 7 w 69"/>
                  <a:gd name="T47" fmla="*/ 29 h 29"/>
                  <a:gd name="T48" fmla="*/ 10 w 69"/>
                  <a:gd name="T49" fmla="*/ 22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9"/>
                  <a:gd name="T76" fmla="*/ 0 h 29"/>
                  <a:gd name="T77" fmla="*/ 69 w 69"/>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9" h="29">
                    <a:moveTo>
                      <a:pt x="10" y="22"/>
                    </a:moveTo>
                    <a:lnTo>
                      <a:pt x="12" y="21"/>
                    </a:lnTo>
                    <a:lnTo>
                      <a:pt x="14" y="19"/>
                    </a:lnTo>
                    <a:lnTo>
                      <a:pt x="19" y="15"/>
                    </a:lnTo>
                    <a:lnTo>
                      <a:pt x="26" y="12"/>
                    </a:lnTo>
                    <a:lnTo>
                      <a:pt x="33" y="10"/>
                    </a:lnTo>
                    <a:lnTo>
                      <a:pt x="42" y="11"/>
                    </a:lnTo>
                    <a:lnTo>
                      <a:pt x="51" y="15"/>
                    </a:lnTo>
                    <a:lnTo>
                      <a:pt x="60" y="22"/>
                    </a:lnTo>
                    <a:lnTo>
                      <a:pt x="62" y="22"/>
                    </a:lnTo>
                    <a:lnTo>
                      <a:pt x="66" y="22"/>
                    </a:lnTo>
                    <a:lnTo>
                      <a:pt x="69" y="20"/>
                    </a:lnTo>
                    <a:lnTo>
                      <a:pt x="67" y="12"/>
                    </a:lnTo>
                    <a:lnTo>
                      <a:pt x="63" y="7"/>
                    </a:lnTo>
                    <a:lnTo>
                      <a:pt x="56" y="2"/>
                    </a:lnTo>
                    <a:lnTo>
                      <a:pt x="47" y="0"/>
                    </a:lnTo>
                    <a:lnTo>
                      <a:pt x="37" y="0"/>
                    </a:lnTo>
                    <a:lnTo>
                      <a:pt x="26" y="1"/>
                    </a:lnTo>
                    <a:lnTo>
                      <a:pt x="15" y="6"/>
                    </a:lnTo>
                    <a:lnTo>
                      <a:pt x="7" y="12"/>
                    </a:lnTo>
                    <a:lnTo>
                      <a:pt x="0" y="22"/>
                    </a:lnTo>
                    <a:lnTo>
                      <a:pt x="1" y="25"/>
                    </a:lnTo>
                    <a:lnTo>
                      <a:pt x="3" y="27"/>
                    </a:lnTo>
                    <a:lnTo>
                      <a:pt x="7" y="29"/>
                    </a:lnTo>
                    <a:lnTo>
                      <a:pt x="1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35" name="Freeform 225"/>
              <p:cNvSpPr>
                <a:spLocks/>
              </p:cNvSpPr>
              <p:nvPr/>
            </p:nvSpPr>
            <p:spPr bwMode="auto">
              <a:xfrm>
                <a:off x="4768" y="2375"/>
                <a:ext cx="68" cy="29"/>
              </a:xfrm>
              <a:custGeom>
                <a:avLst/>
                <a:gdLst>
                  <a:gd name="T0" fmla="*/ 10 w 68"/>
                  <a:gd name="T1" fmla="*/ 22 h 29"/>
                  <a:gd name="T2" fmla="*/ 11 w 68"/>
                  <a:gd name="T3" fmla="*/ 21 h 29"/>
                  <a:gd name="T4" fmla="*/ 14 w 68"/>
                  <a:gd name="T5" fmla="*/ 19 h 29"/>
                  <a:gd name="T6" fmla="*/ 19 w 68"/>
                  <a:gd name="T7" fmla="*/ 15 h 29"/>
                  <a:gd name="T8" fmla="*/ 25 w 68"/>
                  <a:gd name="T9" fmla="*/ 12 h 29"/>
                  <a:gd name="T10" fmla="*/ 32 w 68"/>
                  <a:gd name="T11" fmla="*/ 10 h 29"/>
                  <a:gd name="T12" fmla="*/ 41 w 68"/>
                  <a:gd name="T13" fmla="*/ 11 h 29"/>
                  <a:gd name="T14" fmla="*/ 50 w 68"/>
                  <a:gd name="T15" fmla="*/ 15 h 29"/>
                  <a:gd name="T16" fmla="*/ 59 w 68"/>
                  <a:gd name="T17" fmla="*/ 22 h 29"/>
                  <a:gd name="T18" fmla="*/ 62 w 68"/>
                  <a:gd name="T19" fmla="*/ 22 h 29"/>
                  <a:gd name="T20" fmla="*/ 65 w 68"/>
                  <a:gd name="T21" fmla="*/ 22 h 29"/>
                  <a:gd name="T22" fmla="*/ 68 w 68"/>
                  <a:gd name="T23" fmla="*/ 20 h 29"/>
                  <a:gd name="T24" fmla="*/ 67 w 68"/>
                  <a:gd name="T25" fmla="*/ 12 h 29"/>
                  <a:gd name="T26" fmla="*/ 63 w 68"/>
                  <a:gd name="T27" fmla="*/ 7 h 29"/>
                  <a:gd name="T28" fmla="*/ 55 w 68"/>
                  <a:gd name="T29" fmla="*/ 2 h 29"/>
                  <a:gd name="T30" fmla="*/ 46 w 68"/>
                  <a:gd name="T31" fmla="*/ 0 h 29"/>
                  <a:gd name="T32" fmla="*/ 36 w 68"/>
                  <a:gd name="T33" fmla="*/ 0 h 29"/>
                  <a:gd name="T34" fmla="*/ 25 w 68"/>
                  <a:gd name="T35" fmla="*/ 1 h 29"/>
                  <a:gd name="T36" fmla="*/ 15 w 68"/>
                  <a:gd name="T37" fmla="*/ 6 h 29"/>
                  <a:gd name="T38" fmla="*/ 6 w 68"/>
                  <a:gd name="T39" fmla="*/ 12 h 29"/>
                  <a:gd name="T40" fmla="*/ 0 w 68"/>
                  <a:gd name="T41" fmla="*/ 22 h 29"/>
                  <a:gd name="T42" fmla="*/ 1 w 68"/>
                  <a:gd name="T43" fmla="*/ 25 h 29"/>
                  <a:gd name="T44" fmla="*/ 2 w 68"/>
                  <a:gd name="T45" fmla="*/ 27 h 29"/>
                  <a:gd name="T46" fmla="*/ 6 w 68"/>
                  <a:gd name="T47" fmla="*/ 29 h 29"/>
                  <a:gd name="T48" fmla="*/ 10 w 68"/>
                  <a:gd name="T49" fmla="*/ 22 h 2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8"/>
                  <a:gd name="T76" fmla="*/ 0 h 29"/>
                  <a:gd name="T77" fmla="*/ 68 w 68"/>
                  <a:gd name="T78" fmla="*/ 29 h 2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8" h="29">
                    <a:moveTo>
                      <a:pt x="10" y="22"/>
                    </a:moveTo>
                    <a:lnTo>
                      <a:pt x="11" y="21"/>
                    </a:lnTo>
                    <a:lnTo>
                      <a:pt x="14" y="19"/>
                    </a:lnTo>
                    <a:lnTo>
                      <a:pt x="19" y="15"/>
                    </a:lnTo>
                    <a:lnTo>
                      <a:pt x="25" y="12"/>
                    </a:lnTo>
                    <a:lnTo>
                      <a:pt x="32" y="10"/>
                    </a:lnTo>
                    <a:lnTo>
                      <a:pt x="41" y="11"/>
                    </a:lnTo>
                    <a:lnTo>
                      <a:pt x="50" y="15"/>
                    </a:lnTo>
                    <a:lnTo>
                      <a:pt x="59" y="22"/>
                    </a:lnTo>
                    <a:lnTo>
                      <a:pt x="62" y="22"/>
                    </a:lnTo>
                    <a:lnTo>
                      <a:pt x="65" y="22"/>
                    </a:lnTo>
                    <a:lnTo>
                      <a:pt x="68" y="20"/>
                    </a:lnTo>
                    <a:lnTo>
                      <a:pt x="67" y="12"/>
                    </a:lnTo>
                    <a:lnTo>
                      <a:pt x="63" y="7"/>
                    </a:lnTo>
                    <a:lnTo>
                      <a:pt x="55" y="2"/>
                    </a:lnTo>
                    <a:lnTo>
                      <a:pt x="46" y="0"/>
                    </a:lnTo>
                    <a:lnTo>
                      <a:pt x="36" y="0"/>
                    </a:lnTo>
                    <a:lnTo>
                      <a:pt x="25" y="1"/>
                    </a:lnTo>
                    <a:lnTo>
                      <a:pt x="15" y="6"/>
                    </a:lnTo>
                    <a:lnTo>
                      <a:pt x="6" y="12"/>
                    </a:lnTo>
                    <a:lnTo>
                      <a:pt x="0" y="22"/>
                    </a:lnTo>
                    <a:lnTo>
                      <a:pt x="1" y="25"/>
                    </a:lnTo>
                    <a:lnTo>
                      <a:pt x="2" y="27"/>
                    </a:lnTo>
                    <a:lnTo>
                      <a:pt x="6" y="29"/>
                    </a:lnTo>
                    <a:lnTo>
                      <a:pt x="1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36" name="Freeform 226"/>
              <p:cNvSpPr>
                <a:spLocks/>
              </p:cNvSpPr>
              <p:nvPr/>
            </p:nvSpPr>
            <p:spPr bwMode="auto">
              <a:xfrm>
                <a:off x="4901" y="2464"/>
                <a:ext cx="206" cy="287"/>
              </a:xfrm>
              <a:custGeom>
                <a:avLst/>
                <a:gdLst>
                  <a:gd name="T0" fmla="*/ 2 w 206"/>
                  <a:gd name="T1" fmla="*/ 280 h 287"/>
                  <a:gd name="T2" fmla="*/ 12 w 206"/>
                  <a:gd name="T3" fmla="*/ 271 h 287"/>
                  <a:gd name="T4" fmla="*/ 13 w 206"/>
                  <a:gd name="T5" fmla="*/ 255 h 287"/>
                  <a:gd name="T6" fmla="*/ 18 w 206"/>
                  <a:gd name="T7" fmla="*/ 215 h 287"/>
                  <a:gd name="T8" fmla="*/ 31 w 206"/>
                  <a:gd name="T9" fmla="*/ 164 h 287"/>
                  <a:gd name="T10" fmla="*/ 55 w 206"/>
                  <a:gd name="T11" fmla="*/ 117 h 287"/>
                  <a:gd name="T12" fmla="*/ 74 w 206"/>
                  <a:gd name="T13" fmla="*/ 103 h 287"/>
                  <a:gd name="T14" fmla="*/ 82 w 206"/>
                  <a:gd name="T15" fmla="*/ 94 h 287"/>
                  <a:gd name="T16" fmla="*/ 91 w 206"/>
                  <a:gd name="T17" fmla="*/ 71 h 287"/>
                  <a:gd name="T18" fmla="*/ 111 w 206"/>
                  <a:gd name="T19" fmla="*/ 43 h 287"/>
                  <a:gd name="T20" fmla="*/ 143 w 206"/>
                  <a:gd name="T21" fmla="*/ 16 h 287"/>
                  <a:gd name="T22" fmla="*/ 173 w 206"/>
                  <a:gd name="T23" fmla="*/ 0 h 287"/>
                  <a:gd name="T24" fmla="*/ 192 w 206"/>
                  <a:gd name="T25" fmla="*/ 4 h 287"/>
                  <a:gd name="T26" fmla="*/ 203 w 206"/>
                  <a:gd name="T27" fmla="*/ 12 h 287"/>
                  <a:gd name="T28" fmla="*/ 203 w 206"/>
                  <a:gd name="T29" fmla="*/ 27 h 287"/>
                  <a:gd name="T30" fmla="*/ 184 w 206"/>
                  <a:gd name="T31" fmla="*/ 53 h 287"/>
                  <a:gd name="T32" fmla="*/ 156 w 206"/>
                  <a:gd name="T33" fmla="*/ 80 h 287"/>
                  <a:gd name="T34" fmla="*/ 144 w 206"/>
                  <a:gd name="T35" fmla="*/ 100 h 287"/>
                  <a:gd name="T36" fmla="*/ 134 w 206"/>
                  <a:gd name="T37" fmla="*/ 108 h 287"/>
                  <a:gd name="T38" fmla="*/ 135 w 206"/>
                  <a:gd name="T39" fmla="*/ 96 h 287"/>
                  <a:gd name="T40" fmla="*/ 162 w 206"/>
                  <a:gd name="T41" fmla="*/ 64 h 287"/>
                  <a:gd name="T42" fmla="*/ 182 w 206"/>
                  <a:gd name="T43" fmla="*/ 43 h 287"/>
                  <a:gd name="T44" fmla="*/ 192 w 206"/>
                  <a:gd name="T45" fmla="*/ 26 h 287"/>
                  <a:gd name="T46" fmla="*/ 191 w 206"/>
                  <a:gd name="T47" fmla="*/ 14 h 287"/>
                  <a:gd name="T48" fmla="*/ 174 w 206"/>
                  <a:gd name="T49" fmla="*/ 12 h 287"/>
                  <a:gd name="T50" fmla="*/ 150 w 206"/>
                  <a:gd name="T51" fmla="*/ 21 h 287"/>
                  <a:gd name="T52" fmla="*/ 129 w 206"/>
                  <a:gd name="T53" fmla="*/ 38 h 287"/>
                  <a:gd name="T54" fmla="*/ 111 w 206"/>
                  <a:gd name="T55" fmla="*/ 57 h 287"/>
                  <a:gd name="T56" fmla="*/ 100 w 206"/>
                  <a:gd name="T57" fmla="*/ 74 h 287"/>
                  <a:gd name="T58" fmla="*/ 92 w 206"/>
                  <a:gd name="T59" fmla="*/ 94 h 287"/>
                  <a:gd name="T60" fmla="*/ 87 w 206"/>
                  <a:gd name="T61" fmla="*/ 104 h 287"/>
                  <a:gd name="T62" fmla="*/ 78 w 206"/>
                  <a:gd name="T63" fmla="*/ 112 h 287"/>
                  <a:gd name="T64" fmla="*/ 56 w 206"/>
                  <a:gd name="T65" fmla="*/ 134 h 287"/>
                  <a:gd name="T66" fmla="*/ 36 w 206"/>
                  <a:gd name="T67" fmla="*/ 179 h 287"/>
                  <a:gd name="T68" fmla="*/ 26 w 206"/>
                  <a:gd name="T69" fmla="*/ 248 h 287"/>
                  <a:gd name="T70" fmla="*/ 21 w 206"/>
                  <a:gd name="T71" fmla="*/ 277 h 287"/>
                  <a:gd name="T72" fmla="*/ 12 w 206"/>
                  <a:gd name="T73" fmla="*/ 287 h 28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6"/>
                  <a:gd name="T112" fmla="*/ 0 h 287"/>
                  <a:gd name="T113" fmla="*/ 206 w 206"/>
                  <a:gd name="T114" fmla="*/ 287 h 28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6" h="287">
                    <a:moveTo>
                      <a:pt x="0" y="281"/>
                    </a:moveTo>
                    <a:lnTo>
                      <a:pt x="2" y="280"/>
                    </a:lnTo>
                    <a:lnTo>
                      <a:pt x="7" y="276"/>
                    </a:lnTo>
                    <a:lnTo>
                      <a:pt x="12" y="271"/>
                    </a:lnTo>
                    <a:lnTo>
                      <a:pt x="13" y="263"/>
                    </a:lnTo>
                    <a:lnTo>
                      <a:pt x="13" y="255"/>
                    </a:lnTo>
                    <a:lnTo>
                      <a:pt x="15" y="238"/>
                    </a:lnTo>
                    <a:lnTo>
                      <a:pt x="18" y="215"/>
                    </a:lnTo>
                    <a:lnTo>
                      <a:pt x="24" y="190"/>
                    </a:lnTo>
                    <a:lnTo>
                      <a:pt x="31" y="164"/>
                    </a:lnTo>
                    <a:lnTo>
                      <a:pt x="41" y="138"/>
                    </a:lnTo>
                    <a:lnTo>
                      <a:pt x="55" y="117"/>
                    </a:lnTo>
                    <a:lnTo>
                      <a:pt x="73" y="103"/>
                    </a:lnTo>
                    <a:lnTo>
                      <a:pt x="74" y="103"/>
                    </a:lnTo>
                    <a:lnTo>
                      <a:pt x="78" y="100"/>
                    </a:lnTo>
                    <a:lnTo>
                      <a:pt x="82" y="94"/>
                    </a:lnTo>
                    <a:lnTo>
                      <a:pt x="86" y="81"/>
                    </a:lnTo>
                    <a:lnTo>
                      <a:pt x="91" y="71"/>
                    </a:lnTo>
                    <a:lnTo>
                      <a:pt x="100" y="59"/>
                    </a:lnTo>
                    <a:lnTo>
                      <a:pt x="111" y="43"/>
                    </a:lnTo>
                    <a:lnTo>
                      <a:pt x="126" y="28"/>
                    </a:lnTo>
                    <a:lnTo>
                      <a:pt x="143" y="16"/>
                    </a:lnTo>
                    <a:lnTo>
                      <a:pt x="158" y="5"/>
                    </a:lnTo>
                    <a:lnTo>
                      <a:pt x="173" y="0"/>
                    </a:lnTo>
                    <a:lnTo>
                      <a:pt x="186" y="2"/>
                    </a:lnTo>
                    <a:lnTo>
                      <a:pt x="192" y="4"/>
                    </a:lnTo>
                    <a:lnTo>
                      <a:pt x="198" y="8"/>
                    </a:lnTo>
                    <a:lnTo>
                      <a:pt x="203" y="12"/>
                    </a:lnTo>
                    <a:lnTo>
                      <a:pt x="206" y="18"/>
                    </a:lnTo>
                    <a:lnTo>
                      <a:pt x="203" y="27"/>
                    </a:lnTo>
                    <a:lnTo>
                      <a:pt x="197" y="38"/>
                    </a:lnTo>
                    <a:lnTo>
                      <a:pt x="184" y="53"/>
                    </a:lnTo>
                    <a:lnTo>
                      <a:pt x="163" y="72"/>
                    </a:lnTo>
                    <a:lnTo>
                      <a:pt x="156" y="80"/>
                    </a:lnTo>
                    <a:lnTo>
                      <a:pt x="149" y="90"/>
                    </a:lnTo>
                    <a:lnTo>
                      <a:pt x="144" y="100"/>
                    </a:lnTo>
                    <a:lnTo>
                      <a:pt x="143" y="108"/>
                    </a:lnTo>
                    <a:lnTo>
                      <a:pt x="134" y="108"/>
                    </a:lnTo>
                    <a:lnTo>
                      <a:pt x="134" y="105"/>
                    </a:lnTo>
                    <a:lnTo>
                      <a:pt x="135" y="96"/>
                    </a:lnTo>
                    <a:lnTo>
                      <a:pt x="144" y="83"/>
                    </a:lnTo>
                    <a:lnTo>
                      <a:pt x="162" y="64"/>
                    </a:lnTo>
                    <a:lnTo>
                      <a:pt x="173" y="53"/>
                    </a:lnTo>
                    <a:lnTo>
                      <a:pt x="182" y="43"/>
                    </a:lnTo>
                    <a:lnTo>
                      <a:pt x="188" y="34"/>
                    </a:lnTo>
                    <a:lnTo>
                      <a:pt x="192" y="26"/>
                    </a:lnTo>
                    <a:lnTo>
                      <a:pt x="193" y="19"/>
                    </a:lnTo>
                    <a:lnTo>
                      <a:pt x="191" y="14"/>
                    </a:lnTo>
                    <a:lnTo>
                      <a:pt x="184" y="12"/>
                    </a:lnTo>
                    <a:lnTo>
                      <a:pt x="174" y="12"/>
                    </a:lnTo>
                    <a:lnTo>
                      <a:pt x="163" y="14"/>
                    </a:lnTo>
                    <a:lnTo>
                      <a:pt x="150" y="21"/>
                    </a:lnTo>
                    <a:lnTo>
                      <a:pt x="139" y="28"/>
                    </a:lnTo>
                    <a:lnTo>
                      <a:pt x="129" y="38"/>
                    </a:lnTo>
                    <a:lnTo>
                      <a:pt x="119" y="48"/>
                    </a:lnTo>
                    <a:lnTo>
                      <a:pt x="111" y="57"/>
                    </a:lnTo>
                    <a:lnTo>
                      <a:pt x="105" y="66"/>
                    </a:lnTo>
                    <a:lnTo>
                      <a:pt x="100" y="74"/>
                    </a:lnTo>
                    <a:lnTo>
                      <a:pt x="94" y="85"/>
                    </a:lnTo>
                    <a:lnTo>
                      <a:pt x="92" y="94"/>
                    </a:lnTo>
                    <a:lnTo>
                      <a:pt x="89" y="100"/>
                    </a:lnTo>
                    <a:lnTo>
                      <a:pt x="87" y="104"/>
                    </a:lnTo>
                    <a:lnTo>
                      <a:pt x="84" y="105"/>
                    </a:lnTo>
                    <a:lnTo>
                      <a:pt x="78" y="112"/>
                    </a:lnTo>
                    <a:lnTo>
                      <a:pt x="68" y="121"/>
                    </a:lnTo>
                    <a:lnTo>
                      <a:pt x="56" y="134"/>
                    </a:lnTo>
                    <a:lnTo>
                      <a:pt x="45" y="155"/>
                    </a:lnTo>
                    <a:lnTo>
                      <a:pt x="36" y="179"/>
                    </a:lnTo>
                    <a:lnTo>
                      <a:pt x="29" y="210"/>
                    </a:lnTo>
                    <a:lnTo>
                      <a:pt x="26" y="248"/>
                    </a:lnTo>
                    <a:lnTo>
                      <a:pt x="25" y="267"/>
                    </a:lnTo>
                    <a:lnTo>
                      <a:pt x="21" y="277"/>
                    </a:lnTo>
                    <a:lnTo>
                      <a:pt x="16" y="284"/>
                    </a:lnTo>
                    <a:lnTo>
                      <a:pt x="12" y="287"/>
                    </a:lnTo>
                    <a:lnTo>
                      <a:pt x="0" y="28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37" name="Freeform 227"/>
              <p:cNvSpPr>
                <a:spLocks/>
              </p:cNvSpPr>
              <p:nvPr/>
            </p:nvSpPr>
            <p:spPr bwMode="auto">
              <a:xfrm>
                <a:off x="4988" y="2568"/>
                <a:ext cx="110" cy="151"/>
              </a:xfrm>
              <a:custGeom>
                <a:avLst/>
                <a:gdLst>
                  <a:gd name="T0" fmla="*/ 14 w 110"/>
                  <a:gd name="T1" fmla="*/ 148 h 151"/>
                  <a:gd name="T2" fmla="*/ 32 w 110"/>
                  <a:gd name="T3" fmla="*/ 151 h 151"/>
                  <a:gd name="T4" fmla="*/ 44 w 110"/>
                  <a:gd name="T5" fmla="*/ 144 h 151"/>
                  <a:gd name="T6" fmla="*/ 52 w 110"/>
                  <a:gd name="T7" fmla="*/ 138 h 151"/>
                  <a:gd name="T8" fmla="*/ 73 w 110"/>
                  <a:gd name="T9" fmla="*/ 128 h 151"/>
                  <a:gd name="T10" fmla="*/ 83 w 110"/>
                  <a:gd name="T11" fmla="*/ 109 h 151"/>
                  <a:gd name="T12" fmla="*/ 96 w 110"/>
                  <a:gd name="T13" fmla="*/ 100 h 151"/>
                  <a:gd name="T14" fmla="*/ 109 w 110"/>
                  <a:gd name="T15" fmla="*/ 84 h 151"/>
                  <a:gd name="T16" fmla="*/ 109 w 110"/>
                  <a:gd name="T17" fmla="*/ 61 h 151"/>
                  <a:gd name="T18" fmla="*/ 100 w 110"/>
                  <a:gd name="T19" fmla="*/ 37 h 151"/>
                  <a:gd name="T20" fmla="*/ 83 w 110"/>
                  <a:gd name="T21" fmla="*/ 14 h 151"/>
                  <a:gd name="T22" fmla="*/ 61 w 110"/>
                  <a:gd name="T23" fmla="*/ 1 h 151"/>
                  <a:gd name="T24" fmla="*/ 40 w 110"/>
                  <a:gd name="T25" fmla="*/ 0 h 151"/>
                  <a:gd name="T26" fmla="*/ 26 w 110"/>
                  <a:gd name="T27" fmla="*/ 3 h 151"/>
                  <a:gd name="T28" fmla="*/ 24 w 110"/>
                  <a:gd name="T29" fmla="*/ 4 h 151"/>
                  <a:gd name="T30" fmla="*/ 23 w 110"/>
                  <a:gd name="T31" fmla="*/ 8 h 151"/>
                  <a:gd name="T32" fmla="*/ 29 w 110"/>
                  <a:gd name="T33" fmla="*/ 11 h 151"/>
                  <a:gd name="T34" fmla="*/ 43 w 110"/>
                  <a:gd name="T35" fmla="*/ 10 h 151"/>
                  <a:gd name="T36" fmla="*/ 62 w 110"/>
                  <a:gd name="T37" fmla="*/ 11 h 151"/>
                  <a:gd name="T38" fmla="*/ 82 w 110"/>
                  <a:gd name="T39" fmla="*/ 23 h 151"/>
                  <a:gd name="T40" fmla="*/ 99 w 110"/>
                  <a:gd name="T41" fmla="*/ 62 h 151"/>
                  <a:gd name="T42" fmla="*/ 87 w 110"/>
                  <a:gd name="T43" fmla="*/ 92 h 151"/>
                  <a:gd name="T44" fmla="*/ 86 w 110"/>
                  <a:gd name="T45" fmla="*/ 68 h 151"/>
                  <a:gd name="T46" fmla="*/ 72 w 110"/>
                  <a:gd name="T47" fmla="*/ 41 h 151"/>
                  <a:gd name="T48" fmla="*/ 50 w 110"/>
                  <a:gd name="T49" fmla="*/ 33 h 151"/>
                  <a:gd name="T50" fmla="*/ 33 w 110"/>
                  <a:gd name="T51" fmla="*/ 34 h 151"/>
                  <a:gd name="T52" fmla="*/ 28 w 110"/>
                  <a:gd name="T53" fmla="*/ 35 h 151"/>
                  <a:gd name="T54" fmla="*/ 25 w 110"/>
                  <a:gd name="T55" fmla="*/ 43 h 151"/>
                  <a:gd name="T56" fmla="*/ 48 w 110"/>
                  <a:gd name="T57" fmla="*/ 42 h 151"/>
                  <a:gd name="T58" fmla="*/ 66 w 110"/>
                  <a:gd name="T59" fmla="*/ 61 h 151"/>
                  <a:gd name="T60" fmla="*/ 72 w 110"/>
                  <a:gd name="T61" fmla="*/ 90 h 151"/>
                  <a:gd name="T62" fmla="*/ 67 w 110"/>
                  <a:gd name="T63" fmla="*/ 114 h 151"/>
                  <a:gd name="T64" fmla="*/ 61 w 110"/>
                  <a:gd name="T65" fmla="*/ 116 h 151"/>
                  <a:gd name="T66" fmla="*/ 56 w 110"/>
                  <a:gd name="T67" fmla="*/ 103 h 151"/>
                  <a:gd name="T68" fmla="*/ 47 w 110"/>
                  <a:gd name="T69" fmla="*/ 84 h 151"/>
                  <a:gd name="T70" fmla="*/ 30 w 110"/>
                  <a:gd name="T71" fmla="*/ 72 h 151"/>
                  <a:gd name="T72" fmla="*/ 18 w 110"/>
                  <a:gd name="T73" fmla="*/ 73 h 151"/>
                  <a:gd name="T74" fmla="*/ 15 w 110"/>
                  <a:gd name="T75" fmla="*/ 78 h 151"/>
                  <a:gd name="T76" fmla="*/ 21 w 110"/>
                  <a:gd name="T77" fmla="*/ 80 h 151"/>
                  <a:gd name="T78" fmla="*/ 38 w 110"/>
                  <a:gd name="T79" fmla="*/ 95 h 151"/>
                  <a:gd name="T80" fmla="*/ 42 w 110"/>
                  <a:gd name="T81" fmla="*/ 137 h 151"/>
                  <a:gd name="T82" fmla="*/ 19 w 110"/>
                  <a:gd name="T83" fmla="*/ 143 h 151"/>
                  <a:gd name="T84" fmla="*/ 10 w 110"/>
                  <a:gd name="T85" fmla="*/ 134 h 151"/>
                  <a:gd name="T86" fmla="*/ 11 w 110"/>
                  <a:gd name="T87" fmla="*/ 128 h 151"/>
                  <a:gd name="T88" fmla="*/ 16 w 110"/>
                  <a:gd name="T89" fmla="*/ 124 h 151"/>
                  <a:gd name="T90" fmla="*/ 11 w 110"/>
                  <a:gd name="T91" fmla="*/ 119 h 151"/>
                  <a:gd name="T92" fmla="*/ 0 w 110"/>
                  <a:gd name="T93" fmla="*/ 127 h 151"/>
                  <a:gd name="T94" fmla="*/ 1 w 110"/>
                  <a:gd name="T95" fmla="*/ 138 h 15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10"/>
                  <a:gd name="T145" fmla="*/ 0 h 151"/>
                  <a:gd name="T146" fmla="*/ 110 w 110"/>
                  <a:gd name="T147" fmla="*/ 151 h 15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10" h="151">
                    <a:moveTo>
                      <a:pt x="5" y="142"/>
                    </a:moveTo>
                    <a:lnTo>
                      <a:pt x="14" y="148"/>
                    </a:lnTo>
                    <a:lnTo>
                      <a:pt x="23" y="151"/>
                    </a:lnTo>
                    <a:lnTo>
                      <a:pt x="32" y="151"/>
                    </a:lnTo>
                    <a:lnTo>
                      <a:pt x="39" y="148"/>
                    </a:lnTo>
                    <a:lnTo>
                      <a:pt x="44" y="144"/>
                    </a:lnTo>
                    <a:lnTo>
                      <a:pt x="49" y="140"/>
                    </a:lnTo>
                    <a:lnTo>
                      <a:pt x="52" y="138"/>
                    </a:lnTo>
                    <a:lnTo>
                      <a:pt x="53" y="137"/>
                    </a:lnTo>
                    <a:lnTo>
                      <a:pt x="73" y="128"/>
                    </a:lnTo>
                    <a:lnTo>
                      <a:pt x="82" y="118"/>
                    </a:lnTo>
                    <a:lnTo>
                      <a:pt x="83" y="109"/>
                    </a:lnTo>
                    <a:lnTo>
                      <a:pt x="83" y="105"/>
                    </a:lnTo>
                    <a:lnTo>
                      <a:pt x="96" y="100"/>
                    </a:lnTo>
                    <a:lnTo>
                      <a:pt x="104" y="92"/>
                    </a:lnTo>
                    <a:lnTo>
                      <a:pt x="109" y="84"/>
                    </a:lnTo>
                    <a:lnTo>
                      <a:pt x="110" y="72"/>
                    </a:lnTo>
                    <a:lnTo>
                      <a:pt x="109" y="61"/>
                    </a:lnTo>
                    <a:lnTo>
                      <a:pt x="106" y="48"/>
                    </a:lnTo>
                    <a:lnTo>
                      <a:pt x="100" y="37"/>
                    </a:lnTo>
                    <a:lnTo>
                      <a:pt x="94" y="25"/>
                    </a:lnTo>
                    <a:lnTo>
                      <a:pt x="83" y="14"/>
                    </a:lnTo>
                    <a:lnTo>
                      <a:pt x="72" y="6"/>
                    </a:lnTo>
                    <a:lnTo>
                      <a:pt x="61" y="1"/>
                    </a:lnTo>
                    <a:lnTo>
                      <a:pt x="49" y="0"/>
                    </a:lnTo>
                    <a:lnTo>
                      <a:pt x="40" y="0"/>
                    </a:lnTo>
                    <a:lnTo>
                      <a:pt x="32" y="1"/>
                    </a:lnTo>
                    <a:lnTo>
                      <a:pt x="26" y="3"/>
                    </a:lnTo>
                    <a:lnTo>
                      <a:pt x="25" y="3"/>
                    </a:lnTo>
                    <a:lnTo>
                      <a:pt x="24" y="4"/>
                    </a:lnTo>
                    <a:lnTo>
                      <a:pt x="24" y="5"/>
                    </a:lnTo>
                    <a:lnTo>
                      <a:pt x="23" y="8"/>
                    </a:lnTo>
                    <a:lnTo>
                      <a:pt x="25" y="10"/>
                    </a:lnTo>
                    <a:lnTo>
                      <a:pt x="29" y="11"/>
                    </a:lnTo>
                    <a:lnTo>
                      <a:pt x="35" y="11"/>
                    </a:lnTo>
                    <a:lnTo>
                      <a:pt x="43" y="10"/>
                    </a:lnTo>
                    <a:lnTo>
                      <a:pt x="52" y="10"/>
                    </a:lnTo>
                    <a:lnTo>
                      <a:pt x="62" y="11"/>
                    </a:lnTo>
                    <a:lnTo>
                      <a:pt x="72" y="15"/>
                    </a:lnTo>
                    <a:lnTo>
                      <a:pt x="82" y="23"/>
                    </a:lnTo>
                    <a:lnTo>
                      <a:pt x="90" y="33"/>
                    </a:lnTo>
                    <a:lnTo>
                      <a:pt x="99" y="62"/>
                    </a:lnTo>
                    <a:lnTo>
                      <a:pt x="95" y="82"/>
                    </a:lnTo>
                    <a:lnTo>
                      <a:pt x="87" y="92"/>
                    </a:lnTo>
                    <a:lnTo>
                      <a:pt x="85" y="92"/>
                    </a:lnTo>
                    <a:lnTo>
                      <a:pt x="86" y="68"/>
                    </a:lnTo>
                    <a:lnTo>
                      <a:pt x="81" y="51"/>
                    </a:lnTo>
                    <a:lnTo>
                      <a:pt x="72" y="41"/>
                    </a:lnTo>
                    <a:lnTo>
                      <a:pt x="62" y="34"/>
                    </a:lnTo>
                    <a:lnTo>
                      <a:pt x="50" y="33"/>
                    </a:lnTo>
                    <a:lnTo>
                      <a:pt x="40" y="33"/>
                    </a:lnTo>
                    <a:lnTo>
                      <a:pt x="33" y="34"/>
                    </a:lnTo>
                    <a:lnTo>
                      <a:pt x="30" y="34"/>
                    </a:lnTo>
                    <a:lnTo>
                      <a:pt x="28" y="35"/>
                    </a:lnTo>
                    <a:lnTo>
                      <a:pt x="25" y="39"/>
                    </a:lnTo>
                    <a:lnTo>
                      <a:pt x="25" y="43"/>
                    </a:lnTo>
                    <a:lnTo>
                      <a:pt x="34" y="42"/>
                    </a:lnTo>
                    <a:lnTo>
                      <a:pt x="48" y="42"/>
                    </a:lnTo>
                    <a:lnTo>
                      <a:pt x="58" y="49"/>
                    </a:lnTo>
                    <a:lnTo>
                      <a:pt x="66" y="61"/>
                    </a:lnTo>
                    <a:lnTo>
                      <a:pt x="71" y="75"/>
                    </a:lnTo>
                    <a:lnTo>
                      <a:pt x="72" y="90"/>
                    </a:lnTo>
                    <a:lnTo>
                      <a:pt x="71" y="103"/>
                    </a:lnTo>
                    <a:lnTo>
                      <a:pt x="67" y="114"/>
                    </a:lnTo>
                    <a:lnTo>
                      <a:pt x="61" y="119"/>
                    </a:lnTo>
                    <a:lnTo>
                      <a:pt x="61" y="116"/>
                    </a:lnTo>
                    <a:lnTo>
                      <a:pt x="59" y="110"/>
                    </a:lnTo>
                    <a:lnTo>
                      <a:pt x="56" y="103"/>
                    </a:lnTo>
                    <a:lnTo>
                      <a:pt x="52" y="92"/>
                    </a:lnTo>
                    <a:lnTo>
                      <a:pt x="47" y="84"/>
                    </a:lnTo>
                    <a:lnTo>
                      <a:pt x="39" y="76"/>
                    </a:lnTo>
                    <a:lnTo>
                      <a:pt x="30" y="72"/>
                    </a:lnTo>
                    <a:lnTo>
                      <a:pt x="19" y="72"/>
                    </a:lnTo>
                    <a:lnTo>
                      <a:pt x="18" y="73"/>
                    </a:lnTo>
                    <a:lnTo>
                      <a:pt x="16" y="76"/>
                    </a:lnTo>
                    <a:lnTo>
                      <a:pt x="15" y="78"/>
                    </a:lnTo>
                    <a:lnTo>
                      <a:pt x="16" y="81"/>
                    </a:lnTo>
                    <a:lnTo>
                      <a:pt x="21" y="80"/>
                    </a:lnTo>
                    <a:lnTo>
                      <a:pt x="29" y="81"/>
                    </a:lnTo>
                    <a:lnTo>
                      <a:pt x="38" y="95"/>
                    </a:lnTo>
                    <a:lnTo>
                      <a:pt x="45" y="130"/>
                    </a:lnTo>
                    <a:lnTo>
                      <a:pt x="42" y="137"/>
                    </a:lnTo>
                    <a:lnTo>
                      <a:pt x="32" y="143"/>
                    </a:lnTo>
                    <a:lnTo>
                      <a:pt x="19" y="143"/>
                    </a:lnTo>
                    <a:lnTo>
                      <a:pt x="11" y="137"/>
                    </a:lnTo>
                    <a:lnTo>
                      <a:pt x="10" y="134"/>
                    </a:lnTo>
                    <a:lnTo>
                      <a:pt x="10" y="132"/>
                    </a:lnTo>
                    <a:lnTo>
                      <a:pt x="11" y="128"/>
                    </a:lnTo>
                    <a:lnTo>
                      <a:pt x="15" y="127"/>
                    </a:lnTo>
                    <a:lnTo>
                      <a:pt x="16" y="124"/>
                    </a:lnTo>
                    <a:lnTo>
                      <a:pt x="16" y="120"/>
                    </a:lnTo>
                    <a:lnTo>
                      <a:pt x="11" y="119"/>
                    </a:lnTo>
                    <a:lnTo>
                      <a:pt x="4" y="123"/>
                    </a:lnTo>
                    <a:lnTo>
                      <a:pt x="0" y="127"/>
                    </a:lnTo>
                    <a:lnTo>
                      <a:pt x="0" y="132"/>
                    </a:lnTo>
                    <a:lnTo>
                      <a:pt x="1" y="138"/>
                    </a:lnTo>
                    <a:lnTo>
                      <a:pt x="5" y="1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38" name="Freeform 228"/>
              <p:cNvSpPr>
                <a:spLocks/>
              </p:cNvSpPr>
              <p:nvPr/>
            </p:nvSpPr>
            <p:spPr bwMode="auto">
              <a:xfrm>
                <a:off x="4982" y="2697"/>
                <a:ext cx="21" cy="62"/>
              </a:xfrm>
              <a:custGeom>
                <a:avLst/>
                <a:gdLst>
                  <a:gd name="T0" fmla="*/ 15 w 21"/>
                  <a:gd name="T1" fmla="*/ 14 h 62"/>
                  <a:gd name="T2" fmla="*/ 17 w 21"/>
                  <a:gd name="T3" fmla="*/ 19 h 62"/>
                  <a:gd name="T4" fmla="*/ 21 w 21"/>
                  <a:gd name="T5" fmla="*/ 32 h 62"/>
                  <a:gd name="T6" fmla="*/ 19 w 21"/>
                  <a:gd name="T7" fmla="*/ 48 h 62"/>
                  <a:gd name="T8" fmla="*/ 1 w 21"/>
                  <a:gd name="T9" fmla="*/ 62 h 62"/>
                  <a:gd name="T10" fmla="*/ 0 w 21"/>
                  <a:gd name="T11" fmla="*/ 62 h 62"/>
                  <a:gd name="T12" fmla="*/ 0 w 21"/>
                  <a:gd name="T13" fmla="*/ 60 h 62"/>
                  <a:gd name="T14" fmla="*/ 1 w 21"/>
                  <a:gd name="T15" fmla="*/ 56 h 62"/>
                  <a:gd name="T16" fmla="*/ 8 w 21"/>
                  <a:gd name="T17" fmla="*/ 46 h 62"/>
                  <a:gd name="T18" fmla="*/ 13 w 21"/>
                  <a:gd name="T19" fmla="*/ 34 h 62"/>
                  <a:gd name="T20" fmla="*/ 13 w 21"/>
                  <a:gd name="T21" fmla="*/ 27 h 62"/>
                  <a:gd name="T22" fmla="*/ 8 w 21"/>
                  <a:gd name="T23" fmla="*/ 19 h 62"/>
                  <a:gd name="T24" fmla="*/ 6 w 21"/>
                  <a:gd name="T25" fmla="*/ 6 h 62"/>
                  <a:gd name="T26" fmla="*/ 7 w 21"/>
                  <a:gd name="T27" fmla="*/ 0 h 62"/>
                  <a:gd name="T28" fmla="*/ 10 w 21"/>
                  <a:gd name="T29" fmla="*/ 3 h 62"/>
                  <a:gd name="T30" fmla="*/ 13 w 21"/>
                  <a:gd name="T31" fmla="*/ 10 h 62"/>
                  <a:gd name="T32" fmla="*/ 15 w 21"/>
                  <a:gd name="T33" fmla="*/ 14 h 6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1"/>
                  <a:gd name="T52" fmla="*/ 0 h 62"/>
                  <a:gd name="T53" fmla="*/ 21 w 21"/>
                  <a:gd name="T54" fmla="*/ 62 h 6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1" h="62">
                    <a:moveTo>
                      <a:pt x="15" y="14"/>
                    </a:moveTo>
                    <a:lnTo>
                      <a:pt x="17" y="19"/>
                    </a:lnTo>
                    <a:lnTo>
                      <a:pt x="21" y="32"/>
                    </a:lnTo>
                    <a:lnTo>
                      <a:pt x="19" y="48"/>
                    </a:lnTo>
                    <a:lnTo>
                      <a:pt x="1" y="62"/>
                    </a:lnTo>
                    <a:lnTo>
                      <a:pt x="0" y="62"/>
                    </a:lnTo>
                    <a:lnTo>
                      <a:pt x="0" y="60"/>
                    </a:lnTo>
                    <a:lnTo>
                      <a:pt x="1" y="56"/>
                    </a:lnTo>
                    <a:lnTo>
                      <a:pt x="8" y="46"/>
                    </a:lnTo>
                    <a:lnTo>
                      <a:pt x="13" y="34"/>
                    </a:lnTo>
                    <a:lnTo>
                      <a:pt x="13" y="27"/>
                    </a:lnTo>
                    <a:lnTo>
                      <a:pt x="8" y="19"/>
                    </a:lnTo>
                    <a:lnTo>
                      <a:pt x="6" y="6"/>
                    </a:lnTo>
                    <a:lnTo>
                      <a:pt x="7" y="0"/>
                    </a:lnTo>
                    <a:lnTo>
                      <a:pt x="10" y="3"/>
                    </a:lnTo>
                    <a:lnTo>
                      <a:pt x="13" y="10"/>
                    </a:lnTo>
                    <a:lnTo>
                      <a:pt x="15"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39" name="Freeform 229"/>
              <p:cNvSpPr>
                <a:spLocks/>
              </p:cNvSpPr>
              <p:nvPr/>
            </p:nvSpPr>
            <p:spPr bwMode="auto">
              <a:xfrm>
                <a:off x="4989" y="2665"/>
                <a:ext cx="89" cy="124"/>
              </a:xfrm>
              <a:custGeom>
                <a:avLst/>
                <a:gdLst>
                  <a:gd name="T0" fmla="*/ 80 w 89"/>
                  <a:gd name="T1" fmla="*/ 8 h 124"/>
                  <a:gd name="T2" fmla="*/ 80 w 89"/>
                  <a:gd name="T3" fmla="*/ 11 h 124"/>
                  <a:gd name="T4" fmla="*/ 79 w 89"/>
                  <a:gd name="T5" fmla="*/ 16 h 124"/>
                  <a:gd name="T6" fmla="*/ 76 w 89"/>
                  <a:gd name="T7" fmla="*/ 25 h 124"/>
                  <a:gd name="T8" fmla="*/ 76 w 89"/>
                  <a:gd name="T9" fmla="*/ 35 h 124"/>
                  <a:gd name="T10" fmla="*/ 76 w 89"/>
                  <a:gd name="T11" fmla="*/ 41 h 124"/>
                  <a:gd name="T12" fmla="*/ 74 w 89"/>
                  <a:gd name="T13" fmla="*/ 49 h 124"/>
                  <a:gd name="T14" fmla="*/ 70 w 89"/>
                  <a:gd name="T15" fmla="*/ 55 h 124"/>
                  <a:gd name="T16" fmla="*/ 65 w 89"/>
                  <a:gd name="T17" fmla="*/ 61 h 124"/>
                  <a:gd name="T18" fmla="*/ 57 w 89"/>
                  <a:gd name="T19" fmla="*/ 68 h 124"/>
                  <a:gd name="T20" fmla="*/ 47 w 89"/>
                  <a:gd name="T21" fmla="*/ 74 h 124"/>
                  <a:gd name="T22" fmla="*/ 36 w 89"/>
                  <a:gd name="T23" fmla="*/ 81 h 124"/>
                  <a:gd name="T24" fmla="*/ 22 w 89"/>
                  <a:gd name="T25" fmla="*/ 88 h 124"/>
                  <a:gd name="T26" fmla="*/ 6 w 89"/>
                  <a:gd name="T27" fmla="*/ 99 h 124"/>
                  <a:gd name="T28" fmla="*/ 1 w 89"/>
                  <a:gd name="T29" fmla="*/ 109 h 124"/>
                  <a:gd name="T30" fmla="*/ 0 w 89"/>
                  <a:gd name="T31" fmla="*/ 117 h 124"/>
                  <a:gd name="T32" fmla="*/ 1 w 89"/>
                  <a:gd name="T33" fmla="*/ 121 h 124"/>
                  <a:gd name="T34" fmla="*/ 9 w 89"/>
                  <a:gd name="T35" fmla="*/ 124 h 124"/>
                  <a:gd name="T36" fmla="*/ 9 w 89"/>
                  <a:gd name="T37" fmla="*/ 122 h 124"/>
                  <a:gd name="T38" fmla="*/ 12 w 89"/>
                  <a:gd name="T39" fmla="*/ 114 h 124"/>
                  <a:gd name="T40" fmla="*/ 17 w 89"/>
                  <a:gd name="T41" fmla="*/ 104 h 124"/>
                  <a:gd name="T42" fmla="*/ 28 w 89"/>
                  <a:gd name="T43" fmla="*/ 97 h 124"/>
                  <a:gd name="T44" fmla="*/ 42 w 89"/>
                  <a:gd name="T45" fmla="*/ 90 h 124"/>
                  <a:gd name="T46" fmla="*/ 53 w 89"/>
                  <a:gd name="T47" fmla="*/ 84 h 124"/>
                  <a:gd name="T48" fmla="*/ 65 w 89"/>
                  <a:gd name="T49" fmla="*/ 79 h 124"/>
                  <a:gd name="T50" fmla="*/ 72 w 89"/>
                  <a:gd name="T51" fmla="*/ 73 h 124"/>
                  <a:gd name="T52" fmla="*/ 80 w 89"/>
                  <a:gd name="T53" fmla="*/ 66 h 124"/>
                  <a:gd name="T54" fmla="*/ 84 w 89"/>
                  <a:gd name="T55" fmla="*/ 59 h 124"/>
                  <a:gd name="T56" fmla="*/ 86 w 89"/>
                  <a:gd name="T57" fmla="*/ 49 h 124"/>
                  <a:gd name="T58" fmla="*/ 86 w 89"/>
                  <a:gd name="T59" fmla="*/ 36 h 124"/>
                  <a:gd name="T60" fmla="*/ 85 w 89"/>
                  <a:gd name="T61" fmla="*/ 19 h 124"/>
                  <a:gd name="T62" fmla="*/ 86 w 89"/>
                  <a:gd name="T63" fmla="*/ 8 h 124"/>
                  <a:gd name="T64" fmla="*/ 87 w 89"/>
                  <a:gd name="T65" fmla="*/ 3 h 124"/>
                  <a:gd name="T66" fmla="*/ 89 w 89"/>
                  <a:gd name="T67" fmla="*/ 0 h 124"/>
                  <a:gd name="T68" fmla="*/ 80 w 89"/>
                  <a:gd name="T69" fmla="*/ 8 h 12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89"/>
                  <a:gd name="T106" fmla="*/ 0 h 124"/>
                  <a:gd name="T107" fmla="*/ 89 w 89"/>
                  <a:gd name="T108" fmla="*/ 124 h 12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89" h="124">
                    <a:moveTo>
                      <a:pt x="80" y="8"/>
                    </a:moveTo>
                    <a:lnTo>
                      <a:pt x="80" y="11"/>
                    </a:lnTo>
                    <a:lnTo>
                      <a:pt x="79" y="16"/>
                    </a:lnTo>
                    <a:lnTo>
                      <a:pt x="76" y="25"/>
                    </a:lnTo>
                    <a:lnTo>
                      <a:pt x="76" y="35"/>
                    </a:lnTo>
                    <a:lnTo>
                      <a:pt x="76" y="41"/>
                    </a:lnTo>
                    <a:lnTo>
                      <a:pt x="74" y="49"/>
                    </a:lnTo>
                    <a:lnTo>
                      <a:pt x="70" y="55"/>
                    </a:lnTo>
                    <a:lnTo>
                      <a:pt x="65" y="61"/>
                    </a:lnTo>
                    <a:lnTo>
                      <a:pt x="57" y="68"/>
                    </a:lnTo>
                    <a:lnTo>
                      <a:pt x="47" y="74"/>
                    </a:lnTo>
                    <a:lnTo>
                      <a:pt x="36" y="81"/>
                    </a:lnTo>
                    <a:lnTo>
                      <a:pt x="22" y="88"/>
                    </a:lnTo>
                    <a:lnTo>
                      <a:pt x="6" y="99"/>
                    </a:lnTo>
                    <a:lnTo>
                      <a:pt x="1" y="109"/>
                    </a:lnTo>
                    <a:lnTo>
                      <a:pt x="0" y="117"/>
                    </a:lnTo>
                    <a:lnTo>
                      <a:pt x="1" y="121"/>
                    </a:lnTo>
                    <a:lnTo>
                      <a:pt x="9" y="124"/>
                    </a:lnTo>
                    <a:lnTo>
                      <a:pt x="9" y="122"/>
                    </a:lnTo>
                    <a:lnTo>
                      <a:pt x="12" y="114"/>
                    </a:lnTo>
                    <a:lnTo>
                      <a:pt x="17" y="104"/>
                    </a:lnTo>
                    <a:lnTo>
                      <a:pt x="28" y="97"/>
                    </a:lnTo>
                    <a:lnTo>
                      <a:pt x="42" y="90"/>
                    </a:lnTo>
                    <a:lnTo>
                      <a:pt x="53" y="84"/>
                    </a:lnTo>
                    <a:lnTo>
                      <a:pt x="65" y="79"/>
                    </a:lnTo>
                    <a:lnTo>
                      <a:pt x="72" y="73"/>
                    </a:lnTo>
                    <a:lnTo>
                      <a:pt x="80" y="66"/>
                    </a:lnTo>
                    <a:lnTo>
                      <a:pt x="84" y="59"/>
                    </a:lnTo>
                    <a:lnTo>
                      <a:pt x="86" y="49"/>
                    </a:lnTo>
                    <a:lnTo>
                      <a:pt x="86" y="36"/>
                    </a:lnTo>
                    <a:lnTo>
                      <a:pt x="85" y="19"/>
                    </a:lnTo>
                    <a:lnTo>
                      <a:pt x="86" y="8"/>
                    </a:lnTo>
                    <a:lnTo>
                      <a:pt x="87" y="3"/>
                    </a:lnTo>
                    <a:lnTo>
                      <a:pt x="89" y="0"/>
                    </a:lnTo>
                    <a:lnTo>
                      <a:pt x="8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40" name="Freeform 230"/>
              <p:cNvSpPr>
                <a:spLocks/>
              </p:cNvSpPr>
              <p:nvPr/>
            </p:nvSpPr>
            <p:spPr bwMode="auto">
              <a:xfrm>
                <a:off x="5075" y="2552"/>
                <a:ext cx="43" cy="73"/>
              </a:xfrm>
              <a:custGeom>
                <a:avLst/>
                <a:gdLst>
                  <a:gd name="T0" fmla="*/ 22 w 43"/>
                  <a:gd name="T1" fmla="*/ 73 h 73"/>
                  <a:gd name="T2" fmla="*/ 27 w 43"/>
                  <a:gd name="T3" fmla="*/ 67 h 73"/>
                  <a:gd name="T4" fmla="*/ 37 w 43"/>
                  <a:gd name="T5" fmla="*/ 51 h 73"/>
                  <a:gd name="T6" fmla="*/ 43 w 43"/>
                  <a:gd name="T7" fmla="*/ 30 h 73"/>
                  <a:gd name="T8" fmla="*/ 39 w 43"/>
                  <a:gd name="T9" fmla="*/ 6 h 73"/>
                  <a:gd name="T10" fmla="*/ 34 w 43"/>
                  <a:gd name="T11" fmla="*/ 1 h 73"/>
                  <a:gd name="T12" fmla="*/ 29 w 43"/>
                  <a:gd name="T13" fmla="*/ 0 h 73"/>
                  <a:gd name="T14" fmla="*/ 22 w 43"/>
                  <a:gd name="T15" fmla="*/ 2 h 73"/>
                  <a:gd name="T16" fmla="*/ 14 w 43"/>
                  <a:gd name="T17" fmla="*/ 7 h 73"/>
                  <a:gd name="T18" fmla="*/ 8 w 43"/>
                  <a:gd name="T19" fmla="*/ 15 h 73"/>
                  <a:gd name="T20" fmla="*/ 3 w 43"/>
                  <a:gd name="T21" fmla="*/ 22 h 73"/>
                  <a:gd name="T22" fmla="*/ 0 w 43"/>
                  <a:gd name="T23" fmla="*/ 31 h 73"/>
                  <a:gd name="T24" fmla="*/ 0 w 43"/>
                  <a:gd name="T25" fmla="*/ 39 h 73"/>
                  <a:gd name="T26" fmla="*/ 5 w 43"/>
                  <a:gd name="T27" fmla="*/ 44 h 73"/>
                  <a:gd name="T28" fmla="*/ 7 w 43"/>
                  <a:gd name="T29" fmla="*/ 38 h 73"/>
                  <a:gd name="T30" fmla="*/ 10 w 43"/>
                  <a:gd name="T31" fmla="*/ 25 h 73"/>
                  <a:gd name="T32" fmla="*/ 18 w 43"/>
                  <a:gd name="T33" fmla="*/ 14 h 73"/>
                  <a:gd name="T34" fmla="*/ 29 w 43"/>
                  <a:gd name="T35" fmla="*/ 8 h 73"/>
                  <a:gd name="T36" fmla="*/ 37 w 43"/>
                  <a:gd name="T37" fmla="*/ 17 h 73"/>
                  <a:gd name="T38" fmla="*/ 34 w 43"/>
                  <a:gd name="T39" fmla="*/ 35 h 73"/>
                  <a:gd name="T40" fmla="*/ 27 w 43"/>
                  <a:gd name="T41" fmla="*/ 55 h 73"/>
                  <a:gd name="T42" fmla="*/ 18 w 43"/>
                  <a:gd name="T43" fmla="*/ 68 h 73"/>
                  <a:gd name="T44" fmla="*/ 22 w 43"/>
                  <a:gd name="T45" fmla="*/ 73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
                  <a:gd name="T70" fmla="*/ 0 h 73"/>
                  <a:gd name="T71" fmla="*/ 43 w 43"/>
                  <a:gd name="T72" fmla="*/ 73 h 7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 h="73">
                    <a:moveTo>
                      <a:pt x="22" y="73"/>
                    </a:moveTo>
                    <a:lnTo>
                      <a:pt x="27" y="67"/>
                    </a:lnTo>
                    <a:lnTo>
                      <a:pt x="37" y="51"/>
                    </a:lnTo>
                    <a:lnTo>
                      <a:pt x="43" y="30"/>
                    </a:lnTo>
                    <a:lnTo>
                      <a:pt x="39" y="6"/>
                    </a:lnTo>
                    <a:lnTo>
                      <a:pt x="34" y="1"/>
                    </a:lnTo>
                    <a:lnTo>
                      <a:pt x="29" y="0"/>
                    </a:lnTo>
                    <a:lnTo>
                      <a:pt x="22" y="2"/>
                    </a:lnTo>
                    <a:lnTo>
                      <a:pt x="14" y="7"/>
                    </a:lnTo>
                    <a:lnTo>
                      <a:pt x="8" y="15"/>
                    </a:lnTo>
                    <a:lnTo>
                      <a:pt x="3" y="22"/>
                    </a:lnTo>
                    <a:lnTo>
                      <a:pt x="0" y="31"/>
                    </a:lnTo>
                    <a:lnTo>
                      <a:pt x="0" y="39"/>
                    </a:lnTo>
                    <a:lnTo>
                      <a:pt x="5" y="44"/>
                    </a:lnTo>
                    <a:lnTo>
                      <a:pt x="7" y="38"/>
                    </a:lnTo>
                    <a:lnTo>
                      <a:pt x="10" y="25"/>
                    </a:lnTo>
                    <a:lnTo>
                      <a:pt x="18" y="14"/>
                    </a:lnTo>
                    <a:lnTo>
                      <a:pt x="29" y="8"/>
                    </a:lnTo>
                    <a:lnTo>
                      <a:pt x="37" y="17"/>
                    </a:lnTo>
                    <a:lnTo>
                      <a:pt x="34" y="35"/>
                    </a:lnTo>
                    <a:lnTo>
                      <a:pt x="27" y="55"/>
                    </a:lnTo>
                    <a:lnTo>
                      <a:pt x="18" y="68"/>
                    </a:lnTo>
                    <a:lnTo>
                      <a:pt x="22" y="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41" name="Freeform 231"/>
              <p:cNvSpPr>
                <a:spLocks/>
              </p:cNvSpPr>
              <p:nvPr/>
            </p:nvSpPr>
            <p:spPr bwMode="auto">
              <a:xfrm>
                <a:off x="5063" y="2415"/>
                <a:ext cx="115" cy="172"/>
              </a:xfrm>
              <a:custGeom>
                <a:avLst/>
                <a:gdLst>
                  <a:gd name="T0" fmla="*/ 20 w 115"/>
                  <a:gd name="T1" fmla="*/ 51 h 172"/>
                  <a:gd name="T2" fmla="*/ 21 w 115"/>
                  <a:gd name="T3" fmla="*/ 49 h 172"/>
                  <a:gd name="T4" fmla="*/ 25 w 115"/>
                  <a:gd name="T5" fmla="*/ 46 h 172"/>
                  <a:gd name="T6" fmla="*/ 30 w 115"/>
                  <a:gd name="T7" fmla="*/ 39 h 172"/>
                  <a:gd name="T8" fmla="*/ 36 w 115"/>
                  <a:gd name="T9" fmla="*/ 33 h 172"/>
                  <a:gd name="T10" fmla="*/ 44 w 115"/>
                  <a:gd name="T11" fmla="*/ 24 h 172"/>
                  <a:gd name="T12" fmla="*/ 54 w 115"/>
                  <a:gd name="T13" fmla="*/ 16 h 172"/>
                  <a:gd name="T14" fmla="*/ 63 w 115"/>
                  <a:gd name="T15" fmla="*/ 8 h 172"/>
                  <a:gd name="T16" fmla="*/ 73 w 115"/>
                  <a:gd name="T17" fmla="*/ 0 h 172"/>
                  <a:gd name="T18" fmla="*/ 74 w 115"/>
                  <a:gd name="T19" fmla="*/ 0 h 172"/>
                  <a:gd name="T20" fmla="*/ 81 w 115"/>
                  <a:gd name="T21" fmla="*/ 1 h 172"/>
                  <a:gd name="T22" fmla="*/ 88 w 115"/>
                  <a:gd name="T23" fmla="*/ 4 h 172"/>
                  <a:gd name="T24" fmla="*/ 98 w 115"/>
                  <a:gd name="T25" fmla="*/ 11 h 172"/>
                  <a:gd name="T26" fmla="*/ 110 w 115"/>
                  <a:gd name="T27" fmla="*/ 23 h 172"/>
                  <a:gd name="T28" fmla="*/ 115 w 115"/>
                  <a:gd name="T29" fmla="*/ 33 h 172"/>
                  <a:gd name="T30" fmla="*/ 115 w 115"/>
                  <a:gd name="T31" fmla="*/ 39 h 172"/>
                  <a:gd name="T32" fmla="*/ 115 w 115"/>
                  <a:gd name="T33" fmla="*/ 42 h 172"/>
                  <a:gd name="T34" fmla="*/ 111 w 115"/>
                  <a:gd name="T35" fmla="*/ 46 h 172"/>
                  <a:gd name="T36" fmla="*/ 102 w 115"/>
                  <a:gd name="T37" fmla="*/ 57 h 172"/>
                  <a:gd name="T38" fmla="*/ 87 w 115"/>
                  <a:gd name="T39" fmla="*/ 73 h 172"/>
                  <a:gd name="T40" fmla="*/ 70 w 115"/>
                  <a:gd name="T41" fmla="*/ 94 h 172"/>
                  <a:gd name="T42" fmla="*/ 53 w 115"/>
                  <a:gd name="T43" fmla="*/ 116 h 172"/>
                  <a:gd name="T44" fmla="*/ 36 w 115"/>
                  <a:gd name="T45" fmla="*/ 138 h 172"/>
                  <a:gd name="T46" fmla="*/ 21 w 115"/>
                  <a:gd name="T47" fmla="*/ 157 h 172"/>
                  <a:gd name="T48" fmla="*/ 10 w 115"/>
                  <a:gd name="T49" fmla="*/ 172 h 172"/>
                  <a:gd name="T50" fmla="*/ 0 w 115"/>
                  <a:gd name="T51" fmla="*/ 161 h 172"/>
                  <a:gd name="T52" fmla="*/ 2 w 115"/>
                  <a:gd name="T53" fmla="*/ 158 h 172"/>
                  <a:gd name="T54" fmla="*/ 7 w 115"/>
                  <a:gd name="T55" fmla="*/ 151 h 172"/>
                  <a:gd name="T56" fmla="*/ 17 w 115"/>
                  <a:gd name="T57" fmla="*/ 139 h 172"/>
                  <a:gd name="T58" fmla="*/ 30 w 115"/>
                  <a:gd name="T59" fmla="*/ 124 h 172"/>
                  <a:gd name="T60" fmla="*/ 45 w 115"/>
                  <a:gd name="T61" fmla="*/ 106 h 172"/>
                  <a:gd name="T62" fmla="*/ 63 w 115"/>
                  <a:gd name="T63" fmla="*/ 86 h 172"/>
                  <a:gd name="T64" fmla="*/ 83 w 115"/>
                  <a:gd name="T65" fmla="*/ 62 h 172"/>
                  <a:gd name="T66" fmla="*/ 105 w 115"/>
                  <a:gd name="T67" fmla="*/ 38 h 172"/>
                  <a:gd name="T68" fmla="*/ 106 w 115"/>
                  <a:gd name="T69" fmla="*/ 37 h 172"/>
                  <a:gd name="T70" fmla="*/ 107 w 115"/>
                  <a:gd name="T71" fmla="*/ 33 h 172"/>
                  <a:gd name="T72" fmla="*/ 105 w 115"/>
                  <a:gd name="T73" fmla="*/ 27 h 172"/>
                  <a:gd name="T74" fmla="*/ 93 w 115"/>
                  <a:gd name="T75" fmla="*/ 16 h 172"/>
                  <a:gd name="T76" fmla="*/ 82 w 115"/>
                  <a:gd name="T77" fmla="*/ 9 h 172"/>
                  <a:gd name="T78" fmla="*/ 76 w 115"/>
                  <a:gd name="T79" fmla="*/ 8 h 172"/>
                  <a:gd name="T80" fmla="*/ 73 w 115"/>
                  <a:gd name="T81" fmla="*/ 9 h 172"/>
                  <a:gd name="T82" fmla="*/ 72 w 115"/>
                  <a:gd name="T83" fmla="*/ 11 h 172"/>
                  <a:gd name="T84" fmla="*/ 69 w 115"/>
                  <a:gd name="T85" fmla="*/ 13 h 172"/>
                  <a:gd name="T86" fmla="*/ 65 w 115"/>
                  <a:gd name="T87" fmla="*/ 16 h 172"/>
                  <a:gd name="T88" fmla="*/ 59 w 115"/>
                  <a:gd name="T89" fmla="*/ 23 h 172"/>
                  <a:gd name="T90" fmla="*/ 51 w 115"/>
                  <a:gd name="T91" fmla="*/ 29 h 172"/>
                  <a:gd name="T92" fmla="*/ 44 w 115"/>
                  <a:gd name="T93" fmla="*/ 37 h 172"/>
                  <a:gd name="T94" fmla="*/ 38 w 115"/>
                  <a:gd name="T95" fmla="*/ 43 h 172"/>
                  <a:gd name="T96" fmla="*/ 31 w 115"/>
                  <a:gd name="T97" fmla="*/ 49 h 172"/>
                  <a:gd name="T98" fmla="*/ 26 w 115"/>
                  <a:gd name="T99" fmla="*/ 54 h 172"/>
                  <a:gd name="T100" fmla="*/ 20 w 115"/>
                  <a:gd name="T101" fmla="*/ 51 h 1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15"/>
                  <a:gd name="T154" fmla="*/ 0 h 172"/>
                  <a:gd name="T155" fmla="*/ 115 w 115"/>
                  <a:gd name="T156" fmla="*/ 172 h 17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15" h="172">
                    <a:moveTo>
                      <a:pt x="20" y="51"/>
                    </a:moveTo>
                    <a:lnTo>
                      <a:pt x="21" y="49"/>
                    </a:lnTo>
                    <a:lnTo>
                      <a:pt x="25" y="46"/>
                    </a:lnTo>
                    <a:lnTo>
                      <a:pt x="30" y="39"/>
                    </a:lnTo>
                    <a:lnTo>
                      <a:pt x="36" y="33"/>
                    </a:lnTo>
                    <a:lnTo>
                      <a:pt x="44" y="24"/>
                    </a:lnTo>
                    <a:lnTo>
                      <a:pt x="54" y="16"/>
                    </a:lnTo>
                    <a:lnTo>
                      <a:pt x="63" y="8"/>
                    </a:lnTo>
                    <a:lnTo>
                      <a:pt x="73" y="0"/>
                    </a:lnTo>
                    <a:lnTo>
                      <a:pt x="74" y="0"/>
                    </a:lnTo>
                    <a:lnTo>
                      <a:pt x="81" y="1"/>
                    </a:lnTo>
                    <a:lnTo>
                      <a:pt x="88" y="4"/>
                    </a:lnTo>
                    <a:lnTo>
                      <a:pt x="98" y="11"/>
                    </a:lnTo>
                    <a:lnTo>
                      <a:pt x="110" y="23"/>
                    </a:lnTo>
                    <a:lnTo>
                      <a:pt x="115" y="33"/>
                    </a:lnTo>
                    <a:lnTo>
                      <a:pt x="115" y="39"/>
                    </a:lnTo>
                    <a:lnTo>
                      <a:pt x="115" y="42"/>
                    </a:lnTo>
                    <a:lnTo>
                      <a:pt x="111" y="46"/>
                    </a:lnTo>
                    <a:lnTo>
                      <a:pt x="102" y="57"/>
                    </a:lnTo>
                    <a:lnTo>
                      <a:pt x="87" y="73"/>
                    </a:lnTo>
                    <a:lnTo>
                      <a:pt x="70" y="94"/>
                    </a:lnTo>
                    <a:lnTo>
                      <a:pt x="53" y="116"/>
                    </a:lnTo>
                    <a:lnTo>
                      <a:pt x="36" y="138"/>
                    </a:lnTo>
                    <a:lnTo>
                      <a:pt x="21" y="157"/>
                    </a:lnTo>
                    <a:lnTo>
                      <a:pt x="10" y="172"/>
                    </a:lnTo>
                    <a:lnTo>
                      <a:pt x="0" y="161"/>
                    </a:lnTo>
                    <a:lnTo>
                      <a:pt x="2" y="158"/>
                    </a:lnTo>
                    <a:lnTo>
                      <a:pt x="7" y="151"/>
                    </a:lnTo>
                    <a:lnTo>
                      <a:pt x="17" y="139"/>
                    </a:lnTo>
                    <a:lnTo>
                      <a:pt x="30" y="124"/>
                    </a:lnTo>
                    <a:lnTo>
                      <a:pt x="45" y="106"/>
                    </a:lnTo>
                    <a:lnTo>
                      <a:pt x="63" y="86"/>
                    </a:lnTo>
                    <a:lnTo>
                      <a:pt x="83" y="62"/>
                    </a:lnTo>
                    <a:lnTo>
                      <a:pt x="105" y="38"/>
                    </a:lnTo>
                    <a:lnTo>
                      <a:pt x="106" y="37"/>
                    </a:lnTo>
                    <a:lnTo>
                      <a:pt x="107" y="33"/>
                    </a:lnTo>
                    <a:lnTo>
                      <a:pt x="105" y="27"/>
                    </a:lnTo>
                    <a:lnTo>
                      <a:pt x="93" y="16"/>
                    </a:lnTo>
                    <a:lnTo>
                      <a:pt x="82" y="9"/>
                    </a:lnTo>
                    <a:lnTo>
                      <a:pt x="76" y="8"/>
                    </a:lnTo>
                    <a:lnTo>
                      <a:pt x="73" y="9"/>
                    </a:lnTo>
                    <a:lnTo>
                      <a:pt x="72" y="11"/>
                    </a:lnTo>
                    <a:lnTo>
                      <a:pt x="69" y="13"/>
                    </a:lnTo>
                    <a:lnTo>
                      <a:pt x="65" y="16"/>
                    </a:lnTo>
                    <a:lnTo>
                      <a:pt x="59" y="23"/>
                    </a:lnTo>
                    <a:lnTo>
                      <a:pt x="51" y="29"/>
                    </a:lnTo>
                    <a:lnTo>
                      <a:pt x="44" y="37"/>
                    </a:lnTo>
                    <a:lnTo>
                      <a:pt x="38" y="43"/>
                    </a:lnTo>
                    <a:lnTo>
                      <a:pt x="31" y="49"/>
                    </a:lnTo>
                    <a:lnTo>
                      <a:pt x="26" y="54"/>
                    </a:lnTo>
                    <a:lnTo>
                      <a:pt x="20" y="5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42" name="Freeform 232"/>
              <p:cNvSpPr>
                <a:spLocks/>
              </p:cNvSpPr>
              <p:nvPr/>
            </p:nvSpPr>
            <p:spPr bwMode="auto">
              <a:xfrm>
                <a:off x="5147" y="2394"/>
                <a:ext cx="45" cy="43"/>
              </a:xfrm>
              <a:custGeom>
                <a:avLst/>
                <a:gdLst>
                  <a:gd name="T0" fmla="*/ 0 w 45"/>
                  <a:gd name="T1" fmla="*/ 20 h 43"/>
                  <a:gd name="T2" fmla="*/ 2 w 45"/>
                  <a:gd name="T3" fmla="*/ 18 h 43"/>
                  <a:gd name="T4" fmla="*/ 4 w 45"/>
                  <a:gd name="T5" fmla="*/ 13 h 43"/>
                  <a:gd name="T6" fmla="*/ 8 w 45"/>
                  <a:gd name="T7" fmla="*/ 10 h 43"/>
                  <a:gd name="T8" fmla="*/ 12 w 45"/>
                  <a:gd name="T9" fmla="*/ 8 h 43"/>
                  <a:gd name="T10" fmla="*/ 16 w 45"/>
                  <a:gd name="T11" fmla="*/ 10 h 43"/>
                  <a:gd name="T12" fmla="*/ 19 w 45"/>
                  <a:gd name="T13" fmla="*/ 10 h 43"/>
                  <a:gd name="T14" fmla="*/ 22 w 45"/>
                  <a:gd name="T15" fmla="*/ 11 h 43"/>
                  <a:gd name="T16" fmla="*/ 23 w 45"/>
                  <a:gd name="T17" fmla="*/ 11 h 43"/>
                  <a:gd name="T18" fmla="*/ 26 w 45"/>
                  <a:gd name="T19" fmla="*/ 8 h 43"/>
                  <a:gd name="T20" fmla="*/ 31 w 45"/>
                  <a:gd name="T21" fmla="*/ 3 h 43"/>
                  <a:gd name="T22" fmla="*/ 37 w 45"/>
                  <a:gd name="T23" fmla="*/ 0 h 43"/>
                  <a:gd name="T24" fmla="*/ 43 w 45"/>
                  <a:gd name="T25" fmla="*/ 1 h 43"/>
                  <a:gd name="T26" fmla="*/ 45 w 45"/>
                  <a:gd name="T27" fmla="*/ 6 h 43"/>
                  <a:gd name="T28" fmla="*/ 41 w 45"/>
                  <a:gd name="T29" fmla="*/ 12 h 43"/>
                  <a:gd name="T30" fmla="*/ 37 w 45"/>
                  <a:gd name="T31" fmla="*/ 18 h 43"/>
                  <a:gd name="T32" fmla="*/ 35 w 45"/>
                  <a:gd name="T33" fmla="*/ 21 h 43"/>
                  <a:gd name="T34" fmla="*/ 36 w 45"/>
                  <a:gd name="T35" fmla="*/ 22 h 43"/>
                  <a:gd name="T36" fmla="*/ 38 w 45"/>
                  <a:gd name="T37" fmla="*/ 25 h 43"/>
                  <a:gd name="T38" fmla="*/ 41 w 45"/>
                  <a:gd name="T39" fmla="*/ 27 h 43"/>
                  <a:gd name="T40" fmla="*/ 41 w 45"/>
                  <a:gd name="T41" fmla="*/ 31 h 43"/>
                  <a:gd name="T42" fmla="*/ 38 w 45"/>
                  <a:gd name="T43" fmla="*/ 35 h 43"/>
                  <a:gd name="T44" fmla="*/ 35 w 45"/>
                  <a:gd name="T45" fmla="*/ 39 h 43"/>
                  <a:gd name="T46" fmla="*/ 29 w 45"/>
                  <a:gd name="T47" fmla="*/ 41 h 43"/>
                  <a:gd name="T48" fmla="*/ 28 w 45"/>
                  <a:gd name="T49" fmla="*/ 43 h 43"/>
                  <a:gd name="T50" fmla="*/ 0 w 45"/>
                  <a:gd name="T51" fmla="*/ 20 h 4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5"/>
                  <a:gd name="T79" fmla="*/ 0 h 43"/>
                  <a:gd name="T80" fmla="*/ 45 w 45"/>
                  <a:gd name="T81" fmla="*/ 43 h 4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5" h="43">
                    <a:moveTo>
                      <a:pt x="0" y="20"/>
                    </a:moveTo>
                    <a:lnTo>
                      <a:pt x="2" y="18"/>
                    </a:lnTo>
                    <a:lnTo>
                      <a:pt x="4" y="13"/>
                    </a:lnTo>
                    <a:lnTo>
                      <a:pt x="8" y="10"/>
                    </a:lnTo>
                    <a:lnTo>
                      <a:pt x="12" y="8"/>
                    </a:lnTo>
                    <a:lnTo>
                      <a:pt x="16" y="10"/>
                    </a:lnTo>
                    <a:lnTo>
                      <a:pt x="19" y="10"/>
                    </a:lnTo>
                    <a:lnTo>
                      <a:pt x="22" y="11"/>
                    </a:lnTo>
                    <a:lnTo>
                      <a:pt x="23" y="11"/>
                    </a:lnTo>
                    <a:lnTo>
                      <a:pt x="26" y="8"/>
                    </a:lnTo>
                    <a:lnTo>
                      <a:pt x="31" y="3"/>
                    </a:lnTo>
                    <a:lnTo>
                      <a:pt x="37" y="0"/>
                    </a:lnTo>
                    <a:lnTo>
                      <a:pt x="43" y="1"/>
                    </a:lnTo>
                    <a:lnTo>
                      <a:pt x="45" y="6"/>
                    </a:lnTo>
                    <a:lnTo>
                      <a:pt x="41" y="12"/>
                    </a:lnTo>
                    <a:lnTo>
                      <a:pt x="37" y="18"/>
                    </a:lnTo>
                    <a:lnTo>
                      <a:pt x="35" y="21"/>
                    </a:lnTo>
                    <a:lnTo>
                      <a:pt x="36" y="22"/>
                    </a:lnTo>
                    <a:lnTo>
                      <a:pt x="38" y="25"/>
                    </a:lnTo>
                    <a:lnTo>
                      <a:pt x="41" y="27"/>
                    </a:lnTo>
                    <a:lnTo>
                      <a:pt x="41" y="31"/>
                    </a:lnTo>
                    <a:lnTo>
                      <a:pt x="38" y="35"/>
                    </a:lnTo>
                    <a:lnTo>
                      <a:pt x="35" y="39"/>
                    </a:lnTo>
                    <a:lnTo>
                      <a:pt x="29" y="41"/>
                    </a:lnTo>
                    <a:lnTo>
                      <a:pt x="28" y="43"/>
                    </a:lnTo>
                    <a:lnTo>
                      <a:pt x="0" y="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grpSp>
        <p:sp>
          <p:nvSpPr>
            <p:cNvPr id="18" name="Freeform 233"/>
            <p:cNvSpPr>
              <a:spLocks/>
            </p:cNvSpPr>
            <p:nvPr/>
          </p:nvSpPr>
          <p:spPr bwMode="auto">
            <a:xfrm>
              <a:off x="4597" y="2807"/>
              <a:ext cx="178" cy="165"/>
            </a:xfrm>
            <a:custGeom>
              <a:avLst/>
              <a:gdLst>
                <a:gd name="T0" fmla="*/ 172 w 178"/>
                <a:gd name="T1" fmla="*/ 96 h 165"/>
                <a:gd name="T2" fmla="*/ 149 w 178"/>
                <a:gd name="T3" fmla="*/ 65 h 165"/>
                <a:gd name="T4" fmla="*/ 138 w 178"/>
                <a:gd name="T5" fmla="*/ 58 h 165"/>
                <a:gd name="T6" fmla="*/ 125 w 178"/>
                <a:gd name="T7" fmla="*/ 47 h 165"/>
                <a:gd name="T8" fmla="*/ 112 w 178"/>
                <a:gd name="T9" fmla="*/ 41 h 165"/>
                <a:gd name="T10" fmla="*/ 105 w 178"/>
                <a:gd name="T11" fmla="*/ 38 h 165"/>
                <a:gd name="T12" fmla="*/ 72 w 178"/>
                <a:gd name="T13" fmla="*/ 38 h 165"/>
                <a:gd name="T14" fmla="*/ 81 w 178"/>
                <a:gd name="T15" fmla="*/ 41 h 165"/>
                <a:gd name="T16" fmla="*/ 101 w 178"/>
                <a:gd name="T17" fmla="*/ 48 h 165"/>
                <a:gd name="T18" fmla="*/ 123 w 178"/>
                <a:gd name="T19" fmla="*/ 61 h 165"/>
                <a:gd name="T20" fmla="*/ 135 w 178"/>
                <a:gd name="T21" fmla="*/ 77 h 165"/>
                <a:gd name="T22" fmla="*/ 147 w 178"/>
                <a:gd name="T23" fmla="*/ 79 h 165"/>
                <a:gd name="T24" fmla="*/ 163 w 178"/>
                <a:gd name="T25" fmla="*/ 119 h 165"/>
                <a:gd name="T26" fmla="*/ 152 w 178"/>
                <a:gd name="T27" fmla="*/ 109 h 165"/>
                <a:gd name="T28" fmla="*/ 125 w 178"/>
                <a:gd name="T29" fmla="*/ 90 h 165"/>
                <a:gd name="T30" fmla="*/ 91 w 178"/>
                <a:gd name="T31" fmla="*/ 79 h 165"/>
                <a:gd name="T32" fmla="*/ 59 w 178"/>
                <a:gd name="T33" fmla="*/ 88 h 165"/>
                <a:gd name="T34" fmla="*/ 37 w 178"/>
                <a:gd name="T35" fmla="*/ 108 h 165"/>
                <a:gd name="T36" fmla="*/ 21 w 178"/>
                <a:gd name="T37" fmla="*/ 117 h 165"/>
                <a:gd name="T38" fmla="*/ 14 w 178"/>
                <a:gd name="T39" fmla="*/ 115 h 165"/>
                <a:gd name="T40" fmla="*/ 12 w 178"/>
                <a:gd name="T41" fmla="*/ 101 h 165"/>
                <a:gd name="T42" fmla="*/ 16 w 178"/>
                <a:gd name="T43" fmla="*/ 56 h 165"/>
                <a:gd name="T44" fmla="*/ 14 w 178"/>
                <a:gd name="T45" fmla="*/ 22 h 165"/>
                <a:gd name="T46" fmla="*/ 18 w 178"/>
                <a:gd name="T47" fmla="*/ 15 h 165"/>
                <a:gd name="T48" fmla="*/ 26 w 178"/>
                <a:gd name="T49" fmla="*/ 10 h 165"/>
                <a:gd name="T50" fmla="*/ 12 w 178"/>
                <a:gd name="T51" fmla="*/ 3 h 165"/>
                <a:gd name="T52" fmla="*/ 6 w 178"/>
                <a:gd name="T53" fmla="*/ 17 h 165"/>
                <a:gd name="T54" fmla="*/ 0 w 178"/>
                <a:gd name="T55" fmla="*/ 33 h 165"/>
                <a:gd name="T56" fmla="*/ 1 w 178"/>
                <a:gd name="T57" fmla="*/ 84 h 165"/>
                <a:gd name="T58" fmla="*/ 2 w 178"/>
                <a:gd name="T59" fmla="*/ 133 h 165"/>
                <a:gd name="T60" fmla="*/ 11 w 178"/>
                <a:gd name="T61" fmla="*/ 137 h 165"/>
                <a:gd name="T62" fmla="*/ 37 w 178"/>
                <a:gd name="T63" fmla="*/ 118 h 165"/>
                <a:gd name="T64" fmla="*/ 63 w 178"/>
                <a:gd name="T65" fmla="*/ 100 h 165"/>
                <a:gd name="T66" fmla="*/ 96 w 178"/>
                <a:gd name="T67" fmla="*/ 93 h 165"/>
                <a:gd name="T68" fmla="*/ 134 w 178"/>
                <a:gd name="T69" fmla="*/ 108 h 165"/>
                <a:gd name="T70" fmla="*/ 157 w 178"/>
                <a:gd name="T71" fmla="*/ 131 h 165"/>
                <a:gd name="T72" fmla="*/ 167 w 178"/>
                <a:gd name="T73" fmla="*/ 144 h 165"/>
                <a:gd name="T74" fmla="*/ 178 w 178"/>
                <a:gd name="T75" fmla="*/ 155 h 16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78"/>
                <a:gd name="T115" fmla="*/ 0 h 165"/>
                <a:gd name="T116" fmla="*/ 178 w 178"/>
                <a:gd name="T117" fmla="*/ 165 h 16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78" h="165">
                  <a:moveTo>
                    <a:pt x="178" y="155"/>
                  </a:moveTo>
                  <a:lnTo>
                    <a:pt x="172" y="96"/>
                  </a:lnTo>
                  <a:lnTo>
                    <a:pt x="159" y="70"/>
                  </a:lnTo>
                  <a:lnTo>
                    <a:pt x="149" y="65"/>
                  </a:lnTo>
                  <a:lnTo>
                    <a:pt x="144" y="66"/>
                  </a:lnTo>
                  <a:lnTo>
                    <a:pt x="138" y="58"/>
                  </a:lnTo>
                  <a:lnTo>
                    <a:pt x="131" y="52"/>
                  </a:lnTo>
                  <a:lnTo>
                    <a:pt x="125" y="47"/>
                  </a:lnTo>
                  <a:lnTo>
                    <a:pt x="119" y="43"/>
                  </a:lnTo>
                  <a:lnTo>
                    <a:pt x="112" y="41"/>
                  </a:lnTo>
                  <a:lnTo>
                    <a:pt x="107" y="39"/>
                  </a:lnTo>
                  <a:lnTo>
                    <a:pt x="105" y="38"/>
                  </a:lnTo>
                  <a:lnTo>
                    <a:pt x="104" y="38"/>
                  </a:lnTo>
                  <a:lnTo>
                    <a:pt x="72" y="38"/>
                  </a:lnTo>
                  <a:lnTo>
                    <a:pt x="75" y="39"/>
                  </a:lnTo>
                  <a:lnTo>
                    <a:pt x="81" y="41"/>
                  </a:lnTo>
                  <a:lnTo>
                    <a:pt x="91" y="44"/>
                  </a:lnTo>
                  <a:lnTo>
                    <a:pt x="101" y="48"/>
                  </a:lnTo>
                  <a:lnTo>
                    <a:pt x="112" y="53"/>
                  </a:lnTo>
                  <a:lnTo>
                    <a:pt x="123" y="61"/>
                  </a:lnTo>
                  <a:lnTo>
                    <a:pt x="130" y="69"/>
                  </a:lnTo>
                  <a:lnTo>
                    <a:pt x="135" y="77"/>
                  </a:lnTo>
                  <a:lnTo>
                    <a:pt x="139" y="76"/>
                  </a:lnTo>
                  <a:lnTo>
                    <a:pt x="147" y="79"/>
                  </a:lnTo>
                  <a:lnTo>
                    <a:pt x="156" y="91"/>
                  </a:lnTo>
                  <a:lnTo>
                    <a:pt x="163" y="119"/>
                  </a:lnTo>
                  <a:lnTo>
                    <a:pt x="161" y="117"/>
                  </a:lnTo>
                  <a:lnTo>
                    <a:pt x="152" y="109"/>
                  </a:lnTo>
                  <a:lnTo>
                    <a:pt x="139" y="100"/>
                  </a:lnTo>
                  <a:lnTo>
                    <a:pt x="125" y="90"/>
                  </a:lnTo>
                  <a:lnTo>
                    <a:pt x="107" y="82"/>
                  </a:lnTo>
                  <a:lnTo>
                    <a:pt x="91" y="79"/>
                  </a:lnTo>
                  <a:lnTo>
                    <a:pt x="75" y="79"/>
                  </a:lnTo>
                  <a:lnTo>
                    <a:pt x="59" y="88"/>
                  </a:lnTo>
                  <a:lnTo>
                    <a:pt x="47" y="99"/>
                  </a:lnTo>
                  <a:lnTo>
                    <a:pt x="37" y="108"/>
                  </a:lnTo>
                  <a:lnTo>
                    <a:pt x="28" y="114"/>
                  </a:lnTo>
                  <a:lnTo>
                    <a:pt x="21" y="117"/>
                  </a:lnTo>
                  <a:lnTo>
                    <a:pt x="16" y="118"/>
                  </a:lnTo>
                  <a:lnTo>
                    <a:pt x="14" y="115"/>
                  </a:lnTo>
                  <a:lnTo>
                    <a:pt x="12" y="110"/>
                  </a:lnTo>
                  <a:lnTo>
                    <a:pt x="12" y="101"/>
                  </a:lnTo>
                  <a:lnTo>
                    <a:pt x="14" y="79"/>
                  </a:lnTo>
                  <a:lnTo>
                    <a:pt x="16" y="56"/>
                  </a:lnTo>
                  <a:lnTo>
                    <a:pt x="16" y="36"/>
                  </a:lnTo>
                  <a:lnTo>
                    <a:pt x="14" y="22"/>
                  </a:lnTo>
                  <a:lnTo>
                    <a:pt x="15" y="19"/>
                  </a:lnTo>
                  <a:lnTo>
                    <a:pt x="18" y="15"/>
                  </a:lnTo>
                  <a:lnTo>
                    <a:pt x="21" y="12"/>
                  </a:lnTo>
                  <a:lnTo>
                    <a:pt x="26" y="10"/>
                  </a:lnTo>
                  <a:lnTo>
                    <a:pt x="14" y="0"/>
                  </a:lnTo>
                  <a:lnTo>
                    <a:pt x="12" y="3"/>
                  </a:lnTo>
                  <a:lnTo>
                    <a:pt x="10" y="9"/>
                  </a:lnTo>
                  <a:lnTo>
                    <a:pt x="6" y="17"/>
                  </a:lnTo>
                  <a:lnTo>
                    <a:pt x="2" y="24"/>
                  </a:lnTo>
                  <a:lnTo>
                    <a:pt x="0" y="33"/>
                  </a:lnTo>
                  <a:lnTo>
                    <a:pt x="0" y="52"/>
                  </a:lnTo>
                  <a:lnTo>
                    <a:pt x="1" y="84"/>
                  </a:lnTo>
                  <a:lnTo>
                    <a:pt x="2" y="131"/>
                  </a:lnTo>
                  <a:lnTo>
                    <a:pt x="2" y="133"/>
                  </a:lnTo>
                  <a:lnTo>
                    <a:pt x="5" y="137"/>
                  </a:lnTo>
                  <a:lnTo>
                    <a:pt x="11" y="137"/>
                  </a:lnTo>
                  <a:lnTo>
                    <a:pt x="26" y="127"/>
                  </a:lnTo>
                  <a:lnTo>
                    <a:pt x="37" y="118"/>
                  </a:lnTo>
                  <a:lnTo>
                    <a:pt x="49" y="108"/>
                  </a:lnTo>
                  <a:lnTo>
                    <a:pt x="63" y="100"/>
                  </a:lnTo>
                  <a:lnTo>
                    <a:pt x="78" y="94"/>
                  </a:lnTo>
                  <a:lnTo>
                    <a:pt x="96" y="93"/>
                  </a:lnTo>
                  <a:lnTo>
                    <a:pt x="114" y="96"/>
                  </a:lnTo>
                  <a:lnTo>
                    <a:pt x="134" y="108"/>
                  </a:lnTo>
                  <a:lnTo>
                    <a:pt x="154" y="129"/>
                  </a:lnTo>
                  <a:lnTo>
                    <a:pt x="157" y="131"/>
                  </a:lnTo>
                  <a:lnTo>
                    <a:pt x="163" y="134"/>
                  </a:lnTo>
                  <a:lnTo>
                    <a:pt x="167" y="144"/>
                  </a:lnTo>
                  <a:lnTo>
                    <a:pt x="167" y="165"/>
                  </a:lnTo>
                  <a:lnTo>
                    <a:pt x="178" y="15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19" name="Freeform 234"/>
            <p:cNvSpPr>
              <a:spLocks/>
            </p:cNvSpPr>
            <p:nvPr/>
          </p:nvSpPr>
          <p:spPr bwMode="auto">
            <a:xfrm>
              <a:off x="4428" y="2829"/>
              <a:ext cx="493" cy="598"/>
            </a:xfrm>
            <a:custGeom>
              <a:avLst/>
              <a:gdLst>
                <a:gd name="T0" fmla="*/ 0 w 493"/>
                <a:gd name="T1" fmla="*/ 205 h 598"/>
                <a:gd name="T2" fmla="*/ 30 w 493"/>
                <a:gd name="T3" fmla="*/ 288 h 598"/>
                <a:gd name="T4" fmla="*/ 51 w 493"/>
                <a:gd name="T5" fmla="*/ 436 h 598"/>
                <a:gd name="T6" fmla="*/ 95 w 493"/>
                <a:gd name="T7" fmla="*/ 539 h 598"/>
                <a:gd name="T8" fmla="*/ 199 w 493"/>
                <a:gd name="T9" fmla="*/ 598 h 598"/>
                <a:gd name="T10" fmla="*/ 309 w 493"/>
                <a:gd name="T11" fmla="*/ 554 h 598"/>
                <a:gd name="T12" fmla="*/ 384 w 493"/>
                <a:gd name="T13" fmla="*/ 448 h 598"/>
                <a:gd name="T14" fmla="*/ 437 w 493"/>
                <a:gd name="T15" fmla="*/ 331 h 598"/>
                <a:gd name="T16" fmla="*/ 463 w 493"/>
                <a:gd name="T17" fmla="*/ 262 h 598"/>
                <a:gd name="T18" fmla="*/ 492 w 493"/>
                <a:gd name="T19" fmla="*/ 203 h 598"/>
                <a:gd name="T20" fmla="*/ 485 w 493"/>
                <a:gd name="T21" fmla="*/ 192 h 598"/>
                <a:gd name="T22" fmla="*/ 413 w 493"/>
                <a:gd name="T23" fmla="*/ 176 h 598"/>
                <a:gd name="T24" fmla="*/ 357 w 493"/>
                <a:gd name="T25" fmla="*/ 146 h 598"/>
                <a:gd name="T26" fmla="*/ 398 w 493"/>
                <a:gd name="T27" fmla="*/ 149 h 598"/>
                <a:gd name="T28" fmla="*/ 460 w 493"/>
                <a:gd name="T29" fmla="*/ 171 h 598"/>
                <a:gd name="T30" fmla="*/ 480 w 493"/>
                <a:gd name="T31" fmla="*/ 192 h 598"/>
                <a:gd name="T32" fmla="*/ 485 w 493"/>
                <a:gd name="T33" fmla="*/ 164 h 598"/>
                <a:gd name="T34" fmla="*/ 403 w 493"/>
                <a:gd name="T35" fmla="*/ 136 h 598"/>
                <a:gd name="T36" fmla="*/ 376 w 493"/>
                <a:gd name="T37" fmla="*/ 111 h 598"/>
                <a:gd name="T38" fmla="*/ 347 w 493"/>
                <a:gd name="T39" fmla="*/ 143 h 598"/>
                <a:gd name="T40" fmla="*/ 313 w 493"/>
                <a:gd name="T41" fmla="*/ 189 h 598"/>
                <a:gd name="T42" fmla="*/ 335 w 493"/>
                <a:gd name="T43" fmla="*/ 162 h 598"/>
                <a:gd name="T44" fmla="*/ 379 w 493"/>
                <a:gd name="T45" fmla="*/ 174 h 598"/>
                <a:gd name="T46" fmla="*/ 463 w 493"/>
                <a:gd name="T47" fmla="*/ 202 h 598"/>
                <a:gd name="T48" fmla="*/ 461 w 493"/>
                <a:gd name="T49" fmla="*/ 241 h 598"/>
                <a:gd name="T50" fmla="*/ 412 w 493"/>
                <a:gd name="T51" fmla="*/ 249 h 598"/>
                <a:gd name="T52" fmla="*/ 336 w 493"/>
                <a:gd name="T53" fmla="*/ 222 h 598"/>
                <a:gd name="T54" fmla="*/ 308 w 493"/>
                <a:gd name="T55" fmla="*/ 202 h 598"/>
                <a:gd name="T56" fmla="*/ 347 w 493"/>
                <a:gd name="T57" fmla="*/ 241 h 598"/>
                <a:gd name="T58" fmla="*/ 427 w 493"/>
                <a:gd name="T59" fmla="*/ 268 h 598"/>
                <a:gd name="T60" fmla="*/ 435 w 493"/>
                <a:gd name="T61" fmla="*/ 297 h 598"/>
                <a:gd name="T62" fmla="*/ 393 w 493"/>
                <a:gd name="T63" fmla="*/ 391 h 598"/>
                <a:gd name="T64" fmla="*/ 328 w 493"/>
                <a:gd name="T65" fmla="*/ 499 h 598"/>
                <a:gd name="T66" fmla="*/ 249 w 493"/>
                <a:gd name="T67" fmla="*/ 568 h 598"/>
                <a:gd name="T68" fmla="*/ 150 w 493"/>
                <a:gd name="T69" fmla="*/ 561 h 598"/>
                <a:gd name="T70" fmla="*/ 79 w 493"/>
                <a:gd name="T71" fmla="*/ 477 h 598"/>
                <a:gd name="T72" fmla="*/ 37 w 493"/>
                <a:gd name="T73" fmla="*/ 227 h 598"/>
                <a:gd name="T74" fmla="*/ 23 w 493"/>
                <a:gd name="T75" fmla="*/ 201 h 598"/>
                <a:gd name="T76" fmla="*/ 36 w 493"/>
                <a:gd name="T77" fmla="*/ 176 h 598"/>
                <a:gd name="T78" fmla="*/ 18 w 493"/>
                <a:gd name="T79" fmla="*/ 134 h 598"/>
                <a:gd name="T80" fmla="*/ 49 w 493"/>
                <a:gd name="T81" fmla="*/ 68 h 598"/>
                <a:gd name="T82" fmla="*/ 118 w 493"/>
                <a:gd name="T83" fmla="*/ 33 h 598"/>
                <a:gd name="T84" fmla="*/ 170 w 493"/>
                <a:gd name="T85" fmla="*/ 19 h 598"/>
                <a:gd name="T86" fmla="*/ 175 w 493"/>
                <a:gd name="T87" fmla="*/ 1 h 598"/>
                <a:gd name="T88" fmla="*/ 149 w 493"/>
                <a:gd name="T89" fmla="*/ 11 h 598"/>
                <a:gd name="T90" fmla="*/ 69 w 493"/>
                <a:gd name="T91" fmla="*/ 33 h 598"/>
                <a:gd name="T92" fmla="*/ 12 w 493"/>
                <a:gd name="T93" fmla="*/ 101 h 598"/>
                <a:gd name="T94" fmla="*/ 0 w 493"/>
                <a:gd name="T95" fmla="*/ 171 h 59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93"/>
                <a:gd name="T145" fmla="*/ 0 h 598"/>
                <a:gd name="T146" fmla="*/ 493 w 493"/>
                <a:gd name="T147" fmla="*/ 598 h 59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93" h="598">
                  <a:moveTo>
                    <a:pt x="16" y="188"/>
                  </a:moveTo>
                  <a:lnTo>
                    <a:pt x="12" y="191"/>
                  </a:lnTo>
                  <a:lnTo>
                    <a:pt x="4" y="196"/>
                  </a:lnTo>
                  <a:lnTo>
                    <a:pt x="0" y="205"/>
                  </a:lnTo>
                  <a:lnTo>
                    <a:pt x="6" y="216"/>
                  </a:lnTo>
                  <a:lnTo>
                    <a:pt x="17" y="234"/>
                  </a:lnTo>
                  <a:lnTo>
                    <a:pt x="24" y="258"/>
                  </a:lnTo>
                  <a:lnTo>
                    <a:pt x="30" y="288"/>
                  </a:lnTo>
                  <a:lnTo>
                    <a:pt x="35" y="322"/>
                  </a:lnTo>
                  <a:lnTo>
                    <a:pt x="38" y="360"/>
                  </a:lnTo>
                  <a:lnTo>
                    <a:pt x="45" y="398"/>
                  </a:lnTo>
                  <a:lnTo>
                    <a:pt x="51" y="436"/>
                  </a:lnTo>
                  <a:lnTo>
                    <a:pt x="62" y="472"/>
                  </a:lnTo>
                  <a:lnTo>
                    <a:pt x="70" y="492"/>
                  </a:lnTo>
                  <a:lnTo>
                    <a:pt x="81" y="516"/>
                  </a:lnTo>
                  <a:lnTo>
                    <a:pt x="95" y="539"/>
                  </a:lnTo>
                  <a:lnTo>
                    <a:pt x="113" y="560"/>
                  </a:lnTo>
                  <a:lnTo>
                    <a:pt x="136" y="579"/>
                  </a:lnTo>
                  <a:lnTo>
                    <a:pt x="165" y="592"/>
                  </a:lnTo>
                  <a:lnTo>
                    <a:pt x="199" y="598"/>
                  </a:lnTo>
                  <a:lnTo>
                    <a:pt x="242" y="594"/>
                  </a:lnTo>
                  <a:lnTo>
                    <a:pt x="265" y="587"/>
                  </a:lnTo>
                  <a:lnTo>
                    <a:pt x="288" y="573"/>
                  </a:lnTo>
                  <a:lnTo>
                    <a:pt x="309" y="554"/>
                  </a:lnTo>
                  <a:lnTo>
                    <a:pt x="330" y="531"/>
                  </a:lnTo>
                  <a:lnTo>
                    <a:pt x="349" y="506"/>
                  </a:lnTo>
                  <a:lnTo>
                    <a:pt x="368" y="477"/>
                  </a:lnTo>
                  <a:lnTo>
                    <a:pt x="384" y="448"/>
                  </a:lnTo>
                  <a:lnTo>
                    <a:pt x="400" y="417"/>
                  </a:lnTo>
                  <a:lnTo>
                    <a:pt x="414" y="387"/>
                  </a:lnTo>
                  <a:lnTo>
                    <a:pt x="427" y="358"/>
                  </a:lnTo>
                  <a:lnTo>
                    <a:pt x="437" y="331"/>
                  </a:lnTo>
                  <a:lnTo>
                    <a:pt x="447" y="307"/>
                  </a:lnTo>
                  <a:lnTo>
                    <a:pt x="454" y="287"/>
                  </a:lnTo>
                  <a:lnTo>
                    <a:pt x="460" y="272"/>
                  </a:lnTo>
                  <a:lnTo>
                    <a:pt x="463" y="262"/>
                  </a:lnTo>
                  <a:lnTo>
                    <a:pt x="464" y="258"/>
                  </a:lnTo>
                  <a:lnTo>
                    <a:pt x="479" y="232"/>
                  </a:lnTo>
                  <a:lnTo>
                    <a:pt x="488" y="215"/>
                  </a:lnTo>
                  <a:lnTo>
                    <a:pt x="492" y="203"/>
                  </a:lnTo>
                  <a:lnTo>
                    <a:pt x="493" y="196"/>
                  </a:lnTo>
                  <a:lnTo>
                    <a:pt x="490" y="192"/>
                  </a:lnTo>
                  <a:lnTo>
                    <a:pt x="488" y="192"/>
                  </a:lnTo>
                  <a:lnTo>
                    <a:pt x="485" y="192"/>
                  </a:lnTo>
                  <a:lnTo>
                    <a:pt x="484" y="192"/>
                  </a:lnTo>
                  <a:lnTo>
                    <a:pt x="459" y="189"/>
                  </a:lnTo>
                  <a:lnTo>
                    <a:pt x="436" y="183"/>
                  </a:lnTo>
                  <a:lnTo>
                    <a:pt x="413" y="176"/>
                  </a:lnTo>
                  <a:lnTo>
                    <a:pt x="394" y="167"/>
                  </a:lnTo>
                  <a:lnTo>
                    <a:pt x="378" y="158"/>
                  </a:lnTo>
                  <a:lnTo>
                    <a:pt x="365" y="152"/>
                  </a:lnTo>
                  <a:lnTo>
                    <a:pt x="357" y="146"/>
                  </a:lnTo>
                  <a:lnTo>
                    <a:pt x="355" y="144"/>
                  </a:lnTo>
                  <a:lnTo>
                    <a:pt x="369" y="122"/>
                  </a:lnTo>
                  <a:lnTo>
                    <a:pt x="382" y="138"/>
                  </a:lnTo>
                  <a:lnTo>
                    <a:pt x="398" y="149"/>
                  </a:lnTo>
                  <a:lnTo>
                    <a:pt x="414" y="158"/>
                  </a:lnTo>
                  <a:lnTo>
                    <a:pt x="432" y="164"/>
                  </a:lnTo>
                  <a:lnTo>
                    <a:pt x="447" y="168"/>
                  </a:lnTo>
                  <a:lnTo>
                    <a:pt x="460" y="171"/>
                  </a:lnTo>
                  <a:lnTo>
                    <a:pt x="469" y="172"/>
                  </a:lnTo>
                  <a:lnTo>
                    <a:pt x="471" y="172"/>
                  </a:lnTo>
                  <a:lnTo>
                    <a:pt x="466" y="189"/>
                  </a:lnTo>
                  <a:lnTo>
                    <a:pt x="480" y="192"/>
                  </a:lnTo>
                  <a:lnTo>
                    <a:pt x="485" y="178"/>
                  </a:lnTo>
                  <a:lnTo>
                    <a:pt x="487" y="169"/>
                  </a:lnTo>
                  <a:lnTo>
                    <a:pt x="487" y="165"/>
                  </a:lnTo>
                  <a:lnTo>
                    <a:pt x="485" y="164"/>
                  </a:lnTo>
                  <a:lnTo>
                    <a:pt x="459" y="160"/>
                  </a:lnTo>
                  <a:lnTo>
                    <a:pt x="437" y="154"/>
                  </a:lnTo>
                  <a:lnTo>
                    <a:pt x="418" y="145"/>
                  </a:lnTo>
                  <a:lnTo>
                    <a:pt x="403" y="136"/>
                  </a:lnTo>
                  <a:lnTo>
                    <a:pt x="392" y="126"/>
                  </a:lnTo>
                  <a:lnTo>
                    <a:pt x="383" y="119"/>
                  </a:lnTo>
                  <a:lnTo>
                    <a:pt x="378" y="114"/>
                  </a:lnTo>
                  <a:lnTo>
                    <a:pt x="376" y="111"/>
                  </a:lnTo>
                  <a:lnTo>
                    <a:pt x="375" y="111"/>
                  </a:lnTo>
                  <a:lnTo>
                    <a:pt x="370" y="112"/>
                  </a:lnTo>
                  <a:lnTo>
                    <a:pt x="360" y="121"/>
                  </a:lnTo>
                  <a:lnTo>
                    <a:pt x="347" y="143"/>
                  </a:lnTo>
                  <a:lnTo>
                    <a:pt x="344" y="141"/>
                  </a:lnTo>
                  <a:lnTo>
                    <a:pt x="336" y="145"/>
                  </a:lnTo>
                  <a:lnTo>
                    <a:pt x="325" y="158"/>
                  </a:lnTo>
                  <a:lnTo>
                    <a:pt x="313" y="189"/>
                  </a:lnTo>
                  <a:lnTo>
                    <a:pt x="323" y="198"/>
                  </a:lnTo>
                  <a:lnTo>
                    <a:pt x="325" y="192"/>
                  </a:lnTo>
                  <a:lnTo>
                    <a:pt x="330" y="177"/>
                  </a:lnTo>
                  <a:lnTo>
                    <a:pt x="335" y="162"/>
                  </a:lnTo>
                  <a:lnTo>
                    <a:pt x="341" y="157"/>
                  </a:lnTo>
                  <a:lnTo>
                    <a:pt x="349" y="159"/>
                  </a:lnTo>
                  <a:lnTo>
                    <a:pt x="361" y="165"/>
                  </a:lnTo>
                  <a:lnTo>
                    <a:pt x="379" y="174"/>
                  </a:lnTo>
                  <a:lnTo>
                    <a:pt x="399" y="183"/>
                  </a:lnTo>
                  <a:lnTo>
                    <a:pt x="421" y="192"/>
                  </a:lnTo>
                  <a:lnTo>
                    <a:pt x="442" y="198"/>
                  </a:lnTo>
                  <a:lnTo>
                    <a:pt x="463" y="202"/>
                  </a:lnTo>
                  <a:lnTo>
                    <a:pt x="478" y="201"/>
                  </a:lnTo>
                  <a:lnTo>
                    <a:pt x="475" y="208"/>
                  </a:lnTo>
                  <a:lnTo>
                    <a:pt x="470" y="225"/>
                  </a:lnTo>
                  <a:lnTo>
                    <a:pt x="461" y="241"/>
                  </a:lnTo>
                  <a:lnTo>
                    <a:pt x="450" y="251"/>
                  </a:lnTo>
                  <a:lnTo>
                    <a:pt x="441" y="253"/>
                  </a:lnTo>
                  <a:lnTo>
                    <a:pt x="428" y="251"/>
                  </a:lnTo>
                  <a:lnTo>
                    <a:pt x="412" y="249"/>
                  </a:lnTo>
                  <a:lnTo>
                    <a:pt x="393" y="244"/>
                  </a:lnTo>
                  <a:lnTo>
                    <a:pt x="373" y="239"/>
                  </a:lnTo>
                  <a:lnTo>
                    <a:pt x="354" y="231"/>
                  </a:lnTo>
                  <a:lnTo>
                    <a:pt x="336" y="222"/>
                  </a:lnTo>
                  <a:lnTo>
                    <a:pt x="322" y="211"/>
                  </a:lnTo>
                  <a:lnTo>
                    <a:pt x="318" y="207"/>
                  </a:lnTo>
                  <a:lnTo>
                    <a:pt x="313" y="202"/>
                  </a:lnTo>
                  <a:lnTo>
                    <a:pt x="308" y="202"/>
                  </a:lnTo>
                  <a:lnTo>
                    <a:pt x="312" y="212"/>
                  </a:lnTo>
                  <a:lnTo>
                    <a:pt x="319" y="222"/>
                  </a:lnTo>
                  <a:lnTo>
                    <a:pt x="332" y="231"/>
                  </a:lnTo>
                  <a:lnTo>
                    <a:pt x="347" y="241"/>
                  </a:lnTo>
                  <a:lnTo>
                    <a:pt x="368" y="250"/>
                  </a:lnTo>
                  <a:lnTo>
                    <a:pt x="388" y="258"/>
                  </a:lnTo>
                  <a:lnTo>
                    <a:pt x="408" y="264"/>
                  </a:lnTo>
                  <a:lnTo>
                    <a:pt x="427" y="268"/>
                  </a:lnTo>
                  <a:lnTo>
                    <a:pt x="445" y="269"/>
                  </a:lnTo>
                  <a:lnTo>
                    <a:pt x="444" y="273"/>
                  </a:lnTo>
                  <a:lnTo>
                    <a:pt x="440" y="282"/>
                  </a:lnTo>
                  <a:lnTo>
                    <a:pt x="435" y="297"/>
                  </a:lnTo>
                  <a:lnTo>
                    <a:pt x="427" y="316"/>
                  </a:lnTo>
                  <a:lnTo>
                    <a:pt x="417" y="339"/>
                  </a:lnTo>
                  <a:lnTo>
                    <a:pt x="407" y="364"/>
                  </a:lnTo>
                  <a:lnTo>
                    <a:pt x="393" y="391"/>
                  </a:lnTo>
                  <a:lnTo>
                    <a:pt x="379" y="418"/>
                  </a:lnTo>
                  <a:lnTo>
                    <a:pt x="364" y="446"/>
                  </a:lnTo>
                  <a:lnTo>
                    <a:pt x="346" y="474"/>
                  </a:lnTo>
                  <a:lnTo>
                    <a:pt x="328" y="499"/>
                  </a:lnTo>
                  <a:lnTo>
                    <a:pt x="309" y="522"/>
                  </a:lnTo>
                  <a:lnTo>
                    <a:pt x="290" y="541"/>
                  </a:lnTo>
                  <a:lnTo>
                    <a:pt x="270" y="558"/>
                  </a:lnTo>
                  <a:lnTo>
                    <a:pt x="249" y="568"/>
                  </a:lnTo>
                  <a:lnTo>
                    <a:pt x="227" y="571"/>
                  </a:lnTo>
                  <a:lnTo>
                    <a:pt x="199" y="571"/>
                  </a:lnTo>
                  <a:lnTo>
                    <a:pt x="174" y="569"/>
                  </a:lnTo>
                  <a:lnTo>
                    <a:pt x="150" y="561"/>
                  </a:lnTo>
                  <a:lnTo>
                    <a:pt x="128" y="549"/>
                  </a:lnTo>
                  <a:lnTo>
                    <a:pt x="108" y="531"/>
                  </a:lnTo>
                  <a:lnTo>
                    <a:pt x="93" y="507"/>
                  </a:lnTo>
                  <a:lnTo>
                    <a:pt x="79" y="477"/>
                  </a:lnTo>
                  <a:lnTo>
                    <a:pt x="70" y="440"/>
                  </a:lnTo>
                  <a:lnTo>
                    <a:pt x="51" y="330"/>
                  </a:lnTo>
                  <a:lnTo>
                    <a:pt x="42" y="263"/>
                  </a:lnTo>
                  <a:lnTo>
                    <a:pt x="37" y="227"/>
                  </a:lnTo>
                  <a:lnTo>
                    <a:pt x="33" y="212"/>
                  </a:lnTo>
                  <a:lnTo>
                    <a:pt x="30" y="211"/>
                  </a:lnTo>
                  <a:lnTo>
                    <a:pt x="23" y="207"/>
                  </a:lnTo>
                  <a:lnTo>
                    <a:pt x="23" y="201"/>
                  </a:lnTo>
                  <a:lnTo>
                    <a:pt x="37" y="193"/>
                  </a:lnTo>
                  <a:lnTo>
                    <a:pt x="46" y="188"/>
                  </a:lnTo>
                  <a:lnTo>
                    <a:pt x="45" y="182"/>
                  </a:lnTo>
                  <a:lnTo>
                    <a:pt x="36" y="176"/>
                  </a:lnTo>
                  <a:lnTo>
                    <a:pt x="24" y="167"/>
                  </a:lnTo>
                  <a:lnTo>
                    <a:pt x="19" y="159"/>
                  </a:lnTo>
                  <a:lnTo>
                    <a:pt x="17" y="148"/>
                  </a:lnTo>
                  <a:lnTo>
                    <a:pt x="18" y="134"/>
                  </a:lnTo>
                  <a:lnTo>
                    <a:pt x="21" y="117"/>
                  </a:lnTo>
                  <a:lnTo>
                    <a:pt x="27" y="100"/>
                  </a:lnTo>
                  <a:lnTo>
                    <a:pt x="36" y="83"/>
                  </a:lnTo>
                  <a:lnTo>
                    <a:pt x="49" y="68"/>
                  </a:lnTo>
                  <a:lnTo>
                    <a:pt x="65" y="54"/>
                  </a:lnTo>
                  <a:lnTo>
                    <a:pt x="83" y="44"/>
                  </a:lnTo>
                  <a:lnTo>
                    <a:pt x="102" y="36"/>
                  </a:lnTo>
                  <a:lnTo>
                    <a:pt x="118" y="33"/>
                  </a:lnTo>
                  <a:lnTo>
                    <a:pt x="133" y="29"/>
                  </a:lnTo>
                  <a:lnTo>
                    <a:pt x="147" y="25"/>
                  </a:lnTo>
                  <a:lnTo>
                    <a:pt x="160" y="22"/>
                  </a:lnTo>
                  <a:lnTo>
                    <a:pt x="170" y="19"/>
                  </a:lnTo>
                  <a:lnTo>
                    <a:pt x="178" y="12"/>
                  </a:lnTo>
                  <a:lnTo>
                    <a:pt x="178" y="0"/>
                  </a:lnTo>
                  <a:lnTo>
                    <a:pt x="176" y="0"/>
                  </a:lnTo>
                  <a:lnTo>
                    <a:pt x="175" y="1"/>
                  </a:lnTo>
                  <a:lnTo>
                    <a:pt x="171" y="4"/>
                  </a:lnTo>
                  <a:lnTo>
                    <a:pt x="166" y="6"/>
                  </a:lnTo>
                  <a:lnTo>
                    <a:pt x="159" y="9"/>
                  </a:lnTo>
                  <a:lnTo>
                    <a:pt x="149" y="11"/>
                  </a:lnTo>
                  <a:lnTo>
                    <a:pt x="137" y="14"/>
                  </a:lnTo>
                  <a:lnTo>
                    <a:pt x="123" y="16"/>
                  </a:lnTo>
                  <a:lnTo>
                    <a:pt x="93" y="22"/>
                  </a:lnTo>
                  <a:lnTo>
                    <a:pt x="69" y="33"/>
                  </a:lnTo>
                  <a:lnTo>
                    <a:pt x="49" y="44"/>
                  </a:lnTo>
                  <a:lnTo>
                    <a:pt x="32" y="60"/>
                  </a:lnTo>
                  <a:lnTo>
                    <a:pt x="19" y="79"/>
                  </a:lnTo>
                  <a:lnTo>
                    <a:pt x="12" y="101"/>
                  </a:lnTo>
                  <a:lnTo>
                    <a:pt x="7" y="127"/>
                  </a:lnTo>
                  <a:lnTo>
                    <a:pt x="6" y="158"/>
                  </a:lnTo>
                  <a:lnTo>
                    <a:pt x="3" y="164"/>
                  </a:lnTo>
                  <a:lnTo>
                    <a:pt x="0" y="171"/>
                  </a:lnTo>
                  <a:lnTo>
                    <a:pt x="3" y="177"/>
                  </a:lnTo>
                  <a:lnTo>
                    <a:pt x="16" y="1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0" name="Freeform 235"/>
            <p:cNvSpPr>
              <a:spLocks/>
            </p:cNvSpPr>
            <p:nvPr/>
          </p:nvSpPr>
          <p:spPr bwMode="auto">
            <a:xfrm>
              <a:off x="4516" y="2963"/>
              <a:ext cx="228" cy="331"/>
            </a:xfrm>
            <a:custGeom>
              <a:avLst/>
              <a:gdLst>
                <a:gd name="T0" fmla="*/ 197 w 228"/>
                <a:gd name="T1" fmla="*/ 111 h 331"/>
                <a:gd name="T2" fmla="*/ 153 w 228"/>
                <a:gd name="T3" fmla="*/ 162 h 331"/>
                <a:gd name="T4" fmla="*/ 129 w 228"/>
                <a:gd name="T5" fmla="*/ 193 h 331"/>
                <a:gd name="T6" fmla="*/ 120 w 228"/>
                <a:gd name="T7" fmla="*/ 209 h 331"/>
                <a:gd name="T8" fmla="*/ 111 w 228"/>
                <a:gd name="T9" fmla="*/ 212 h 331"/>
                <a:gd name="T10" fmla="*/ 109 w 228"/>
                <a:gd name="T11" fmla="*/ 277 h 331"/>
                <a:gd name="T12" fmla="*/ 111 w 228"/>
                <a:gd name="T13" fmla="*/ 317 h 331"/>
                <a:gd name="T14" fmla="*/ 105 w 228"/>
                <a:gd name="T15" fmla="*/ 314 h 331"/>
                <a:gd name="T16" fmla="*/ 95 w 228"/>
                <a:gd name="T17" fmla="*/ 273 h 331"/>
                <a:gd name="T18" fmla="*/ 93 w 228"/>
                <a:gd name="T19" fmla="*/ 234 h 331"/>
                <a:gd name="T20" fmla="*/ 85 w 228"/>
                <a:gd name="T21" fmla="*/ 240 h 331"/>
                <a:gd name="T22" fmla="*/ 68 w 228"/>
                <a:gd name="T23" fmla="*/ 291 h 331"/>
                <a:gd name="T24" fmla="*/ 63 w 228"/>
                <a:gd name="T25" fmla="*/ 331 h 331"/>
                <a:gd name="T26" fmla="*/ 58 w 228"/>
                <a:gd name="T27" fmla="*/ 324 h 331"/>
                <a:gd name="T28" fmla="*/ 61 w 228"/>
                <a:gd name="T29" fmla="*/ 284 h 331"/>
                <a:gd name="T30" fmla="*/ 74 w 228"/>
                <a:gd name="T31" fmla="*/ 236 h 331"/>
                <a:gd name="T32" fmla="*/ 93 w 228"/>
                <a:gd name="T33" fmla="*/ 211 h 331"/>
                <a:gd name="T34" fmla="*/ 106 w 228"/>
                <a:gd name="T35" fmla="*/ 202 h 331"/>
                <a:gd name="T36" fmla="*/ 105 w 228"/>
                <a:gd name="T37" fmla="*/ 168 h 331"/>
                <a:gd name="T38" fmla="*/ 92 w 228"/>
                <a:gd name="T39" fmla="*/ 111 h 331"/>
                <a:gd name="T40" fmla="*/ 82 w 228"/>
                <a:gd name="T41" fmla="*/ 90 h 331"/>
                <a:gd name="T42" fmla="*/ 74 w 228"/>
                <a:gd name="T43" fmla="*/ 80 h 331"/>
                <a:gd name="T44" fmla="*/ 64 w 228"/>
                <a:gd name="T45" fmla="*/ 72 h 331"/>
                <a:gd name="T46" fmla="*/ 50 w 228"/>
                <a:gd name="T47" fmla="*/ 66 h 331"/>
                <a:gd name="T48" fmla="*/ 30 w 228"/>
                <a:gd name="T49" fmla="*/ 63 h 331"/>
                <a:gd name="T50" fmla="*/ 20 w 228"/>
                <a:gd name="T51" fmla="*/ 61 h 331"/>
                <a:gd name="T52" fmla="*/ 23 w 228"/>
                <a:gd name="T53" fmla="*/ 59 h 331"/>
                <a:gd name="T54" fmla="*/ 26 w 228"/>
                <a:gd name="T55" fmla="*/ 58 h 331"/>
                <a:gd name="T56" fmla="*/ 40 w 228"/>
                <a:gd name="T57" fmla="*/ 58 h 331"/>
                <a:gd name="T58" fmla="*/ 58 w 228"/>
                <a:gd name="T59" fmla="*/ 61 h 331"/>
                <a:gd name="T60" fmla="*/ 67 w 228"/>
                <a:gd name="T61" fmla="*/ 64 h 331"/>
                <a:gd name="T62" fmla="*/ 72 w 228"/>
                <a:gd name="T63" fmla="*/ 68 h 331"/>
                <a:gd name="T64" fmla="*/ 85 w 228"/>
                <a:gd name="T65" fmla="*/ 66 h 331"/>
                <a:gd name="T66" fmla="*/ 72 w 228"/>
                <a:gd name="T67" fmla="*/ 57 h 331"/>
                <a:gd name="T68" fmla="*/ 59 w 228"/>
                <a:gd name="T69" fmla="*/ 42 h 331"/>
                <a:gd name="T70" fmla="*/ 38 w 228"/>
                <a:gd name="T71" fmla="*/ 25 h 331"/>
                <a:gd name="T72" fmla="*/ 18 w 228"/>
                <a:gd name="T73" fmla="*/ 18 h 331"/>
                <a:gd name="T74" fmla="*/ 5 w 228"/>
                <a:gd name="T75" fmla="*/ 15 h 331"/>
                <a:gd name="T76" fmla="*/ 1 w 228"/>
                <a:gd name="T77" fmla="*/ 11 h 331"/>
                <a:gd name="T78" fmla="*/ 6 w 228"/>
                <a:gd name="T79" fmla="*/ 0 h 331"/>
                <a:gd name="T80" fmla="*/ 37 w 228"/>
                <a:gd name="T81" fmla="*/ 7 h 331"/>
                <a:gd name="T82" fmla="*/ 59 w 228"/>
                <a:gd name="T83" fmla="*/ 20 h 331"/>
                <a:gd name="T84" fmla="*/ 74 w 228"/>
                <a:gd name="T85" fmla="*/ 35 h 331"/>
                <a:gd name="T86" fmla="*/ 82 w 228"/>
                <a:gd name="T87" fmla="*/ 48 h 331"/>
                <a:gd name="T88" fmla="*/ 87 w 228"/>
                <a:gd name="T89" fmla="*/ 55 h 331"/>
                <a:gd name="T90" fmla="*/ 97 w 228"/>
                <a:gd name="T91" fmla="*/ 68 h 331"/>
                <a:gd name="T92" fmla="*/ 95 w 228"/>
                <a:gd name="T93" fmla="*/ 80 h 331"/>
                <a:gd name="T94" fmla="*/ 111 w 228"/>
                <a:gd name="T95" fmla="*/ 128 h 331"/>
                <a:gd name="T96" fmla="*/ 118 w 228"/>
                <a:gd name="T97" fmla="*/ 187 h 331"/>
                <a:gd name="T98" fmla="*/ 118 w 228"/>
                <a:gd name="T99" fmla="*/ 190 h 331"/>
                <a:gd name="T100" fmla="*/ 121 w 228"/>
                <a:gd name="T101" fmla="*/ 190 h 331"/>
                <a:gd name="T102" fmla="*/ 135 w 228"/>
                <a:gd name="T103" fmla="*/ 168 h 331"/>
                <a:gd name="T104" fmla="*/ 162 w 228"/>
                <a:gd name="T105" fmla="*/ 133 h 331"/>
                <a:gd name="T106" fmla="*/ 200 w 228"/>
                <a:gd name="T107" fmla="*/ 91 h 331"/>
                <a:gd name="T108" fmla="*/ 228 w 228"/>
                <a:gd name="T109" fmla="*/ 78 h 33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28"/>
                <a:gd name="T166" fmla="*/ 0 h 331"/>
                <a:gd name="T167" fmla="*/ 228 w 228"/>
                <a:gd name="T168" fmla="*/ 331 h 33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28" h="331">
                  <a:moveTo>
                    <a:pt x="228" y="78"/>
                  </a:moveTo>
                  <a:lnTo>
                    <a:pt x="197" y="111"/>
                  </a:lnTo>
                  <a:lnTo>
                    <a:pt x="172" y="139"/>
                  </a:lnTo>
                  <a:lnTo>
                    <a:pt x="153" y="162"/>
                  </a:lnTo>
                  <a:lnTo>
                    <a:pt x="139" y="179"/>
                  </a:lnTo>
                  <a:lnTo>
                    <a:pt x="129" y="193"/>
                  </a:lnTo>
                  <a:lnTo>
                    <a:pt x="123" y="202"/>
                  </a:lnTo>
                  <a:lnTo>
                    <a:pt x="120" y="209"/>
                  </a:lnTo>
                  <a:lnTo>
                    <a:pt x="119" y="210"/>
                  </a:lnTo>
                  <a:lnTo>
                    <a:pt x="111" y="212"/>
                  </a:lnTo>
                  <a:lnTo>
                    <a:pt x="107" y="240"/>
                  </a:lnTo>
                  <a:lnTo>
                    <a:pt x="109" y="277"/>
                  </a:lnTo>
                  <a:lnTo>
                    <a:pt x="111" y="306"/>
                  </a:lnTo>
                  <a:lnTo>
                    <a:pt x="111" y="317"/>
                  </a:lnTo>
                  <a:lnTo>
                    <a:pt x="109" y="317"/>
                  </a:lnTo>
                  <a:lnTo>
                    <a:pt x="105" y="314"/>
                  </a:lnTo>
                  <a:lnTo>
                    <a:pt x="104" y="311"/>
                  </a:lnTo>
                  <a:lnTo>
                    <a:pt x="95" y="273"/>
                  </a:lnTo>
                  <a:lnTo>
                    <a:pt x="92" y="248"/>
                  </a:lnTo>
                  <a:lnTo>
                    <a:pt x="93" y="234"/>
                  </a:lnTo>
                  <a:lnTo>
                    <a:pt x="95" y="229"/>
                  </a:lnTo>
                  <a:lnTo>
                    <a:pt x="85" y="240"/>
                  </a:lnTo>
                  <a:lnTo>
                    <a:pt x="76" y="262"/>
                  </a:lnTo>
                  <a:lnTo>
                    <a:pt x="68" y="291"/>
                  </a:lnTo>
                  <a:lnTo>
                    <a:pt x="66" y="317"/>
                  </a:lnTo>
                  <a:lnTo>
                    <a:pt x="63" y="331"/>
                  </a:lnTo>
                  <a:lnTo>
                    <a:pt x="61" y="331"/>
                  </a:lnTo>
                  <a:lnTo>
                    <a:pt x="58" y="324"/>
                  </a:lnTo>
                  <a:lnTo>
                    <a:pt x="57" y="320"/>
                  </a:lnTo>
                  <a:lnTo>
                    <a:pt x="61" y="284"/>
                  </a:lnTo>
                  <a:lnTo>
                    <a:pt x="67" y="258"/>
                  </a:lnTo>
                  <a:lnTo>
                    <a:pt x="74" y="236"/>
                  </a:lnTo>
                  <a:lnTo>
                    <a:pt x="85" y="221"/>
                  </a:lnTo>
                  <a:lnTo>
                    <a:pt x="93" y="211"/>
                  </a:lnTo>
                  <a:lnTo>
                    <a:pt x="101" y="205"/>
                  </a:lnTo>
                  <a:lnTo>
                    <a:pt x="106" y="202"/>
                  </a:lnTo>
                  <a:lnTo>
                    <a:pt x="109" y="201"/>
                  </a:lnTo>
                  <a:lnTo>
                    <a:pt x="105" y="168"/>
                  </a:lnTo>
                  <a:lnTo>
                    <a:pt x="100" y="138"/>
                  </a:lnTo>
                  <a:lnTo>
                    <a:pt x="92" y="111"/>
                  </a:lnTo>
                  <a:lnTo>
                    <a:pt x="86" y="95"/>
                  </a:lnTo>
                  <a:lnTo>
                    <a:pt x="82" y="90"/>
                  </a:lnTo>
                  <a:lnTo>
                    <a:pt x="78" y="85"/>
                  </a:lnTo>
                  <a:lnTo>
                    <a:pt x="74" y="80"/>
                  </a:lnTo>
                  <a:lnTo>
                    <a:pt x="69" y="76"/>
                  </a:lnTo>
                  <a:lnTo>
                    <a:pt x="64" y="72"/>
                  </a:lnTo>
                  <a:lnTo>
                    <a:pt x="58" y="68"/>
                  </a:lnTo>
                  <a:lnTo>
                    <a:pt x="50" y="66"/>
                  </a:lnTo>
                  <a:lnTo>
                    <a:pt x="42" y="64"/>
                  </a:lnTo>
                  <a:lnTo>
                    <a:pt x="30" y="63"/>
                  </a:lnTo>
                  <a:lnTo>
                    <a:pt x="24" y="62"/>
                  </a:lnTo>
                  <a:lnTo>
                    <a:pt x="20" y="61"/>
                  </a:lnTo>
                  <a:lnTo>
                    <a:pt x="20" y="59"/>
                  </a:lnTo>
                  <a:lnTo>
                    <a:pt x="23" y="59"/>
                  </a:lnTo>
                  <a:lnTo>
                    <a:pt x="25" y="58"/>
                  </a:lnTo>
                  <a:lnTo>
                    <a:pt x="26" y="58"/>
                  </a:lnTo>
                  <a:lnTo>
                    <a:pt x="28" y="58"/>
                  </a:lnTo>
                  <a:lnTo>
                    <a:pt x="40" y="58"/>
                  </a:lnTo>
                  <a:lnTo>
                    <a:pt x="50" y="58"/>
                  </a:lnTo>
                  <a:lnTo>
                    <a:pt x="58" y="61"/>
                  </a:lnTo>
                  <a:lnTo>
                    <a:pt x="63" y="62"/>
                  </a:lnTo>
                  <a:lnTo>
                    <a:pt x="67" y="64"/>
                  </a:lnTo>
                  <a:lnTo>
                    <a:pt x="69" y="66"/>
                  </a:lnTo>
                  <a:lnTo>
                    <a:pt x="72" y="68"/>
                  </a:lnTo>
                  <a:lnTo>
                    <a:pt x="74" y="68"/>
                  </a:lnTo>
                  <a:lnTo>
                    <a:pt x="85" y="66"/>
                  </a:lnTo>
                  <a:lnTo>
                    <a:pt x="81" y="61"/>
                  </a:lnTo>
                  <a:lnTo>
                    <a:pt x="72" y="57"/>
                  </a:lnTo>
                  <a:lnTo>
                    <a:pt x="67" y="54"/>
                  </a:lnTo>
                  <a:lnTo>
                    <a:pt x="59" y="42"/>
                  </a:lnTo>
                  <a:lnTo>
                    <a:pt x="49" y="31"/>
                  </a:lnTo>
                  <a:lnTo>
                    <a:pt x="38" y="25"/>
                  </a:lnTo>
                  <a:lnTo>
                    <a:pt x="28" y="20"/>
                  </a:lnTo>
                  <a:lnTo>
                    <a:pt x="18" y="18"/>
                  </a:lnTo>
                  <a:lnTo>
                    <a:pt x="10" y="15"/>
                  </a:lnTo>
                  <a:lnTo>
                    <a:pt x="5" y="15"/>
                  </a:lnTo>
                  <a:lnTo>
                    <a:pt x="2" y="15"/>
                  </a:lnTo>
                  <a:lnTo>
                    <a:pt x="1" y="11"/>
                  </a:lnTo>
                  <a:lnTo>
                    <a:pt x="0" y="5"/>
                  </a:lnTo>
                  <a:lnTo>
                    <a:pt x="6" y="0"/>
                  </a:lnTo>
                  <a:lnTo>
                    <a:pt x="23" y="2"/>
                  </a:lnTo>
                  <a:lnTo>
                    <a:pt x="37" y="7"/>
                  </a:lnTo>
                  <a:lnTo>
                    <a:pt x="49" y="14"/>
                  </a:lnTo>
                  <a:lnTo>
                    <a:pt x="59" y="20"/>
                  </a:lnTo>
                  <a:lnTo>
                    <a:pt x="68" y="28"/>
                  </a:lnTo>
                  <a:lnTo>
                    <a:pt x="74" y="35"/>
                  </a:lnTo>
                  <a:lnTo>
                    <a:pt x="80" y="42"/>
                  </a:lnTo>
                  <a:lnTo>
                    <a:pt x="82" y="48"/>
                  </a:lnTo>
                  <a:lnTo>
                    <a:pt x="83" y="54"/>
                  </a:lnTo>
                  <a:lnTo>
                    <a:pt x="87" y="55"/>
                  </a:lnTo>
                  <a:lnTo>
                    <a:pt x="93" y="61"/>
                  </a:lnTo>
                  <a:lnTo>
                    <a:pt x="97" y="68"/>
                  </a:lnTo>
                  <a:lnTo>
                    <a:pt x="91" y="77"/>
                  </a:lnTo>
                  <a:lnTo>
                    <a:pt x="95" y="80"/>
                  </a:lnTo>
                  <a:lnTo>
                    <a:pt x="102" y="95"/>
                  </a:lnTo>
                  <a:lnTo>
                    <a:pt x="111" y="128"/>
                  </a:lnTo>
                  <a:lnTo>
                    <a:pt x="118" y="187"/>
                  </a:lnTo>
                  <a:lnTo>
                    <a:pt x="118" y="188"/>
                  </a:lnTo>
                  <a:lnTo>
                    <a:pt x="118" y="190"/>
                  </a:lnTo>
                  <a:lnTo>
                    <a:pt x="120" y="193"/>
                  </a:lnTo>
                  <a:lnTo>
                    <a:pt x="121" y="190"/>
                  </a:lnTo>
                  <a:lnTo>
                    <a:pt x="128" y="181"/>
                  </a:lnTo>
                  <a:lnTo>
                    <a:pt x="135" y="168"/>
                  </a:lnTo>
                  <a:lnTo>
                    <a:pt x="148" y="152"/>
                  </a:lnTo>
                  <a:lnTo>
                    <a:pt x="162" y="133"/>
                  </a:lnTo>
                  <a:lnTo>
                    <a:pt x="180" y="111"/>
                  </a:lnTo>
                  <a:lnTo>
                    <a:pt x="200" y="91"/>
                  </a:lnTo>
                  <a:lnTo>
                    <a:pt x="223" y="72"/>
                  </a:lnTo>
                  <a:lnTo>
                    <a:pt x="228" y="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1" name="Freeform 236"/>
            <p:cNvSpPr>
              <a:spLocks/>
            </p:cNvSpPr>
            <p:nvPr/>
          </p:nvSpPr>
          <p:spPr bwMode="auto">
            <a:xfrm>
              <a:off x="4999" y="2853"/>
              <a:ext cx="33" cy="74"/>
            </a:xfrm>
            <a:custGeom>
              <a:avLst/>
              <a:gdLst>
                <a:gd name="T0" fmla="*/ 33 w 33"/>
                <a:gd name="T1" fmla="*/ 72 h 74"/>
                <a:gd name="T2" fmla="*/ 28 w 33"/>
                <a:gd name="T3" fmla="*/ 47 h 74"/>
                <a:gd name="T4" fmla="*/ 19 w 33"/>
                <a:gd name="T5" fmla="*/ 23 h 74"/>
                <a:gd name="T6" fmla="*/ 9 w 33"/>
                <a:gd name="T7" fmla="*/ 6 h 74"/>
                <a:gd name="T8" fmla="*/ 4 w 33"/>
                <a:gd name="T9" fmla="*/ 0 h 74"/>
                <a:gd name="T10" fmla="*/ 0 w 33"/>
                <a:gd name="T11" fmla="*/ 5 h 74"/>
                <a:gd name="T12" fmla="*/ 4 w 33"/>
                <a:gd name="T13" fmla="*/ 11 h 74"/>
                <a:gd name="T14" fmla="*/ 13 w 33"/>
                <a:gd name="T15" fmla="*/ 29 h 74"/>
                <a:gd name="T16" fmla="*/ 23 w 33"/>
                <a:gd name="T17" fmla="*/ 52 h 74"/>
                <a:gd name="T18" fmla="*/ 28 w 33"/>
                <a:gd name="T19" fmla="*/ 74 h 74"/>
                <a:gd name="T20" fmla="*/ 33 w 33"/>
                <a:gd name="T21" fmla="*/ 72 h 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74"/>
                <a:gd name="T35" fmla="*/ 33 w 33"/>
                <a:gd name="T36" fmla="*/ 74 h 7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74">
                  <a:moveTo>
                    <a:pt x="33" y="72"/>
                  </a:moveTo>
                  <a:lnTo>
                    <a:pt x="28" y="47"/>
                  </a:lnTo>
                  <a:lnTo>
                    <a:pt x="19" y="23"/>
                  </a:lnTo>
                  <a:lnTo>
                    <a:pt x="9" y="6"/>
                  </a:lnTo>
                  <a:lnTo>
                    <a:pt x="4" y="0"/>
                  </a:lnTo>
                  <a:lnTo>
                    <a:pt x="0" y="5"/>
                  </a:lnTo>
                  <a:lnTo>
                    <a:pt x="4" y="11"/>
                  </a:lnTo>
                  <a:lnTo>
                    <a:pt x="13" y="29"/>
                  </a:lnTo>
                  <a:lnTo>
                    <a:pt x="23" y="52"/>
                  </a:lnTo>
                  <a:lnTo>
                    <a:pt x="28" y="74"/>
                  </a:lnTo>
                  <a:lnTo>
                    <a:pt x="33" y="7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2" name="Freeform 237"/>
            <p:cNvSpPr>
              <a:spLocks/>
            </p:cNvSpPr>
            <p:nvPr/>
          </p:nvSpPr>
          <p:spPr bwMode="auto">
            <a:xfrm>
              <a:off x="4831" y="3093"/>
              <a:ext cx="348" cy="220"/>
            </a:xfrm>
            <a:custGeom>
              <a:avLst/>
              <a:gdLst>
                <a:gd name="T0" fmla="*/ 56 w 348"/>
                <a:gd name="T1" fmla="*/ 115 h 220"/>
                <a:gd name="T2" fmla="*/ 14 w 348"/>
                <a:gd name="T3" fmla="*/ 116 h 220"/>
                <a:gd name="T4" fmla="*/ 10 w 348"/>
                <a:gd name="T5" fmla="*/ 129 h 220"/>
                <a:gd name="T6" fmla="*/ 65 w 348"/>
                <a:gd name="T7" fmla="*/ 128 h 220"/>
                <a:gd name="T8" fmla="*/ 90 w 348"/>
                <a:gd name="T9" fmla="*/ 143 h 220"/>
                <a:gd name="T10" fmla="*/ 110 w 348"/>
                <a:gd name="T11" fmla="*/ 181 h 220"/>
                <a:gd name="T12" fmla="*/ 154 w 348"/>
                <a:gd name="T13" fmla="*/ 211 h 220"/>
                <a:gd name="T14" fmla="*/ 184 w 348"/>
                <a:gd name="T15" fmla="*/ 220 h 220"/>
                <a:gd name="T16" fmla="*/ 219 w 348"/>
                <a:gd name="T17" fmla="*/ 218 h 220"/>
                <a:gd name="T18" fmla="*/ 247 w 348"/>
                <a:gd name="T19" fmla="*/ 192 h 220"/>
                <a:gd name="T20" fmla="*/ 267 w 348"/>
                <a:gd name="T21" fmla="*/ 189 h 220"/>
                <a:gd name="T22" fmla="*/ 280 w 348"/>
                <a:gd name="T23" fmla="*/ 168 h 220"/>
                <a:gd name="T24" fmla="*/ 305 w 348"/>
                <a:gd name="T25" fmla="*/ 161 h 220"/>
                <a:gd name="T26" fmla="*/ 317 w 348"/>
                <a:gd name="T27" fmla="*/ 137 h 220"/>
                <a:gd name="T28" fmla="*/ 341 w 348"/>
                <a:gd name="T29" fmla="*/ 128 h 220"/>
                <a:gd name="T30" fmla="*/ 338 w 348"/>
                <a:gd name="T31" fmla="*/ 76 h 220"/>
                <a:gd name="T32" fmla="*/ 347 w 348"/>
                <a:gd name="T33" fmla="*/ 32 h 220"/>
                <a:gd name="T34" fmla="*/ 325 w 348"/>
                <a:gd name="T35" fmla="*/ 11 h 220"/>
                <a:gd name="T36" fmla="*/ 300 w 348"/>
                <a:gd name="T37" fmla="*/ 30 h 220"/>
                <a:gd name="T38" fmla="*/ 298 w 348"/>
                <a:gd name="T39" fmla="*/ 71 h 220"/>
                <a:gd name="T40" fmla="*/ 317 w 348"/>
                <a:gd name="T41" fmla="*/ 28 h 220"/>
                <a:gd name="T42" fmla="*/ 330 w 348"/>
                <a:gd name="T43" fmla="*/ 67 h 220"/>
                <a:gd name="T44" fmla="*/ 323 w 348"/>
                <a:gd name="T45" fmla="*/ 122 h 220"/>
                <a:gd name="T46" fmla="*/ 299 w 348"/>
                <a:gd name="T47" fmla="*/ 146 h 220"/>
                <a:gd name="T48" fmla="*/ 261 w 348"/>
                <a:gd name="T49" fmla="*/ 149 h 220"/>
                <a:gd name="T50" fmla="*/ 258 w 348"/>
                <a:gd name="T51" fmla="*/ 178 h 220"/>
                <a:gd name="T52" fmla="*/ 223 w 348"/>
                <a:gd name="T53" fmla="*/ 177 h 220"/>
                <a:gd name="T54" fmla="*/ 214 w 348"/>
                <a:gd name="T55" fmla="*/ 200 h 220"/>
                <a:gd name="T56" fmla="*/ 182 w 348"/>
                <a:gd name="T57" fmla="*/ 201 h 220"/>
                <a:gd name="T58" fmla="*/ 167 w 348"/>
                <a:gd name="T59" fmla="*/ 208 h 220"/>
                <a:gd name="T60" fmla="*/ 129 w 348"/>
                <a:gd name="T61" fmla="*/ 184 h 220"/>
                <a:gd name="T62" fmla="*/ 101 w 348"/>
                <a:gd name="T63" fmla="*/ 148 h 220"/>
                <a:gd name="T64" fmla="*/ 119 w 348"/>
                <a:gd name="T65" fmla="*/ 134 h 220"/>
                <a:gd name="T66" fmla="*/ 148 w 348"/>
                <a:gd name="T67" fmla="*/ 168 h 220"/>
                <a:gd name="T68" fmla="*/ 172 w 348"/>
                <a:gd name="T69" fmla="*/ 184 h 220"/>
                <a:gd name="T70" fmla="*/ 144 w 348"/>
                <a:gd name="T71" fmla="*/ 144 h 220"/>
                <a:gd name="T72" fmla="*/ 103 w 348"/>
                <a:gd name="T73" fmla="*/ 100 h 220"/>
                <a:gd name="T74" fmla="*/ 123 w 348"/>
                <a:gd name="T75" fmla="*/ 76 h 220"/>
                <a:gd name="T76" fmla="*/ 176 w 348"/>
                <a:gd name="T77" fmla="*/ 134 h 220"/>
                <a:gd name="T78" fmla="*/ 210 w 348"/>
                <a:gd name="T79" fmla="*/ 162 h 220"/>
                <a:gd name="T80" fmla="*/ 204 w 348"/>
                <a:gd name="T81" fmla="*/ 148 h 220"/>
                <a:gd name="T82" fmla="*/ 156 w 348"/>
                <a:gd name="T83" fmla="*/ 95 h 220"/>
                <a:gd name="T84" fmla="*/ 122 w 348"/>
                <a:gd name="T85" fmla="*/ 53 h 220"/>
                <a:gd name="T86" fmla="*/ 143 w 348"/>
                <a:gd name="T87" fmla="*/ 44 h 220"/>
                <a:gd name="T88" fmla="*/ 172 w 348"/>
                <a:gd name="T89" fmla="*/ 61 h 220"/>
                <a:gd name="T90" fmla="*/ 224 w 348"/>
                <a:gd name="T91" fmla="*/ 113 h 220"/>
                <a:gd name="T92" fmla="*/ 243 w 348"/>
                <a:gd name="T93" fmla="*/ 137 h 220"/>
                <a:gd name="T94" fmla="*/ 238 w 348"/>
                <a:gd name="T95" fmla="*/ 111 h 220"/>
                <a:gd name="T96" fmla="*/ 191 w 348"/>
                <a:gd name="T97" fmla="*/ 65 h 220"/>
                <a:gd name="T98" fmla="*/ 165 w 348"/>
                <a:gd name="T99" fmla="*/ 24 h 220"/>
                <a:gd name="T100" fmla="*/ 204 w 348"/>
                <a:gd name="T101" fmla="*/ 28 h 220"/>
                <a:gd name="T102" fmla="*/ 254 w 348"/>
                <a:gd name="T103" fmla="*/ 80 h 220"/>
                <a:gd name="T104" fmla="*/ 294 w 348"/>
                <a:gd name="T105" fmla="*/ 99 h 220"/>
                <a:gd name="T106" fmla="*/ 291 w 348"/>
                <a:gd name="T107" fmla="*/ 79 h 220"/>
                <a:gd name="T108" fmla="*/ 270 w 348"/>
                <a:gd name="T109" fmla="*/ 77 h 220"/>
                <a:gd name="T110" fmla="*/ 204 w 348"/>
                <a:gd name="T111" fmla="*/ 10 h 220"/>
                <a:gd name="T112" fmla="*/ 143 w 348"/>
                <a:gd name="T113" fmla="*/ 20 h 220"/>
                <a:gd name="T114" fmla="*/ 122 w 348"/>
                <a:gd name="T115" fmla="*/ 38 h 220"/>
                <a:gd name="T116" fmla="*/ 105 w 348"/>
                <a:gd name="T117" fmla="*/ 66 h 220"/>
                <a:gd name="T118" fmla="*/ 96 w 348"/>
                <a:gd name="T119" fmla="*/ 113 h 22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48"/>
                <a:gd name="T181" fmla="*/ 0 h 220"/>
                <a:gd name="T182" fmla="*/ 348 w 348"/>
                <a:gd name="T183" fmla="*/ 220 h 22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48" h="220">
                  <a:moveTo>
                    <a:pt x="92" y="124"/>
                  </a:moveTo>
                  <a:lnTo>
                    <a:pt x="82" y="120"/>
                  </a:lnTo>
                  <a:lnTo>
                    <a:pt x="70" y="116"/>
                  </a:lnTo>
                  <a:lnTo>
                    <a:pt x="56" y="115"/>
                  </a:lnTo>
                  <a:lnTo>
                    <a:pt x="43" y="115"/>
                  </a:lnTo>
                  <a:lnTo>
                    <a:pt x="30" y="115"/>
                  </a:lnTo>
                  <a:lnTo>
                    <a:pt x="20" y="115"/>
                  </a:lnTo>
                  <a:lnTo>
                    <a:pt x="14" y="116"/>
                  </a:lnTo>
                  <a:lnTo>
                    <a:pt x="11" y="116"/>
                  </a:lnTo>
                  <a:lnTo>
                    <a:pt x="0" y="130"/>
                  </a:lnTo>
                  <a:lnTo>
                    <a:pt x="3" y="130"/>
                  </a:lnTo>
                  <a:lnTo>
                    <a:pt x="10" y="129"/>
                  </a:lnTo>
                  <a:lnTo>
                    <a:pt x="22" y="128"/>
                  </a:lnTo>
                  <a:lnTo>
                    <a:pt x="35" y="127"/>
                  </a:lnTo>
                  <a:lnTo>
                    <a:pt x="51" y="127"/>
                  </a:lnTo>
                  <a:lnTo>
                    <a:pt x="65" y="128"/>
                  </a:lnTo>
                  <a:lnTo>
                    <a:pt x="80" y="132"/>
                  </a:lnTo>
                  <a:lnTo>
                    <a:pt x="91" y="138"/>
                  </a:lnTo>
                  <a:lnTo>
                    <a:pt x="91" y="139"/>
                  </a:lnTo>
                  <a:lnTo>
                    <a:pt x="90" y="143"/>
                  </a:lnTo>
                  <a:lnTo>
                    <a:pt x="91" y="151"/>
                  </a:lnTo>
                  <a:lnTo>
                    <a:pt x="94" y="158"/>
                  </a:lnTo>
                  <a:lnTo>
                    <a:pt x="100" y="170"/>
                  </a:lnTo>
                  <a:lnTo>
                    <a:pt x="110" y="181"/>
                  </a:lnTo>
                  <a:lnTo>
                    <a:pt x="127" y="195"/>
                  </a:lnTo>
                  <a:lnTo>
                    <a:pt x="151" y="209"/>
                  </a:lnTo>
                  <a:lnTo>
                    <a:pt x="152" y="210"/>
                  </a:lnTo>
                  <a:lnTo>
                    <a:pt x="154" y="211"/>
                  </a:lnTo>
                  <a:lnTo>
                    <a:pt x="160" y="214"/>
                  </a:lnTo>
                  <a:lnTo>
                    <a:pt x="167" y="218"/>
                  </a:lnTo>
                  <a:lnTo>
                    <a:pt x="175" y="219"/>
                  </a:lnTo>
                  <a:lnTo>
                    <a:pt x="184" y="220"/>
                  </a:lnTo>
                  <a:lnTo>
                    <a:pt x="194" y="219"/>
                  </a:lnTo>
                  <a:lnTo>
                    <a:pt x="204" y="215"/>
                  </a:lnTo>
                  <a:lnTo>
                    <a:pt x="208" y="216"/>
                  </a:lnTo>
                  <a:lnTo>
                    <a:pt x="219" y="218"/>
                  </a:lnTo>
                  <a:lnTo>
                    <a:pt x="230" y="214"/>
                  </a:lnTo>
                  <a:lnTo>
                    <a:pt x="241" y="200"/>
                  </a:lnTo>
                  <a:lnTo>
                    <a:pt x="244" y="195"/>
                  </a:lnTo>
                  <a:lnTo>
                    <a:pt x="247" y="192"/>
                  </a:lnTo>
                  <a:lnTo>
                    <a:pt x="249" y="192"/>
                  </a:lnTo>
                  <a:lnTo>
                    <a:pt x="253" y="194"/>
                  </a:lnTo>
                  <a:lnTo>
                    <a:pt x="260" y="192"/>
                  </a:lnTo>
                  <a:lnTo>
                    <a:pt x="267" y="189"/>
                  </a:lnTo>
                  <a:lnTo>
                    <a:pt x="273" y="181"/>
                  </a:lnTo>
                  <a:lnTo>
                    <a:pt x="275" y="172"/>
                  </a:lnTo>
                  <a:lnTo>
                    <a:pt x="276" y="170"/>
                  </a:lnTo>
                  <a:lnTo>
                    <a:pt x="280" y="168"/>
                  </a:lnTo>
                  <a:lnTo>
                    <a:pt x="285" y="167"/>
                  </a:lnTo>
                  <a:lnTo>
                    <a:pt x="290" y="168"/>
                  </a:lnTo>
                  <a:lnTo>
                    <a:pt x="299" y="167"/>
                  </a:lnTo>
                  <a:lnTo>
                    <a:pt x="305" y="161"/>
                  </a:lnTo>
                  <a:lnTo>
                    <a:pt x="309" y="151"/>
                  </a:lnTo>
                  <a:lnTo>
                    <a:pt x="310" y="141"/>
                  </a:lnTo>
                  <a:lnTo>
                    <a:pt x="311" y="137"/>
                  </a:lnTo>
                  <a:lnTo>
                    <a:pt x="317" y="137"/>
                  </a:lnTo>
                  <a:lnTo>
                    <a:pt x="323" y="137"/>
                  </a:lnTo>
                  <a:lnTo>
                    <a:pt x="330" y="137"/>
                  </a:lnTo>
                  <a:lnTo>
                    <a:pt x="337" y="134"/>
                  </a:lnTo>
                  <a:lnTo>
                    <a:pt x="341" y="128"/>
                  </a:lnTo>
                  <a:lnTo>
                    <a:pt x="342" y="116"/>
                  </a:lnTo>
                  <a:lnTo>
                    <a:pt x="338" y="99"/>
                  </a:lnTo>
                  <a:lnTo>
                    <a:pt x="337" y="87"/>
                  </a:lnTo>
                  <a:lnTo>
                    <a:pt x="338" y="76"/>
                  </a:lnTo>
                  <a:lnTo>
                    <a:pt x="342" y="65"/>
                  </a:lnTo>
                  <a:lnTo>
                    <a:pt x="346" y="52"/>
                  </a:lnTo>
                  <a:lnTo>
                    <a:pt x="348" y="42"/>
                  </a:lnTo>
                  <a:lnTo>
                    <a:pt x="347" y="32"/>
                  </a:lnTo>
                  <a:lnTo>
                    <a:pt x="342" y="22"/>
                  </a:lnTo>
                  <a:lnTo>
                    <a:pt x="330" y="14"/>
                  </a:lnTo>
                  <a:lnTo>
                    <a:pt x="329" y="13"/>
                  </a:lnTo>
                  <a:lnTo>
                    <a:pt x="325" y="11"/>
                  </a:lnTo>
                  <a:lnTo>
                    <a:pt x="319" y="11"/>
                  </a:lnTo>
                  <a:lnTo>
                    <a:pt x="313" y="14"/>
                  </a:lnTo>
                  <a:lnTo>
                    <a:pt x="306" y="19"/>
                  </a:lnTo>
                  <a:lnTo>
                    <a:pt x="300" y="30"/>
                  </a:lnTo>
                  <a:lnTo>
                    <a:pt x="295" y="47"/>
                  </a:lnTo>
                  <a:lnTo>
                    <a:pt x="292" y="72"/>
                  </a:lnTo>
                  <a:lnTo>
                    <a:pt x="294" y="72"/>
                  </a:lnTo>
                  <a:lnTo>
                    <a:pt x="298" y="71"/>
                  </a:lnTo>
                  <a:lnTo>
                    <a:pt x="301" y="68"/>
                  </a:lnTo>
                  <a:lnTo>
                    <a:pt x="303" y="63"/>
                  </a:lnTo>
                  <a:lnTo>
                    <a:pt x="306" y="41"/>
                  </a:lnTo>
                  <a:lnTo>
                    <a:pt x="317" y="28"/>
                  </a:lnTo>
                  <a:lnTo>
                    <a:pt x="328" y="25"/>
                  </a:lnTo>
                  <a:lnTo>
                    <a:pt x="334" y="33"/>
                  </a:lnTo>
                  <a:lnTo>
                    <a:pt x="334" y="49"/>
                  </a:lnTo>
                  <a:lnTo>
                    <a:pt x="330" y="67"/>
                  </a:lnTo>
                  <a:lnTo>
                    <a:pt x="327" y="86"/>
                  </a:lnTo>
                  <a:lnTo>
                    <a:pt x="328" y="105"/>
                  </a:lnTo>
                  <a:lnTo>
                    <a:pt x="328" y="118"/>
                  </a:lnTo>
                  <a:lnTo>
                    <a:pt x="323" y="122"/>
                  </a:lnTo>
                  <a:lnTo>
                    <a:pt x="314" y="123"/>
                  </a:lnTo>
                  <a:lnTo>
                    <a:pt x="306" y="124"/>
                  </a:lnTo>
                  <a:lnTo>
                    <a:pt x="301" y="133"/>
                  </a:lnTo>
                  <a:lnTo>
                    <a:pt x="299" y="146"/>
                  </a:lnTo>
                  <a:lnTo>
                    <a:pt x="292" y="154"/>
                  </a:lnTo>
                  <a:lnTo>
                    <a:pt x="275" y="149"/>
                  </a:lnTo>
                  <a:lnTo>
                    <a:pt x="266" y="147"/>
                  </a:lnTo>
                  <a:lnTo>
                    <a:pt x="261" y="149"/>
                  </a:lnTo>
                  <a:lnTo>
                    <a:pt x="261" y="156"/>
                  </a:lnTo>
                  <a:lnTo>
                    <a:pt x="261" y="165"/>
                  </a:lnTo>
                  <a:lnTo>
                    <a:pt x="261" y="172"/>
                  </a:lnTo>
                  <a:lnTo>
                    <a:pt x="258" y="178"/>
                  </a:lnTo>
                  <a:lnTo>
                    <a:pt x="251" y="181"/>
                  </a:lnTo>
                  <a:lnTo>
                    <a:pt x="237" y="177"/>
                  </a:lnTo>
                  <a:lnTo>
                    <a:pt x="228" y="175"/>
                  </a:lnTo>
                  <a:lnTo>
                    <a:pt x="223" y="177"/>
                  </a:lnTo>
                  <a:lnTo>
                    <a:pt x="220" y="181"/>
                  </a:lnTo>
                  <a:lnTo>
                    <a:pt x="220" y="189"/>
                  </a:lnTo>
                  <a:lnTo>
                    <a:pt x="219" y="195"/>
                  </a:lnTo>
                  <a:lnTo>
                    <a:pt x="214" y="200"/>
                  </a:lnTo>
                  <a:lnTo>
                    <a:pt x="206" y="203"/>
                  </a:lnTo>
                  <a:lnTo>
                    <a:pt x="191" y="200"/>
                  </a:lnTo>
                  <a:lnTo>
                    <a:pt x="186" y="200"/>
                  </a:lnTo>
                  <a:lnTo>
                    <a:pt x="182" y="201"/>
                  </a:lnTo>
                  <a:lnTo>
                    <a:pt x="179" y="204"/>
                  </a:lnTo>
                  <a:lnTo>
                    <a:pt x="176" y="205"/>
                  </a:lnTo>
                  <a:lnTo>
                    <a:pt x="172" y="208"/>
                  </a:lnTo>
                  <a:lnTo>
                    <a:pt x="167" y="208"/>
                  </a:lnTo>
                  <a:lnTo>
                    <a:pt x="160" y="205"/>
                  </a:lnTo>
                  <a:lnTo>
                    <a:pt x="151" y="200"/>
                  </a:lnTo>
                  <a:lnTo>
                    <a:pt x="141" y="192"/>
                  </a:lnTo>
                  <a:lnTo>
                    <a:pt x="129" y="184"/>
                  </a:lnTo>
                  <a:lnTo>
                    <a:pt x="120" y="175"/>
                  </a:lnTo>
                  <a:lnTo>
                    <a:pt x="111" y="166"/>
                  </a:lnTo>
                  <a:lnTo>
                    <a:pt x="105" y="157"/>
                  </a:lnTo>
                  <a:lnTo>
                    <a:pt x="101" y="148"/>
                  </a:lnTo>
                  <a:lnTo>
                    <a:pt x="103" y="141"/>
                  </a:lnTo>
                  <a:lnTo>
                    <a:pt x="106" y="134"/>
                  </a:lnTo>
                  <a:lnTo>
                    <a:pt x="113" y="132"/>
                  </a:lnTo>
                  <a:lnTo>
                    <a:pt x="119" y="134"/>
                  </a:lnTo>
                  <a:lnTo>
                    <a:pt x="127" y="141"/>
                  </a:lnTo>
                  <a:lnTo>
                    <a:pt x="133" y="149"/>
                  </a:lnTo>
                  <a:lnTo>
                    <a:pt x="141" y="159"/>
                  </a:lnTo>
                  <a:lnTo>
                    <a:pt x="148" y="168"/>
                  </a:lnTo>
                  <a:lnTo>
                    <a:pt x="157" y="176"/>
                  </a:lnTo>
                  <a:lnTo>
                    <a:pt x="166" y="181"/>
                  </a:lnTo>
                  <a:lnTo>
                    <a:pt x="168" y="182"/>
                  </a:lnTo>
                  <a:lnTo>
                    <a:pt x="172" y="184"/>
                  </a:lnTo>
                  <a:lnTo>
                    <a:pt x="172" y="180"/>
                  </a:lnTo>
                  <a:lnTo>
                    <a:pt x="163" y="166"/>
                  </a:lnTo>
                  <a:lnTo>
                    <a:pt x="154" y="156"/>
                  </a:lnTo>
                  <a:lnTo>
                    <a:pt x="144" y="144"/>
                  </a:lnTo>
                  <a:lnTo>
                    <a:pt x="132" y="133"/>
                  </a:lnTo>
                  <a:lnTo>
                    <a:pt x="119" y="122"/>
                  </a:lnTo>
                  <a:lnTo>
                    <a:pt x="109" y="110"/>
                  </a:lnTo>
                  <a:lnTo>
                    <a:pt x="103" y="100"/>
                  </a:lnTo>
                  <a:lnTo>
                    <a:pt x="101" y="89"/>
                  </a:lnTo>
                  <a:lnTo>
                    <a:pt x="105" y="77"/>
                  </a:lnTo>
                  <a:lnTo>
                    <a:pt x="113" y="72"/>
                  </a:lnTo>
                  <a:lnTo>
                    <a:pt x="123" y="76"/>
                  </a:lnTo>
                  <a:lnTo>
                    <a:pt x="134" y="86"/>
                  </a:lnTo>
                  <a:lnTo>
                    <a:pt x="148" y="100"/>
                  </a:lnTo>
                  <a:lnTo>
                    <a:pt x="162" y="116"/>
                  </a:lnTo>
                  <a:lnTo>
                    <a:pt x="176" y="134"/>
                  </a:lnTo>
                  <a:lnTo>
                    <a:pt x="190" y="149"/>
                  </a:lnTo>
                  <a:lnTo>
                    <a:pt x="204" y="163"/>
                  </a:lnTo>
                  <a:lnTo>
                    <a:pt x="208" y="165"/>
                  </a:lnTo>
                  <a:lnTo>
                    <a:pt x="210" y="162"/>
                  </a:lnTo>
                  <a:lnTo>
                    <a:pt x="211" y="158"/>
                  </a:lnTo>
                  <a:lnTo>
                    <a:pt x="211" y="157"/>
                  </a:lnTo>
                  <a:lnTo>
                    <a:pt x="209" y="154"/>
                  </a:lnTo>
                  <a:lnTo>
                    <a:pt x="204" y="148"/>
                  </a:lnTo>
                  <a:lnTo>
                    <a:pt x="195" y="137"/>
                  </a:lnTo>
                  <a:lnTo>
                    <a:pt x="184" y="124"/>
                  </a:lnTo>
                  <a:lnTo>
                    <a:pt x="170" y="110"/>
                  </a:lnTo>
                  <a:lnTo>
                    <a:pt x="156" y="95"/>
                  </a:lnTo>
                  <a:lnTo>
                    <a:pt x="142" y="80"/>
                  </a:lnTo>
                  <a:lnTo>
                    <a:pt x="128" y="66"/>
                  </a:lnTo>
                  <a:lnTo>
                    <a:pt x="123" y="60"/>
                  </a:lnTo>
                  <a:lnTo>
                    <a:pt x="122" y="53"/>
                  </a:lnTo>
                  <a:lnTo>
                    <a:pt x="124" y="49"/>
                  </a:lnTo>
                  <a:lnTo>
                    <a:pt x="129" y="47"/>
                  </a:lnTo>
                  <a:lnTo>
                    <a:pt x="135" y="46"/>
                  </a:lnTo>
                  <a:lnTo>
                    <a:pt x="143" y="44"/>
                  </a:lnTo>
                  <a:lnTo>
                    <a:pt x="149" y="46"/>
                  </a:lnTo>
                  <a:lnTo>
                    <a:pt x="156" y="48"/>
                  </a:lnTo>
                  <a:lnTo>
                    <a:pt x="162" y="53"/>
                  </a:lnTo>
                  <a:lnTo>
                    <a:pt x="172" y="61"/>
                  </a:lnTo>
                  <a:lnTo>
                    <a:pt x="185" y="72"/>
                  </a:lnTo>
                  <a:lnTo>
                    <a:pt x="199" y="85"/>
                  </a:lnTo>
                  <a:lnTo>
                    <a:pt x="213" y="99"/>
                  </a:lnTo>
                  <a:lnTo>
                    <a:pt x="224" y="113"/>
                  </a:lnTo>
                  <a:lnTo>
                    <a:pt x="234" y="124"/>
                  </a:lnTo>
                  <a:lnTo>
                    <a:pt x="239" y="134"/>
                  </a:lnTo>
                  <a:lnTo>
                    <a:pt x="241" y="137"/>
                  </a:lnTo>
                  <a:lnTo>
                    <a:pt x="243" y="137"/>
                  </a:lnTo>
                  <a:lnTo>
                    <a:pt x="246" y="133"/>
                  </a:lnTo>
                  <a:lnTo>
                    <a:pt x="247" y="127"/>
                  </a:lnTo>
                  <a:lnTo>
                    <a:pt x="244" y="120"/>
                  </a:lnTo>
                  <a:lnTo>
                    <a:pt x="238" y="111"/>
                  </a:lnTo>
                  <a:lnTo>
                    <a:pt x="228" y="101"/>
                  </a:lnTo>
                  <a:lnTo>
                    <a:pt x="215" y="90"/>
                  </a:lnTo>
                  <a:lnTo>
                    <a:pt x="203" y="77"/>
                  </a:lnTo>
                  <a:lnTo>
                    <a:pt x="191" y="65"/>
                  </a:lnTo>
                  <a:lnTo>
                    <a:pt x="180" y="53"/>
                  </a:lnTo>
                  <a:lnTo>
                    <a:pt x="172" y="43"/>
                  </a:lnTo>
                  <a:lnTo>
                    <a:pt x="167" y="34"/>
                  </a:lnTo>
                  <a:lnTo>
                    <a:pt x="165" y="24"/>
                  </a:lnTo>
                  <a:lnTo>
                    <a:pt x="170" y="18"/>
                  </a:lnTo>
                  <a:lnTo>
                    <a:pt x="184" y="18"/>
                  </a:lnTo>
                  <a:lnTo>
                    <a:pt x="192" y="22"/>
                  </a:lnTo>
                  <a:lnTo>
                    <a:pt x="204" y="28"/>
                  </a:lnTo>
                  <a:lnTo>
                    <a:pt x="217" y="39"/>
                  </a:lnTo>
                  <a:lnTo>
                    <a:pt x="229" y="51"/>
                  </a:lnTo>
                  <a:lnTo>
                    <a:pt x="242" y="66"/>
                  </a:lnTo>
                  <a:lnTo>
                    <a:pt x="254" y="80"/>
                  </a:lnTo>
                  <a:lnTo>
                    <a:pt x="266" y="95"/>
                  </a:lnTo>
                  <a:lnTo>
                    <a:pt x="275" y="110"/>
                  </a:lnTo>
                  <a:lnTo>
                    <a:pt x="285" y="114"/>
                  </a:lnTo>
                  <a:lnTo>
                    <a:pt x="294" y="99"/>
                  </a:lnTo>
                  <a:lnTo>
                    <a:pt x="300" y="80"/>
                  </a:lnTo>
                  <a:lnTo>
                    <a:pt x="303" y="70"/>
                  </a:lnTo>
                  <a:lnTo>
                    <a:pt x="294" y="72"/>
                  </a:lnTo>
                  <a:lnTo>
                    <a:pt x="291" y="79"/>
                  </a:lnTo>
                  <a:lnTo>
                    <a:pt x="286" y="90"/>
                  </a:lnTo>
                  <a:lnTo>
                    <a:pt x="280" y="96"/>
                  </a:lnTo>
                  <a:lnTo>
                    <a:pt x="275" y="89"/>
                  </a:lnTo>
                  <a:lnTo>
                    <a:pt x="270" y="77"/>
                  </a:lnTo>
                  <a:lnTo>
                    <a:pt x="258" y="61"/>
                  </a:lnTo>
                  <a:lnTo>
                    <a:pt x="242" y="43"/>
                  </a:lnTo>
                  <a:lnTo>
                    <a:pt x="224" y="25"/>
                  </a:lnTo>
                  <a:lnTo>
                    <a:pt x="204" y="10"/>
                  </a:lnTo>
                  <a:lnTo>
                    <a:pt x="185" y="1"/>
                  </a:lnTo>
                  <a:lnTo>
                    <a:pt x="166" y="0"/>
                  </a:lnTo>
                  <a:lnTo>
                    <a:pt x="151" y="8"/>
                  </a:lnTo>
                  <a:lnTo>
                    <a:pt x="143" y="20"/>
                  </a:lnTo>
                  <a:lnTo>
                    <a:pt x="143" y="29"/>
                  </a:lnTo>
                  <a:lnTo>
                    <a:pt x="144" y="36"/>
                  </a:lnTo>
                  <a:lnTo>
                    <a:pt x="138" y="37"/>
                  </a:lnTo>
                  <a:lnTo>
                    <a:pt x="122" y="38"/>
                  </a:lnTo>
                  <a:lnTo>
                    <a:pt x="113" y="44"/>
                  </a:lnTo>
                  <a:lnTo>
                    <a:pt x="110" y="53"/>
                  </a:lnTo>
                  <a:lnTo>
                    <a:pt x="110" y="61"/>
                  </a:lnTo>
                  <a:lnTo>
                    <a:pt x="105" y="66"/>
                  </a:lnTo>
                  <a:lnTo>
                    <a:pt x="95" y="71"/>
                  </a:lnTo>
                  <a:lnTo>
                    <a:pt x="87" y="81"/>
                  </a:lnTo>
                  <a:lnTo>
                    <a:pt x="92" y="103"/>
                  </a:lnTo>
                  <a:lnTo>
                    <a:pt x="96" y="113"/>
                  </a:lnTo>
                  <a:lnTo>
                    <a:pt x="95" y="119"/>
                  </a:lnTo>
                  <a:lnTo>
                    <a:pt x="94" y="123"/>
                  </a:lnTo>
                  <a:lnTo>
                    <a:pt x="92" y="1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3" name="Freeform 238"/>
            <p:cNvSpPr>
              <a:spLocks/>
            </p:cNvSpPr>
            <p:nvPr/>
          </p:nvSpPr>
          <p:spPr bwMode="auto">
            <a:xfrm>
              <a:off x="4940" y="2911"/>
              <a:ext cx="302" cy="233"/>
            </a:xfrm>
            <a:custGeom>
              <a:avLst/>
              <a:gdLst>
                <a:gd name="T0" fmla="*/ 287 w 302"/>
                <a:gd name="T1" fmla="*/ 23 h 233"/>
                <a:gd name="T2" fmla="*/ 273 w 302"/>
                <a:gd name="T3" fmla="*/ 72 h 233"/>
                <a:gd name="T4" fmla="*/ 247 w 302"/>
                <a:gd name="T5" fmla="*/ 140 h 233"/>
                <a:gd name="T6" fmla="*/ 227 w 302"/>
                <a:gd name="T7" fmla="*/ 191 h 233"/>
                <a:gd name="T8" fmla="*/ 232 w 302"/>
                <a:gd name="T9" fmla="*/ 204 h 233"/>
                <a:gd name="T10" fmla="*/ 242 w 302"/>
                <a:gd name="T11" fmla="*/ 180 h 233"/>
                <a:gd name="T12" fmla="*/ 264 w 302"/>
                <a:gd name="T13" fmla="*/ 124 h 233"/>
                <a:gd name="T14" fmla="*/ 289 w 302"/>
                <a:gd name="T15" fmla="*/ 61 h 233"/>
                <a:gd name="T16" fmla="*/ 302 w 302"/>
                <a:gd name="T17" fmla="*/ 13 h 233"/>
                <a:gd name="T18" fmla="*/ 295 w 302"/>
                <a:gd name="T19" fmla="*/ 0 h 233"/>
                <a:gd name="T20" fmla="*/ 272 w 302"/>
                <a:gd name="T21" fmla="*/ 4 h 233"/>
                <a:gd name="T22" fmla="*/ 256 w 302"/>
                <a:gd name="T23" fmla="*/ 9 h 233"/>
                <a:gd name="T24" fmla="*/ 225 w 302"/>
                <a:gd name="T25" fmla="*/ 21 h 233"/>
                <a:gd name="T26" fmla="*/ 187 w 302"/>
                <a:gd name="T27" fmla="*/ 47 h 233"/>
                <a:gd name="T28" fmla="*/ 147 w 302"/>
                <a:gd name="T29" fmla="*/ 86 h 233"/>
                <a:gd name="T30" fmla="*/ 143 w 302"/>
                <a:gd name="T31" fmla="*/ 87 h 233"/>
                <a:gd name="T32" fmla="*/ 130 w 302"/>
                <a:gd name="T33" fmla="*/ 83 h 233"/>
                <a:gd name="T34" fmla="*/ 114 w 302"/>
                <a:gd name="T35" fmla="*/ 72 h 233"/>
                <a:gd name="T36" fmla="*/ 86 w 302"/>
                <a:gd name="T37" fmla="*/ 54 h 233"/>
                <a:gd name="T38" fmla="*/ 53 w 302"/>
                <a:gd name="T39" fmla="*/ 39 h 233"/>
                <a:gd name="T40" fmla="*/ 19 w 302"/>
                <a:gd name="T41" fmla="*/ 35 h 233"/>
                <a:gd name="T42" fmla="*/ 2 w 302"/>
                <a:gd name="T43" fmla="*/ 42 h 233"/>
                <a:gd name="T44" fmla="*/ 23 w 302"/>
                <a:gd name="T45" fmla="*/ 44 h 233"/>
                <a:gd name="T46" fmla="*/ 57 w 302"/>
                <a:gd name="T47" fmla="*/ 53 h 233"/>
                <a:gd name="T48" fmla="*/ 101 w 302"/>
                <a:gd name="T49" fmla="*/ 76 h 233"/>
                <a:gd name="T50" fmla="*/ 125 w 302"/>
                <a:gd name="T51" fmla="*/ 102 h 233"/>
                <a:gd name="T52" fmla="*/ 119 w 302"/>
                <a:gd name="T53" fmla="*/ 162 h 233"/>
                <a:gd name="T54" fmla="*/ 114 w 302"/>
                <a:gd name="T55" fmla="*/ 218 h 233"/>
                <a:gd name="T56" fmla="*/ 125 w 302"/>
                <a:gd name="T57" fmla="*/ 173 h 233"/>
                <a:gd name="T58" fmla="*/ 135 w 302"/>
                <a:gd name="T59" fmla="*/ 99 h 233"/>
                <a:gd name="T60" fmla="*/ 142 w 302"/>
                <a:gd name="T61" fmla="*/ 100 h 233"/>
                <a:gd name="T62" fmla="*/ 152 w 302"/>
                <a:gd name="T63" fmla="*/ 95 h 233"/>
                <a:gd name="T64" fmla="*/ 144 w 302"/>
                <a:gd name="T65" fmla="*/ 153 h 233"/>
                <a:gd name="T66" fmla="*/ 128 w 302"/>
                <a:gd name="T67" fmla="*/ 225 h 233"/>
                <a:gd name="T68" fmla="*/ 138 w 302"/>
                <a:gd name="T69" fmla="*/ 228 h 233"/>
                <a:gd name="T70" fmla="*/ 154 w 302"/>
                <a:gd name="T71" fmla="*/ 161 h 233"/>
                <a:gd name="T72" fmla="*/ 167 w 302"/>
                <a:gd name="T73" fmla="*/ 85 h 233"/>
                <a:gd name="T74" fmla="*/ 183 w 302"/>
                <a:gd name="T75" fmla="*/ 68 h 233"/>
                <a:gd name="T76" fmla="*/ 215 w 302"/>
                <a:gd name="T77" fmla="*/ 44 h 233"/>
                <a:gd name="T78" fmla="*/ 258 w 302"/>
                <a:gd name="T79" fmla="*/ 23 h 2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2"/>
                <a:gd name="T121" fmla="*/ 0 h 233"/>
                <a:gd name="T122" fmla="*/ 302 w 302"/>
                <a:gd name="T123" fmla="*/ 233 h 233"/>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2" h="233">
                  <a:moveTo>
                    <a:pt x="283" y="16"/>
                  </a:moveTo>
                  <a:lnTo>
                    <a:pt x="287" y="23"/>
                  </a:lnTo>
                  <a:lnTo>
                    <a:pt x="282" y="43"/>
                  </a:lnTo>
                  <a:lnTo>
                    <a:pt x="273" y="72"/>
                  </a:lnTo>
                  <a:lnTo>
                    <a:pt x="261" y="106"/>
                  </a:lnTo>
                  <a:lnTo>
                    <a:pt x="247" y="140"/>
                  </a:lnTo>
                  <a:lnTo>
                    <a:pt x="235" y="169"/>
                  </a:lnTo>
                  <a:lnTo>
                    <a:pt x="227" y="191"/>
                  </a:lnTo>
                  <a:lnTo>
                    <a:pt x="223" y="199"/>
                  </a:lnTo>
                  <a:lnTo>
                    <a:pt x="232" y="204"/>
                  </a:lnTo>
                  <a:lnTo>
                    <a:pt x="234" y="197"/>
                  </a:lnTo>
                  <a:lnTo>
                    <a:pt x="242" y="180"/>
                  </a:lnTo>
                  <a:lnTo>
                    <a:pt x="252" y="154"/>
                  </a:lnTo>
                  <a:lnTo>
                    <a:pt x="264" y="124"/>
                  </a:lnTo>
                  <a:lnTo>
                    <a:pt x="277" y="92"/>
                  </a:lnTo>
                  <a:lnTo>
                    <a:pt x="289" y="61"/>
                  </a:lnTo>
                  <a:lnTo>
                    <a:pt x="297" y="33"/>
                  </a:lnTo>
                  <a:lnTo>
                    <a:pt x="302" y="13"/>
                  </a:lnTo>
                  <a:lnTo>
                    <a:pt x="301" y="4"/>
                  </a:lnTo>
                  <a:lnTo>
                    <a:pt x="295" y="0"/>
                  </a:lnTo>
                  <a:lnTo>
                    <a:pt x="285" y="1"/>
                  </a:lnTo>
                  <a:lnTo>
                    <a:pt x="272" y="4"/>
                  </a:lnTo>
                  <a:lnTo>
                    <a:pt x="266" y="5"/>
                  </a:lnTo>
                  <a:lnTo>
                    <a:pt x="256" y="9"/>
                  </a:lnTo>
                  <a:lnTo>
                    <a:pt x="242" y="14"/>
                  </a:lnTo>
                  <a:lnTo>
                    <a:pt x="225" y="21"/>
                  </a:lnTo>
                  <a:lnTo>
                    <a:pt x="208" y="33"/>
                  </a:lnTo>
                  <a:lnTo>
                    <a:pt x="187" y="47"/>
                  </a:lnTo>
                  <a:lnTo>
                    <a:pt x="167" y="64"/>
                  </a:lnTo>
                  <a:lnTo>
                    <a:pt x="147" y="86"/>
                  </a:lnTo>
                  <a:lnTo>
                    <a:pt x="145" y="87"/>
                  </a:lnTo>
                  <a:lnTo>
                    <a:pt x="143" y="87"/>
                  </a:lnTo>
                  <a:lnTo>
                    <a:pt x="138" y="87"/>
                  </a:lnTo>
                  <a:lnTo>
                    <a:pt x="130" y="83"/>
                  </a:lnTo>
                  <a:lnTo>
                    <a:pt x="124" y="78"/>
                  </a:lnTo>
                  <a:lnTo>
                    <a:pt x="114" y="72"/>
                  </a:lnTo>
                  <a:lnTo>
                    <a:pt x="101" y="63"/>
                  </a:lnTo>
                  <a:lnTo>
                    <a:pt x="86" y="54"/>
                  </a:lnTo>
                  <a:lnTo>
                    <a:pt x="70" y="45"/>
                  </a:lnTo>
                  <a:lnTo>
                    <a:pt x="53" y="39"/>
                  </a:lnTo>
                  <a:lnTo>
                    <a:pt x="35" y="35"/>
                  </a:lnTo>
                  <a:lnTo>
                    <a:pt x="19" y="35"/>
                  </a:lnTo>
                  <a:lnTo>
                    <a:pt x="0" y="42"/>
                  </a:lnTo>
                  <a:lnTo>
                    <a:pt x="2" y="42"/>
                  </a:lnTo>
                  <a:lnTo>
                    <a:pt x="10" y="42"/>
                  </a:lnTo>
                  <a:lnTo>
                    <a:pt x="23" y="44"/>
                  </a:lnTo>
                  <a:lnTo>
                    <a:pt x="38" y="47"/>
                  </a:lnTo>
                  <a:lnTo>
                    <a:pt x="57" y="53"/>
                  </a:lnTo>
                  <a:lnTo>
                    <a:pt x="78" y="62"/>
                  </a:lnTo>
                  <a:lnTo>
                    <a:pt x="101" y="76"/>
                  </a:lnTo>
                  <a:lnTo>
                    <a:pt x="125" y="94"/>
                  </a:lnTo>
                  <a:lnTo>
                    <a:pt x="125" y="102"/>
                  </a:lnTo>
                  <a:lnTo>
                    <a:pt x="123" y="125"/>
                  </a:lnTo>
                  <a:lnTo>
                    <a:pt x="119" y="162"/>
                  </a:lnTo>
                  <a:lnTo>
                    <a:pt x="111" y="211"/>
                  </a:lnTo>
                  <a:lnTo>
                    <a:pt x="114" y="218"/>
                  </a:lnTo>
                  <a:lnTo>
                    <a:pt x="118" y="205"/>
                  </a:lnTo>
                  <a:lnTo>
                    <a:pt x="125" y="173"/>
                  </a:lnTo>
                  <a:lnTo>
                    <a:pt x="133" y="134"/>
                  </a:lnTo>
                  <a:lnTo>
                    <a:pt x="135" y="99"/>
                  </a:lnTo>
                  <a:lnTo>
                    <a:pt x="137" y="99"/>
                  </a:lnTo>
                  <a:lnTo>
                    <a:pt x="142" y="100"/>
                  </a:lnTo>
                  <a:lnTo>
                    <a:pt x="147" y="99"/>
                  </a:lnTo>
                  <a:lnTo>
                    <a:pt x="152" y="95"/>
                  </a:lnTo>
                  <a:lnTo>
                    <a:pt x="149" y="113"/>
                  </a:lnTo>
                  <a:lnTo>
                    <a:pt x="144" y="153"/>
                  </a:lnTo>
                  <a:lnTo>
                    <a:pt x="135" y="197"/>
                  </a:lnTo>
                  <a:lnTo>
                    <a:pt x="128" y="225"/>
                  </a:lnTo>
                  <a:lnTo>
                    <a:pt x="135" y="233"/>
                  </a:lnTo>
                  <a:lnTo>
                    <a:pt x="138" y="228"/>
                  </a:lnTo>
                  <a:lnTo>
                    <a:pt x="144" y="205"/>
                  </a:lnTo>
                  <a:lnTo>
                    <a:pt x="154" y="161"/>
                  </a:lnTo>
                  <a:lnTo>
                    <a:pt x="164" y="87"/>
                  </a:lnTo>
                  <a:lnTo>
                    <a:pt x="167" y="85"/>
                  </a:lnTo>
                  <a:lnTo>
                    <a:pt x="173" y="78"/>
                  </a:lnTo>
                  <a:lnTo>
                    <a:pt x="183" y="68"/>
                  </a:lnTo>
                  <a:lnTo>
                    <a:pt x="197" y="56"/>
                  </a:lnTo>
                  <a:lnTo>
                    <a:pt x="215" y="44"/>
                  </a:lnTo>
                  <a:lnTo>
                    <a:pt x="235" y="33"/>
                  </a:lnTo>
                  <a:lnTo>
                    <a:pt x="258" y="23"/>
                  </a:lnTo>
                  <a:lnTo>
                    <a:pt x="283"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4" name="Freeform 239"/>
            <p:cNvSpPr>
              <a:spLocks/>
            </p:cNvSpPr>
            <p:nvPr/>
          </p:nvSpPr>
          <p:spPr bwMode="auto">
            <a:xfrm>
              <a:off x="4978" y="2900"/>
              <a:ext cx="105" cy="93"/>
            </a:xfrm>
            <a:custGeom>
              <a:avLst/>
              <a:gdLst>
                <a:gd name="T0" fmla="*/ 102 w 105"/>
                <a:gd name="T1" fmla="*/ 91 h 93"/>
                <a:gd name="T2" fmla="*/ 90 w 105"/>
                <a:gd name="T3" fmla="*/ 70 h 93"/>
                <a:gd name="T4" fmla="*/ 73 w 105"/>
                <a:gd name="T5" fmla="*/ 53 h 93"/>
                <a:gd name="T6" fmla="*/ 57 w 105"/>
                <a:gd name="T7" fmla="*/ 39 h 93"/>
                <a:gd name="T8" fmla="*/ 40 w 105"/>
                <a:gd name="T9" fmla="*/ 29 h 93"/>
                <a:gd name="T10" fmla="*/ 24 w 105"/>
                <a:gd name="T11" fmla="*/ 21 h 93"/>
                <a:gd name="T12" fmla="*/ 11 w 105"/>
                <a:gd name="T13" fmla="*/ 16 h 93"/>
                <a:gd name="T14" fmla="*/ 2 w 105"/>
                <a:gd name="T15" fmla="*/ 13 h 93"/>
                <a:gd name="T16" fmla="*/ 0 w 105"/>
                <a:gd name="T17" fmla="*/ 12 h 93"/>
                <a:gd name="T18" fmla="*/ 2 w 105"/>
                <a:gd name="T19" fmla="*/ 0 h 93"/>
                <a:gd name="T20" fmla="*/ 6 w 105"/>
                <a:gd name="T21" fmla="*/ 1 h 93"/>
                <a:gd name="T22" fmla="*/ 16 w 105"/>
                <a:gd name="T23" fmla="*/ 6 h 93"/>
                <a:gd name="T24" fmla="*/ 30 w 105"/>
                <a:gd name="T25" fmla="*/ 13 h 93"/>
                <a:gd name="T26" fmla="*/ 48 w 105"/>
                <a:gd name="T27" fmla="*/ 24 h 93"/>
                <a:gd name="T28" fmla="*/ 64 w 105"/>
                <a:gd name="T29" fmla="*/ 36 h 93"/>
                <a:gd name="T30" fmla="*/ 81 w 105"/>
                <a:gd name="T31" fmla="*/ 51 h 93"/>
                <a:gd name="T32" fmla="*/ 95 w 105"/>
                <a:gd name="T33" fmla="*/ 68 h 93"/>
                <a:gd name="T34" fmla="*/ 104 w 105"/>
                <a:gd name="T35" fmla="*/ 86 h 93"/>
                <a:gd name="T36" fmla="*/ 105 w 105"/>
                <a:gd name="T37" fmla="*/ 92 h 93"/>
                <a:gd name="T38" fmla="*/ 105 w 105"/>
                <a:gd name="T39" fmla="*/ 93 h 93"/>
                <a:gd name="T40" fmla="*/ 104 w 105"/>
                <a:gd name="T41" fmla="*/ 92 h 93"/>
                <a:gd name="T42" fmla="*/ 102 w 105"/>
                <a:gd name="T43" fmla="*/ 91 h 9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5"/>
                <a:gd name="T67" fmla="*/ 0 h 93"/>
                <a:gd name="T68" fmla="*/ 105 w 105"/>
                <a:gd name="T69" fmla="*/ 93 h 9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5" h="93">
                  <a:moveTo>
                    <a:pt x="102" y="91"/>
                  </a:moveTo>
                  <a:lnTo>
                    <a:pt x="90" y="70"/>
                  </a:lnTo>
                  <a:lnTo>
                    <a:pt x="73" y="53"/>
                  </a:lnTo>
                  <a:lnTo>
                    <a:pt x="57" y="39"/>
                  </a:lnTo>
                  <a:lnTo>
                    <a:pt x="40" y="29"/>
                  </a:lnTo>
                  <a:lnTo>
                    <a:pt x="24" y="21"/>
                  </a:lnTo>
                  <a:lnTo>
                    <a:pt x="11" y="16"/>
                  </a:lnTo>
                  <a:lnTo>
                    <a:pt x="2" y="13"/>
                  </a:lnTo>
                  <a:lnTo>
                    <a:pt x="0" y="12"/>
                  </a:lnTo>
                  <a:lnTo>
                    <a:pt x="2" y="0"/>
                  </a:lnTo>
                  <a:lnTo>
                    <a:pt x="6" y="1"/>
                  </a:lnTo>
                  <a:lnTo>
                    <a:pt x="16" y="6"/>
                  </a:lnTo>
                  <a:lnTo>
                    <a:pt x="30" y="13"/>
                  </a:lnTo>
                  <a:lnTo>
                    <a:pt x="48" y="24"/>
                  </a:lnTo>
                  <a:lnTo>
                    <a:pt x="64" y="36"/>
                  </a:lnTo>
                  <a:lnTo>
                    <a:pt x="81" y="51"/>
                  </a:lnTo>
                  <a:lnTo>
                    <a:pt x="95" y="68"/>
                  </a:lnTo>
                  <a:lnTo>
                    <a:pt x="104" y="86"/>
                  </a:lnTo>
                  <a:lnTo>
                    <a:pt x="105" y="92"/>
                  </a:lnTo>
                  <a:lnTo>
                    <a:pt x="105" y="93"/>
                  </a:lnTo>
                  <a:lnTo>
                    <a:pt x="104" y="92"/>
                  </a:lnTo>
                  <a:lnTo>
                    <a:pt x="102"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5" name="Freeform 240"/>
            <p:cNvSpPr>
              <a:spLocks/>
            </p:cNvSpPr>
            <p:nvPr/>
          </p:nvSpPr>
          <p:spPr bwMode="auto">
            <a:xfrm>
              <a:off x="5082" y="2876"/>
              <a:ext cx="149" cy="116"/>
            </a:xfrm>
            <a:custGeom>
              <a:avLst/>
              <a:gdLst>
                <a:gd name="T0" fmla="*/ 0 w 149"/>
                <a:gd name="T1" fmla="*/ 111 h 116"/>
                <a:gd name="T2" fmla="*/ 1 w 149"/>
                <a:gd name="T3" fmla="*/ 107 h 116"/>
                <a:gd name="T4" fmla="*/ 6 w 149"/>
                <a:gd name="T5" fmla="*/ 98 h 116"/>
                <a:gd name="T6" fmla="*/ 15 w 149"/>
                <a:gd name="T7" fmla="*/ 86 h 116"/>
                <a:gd name="T8" fmla="*/ 28 w 149"/>
                <a:gd name="T9" fmla="*/ 69 h 116"/>
                <a:gd name="T10" fmla="*/ 45 w 149"/>
                <a:gd name="T11" fmla="*/ 50 h 116"/>
                <a:gd name="T12" fmla="*/ 67 w 149"/>
                <a:gd name="T13" fmla="*/ 32 h 116"/>
                <a:gd name="T14" fmla="*/ 93 w 149"/>
                <a:gd name="T15" fmla="*/ 15 h 116"/>
                <a:gd name="T16" fmla="*/ 125 w 149"/>
                <a:gd name="T17" fmla="*/ 1 h 116"/>
                <a:gd name="T18" fmla="*/ 128 w 149"/>
                <a:gd name="T19" fmla="*/ 0 h 116"/>
                <a:gd name="T20" fmla="*/ 131 w 149"/>
                <a:gd name="T21" fmla="*/ 0 h 116"/>
                <a:gd name="T22" fmla="*/ 135 w 149"/>
                <a:gd name="T23" fmla="*/ 3 h 116"/>
                <a:gd name="T24" fmla="*/ 135 w 149"/>
                <a:gd name="T25" fmla="*/ 17 h 116"/>
                <a:gd name="T26" fmla="*/ 138 w 149"/>
                <a:gd name="T27" fmla="*/ 16 h 116"/>
                <a:gd name="T28" fmla="*/ 143 w 149"/>
                <a:gd name="T29" fmla="*/ 12 h 116"/>
                <a:gd name="T30" fmla="*/ 147 w 149"/>
                <a:gd name="T31" fmla="*/ 11 h 116"/>
                <a:gd name="T32" fmla="*/ 149 w 149"/>
                <a:gd name="T33" fmla="*/ 16 h 116"/>
                <a:gd name="T34" fmla="*/ 149 w 149"/>
                <a:gd name="T35" fmla="*/ 24 h 116"/>
                <a:gd name="T36" fmla="*/ 148 w 149"/>
                <a:gd name="T37" fmla="*/ 31 h 116"/>
                <a:gd name="T38" fmla="*/ 145 w 149"/>
                <a:gd name="T39" fmla="*/ 36 h 116"/>
                <a:gd name="T40" fmla="*/ 145 w 149"/>
                <a:gd name="T41" fmla="*/ 39 h 116"/>
                <a:gd name="T42" fmla="*/ 139 w 149"/>
                <a:gd name="T43" fmla="*/ 41 h 116"/>
                <a:gd name="T44" fmla="*/ 140 w 149"/>
                <a:gd name="T45" fmla="*/ 24 h 116"/>
                <a:gd name="T46" fmla="*/ 138 w 149"/>
                <a:gd name="T47" fmla="*/ 25 h 116"/>
                <a:gd name="T48" fmla="*/ 129 w 149"/>
                <a:gd name="T49" fmla="*/ 27 h 116"/>
                <a:gd name="T50" fmla="*/ 117 w 149"/>
                <a:gd name="T51" fmla="*/ 32 h 116"/>
                <a:gd name="T52" fmla="*/ 101 w 149"/>
                <a:gd name="T53" fmla="*/ 40 h 116"/>
                <a:gd name="T54" fmla="*/ 81 w 149"/>
                <a:gd name="T55" fmla="*/ 51 h 116"/>
                <a:gd name="T56" fmla="*/ 58 w 149"/>
                <a:gd name="T57" fmla="*/ 67 h 116"/>
                <a:gd name="T58" fmla="*/ 34 w 149"/>
                <a:gd name="T59" fmla="*/ 84 h 116"/>
                <a:gd name="T60" fmla="*/ 7 w 149"/>
                <a:gd name="T61" fmla="*/ 107 h 116"/>
                <a:gd name="T62" fmla="*/ 7 w 149"/>
                <a:gd name="T63" fmla="*/ 106 h 116"/>
                <a:gd name="T64" fmla="*/ 9 w 149"/>
                <a:gd name="T65" fmla="*/ 103 h 116"/>
                <a:gd name="T66" fmla="*/ 11 w 149"/>
                <a:gd name="T67" fmla="*/ 99 h 116"/>
                <a:gd name="T68" fmla="*/ 16 w 149"/>
                <a:gd name="T69" fmla="*/ 92 h 116"/>
                <a:gd name="T70" fmla="*/ 22 w 149"/>
                <a:gd name="T71" fmla="*/ 87 h 116"/>
                <a:gd name="T72" fmla="*/ 33 w 149"/>
                <a:gd name="T73" fmla="*/ 78 h 116"/>
                <a:gd name="T74" fmla="*/ 45 w 149"/>
                <a:gd name="T75" fmla="*/ 68 h 116"/>
                <a:gd name="T76" fmla="*/ 62 w 149"/>
                <a:gd name="T77" fmla="*/ 55 h 116"/>
                <a:gd name="T78" fmla="*/ 78 w 149"/>
                <a:gd name="T79" fmla="*/ 44 h 116"/>
                <a:gd name="T80" fmla="*/ 95 w 149"/>
                <a:gd name="T81" fmla="*/ 34 h 116"/>
                <a:gd name="T82" fmla="*/ 111 w 149"/>
                <a:gd name="T83" fmla="*/ 25 h 116"/>
                <a:gd name="T84" fmla="*/ 126 w 149"/>
                <a:gd name="T85" fmla="*/ 20 h 116"/>
                <a:gd name="T86" fmla="*/ 126 w 149"/>
                <a:gd name="T87" fmla="*/ 8 h 116"/>
                <a:gd name="T88" fmla="*/ 122 w 149"/>
                <a:gd name="T89" fmla="*/ 10 h 116"/>
                <a:gd name="T90" fmla="*/ 112 w 149"/>
                <a:gd name="T91" fmla="*/ 15 h 116"/>
                <a:gd name="T92" fmla="*/ 97 w 149"/>
                <a:gd name="T93" fmla="*/ 24 h 116"/>
                <a:gd name="T94" fmla="*/ 79 w 149"/>
                <a:gd name="T95" fmla="*/ 35 h 116"/>
                <a:gd name="T96" fmla="*/ 59 w 149"/>
                <a:gd name="T97" fmla="*/ 50 h 116"/>
                <a:gd name="T98" fmla="*/ 39 w 149"/>
                <a:gd name="T99" fmla="*/ 67 h 116"/>
                <a:gd name="T100" fmla="*/ 20 w 149"/>
                <a:gd name="T101" fmla="*/ 88 h 116"/>
                <a:gd name="T102" fmla="*/ 5 w 149"/>
                <a:gd name="T103" fmla="*/ 111 h 116"/>
                <a:gd name="T104" fmla="*/ 3 w 149"/>
                <a:gd name="T105" fmla="*/ 112 h 116"/>
                <a:gd name="T106" fmla="*/ 2 w 149"/>
                <a:gd name="T107" fmla="*/ 116 h 116"/>
                <a:gd name="T108" fmla="*/ 0 w 149"/>
                <a:gd name="T109" fmla="*/ 116 h 116"/>
                <a:gd name="T110" fmla="*/ 0 w 149"/>
                <a:gd name="T111" fmla="*/ 111 h 11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49"/>
                <a:gd name="T169" fmla="*/ 0 h 116"/>
                <a:gd name="T170" fmla="*/ 149 w 149"/>
                <a:gd name="T171" fmla="*/ 116 h 11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49" h="116">
                  <a:moveTo>
                    <a:pt x="0" y="111"/>
                  </a:moveTo>
                  <a:lnTo>
                    <a:pt x="1" y="107"/>
                  </a:lnTo>
                  <a:lnTo>
                    <a:pt x="6" y="98"/>
                  </a:lnTo>
                  <a:lnTo>
                    <a:pt x="15" y="86"/>
                  </a:lnTo>
                  <a:lnTo>
                    <a:pt x="28" y="69"/>
                  </a:lnTo>
                  <a:lnTo>
                    <a:pt x="45" y="50"/>
                  </a:lnTo>
                  <a:lnTo>
                    <a:pt x="67" y="32"/>
                  </a:lnTo>
                  <a:lnTo>
                    <a:pt x="93" y="15"/>
                  </a:lnTo>
                  <a:lnTo>
                    <a:pt x="125" y="1"/>
                  </a:lnTo>
                  <a:lnTo>
                    <a:pt x="128" y="0"/>
                  </a:lnTo>
                  <a:lnTo>
                    <a:pt x="131" y="0"/>
                  </a:lnTo>
                  <a:lnTo>
                    <a:pt x="135" y="3"/>
                  </a:lnTo>
                  <a:lnTo>
                    <a:pt x="135" y="17"/>
                  </a:lnTo>
                  <a:lnTo>
                    <a:pt x="138" y="16"/>
                  </a:lnTo>
                  <a:lnTo>
                    <a:pt x="143" y="12"/>
                  </a:lnTo>
                  <a:lnTo>
                    <a:pt x="147" y="11"/>
                  </a:lnTo>
                  <a:lnTo>
                    <a:pt x="149" y="16"/>
                  </a:lnTo>
                  <a:lnTo>
                    <a:pt x="149" y="24"/>
                  </a:lnTo>
                  <a:lnTo>
                    <a:pt x="148" y="31"/>
                  </a:lnTo>
                  <a:lnTo>
                    <a:pt x="145" y="36"/>
                  </a:lnTo>
                  <a:lnTo>
                    <a:pt x="145" y="39"/>
                  </a:lnTo>
                  <a:lnTo>
                    <a:pt x="139" y="41"/>
                  </a:lnTo>
                  <a:lnTo>
                    <a:pt x="140" y="24"/>
                  </a:lnTo>
                  <a:lnTo>
                    <a:pt x="138" y="25"/>
                  </a:lnTo>
                  <a:lnTo>
                    <a:pt x="129" y="27"/>
                  </a:lnTo>
                  <a:lnTo>
                    <a:pt x="117" y="32"/>
                  </a:lnTo>
                  <a:lnTo>
                    <a:pt x="101" y="40"/>
                  </a:lnTo>
                  <a:lnTo>
                    <a:pt x="81" y="51"/>
                  </a:lnTo>
                  <a:lnTo>
                    <a:pt x="58" y="67"/>
                  </a:lnTo>
                  <a:lnTo>
                    <a:pt x="34" y="84"/>
                  </a:lnTo>
                  <a:lnTo>
                    <a:pt x="7" y="107"/>
                  </a:lnTo>
                  <a:lnTo>
                    <a:pt x="7" y="106"/>
                  </a:lnTo>
                  <a:lnTo>
                    <a:pt x="9" y="103"/>
                  </a:lnTo>
                  <a:lnTo>
                    <a:pt x="11" y="99"/>
                  </a:lnTo>
                  <a:lnTo>
                    <a:pt x="16" y="92"/>
                  </a:lnTo>
                  <a:lnTo>
                    <a:pt x="22" y="87"/>
                  </a:lnTo>
                  <a:lnTo>
                    <a:pt x="33" y="78"/>
                  </a:lnTo>
                  <a:lnTo>
                    <a:pt x="45" y="68"/>
                  </a:lnTo>
                  <a:lnTo>
                    <a:pt x="62" y="55"/>
                  </a:lnTo>
                  <a:lnTo>
                    <a:pt x="78" y="44"/>
                  </a:lnTo>
                  <a:lnTo>
                    <a:pt x="95" y="34"/>
                  </a:lnTo>
                  <a:lnTo>
                    <a:pt x="111" y="25"/>
                  </a:lnTo>
                  <a:lnTo>
                    <a:pt x="126" y="20"/>
                  </a:lnTo>
                  <a:lnTo>
                    <a:pt x="126" y="8"/>
                  </a:lnTo>
                  <a:lnTo>
                    <a:pt x="122" y="10"/>
                  </a:lnTo>
                  <a:lnTo>
                    <a:pt x="112" y="15"/>
                  </a:lnTo>
                  <a:lnTo>
                    <a:pt x="97" y="24"/>
                  </a:lnTo>
                  <a:lnTo>
                    <a:pt x="79" y="35"/>
                  </a:lnTo>
                  <a:lnTo>
                    <a:pt x="59" y="50"/>
                  </a:lnTo>
                  <a:lnTo>
                    <a:pt x="39" y="67"/>
                  </a:lnTo>
                  <a:lnTo>
                    <a:pt x="20" y="88"/>
                  </a:lnTo>
                  <a:lnTo>
                    <a:pt x="5" y="111"/>
                  </a:lnTo>
                  <a:lnTo>
                    <a:pt x="3" y="112"/>
                  </a:lnTo>
                  <a:lnTo>
                    <a:pt x="2" y="116"/>
                  </a:lnTo>
                  <a:lnTo>
                    <a:pt x="0" y="116"/>
                  </a:lnTo>
                  <a:lnTo>
                    <a:pt x="0" y="1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6" name="Freeform 241"/>
            <p:cNvSpPr>
              <a:spLocks/>
            </p:cNvSpPr>
            <p:nvPr/>
          </p:nvSpPr>
          <p:spPr bwMode="auto">
            <a:xfrm>
              <a:off x="4969" y="2926"/>
              <a:ext cx="70" cy="36"/>
            </a:xfrm>
            <a:custGeom>
              <a:avLst/>
              <a:gdLst>
                <a:gd name="T0" fmla="*/ 0 w 70"/>
                <a:gd name="T1" fmla="*/ 6 h 36"/>
                <a:gd name="T2" fmla="*/ 1 w 70"/>
                <a:gd name="T3" fmla="*/ 6 h 36"/>
                <a:gd name="T4" fmla="*/ 5 w 70"/>
                <a:gd name="T5" fmla="*/ 8 h 36"/>
                <a:gd name="T6" fmla="*/ 9 w 70"/>
                <a:gd name="T7" fmla="*/ 9 h 36"/>
                <a:gd name="T8" fmla="*/ 15 w 70"/>
                <a:gd name="T9" fmla="*/ 12 h 36"/>
                <a:gd name="T10" fmla="*/ 23 w 70"/>
                <a:gd name="T11" fmla="*/ 15 h 36"/>
                <a:gd name="T12" fmla="*/ 32 w 70"/>
                <a:gd name="T13" fmla="*/ 19 h 36"/>
                <a:gd name="T14" fmla="*/ 41 w 70"/>
                <a:gd name="T15" fmla="*/ 23 h 36"/>
                <a:gd name="T16" fmla="*/ 51 w 70"/>
                <a:gd name="T17" fmla="*/ 28 h 36"/>
                <a:gd name="T18" fmla="*/ 66 w 70"/>
                <a:gd name="T19" fmla="*/ 36 h 36"/>
                <a:gd name="T20" fmla="*/ 70 w 70"/>
                <a:gd name="T21" fmla="*/ 36 h 36"/>
                <a:gd name="T22" fmla="*/ 68 w 70"/>
                <a:gd name="T23" fmla="*/ 33 h 36"/>
                <a:gd name="T24" fmla="*/ 66 w 70"/>
                <a:gd name="T25" fmla="*/ 30 h 36"/>
                <a:gd name="T26" fmla="*/ 58 w 70"/>
                <a:gd name="T27" fmla="*/ 25 h 36"/>
                <a:gd name="T28" fmla="*/ 49 w 70"/>
                <a:gd name="T29" fmla="*/ 20 h 36"/>
                <a:gd name="T30" fmla="*/ 41 w 70"/>
                <a:gd name="T31" fmla="*/ 15 h 36"/>
                <a:gd name="T32" fmla="*/ 30 w 70"/>
                <a:gd name="T33" fmla="*/ 10 h 36"/>
                <a:gd name="T34" fmla="*/ 22 w 70"/>
                <a:gd name="T35" fmla="*/ 6 h 36"/>
                <a:gd name="T36" fmla="*/ 14 w 70"/>
                <a:gd name="T37" fmla="*/ 3 h 36"/>
                <a:gd name="T38" fmla="*/ 9 w 70"/>
                <a:gd name="T39" fmla="*/ 1 h 36"/>
                <a:gd name="T40" fmla="*/ 8 w 70"/>
                <a:gd name="T41" fmla="*/ 0 h 36"/>
                <a:gd name="T42" fmla="*/ 0 w 70"/>
                <a:gd name="T43" fmla="*/ 6 h 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0"/>
                <a:gd name="T67" fmla="*/ 0 h 36"/>
                <a:gd name="T68" fmla="*/ 70 w 70"/>
                <a:gd name="T69" fmla="*/ 36 h 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0" h="36">
                  <a:moveTo>
                    <a:pt x="0" y="6"/>
                  </a:moveTo>
                  <a:lnTo>
                    <a:pt x="1" y="6"/>
                  </a:lnTo>
                  <a:lnTo>
                    <a:pt x="5" y="8"/>
                  </a:lnTo>
                  <a:lnTo>
                    <a:pt x="9" y="9"/>
                  </a:lnTo>
                  <a:lnTo>
                    <a:pt x="15" y="12"/>
                  </a:lnTo>
                  <a:lnTo>
                    <a:pt x="23" y="15"/>
                  </a:lnTo>
                  <a:lnTo>
                    <a:pt x="32" y="19"/>
                  </a:lnTo>
                  <a:lnTo>
                    <a:pt x="41" y="23"/>
                  </a:lnTo>
                  <a:lnTo>
                    <a:pt x="51" y="28"/>
                  </a:lnTo>
                  <a:lnTo>
                    <a:pt x="66" y="36"/>
                  </a:lnTo>
                  <a:lnTo>
                    <a:pt x="70" y="36"/>
                  </a:lnTo>
                  <a:lnTo>
                    <a:pt x="68" y="33"/>
                  </a:lnTo>
                  <a:lnTo>
                    <a:pt x="66" y="30"/>
                  </a:lnTo>
                  <a:lnTo>
                    <a:pt x="58" y="25"/>
                  </a:lnTo>
                  <a:lnTo>
                    <a:pt x="49" y="20"/>
                  </a:lnTo>
                  <a:lnTo>
                    <a:pt x="41" y="15"/>
                  </a:lnTo>
                  <a:lnTo>
                    <a:pt x="30" y="10"/>
                  </a:lnTo>
                  <a:lnTo>
                    <a:pt x="22" y="6"/>
                  </a:lnTo>
                  <a:lnTo>
                    <a:pt x="14" y="3"/>
                  </a:lnTo>
                  <a:lnTo>
                    <a:pt x="9" y="1"/>
                  </a:lnTo>
                  <a:lnTo>
                    <a:pt x="8" y="0"/>
                  </a:lnTo>
                  <a:lnTo>
                    <a:pt x="0"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7" name="Freeform 242"/>
            <p:cNvSpPr>
              <a:spLocks/>
            </p:cNvSpPr>
            <p:nvPr/>
          </p:nvSpPr>
          <p:spPr bwMode="auto">
            <a:xfrm>
              <a:off x="4937" y="3283"/>
              <a:ext cx="154" cy="71"/>
            </a:xfrm>
            <a:custGeom>
              <a:avLst/>
              <a:gdLst>
                <a:gd name="T0" fmla="*/ 3 w 154"/>
                <a:gd name="T1" fmla="*/ 42 h 71"/>
                <a:gd name="T2" fmla="*/ 7 w 154"/>
                <a:gd name="T3" fmla="*/ 43 h 71"/>
                <a:gd name="T4" fmla="*/ 17 w 154"/>
                <a:gd name="T5" fmla="*/ 47 h 71"/>
                <a:gd name="T6" fmla="*/ 32 w 154"/>
                <a:gd name="T7" fmla="*/ 50 h 71"/>
                <a:gd name="T8" fmla="*/ 50 w 154"/>
                <a:gd name="T9" fmla="*/ 53 h 71"/>
                <a:gd name="T10" fmla="*/ 70 w 154"/>
                <a:gd name="T11" fmla="*/ 50 h 71"/>
                <a:gd name="T12" fmla="*/ 90 w 154"/>
                <a:gd name="T13" fmla="*/ 44 h 71"/>
                <a:gd name="T14" fmla="*/ 109 w 154"/>
                <a:gd name="T15" fmla="*/ 30 h 71"/>
                <a:gd name="T16" fmla="*/ 124 w 154"/>
                <a:gd name="T17" fmla="*/ 7 h 71"/>
                <a:gd name="T18" fmla="*/ 154 w 154"/>
                <a:gd name="T19" fmla="*/ 0 h 71"/>
                <a:gd name="T20" fmla="*/ 151 w 154"/>
                <a:gd name="T21" fmla="*/ 5 h 71"/>
                <a:gd name="T22" fmla="*/ 143 w 154"/>
                <a:gd name="T23" fmla="*/ 16 h 71"/>
                <a:gd name="T24" fmla="*/ 132 w 154"/>
                <a:gd name="T25" fmla="*/ 33 h 71"/>
                <a:gd name="T26" fmla="*/ 114 w 154"/>
                <a:gd name="T27" fmla="*/ 49 h 71"/>
                <a:gd name="T28" fmla="*/ 93 w 154"/>
                <a:gd name="T29" fmla="*/ 63 h 71"/>
                <a:gd name="T30" fmla="*/ 66 w 154"/>
                <a:gd name="T31" fmla="*/ 71 h 71"/>
                <a:gd name="T32" fmla="*/ 36 w 154"/>
                <a:gd name="T33" fmla="*/ 68 h 71"/>
                <a:gd name="T34" fmla="*/ 0 w 154"/>
                <a:gd name="T35" fmla="*/ 54 h 71"/>
                <a:gd name="T36" fmla="*/ 3 w 154"/>
                <a:gd name="T37" fmla="*/ 42 h 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4"/>
                <a:gd name="T58" fmla="*/ 0 h 71"/>
                <a:gd name="T59" fmla="*/ 154 w 154"/>
                <a:gd name="T60" fmla="*/ 71 h 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4" h="71">
                  <a:moveTo>
                    <a:pt x="3" y="42"/>
                  </a:moveTo>
                  <a:lnTo>
                    <a:pt x="7" y="43"/>
                  </a:lnTo>
                  <a:lnTo>
                    <a:pt x="17" y="47"/>
                  </a:lnTo>
                  <a:lnTo>
                    <a:pt x="32" y="50"/>
                  </a:lnTo>
                  <a:lnTo>
                    <a:pt x="50" y="53"/>
                  </a:lnTo>
                  <a:lnTo>
                    <a:pt x="70" y="50"/>
                  </a:lnTo>
                  <a:lnTo>
                    <a:pt x="90" y="44"/>
                  </a:lnTo>
                  <a:lnTo>
                    <a:pt x="109" y="30"/>
                  </a:lnTo>
                  <a:lnTo>
                    <a:pt x="124" y="7"/>
                  </a:lnTo>
                  <a:lnTo>
                    <a:pt x="154" y="0"/>
                  </a:lnTo>
                  <a:lnTo>
                    <a:pt x="151" y="5"/>
                  </a:lnTo>
                  <a:lnTo>
                    <a:pt x="143" y="16"/>
                  </a:lnTo>
                  <a:lnTo>
                    <a:pt x="132" y="33"/>
                  </a:lnTo>
                  <a:lnTo>
                    <a:pt x="114" y="49"/>
                  </a:lnTo>
                  <a:lnTo>
                    <a:pt x="93" y="63"/>
                  </a:lnTo>
                  <a:lnTo>
                    <a:pt x="66" y="71"/>
                  </a:lnTo>
                  <a:lnTo>
                    <a:pt x="36" y="68"/>
                  </a:lnTo>
                  <a:lnTo>
                    <a:pt x="0" y="54"/>
                  </a:lnTo>
                  <a:lnTo>
                    <a:pt x="3"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8" name="Freeform 243"/>
            <p:cNvSpPr>
              <a:spLocks/>
            </p:cNvSpPr>
            <p:nvPr/>
          </p:nvSpPr>
          <p:spPr bwMode="auto">
            <a:xfrm>
              <a:off x="4445" y="3216"/>
              <a:ext cx="504" cy="537"/>
            </a:xfrm>
            <a:custGeom>
              <a:avLst/>
              <a:gdLst>
                <a:gd name="T0" fmla="*/ 42 w 504"/>
                <a:gd name="T1" fmla="*/ 101 h 537"/>
                <a:gd name="T2" fmla="*/ 47 w 504"/>
                <a:gd name="T3" fmla="*/ 211 h 537"/>
                <a:gd name="T4" fmla="*/ 47 w 504"/>
                <a:gd name="T5" fmla="*/ 284 h 537"/>
                <a:gd name="T6" fmla="*/ 37 w 504"/>
                <a:gd name="T7" fmla="*/ 421 h 537"/>
                <a:gd name="T8" fmla="*/ 25 w 504"/>
                <a:gd name="T9" fmla="*/ 469 h 537"/>
                <a:gd name="T10" fmla="*/ 29 w 504"/>
                <a:gd name="T11" fmla="*/ 475 h 537"/>
                <a:gd name="T12" fmla="*/ 54 w 504"/>
                <a:gd name="T13" fmla="*/ 475 h 537"/>
                <a:gd name="T14" fmla="*/ 102 w 504"/>
                <a:gd name="T15" fmla="*/ 479 h 537"/>
                <a:gd name="T16" fmla="*/ 148 w 504"/>
                <a:gd name="T17" fmla="*/ 486 h 537"/>
                <a:gd name="T18" fmla="*/ 190 w 504"/>
                <a:gd name="T19" fmla="*/ 493 h 537"/>
                <a:gd name="T20" fmla="*/ 227 w 504"/>
                <a:gd name="T21" fmla="*/ 502 h 537"/>
                <a:gd name="T22" fmla="*/ 257 w 504"/>
                <a:gd name="T23" fmla="*/ 510 h 537"/>
                <a:gd name="T24" fmla="*/ 278 w 504"/>
                <a:gd name="T25" fmla="*/ 516 h 537"/>
                <a:gd name="T26" fmla="*/ 290 w 504"/>
                <a:gd name="T27" fmla="*/ 520 h 537"/>
                <a:gd name="T28" fmla="*/ 309 w 504"/>
                <a:gd name="T29" fmla="*/ 491 h 537"/>
                <a:gd name="T30" fmla="*/ 333 w 504"/>
                <a:gd name="T31" fmla="*/ 456 h 537"/>
                <a:gd name="T32" fmla="*/ 344 w 504"/>
                <a:gd name="T33" fmla="*/ 445 h 537"/>
                <a:gd name="T34" fmla="*/ 349 w 504"/>
                <a:gd name="T35" fmla="*/ 445 h 537"/>
                <a:gd name="T36" fmla="*/ 362 w 504"/>
                <a:gd name="T37" fmla="*/ 465 h 537"/>
                <a:gd name="T38" fmla="*/ 377 w 504"/>
                <a:gd name="T39" fmla="*/ 494 h 537"/>
                <a:gd name="T40" fmla="*/ 409 w 504"/>
                <a:gd name="T41" fmla="*/ 496 h 537"/>
                <a:gd name="T42" fmla="*/ 448 w 504"/>
                <a:gd name="T43" fmla="*/ 492 h 537"/>
                <a:gd name="T44" fmla="*/ 466 w 504"/>
                <a:gd name="T45" fmla="*/ 489 h 537"/>
                <a:gd name="T46" fmla="*/ 472 w 504"/>
                <a:gd name="T47" fmla="*/ 489 h 537"/>
                <a:gd name="T48" fmla="*/ 481 w 504"/>
                <a:gd name="T49" fmla="*/ 301 h 537"/>
                <a:gd name="T50" fmla="*/ 492 w 504"/>
                <a:gd name="T51" fmla="*/ 76 h 537"/>
                <a:gd name="T52" fmla="*/ 504 w 504"/>
                <a:gd name="T53" fmla="*/ 59 h 537"/>
                <a:gd name="T54" fmla="*/ 499 w 504"/>
                <a:gd name="T55" fmla="*/ 188 h 537"/>
                <a:gd name="T56" fmla="*/ 485 w 504"/>
                <a:gd name="T57" fmla="*/ 512 h 537"/>
                <a:gd name="T58" fmla="*/ 472 w 504"/>
                <a:gd name="T59" fmla="*/ 512 h 537"/>
                <a:gd name="T60" fmla="*/ 440 w 504"/>
                <a:gd name="T61" fmla="*/ 513 h 537"/>
                <a:gd name="T62" fmla="*/ 405 w 504"/>
                <a:gd name="T63" fmla="*/ 516 h 537"/>
                <a:gd name="T64" fmla="*/ 377 w 504"/>
                <a:gd name="T65" fmla="*/ 521 h 537"/>
                <a:gd name="T66" fmla="*/ 370 w 504"/>
                <a:gd name="T67" fmla="*/ 503 h 537"/>
                <a:gd name="T68" fmla="*/ 348 w 504"/>
                <a:gd name="T69" fmla="*/ 463 h 537"/>
                <a:gd name="T70" fmla="*/ 342 w 504"/>
                <a:gd name="T71" fmla="*/ 469 h 537"/>
                <a:gd name="T72" fmla="*/ 329 w 504"/>
                <a:gd name="T73" fmla="*/ 484 h 537"/>
                <a:gd name="T74" fmla="*/ 314 w 504"/>
                <a:gd name="T75" fmla="*/ 507 h 537"/>
                <a:gd name="T76" fmla="*/ 305 w 504"/>
                <a:gd name="T77" fmla="*/ 534 h 537"/>
                <a:gd name="T78" fmla="*/ 304 w 504"/>
                <a:gd name="T79" fmla="*/ 535 h 537"/>
                <a:gd name="T80" fmla="*/ 296 w 504"/>
                <a:gd name="T81" fmla="*/ 537 h 537"/>
                <a:gd name="T82" fmla="*/ 271 w 504"/>
                <a:gd name="T83" fmla="*/ 535 h 537"/>
                <a:gd name="T84" fmla="*/ 221 w 504"/>
                <a:gd name="T85" fmla="*/ 522 h 537"/>
                <a:gd name="T86" fmla="*/ 189 w 504"/>
                <a:gd name="T87" fmla="*/ 513 h 537"/>
                <a:gd name="T88" fmla="*/ 154 w 504"/>
                <a:gd name="T89" fmla="*/ 507 h 537"/>
                <a:gd name="T90" fmla="*/ 121 w 504"/>
                <a:gd name="T91" fmla="*/ 502 h 537"/>
                <a:gd name="T92" fmla="*/ 92 w 504"/>
                <a:gd name="T93" fmla="*/ 499 h 537"/>
                <a:gd name="T94" fmla="*/ 64 w 504"/>
                <a:gd name="T95" fmla="*/ 497 h 537"/>
                <a:gd name="T96" fmla="*/ 42 w 504"/>
                <a:gd name="T97" fmla="*/ 497 h 537"/>
                <a:gd name="T98" fmla="*/ 23 w 504"/>
                <a:gd name="T99" fmla="*/ 497 h 537"/>
                <a:gd name="T100" fmla="*/ 11 w 504"/>
                <a:gd name="T101" fmla="*/ 497 h 537"/>
                <a:gd name="T102" fmla="*/ 2 w 504"/>
                <a:gd name="T103" fmla="*/ 493 h 537"/>
                <a:gd name="T104" fmla="*/ 7 w 504"/>
                <a:gd name="T105" fmla="*/ 469 h 537"/>
                <a:gd name="T106" fmla="*/ 25 w 504"/>
                <a:gd name="T107" fmla="*/ 365 h 537"/>
                <a:gd name="T108" fmla="*/ 32 w 504"/>
                <a:gd name="T109" fmla="*/ 233 h 537"/>
                <a:gd name="T110" fmla="*/ 29 w 504"/>
                <a:gd name="T111" fmla="*/ 155 h 537"/>
                <a:gd name="T112" fmla="*/ 33 w 504"/>
                <a:gd name="T113" fmla="*/ 0 h 53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04"/>
                <a:gd name="T172" fmla="*/ 0 h 537"/>
                <a:gd name="T173" fmla="*/ 504 w 504"/>
                <a:gd name="T174" fmla="*/ 537 h 53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04" h="537">
                  <a:moveTo>
                    <a:pt x="40" y="45"/>
                  </a:moveTo>
                  <a:lnTo>
                    <a:pt x="42" y="101"/>
                  </a:lnTo>
                  <a:lnTo>
                    <a:pt x="44" y="159"/>
                  </a:lnTo>
                  <a:lnTo>
                    <a:pt x="47" y="211"/>
                  </a:lnTo>
                  <a:lnTo>
                    <a:pt x="48" y="243"/>
                  </a:lnTo>
                  <a:lnTo>
                    <a:pt x="47" y="284"/>
                  </a:lnTo>
                  <a:lnTo>
                    <a:pt x="43" y="353"/>
                  </a:lnTo>
                  <a:lnTo>
                    <a:pt x="37" y="421"/>
                  </a:lnTo>
                  <a:lnTo>
                    <a:pt x="29" y="462"/>
                  </a:lnTo>
                  <a:lnTo>
                    <a:pt x="25" y="469"/>
                  </a:lnTo>
                  <a:lnTo>
                    <a:pt x="26" y="473"/>
                  </a:lnTo>
                  <a:lnTo>
                    <a:pt x="29" y="475"/>
                  </a:lnTo>
                  <a:lnTo>
                    <a:pt x="30" y="475"/>
                  </a:lnTo>
                  <a:lnTo>
                    <a:pt x="54" y="475"/>
                  </a:lnTo>
                  <a:lnTo>
                    <a:pt x="78" y="478"/>
                  </a:lnTo>
                  <a:lnTo>
                    <a:pt x="102" y="479"/>
                  </a:lnTo>
                  <a:lnTo>
                    <a:pt x="125" y="482"/>
                  </a:lnTo>
                  <a:lnTo>
                    <a:pt x="148" y="486"/>
                  </a:lnTo>
                  <a:lnTo>
                    <a:pt x="170" y="489"/>
                  </a:lnTo>
                  <a:lnTo>
                    <a:pt x="190" y="493"/>
                  </a:lnTo>
                  <a:lnTo>
                    <a:pt x="209" y="497"/>
                  </a:lnTo>
                  <a:lnTo>
                    <a:pt x="227" y="502"/>
                  </a:lnTo>
                  <a:lnTo>
                    <a:pt x="243" y="506"/>
                  </a:lnTo>
                  <a:lnTo>
                    <a:pt x="257" y="510"/>
                  </a:lnTo>
                  <a:lnTo>
                    <a:pt x="268" y="513"/>
                  </a:lnTo>
                  <a:lnTo>
                    <a:pt x="278" y="516"/>
                  </a:lnTo>
                  <a:lnTo>
                    <a:pt x="285" y="517"/>
                  </a:lnTo>
                  <a:lnTo>
                    <a:pt x="290" y="520"/>
                  </a:lnTo>
                  <a:lnTo>
                    <a:pt x="291" y="520"/>
                  </a:lnTo>
                  <a:lnTo>
                    <a:pt x="309" y="491"/>
                  </a:lnTo>
                  <a:lnTo>
                    <a:pt x="321" y="469"/>
                  </a:lnTo>
                  <a:lnTo>
                    <a:pt x="333" y="456"/>
                  </a:lnTo>
                  <a:lnTo>
                    <a:pt x="339" y="449"/>
                  </a:lnTo>
                  <a:lnTo>
                    <a:pt x="344" y="445"/>
                  </a:lnTo>
                  <a:lnTo>
                    <a:pt x="348" y="445"/>
                  </a:lnTo>
                  <a:lnTo>
                    <a:pt x="349" y="445"/>
                  </a:lnTo>
                  <a:lnTo>
                    <a:pt x="349" y="446"/>
                  </a:lnTo>
                  <a:lnTo>
                    <a:pt x="362" y="465"/>
                  </a:lnTo>
                  <a:lnTo>
                    <a:pt x="371" y="482"/>
                  </a:lnTo>
                  <a:lnTo>
                    <a:pt x="377" y="494"/>
                  </a:lnTo>
                  <a:lnTo>
                    <a:pt x="380" y="499"/>
                  </a:lnTo>
                  <a:lnTo>
                    <a:pt x="409" y="496"/>
                  </a:lnTo>
                  <a:lnTo>
                    <a:pt x="432" y="493"/>
                  </a:lnTo>
                  <a:lnTo>
                    <a:pt x="448" y="492"/>
                  </a:lnTo>
                  <a:lnTo>
                    <a:pt x="459" y="491"/>
                  </a:lnTo>
                  <a:lnTo>
                    <a:pt x="466" y="489"/>
                  </a:lnTo>
                  <a:lnTo>
                    <a:pt x="470" y="489"/>
                  </a:lnTo>
                  <a:lnTo>
                    <a:pt x="472" y="489"/>
                  </a:lnTo>
                  <a:lnTo>
                    <a:pt x="481" y="301"/>
                  </a:lnTo>
                  <a:lnTo>
                    <a:pt x="487" y="162"/>
                  </a:lnTo>
                  <a:lnTo>
                    <a:pt x="492" y="76"/>
                  </a:lnTo>
                  <a:lnTo>
                    <a:pt x="494" y="47"/>
                  </a:lnTo>
                  <a:lnTo>
                    <a:pt x="504" y="59"/>
                  </a:lnTo>
                  <a:lnTo>
                    <a:pt x="502" y="93"/>
                  </a:lnTo>
                  <a:lnTo>
                    <a:pt x="499" y="188"/>
                  </a:lnTo>
                  <a:lnTo>
                    <a:pt x="492" y="331"/>
                  </a:lnTo>
                  <a:lnTo>
                    <a:pt x="485" y="512"/>
                  </a:lnTo>
                  <a:lnTo>
                    <a:pt x="481" y="512"/>
                  </a:lnTo>
                  <a:lnTo>
                    <a:pt x="472" y="512"/>
                  </a:lnTo>
                  <a:lnTo>
                    <a:pt x="457" y="512"/>
                  </a:lnTo>
                  <a:lnTo>
                    <a:pt x="440" y="513"/>
                  </a:lnTo>
                  <a:lnTo>
                    <a:pt x="423" y="515"/>
                  </a:lnTo>
                  <a:lnTo>
                    <a:pt x="405" y="516"/>
                  </a:lnTo>
                  <a:lnTo>
                    <a:pt x="389" y="518"/>
                  </a:lnTo>
                  <a:lnTo>
                    <a:pt x="377" y="521"/>
                  </a:lnTo>
                  <a:lnTo>
                    <a:pt x="375" y="516"/>
                  </a:lnTo>
                  <a:lnTo>
                    <a:pt x="370" y="503"/>
                  </a:lnTo>
                  <a:lnTo>
                    <a:pt x="361" y="484"/>
                  </a:lnTo>
                  <a:lnTo>
                    <a:pt x="348" y="463"/>
                  </a:lnTo>
                  <a:lnTo>
                    <a:pt x="347" y="464"/>
                  </a:lnTo>
                  <a:lnTo>
                    <a:pt x="342" y="469"/>
                  </a:lnTo>
                  <a:lnTo>
                    <a:pt x="335" y="475"/>
                  </a:lnTo>
                  <a:lnTo>
                    <a:pt x="329" y="484"/>
                  </a:lnTo>
                  <a:lnTo>
                    <a:pt x="321" y="496"/>
                  </a:lnTo>
                  <a:lnTo>
                    <a:pt x="314" y="507"/>
                  </a:lnTo>
                  <a:lnTo>
                    <a:pt x="309" y="520"/>
                  </a:lnTo>
                  <a:lnTo>
                    <a:pt x="305" y="534"/>
                  </a:lnTo>
                  <a:lnTo>
                    <a:pt x="304" y="535"/>
                  </a:lnTo>
                  <a:lnTo>
                    <a:pt x="301" y="536"/>
                  </a:lnTo>
                  <a:lnTo>
                    <a:pt x="296" y="537"/>
                  </a:lnTo>
                  <a:lnTo>
                    <a:pt x="286" y="537"/>
                  </a:lnTo>
                  <a:lnTo>
                    <a:pt x="271" y="535"/>
                  </a:lnTo>
                  <a:lnTo>
                    <a:pt x="251" y="530"/>
                  </a:lnTo>
                  <a:lnTo>
                    <a:pt x="221" y="522"/>
                  </a:lnTo>
                  <a:lnTo>
                    <a:pt x="205" y="517"/>
                  </a:lnTo>
                  <a:lnTo>
                    <a:pt x="189" y="513"/>
                  </a:lnTo>
                  <a:lnTo>
                    <a:pt x="171" y="510"/>
                  </a:lnTo>
                  <a:lnTo>
                    <a:pt x="154" y="507"/>
                  </a:lnTo>
                  <a:lnTo>
                    <a:pt x="138" y="505"/>
                  </a:lnTo>
                  <a:lnTo>
                    <a:pt x="121" y="502"/>
                  </a:lnTo>
                  <a:lnTo>
                    <a:pt x="106" y="501"/>
                  </a:lnTo>
                  <a:lnTo>
                    <a:pt x="92" y="499"/>
                  </a:lnTo>
                  <a:lnTo>
                    <a:pt x="77" y="498"/>
                  </a:lnTo>
                  <a:lnTo>
                    <a:pt x="64" y="497"/>
                  </a:lnTo>
                  <a:lnTo>
                    <a:pt x="52" y="497"/>
                  </a:lnTo>
                  <a:lnTo>
                    <a:pt x="42" y="497"/>
                  </a:lnTo>
                  <a:lnTo>
                    <a:pt x="32" y="497"/>
                  </a:lnTo>
                  <a:lnTo>
                    <a:pt x="23" y="497"/>
                  </a:lnTo>
                  <a:lnTo>
                    <a:pt x="16" y="497"/>
                  </a:lnTo>
                  <a:lnTo>
                    <a:pt x="11" y="497"/>
                  </a:lnTo>
                  <a:lnTo>
                    <a:pt x="7" y="497"/>
                  </a:lnTo>
                  <a:lnTo>
                    <a:pt x="2" y="493"/>
                  </a:lnTo>
                  <a:lnTo>
                    <a:pt x="0" y="486"/>
                  </a:lnTo>
                  <a:lnTo>
                    <a:pt x="7" y="469"/>
                  </a:lnTo>
                  <a:lnTo>
                    <a:pt x="19" y="430"/>
                  </a:lnTo>
                  <a:lnTo>
                    <a:pt x="25" y="365"/>
                  </a:lnTo>
                  <a:lnTo>
                    <a:pt x="29" y="295"/>
                  </a:lnTo>
                  <a:lnTo>
                    <a:pt x="32" y="233"/>
                  </a:lnTo>
                  <a:lnTo>
                    <a:pt x="30" y="197"/>
                  </a:lnTo>
                  <a:lnTo>
                    <a:pt x="29" y="155"/>
                  </a:lnTo>
                  <a:lnTo>
                    <a:pt x="29" y="93"/>
                  </a:lnTo>
                  <a:lnTo>
                    <a:pt x="33" y="0"/>
                  </a:lnTo>
                  <a:lnTo>
                    <a:pt x="40" y="4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29" name="Freeform 244"/>
            <p:cNvSpPr>
              <a:spLocks/>
            </p:cNvSpPr>
            <p:nvPr/>
          </p:nvSpPr>
          <p:spPr bwMode="auto">
            <a:xfrm>
              <a:off x="4823" y="3726"/>
              <a:ext cx="75" cy="412"/>
            </a:xfrm>
            <a:custGeom>
              <a:avLst/>
              <a:gdLst>
                <a:gd name="T0" fmla="*/ 75 w 75"/>
                <a:gd name="T1" fmla="*/ 1 h 412"/>
                <a:gd name="T2" fmla="*/ 71 w 75"/>
                <a:gd name="T3" fmla="*/ 5 h 412"/>
                <a:gd name="T4" fmla="*/ 61 w 75"/>
                <a:gd name="T5" fmla="*/ 14 h 412"/>
                <a:gd name="T6" fmla="*/ 50 w 75"/>
                <a:gd name="T7" fmla="*/ 26 h 412"/>
                <a:gd name="T8" fmla="*/ 40 w 75"/>
                <a:gd name="T9" fmla="*/ 41 h 412"/>
                <a:gd name="T10" fmla="*/ 37 w 75"/>
                <a:gd name="T11" fmla="*/ 48 h 412"/>
                <a:gd name="T12" fmla="*/ 38 w 75"/>
                <a:gd name="T13" fmla="*/ 51 h 412"/>
                <a:gd name="T14" fmla="*/ 42 w 75"/>
                <a:gd name="T15" fmla="*/ 55 h 412"/>
                <a:gd name="T16" fmla="*/ 47 w 75"/>
                <a:gd name="T17" fmla="*/ 59 h 412"/>
                <a:gd name="T18" fmla="*/ 51 w 75"/>
                <a:gd name="T19" fmla="*/ 63 h 412"/>
                <a:gd name="T20" fmla="*/ 52 w 75"/>
                <a:gd name="T21" fmla="*/ 67 h 412"/>
                <a:gd name="T22" fmla="*/ 51 w 75"/>
                <a:gd name="T23" fmla="*/ 73 h 412"/>
                <a:gd name="T24" fmla="*/ 43 w 75"/>
                <a:gd name="T25" fmla="*/ 81 h 412"/>
                <a:gd name="T26" fmla="*/ 30 w 75"/>
                <a:gd name="T27" fmla="*/ 132 h 412"/>
                <a:gd name="T28" fmla="*/ 26 w 75"/>
                <a:gd name="T29" fmla="*/ 230 h 412"/>
                <a:gd name="T30" fmla="*/ 24 w 75"/>
                <a:gd name="T31" fmla="*/ 335 h 412"/>
                <a:gd name="T32" fmla="*/ 19 w 75"/>
                <a:gd name="T33" fmla="*/ 412 h 412"/>
                <a:gd name="T34" fmla="*/ 0 w 75"/>
                <a:gd name="T35" fmla="*/ 412 h 412"/>
                <a:gd name="T36" fmla="*/ 3 w 75"/>
                <a:gd name="T37" fmla="*/ 384 h 412"/>
                <a:gd name="T38" fmla="*/ 11 w 75"/>
                <a:gd name="T39" fmla="*/ 312 h 412"/>
                <a:gd name="T40" fmla="*/ 17 w 75"/>
                <a:gd name="T41" fmla="*/ 208 h 412"/>
                <a:gd name="T42" fmla="*/ 19 w 75"/>
                <a:gd name="T43" fmla="*/ 88 h 412"/>
                <a:gd name="T44" fmla="*/ 23 w 75"/>
                <a:gd name="T45" fmla="*/ 82 h 412"/>
                <a:gd name="T46" fmla="*/ 31 w 75"/>
                <a:gd name="T47" fmla="*/ 74 h 412"/>
                <a:gd name="T48" fmla="*/ 36 w 75"/>
                <a:gd name="T49" fmla="*/ 65 h 412"/>
                <a:gd name="T50" fmla="*/ 31 w 75"/>
                <a:gd name="T51" fmla="*/ 50 h 412"/>
                <a:gd name="T52" fmla="*/ 31 w 75"/>
                <a:gd name="T53" fmla="*/ 36 h 412"/>
                <a:gd name="T54" fmla="*/ 40 w 75"/>
                <a:gd name="T55" fmla="*/ 20 h 412"/>
                <a:gd name="T56" fmla="*/ 51 w 75"/>
                <a:gd name="T57" fmla="*/ 6 h 412"/>
                <a:gd name="T58" fmla="*/ 56 w 75"/>
                <a:gd name="T59" fmla="*/ 0 h 412"/>
                <a:gd name="T60" fmla="*/ 75 w 75"/>
                <a:gd name="T61" fmla="*/ 1 h 41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75"/>
                <a:gd name="T94" fmla="*/ 0 h 412"/>
                <a:gd name="T95" fmla="*/ 75 w 75"/>
                <a:gd name="T96" fmla="*/ 412 h 412"/>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75" h="412">
                  <a:moveTo>
                    <a:pt x="75" y="1"/>
                  </a:moveTo>
                  <a:lnTo>
                    <a:pt x="71" y="5"/>
                  </a:lnTo>
                  <a:lnTo>
                    <a:pt x="61" y="14"/>
                  </a:lnTo>
                  <a:lnTo>
                    <a:pt x="50" y="26"/>
                  </a:lnTo>
                  <a:lnTo>
                    <a:pt x="40" y="41"/>
                  </a:lnTo>
                  <a:lnTo>
                    <a:pt x="37" y="48"/>
                  </a:lnTo>
                  <a:lnTo>
                    <a:pt x="38" y="51"/>
                  </a:lnTo>
                  <a:lnTo>
                    <a:pt x="42" y="55"/>
                  </a:lnTo>
                  <a:lnTo>
                    <a:pt x="47" y="59"/>
                  </a:lnTo>
                  <a:lnTo>
                    <a:pt x="51" y="63"/>
                  </a:lnTo>
                  <a:lnTo>
                    <a:pt x="52" y="67"/>
                  </a:lnTo>
                  <a:lnTo>
                    <a:pt x="51" y="73"/>
                  </a:lnTo>
                  <a:lnTo>
                    <a:pt x="43" y="81"/>
                  </a:lnTo>
                  <a:lnTo>
                    <a:pt x="30" y="132"/>
                  </a:lnTo>
                  <a:lnTo>
                    <a:pt x="26" y="230"/>
                  </a:lnTo>
                  <a:lnTo>
                    <a:pt x="24" y="335"/>
                  </a:lnTo>
                  <a:lnTo>
                    <a:pt x="19" y="412"/>
                  </a:lnTo>
                  <a:lnTo>
                    <a:pt x="0" y="412"/>
                  </a:lnTo>
                  <a:lnTo>
                    <a:pt x="3" y="384"/>
                  </a:lnTo>
                  <a:lnTo>
                    <a:pt x="11" y="312"/>
                  </a:lnTo>
                  <a:lnTo>
                    <a:pt x="17" y="208"/>
                  </a:lnTo>
                  <a:lnTo>
                    <a:pt x="19" y="88"/>
                  </a:lnTo>
                  <a:lnTo>
                    <a:pt x="23" y="82"/>
                  </a:lnTo>
                  <a:lnTo>
                    <a:pt x="31" y="74"/>
                  </a:lnTo>
                  <a:lnTo>
                    <a:pt x="36" y="65"/>
                  </a:lnTo>
                  <a:lnTo>
                    <a:pt x="31" y="50"/>
                  </a:lnTo>
                  <a:lnTo>
                    <a:pt x="31" y="36"/>
                  </a:lnTo>
                  <a:lnTo>
                    <a:pt x="40" y="20"/>
                  </a:lnTo>
                  <a:lnTo>
                    <a:pt x="51" y="6"/>
                  </a:lnTo>
                  <a:lnTo>
                    <a:pt x="56" y="0"/>
                  </a:lnTo>
                  <a:lnTo>
                    <a:pt x="75"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30" name="Freeform 245"/>
            <p:cNvSpPr>
              <a:spLocks/>
            </p:cNvSpPr>
            <p:nvPr/>
          </p:nvSpPr>
          <p:spPr bwMode="auto">
            <a:xfrm>
              <a:off x="4699" y="3741"/>
              <a:ext cx="102" cy="400"/>
            </a:xfrm>
            <a:custGeom>
              <a:avLst/>
              <a:gdLst>
                <a:gd name="T0" fmla="*/ 12 w 102"/>
                <a:gd name="T1" fmla="*/ 400 h 400"/>
                <a:gd name="T2" fmla="*/ 26 w 102"/>
                <a:gd name="T3" fmla="*/ 292 h 400"/>
                <a:gd name="T4" fmla="*/ 33 w 102"/>
                <a:gd name="T5" fmla="*/ 214 h 400"/>
                <a:gd name="T6" fmla="*/ 38 w 102"/>
                <a:gd name="T7" fmla="*/ 160 h 400"/>
                <a:gd name="T8" fmla="*/ 41 w 102"/>
                <a:gd name="T9" fmla="*/ 125 h 400"/>
                <a:gd name="T10" fmla="*/ 41 w 102"/>
                <a:gd name="T11" fmla="*/ 106 h 400"/>
                <a:gd name="T12" fmla="*/ 41 w 102"/>
                <a:gd name="T13" fmla="*/ 96 h 400"/>
                <a:gd name="T14" fmla="*/ 43 w 102"/>
                <a:gd name="T15" fmla="*/ 92 h 400"/>
                <a:gd name="T16" fmla="*/ 47 w 102"/>
                <a:gd name="T17" fmla="*/ 88 h 400"/>
                <a:gd name="T18" fmla="*/ 54 w 102"/>
                <a:gd name="T19" fmla="*/ 81 h 400"/>
                <a:gd name="T20" fmla="*/ 52 w 102"/>
                <a:gd name="T21" fmla="*/ 78 h 400"/>
                <a:gd name="T22" fmla="*/ 48 w 102"/>
                <a:gd name="T23" fmla="*/ 76 h 400"/>
                <a:gd name="T24" fmla="*/ 47 w 102"/>
                <a:gd name="T25" fmla="*/ 72 h 400"/>
                <a:gd name="T26" fmla="*/ 48 w 102"/>
                <a:gd name="T27" fmla="*/ 66 h 400"/>
                <a:gd name="T28" fmla="*/ 52 w 102"/>
                <a:gd name="T29" fmla="*/ 62 h 400"/>
                <a:gd name="T30" fmla="*/ 56 w 102"/>
                <a:gd name="T31" fmla="*/ 59 h 400"/>
                <a:gd name="T32" fmla="*/ 61 w 102"/>
                <a:gd name="T33" fmla="*/ 59 h 400"/>
                <a:gd name="T34" fmla="*/ 71 w 102"/>
                <a:gd name="T35" fmla="*/ 59 h 400"/>
                <a:gd name="T36" fmla="*/ 83 w 102"/>
                <a:gd name="T37" fmla="*/ 59 h 400"/>
                <a:gd name="T38" fmla="*/ 92 w 102"/>
                <a:gd name="T39" fmla="*/ 57 h 400"/>
                <a:gd name="T40" fmla="*/ 98 w 102"/>
                <a:gd name="T41" fmla="*/ 52 h 400"/>
                <a:gd name="T42" fmla="*/ 100 w 102"/>
                <a:gd name="T43" fmla="*/ 47 h 400"/>
                <a:gd name="T44" fmla="*/ 100 w 102"/>
                <a:gd name="T45" fmla="*/ 44 h 400"/>
                <a:gd name="T46" fmla="*/ 97 w 102"/>
                <a:gd name="T47" fmla="*/ 44 h 400"/>
                <a:gd name="T48" fmla="*/ 88 w 102"/>
                <a:gd name="T49" fmla="*/ 47 h 400"/>
                <a:gd name="T50" fmla="*/ 78 w 102"/>
                <a:gd name="T51" fmla="*/ 49 h 400"/>
                <a:gd name="T52" fmla="*/ 69 w 102"/>
                <a:gd name="T53" fmla="*/ 49 h 400"/>
                <a:gd name="T54" fmla="*/ 62 w 102"/>
                <a:gd name="T55" fmla="*/ 48 h 400"/>
                <a:gd name="T56" fmla="*/ 60 w 102"/>
                <a:gd name="T57" fmla="*/ 48 h 400"/>
                <a:gd name="T58" fmla="*/ 60 w 102"/>
                <a:gd name="T59" fmla="*/ 47 h 400"/>
                <a:gd name="T60" fmla="*/ 60 w 102"/>
                <a:gd name="T61" fmla="*/ 43 h 400"/>
                <a:gd name="T62" fmla="*/ 61 w 102"/>
                <a:gd name="T63" fmla="*/ 38 h 400"/>
                <a:gd name="T64" fmla="*/ 67 w 102"/>
                <a:gd name="T65" fmla="*/ 33 h 400"/>
                <a:gd name="T66" fmla="*/ 78 w 102"/>
                <a:gd name="T67" fmla="*/ 28 h 400"/>
                <a:gd name="T68" fmla="*/ 89 w 102"/>
                <a:gd name="T69" fmla="*/ 20 h 400"/>
                <a:gd name="T70" fmla="*/ 98 w 102"/>
                <a:gd name="T71" fmla="*/ 14 h 400"/>
                <a:gd name="T72" fmla="*/ 102 w 102"/>
                <a:gd name="T73" fmla="*/ 6 h 400"/>
                <a:gd name="T74" fmla="*/ 100 w 102"/>
                <a:gd name="T75" fmla="*/ 1 h 400"/>
                <a:gd name="T76" fmla="*/ 98 w 102"/>
                <a:gd name="T77" fmla="*/ 0 h 400"/>
                <a:gd name="T78" fmla="*/ 94 w 102"/>
                <a:gd name="T79" fmla="*/ 1 h 400"/>
                <a:gd name="T80" fmla="*/ 86 w 102"/>
                <a:gd name="T81" fmla="*/ 6 h 400"/>
                <a:gd name="T82" fmla="*/ 81 w 102"/>
                <a:gd name="T83" fmla="*/ 10 h 400"/>
                <a:gd name="T84" fmla="*/ 76 w 102"/>
                <a:gd name="T85" fmla="*/ 12 h 400"/>
                <a:gd name="T86" fmla="*/ 71 w 102"/>
                <a:gd name="T87" fmla="*/ 16 h 400"/>
                <a:gd name="T88" fmla="*/ 65 w 102"/>
                <a:gd name="T89" fmla="*/ 19 h 400"/>
                <a:gd name="T90" fmla="*/ 59 w 102"/>
                <a:gd name="T91" fmla="*/ 23 h 400"/>
                <a:gd name="T92" fmla="*/ 54 w 102"/>
                <a:gd name="T93" fmla="*/ 26 h 400"/>
                <a:gd name="T94" fmla="*/ 50 w 102"/>
                <a:gd name="T95" fmla="*/ 29 h 400"/>
                <a:gd name="T96" fmla="*/ 46 w 102"/>
                <a:gd name="T97" fmla="*/ 33 h 400"/>
                <a:gd name="T98" fmla="*/ 37 w 102"/>
                <a:gd name="T99" fmla="*/ 42 h 400"/>
                <a:gd name="T100" fmla="*/ 35 w 102"/>
                <a:gd name="T101" fmla="*/ 49 h 400"/>
                <a:gd name="T102" fmla="*/ 33 w 102"/>
                <a:gd name="T103" fmla="*/ 55 h 400"/>
                <a:gd name="T104" fmla="*/ 33 w 102"/>
                <a:gd name="T105" fmla="*/ 58 h 400"/>
                <a:gd name="T106" fmla="*/ 29 w 102"/>
                <a:gd name="T107" fmla="*/ 96 h 400"/>
                <a:gd name="T108" fmla="*/ 19 w 102"/>
                <a:gd name="T109" fmla="*/ 186 h 400"/>
                <a:gd name="T110" fmla="*/ 8 w 102"/>
                <a:gd name="T111" fmla="*/ 298 h 400"/>
                <a:gd name="T112" fmla="*/ 0 w 102"/>
                <a:gd name="T113" fmla="*/ 398 h 400"/>
                <a:gd name="T114" fmla="*/ 12 w 102"/>
                <a:gd name="T115" fmla="*/ 400 h 4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2"/>
                <a:gd name="T175" fmla="*/ 0 h 400"/>
                <a:gd name="T176" fmla="*/ 102 w 102"/>
                <a:gd name="T177" fmla="*/ 400 h 4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2" h="400">
                  <a:moveTo>
                    <a:pt x="12" y="400"/>
                  </a:moveTo>
                  <a:lnTo>
                    <a:pt x="26" y="292"/>
                  </a:lnTo>
                  <a:lnTo>
                    <a:pt x="33" y="214"/>
                  </a:lnTo>
                  <a:lnTo>
                    <a:pt x="38" y="160"/>
                  </a:lnTo>
                  <a:lnTo>
                    <a:pt x="41" y="125"/>
                  </a:lnTo>
                  <a:lnTo>
                    <a:pt x="41" y="106"/>
                  </a:lnTo>
                  <a:lnTo>
                    <a:pt x="41" y="96"/>
                  </a:lnTo>
                  <a:lnTo>
                    <a:pt x="43" y="92"/>
                  </a:lnTo>
                  <a:lnTo>
                    <a:pt x="47" y="88"/>
                  </a:lnTo>
                  <a:lnTo>
                    <a:pt x="54" y="81"/>
                  </a:lnTo>
                  <a:lnTo>
                    <a:pt x="52" y="78"/>
                  </a:lnTo>
                  <a:lnTo>
                    <a:pt x="48" y="76"/>
                  </a:lnTo>
                  <a:lnTo>
                    <a:pt x="47" y="72"/>
                  </a:lnTo>
                  <a:lnTo>
                    <a:pt x="48" y="66"/>
                  </a:lnTo>
                  <a:lnTo>
                    <a:pt x="52" y="62"/>
                  </a:lnTo>
                  <a:lnTo>
                    <a:pt x="56" y="59"/>
                  </a:lnTo>
                  <a:lnTo>
                    <a:pt x="61" y="59"/>
                  </a:lnTo>
                  <a:lnTo>
                    <a:pt x="71" y="59"/>
                  </a:lnTo>
                  <a:lnTo>
                    <a:pt x="83" y="59"/>
                  </a:lnTo>
                  <a:lnTo>
                    <a:pt x="92" y="57"/>
                  </a:lnTo>
                  <a:lnTo>
                    <a:pt x="98" y="52"/>
                  </a:lnTo>
                  <a:lnTo>
                    <a:pt x="100" y="47"/>
                  </a:lnTo>
                  <a:lnTo>
                    <a:pt x="100" y="44"/>
                  </a:lnTo>
                  <a:lnTo>
                    <a:pt x="97" y="44"/>
                  </a:lnTo>
                  <a:lnTo>
                    <a:pt x="88" y="47"/>
                  </a:lnTo>
                  <a:lnTo>
                    <a:pt x="78" y="49"/>
                  </a:lnTo>
                  <a:lnTo>
                    <a:pt x="69" y="49"/>
                  </a:lnTo>
                  <a:lnTo>
                    <a:pt x="62" y="48"/>
                  </a:lnTo>
                  <a:lnTo>
                    <a:pt x="60" y="48"/>
                  </a:lnTo>
                  <a:lnTo>
                    <a:pt x="60" y="47"/>
                  </a:lnTo>
                  <a:lnTo>
                    <a:pt x="60" y="43"/>
                  </a:lnTo>
                  <a:lnTo>
                    <a:pt x="61" y="38"/>
                  </a:lnTo>
                  <a:lnTo>
                    <a:pt x="67" y="33"/>
                  </a:lnTo>
                  <a:lnTo>
                    <a:pt x="78" y="28"/>
                  </a:lnTo>
                  <a:lnTo>
                    <a:pt x="89" y="20"/>
                  </a:lnTo>
                  <a:lnTo>
                    <a:pt x="98" y="14"/>
                  </a:lnTo>
                  <a:lnTo>
                    <a:pt x="102" y="6"/>
                  </a:lnTo>
                  <a:lnTo>
                    <a:pt x="100" y="1"/>
                  </a:lnTo>
                  <a:lnTo>
                    <a:pt x="98" y="0"/>
                  </a:lnTo>
                  <a:lnTo>
                    <a:pt x="94" y="1"/>
                  </a:lnTo>
                  <a:lnTo>
                    <a:pt x="86" y="6"/>
                  </a:lnTo>
                  <a:lnTo>
                    <a:pt x="81" y="10"/>
                  </a:lnTo>
                  <a:lnTo>
                    <a:pt x="76" y="12"/>
                  </a:lnTo>
                  <a:lnTo>
                    <a:pt x="71" y="16"/>
                  </a:lnTo>
                  <a:lnTo>
                    <a:pt x="65" y="19"/>
                  </a:lnTo>
                  <a:lnTo>
                    <a:pt x="59" y="23"/>
                  </a:lnTo>
                  <a:lnTo>
                    <a:pt x="54" y="26"/>
                  </a:lnTo>
                  <a:lnTo>
                    <a:pt x="50" y="29"/>
                  </a:lnTo>
                  <a:lnTo>
                    <a:pt x="46" y="33"/>
                  </a:lnTo>
                  <a:lnTo>
                    <a:pt x="37" y="42"/>
                  </a:lnTo>
                  <a:lnTo>
                    <a:pt x="35" y="49"/>
                  </a:lnTo>
                  <a:lnTo>
                    <a:pt x="33" y="55"/>
                  </a:lnTo>
                  <a:lnTo>
                    <a:pt x="33" y="58"/>
                  </a:lnTo>
                  <a:lnTo>
                    <a:pt x="29" y="96"/>
                  </a:lnTo>
                  <a:lnTo>
                    <a:pt x="19" y="186"/>
                  </a:lnTo>
                  <a:lnTo>
                    <a:pt x="8" y="298"/>
                  </a:lnTo>
                  <a:lnTo>
                    <a:pt x="0" y="398"/>
                  </a:lnTo>
                  <a:lnTo>
                    <a:pt x="12" y="4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31" name="Freeform 246"/>
            <p:cNvSpPr>
              <a:spLocks/>
            </p:cNvSpPr>
            <p:nvPr/>
          </p:nvSpPr>
          <p:spPr bwMode="auto">
            <a:xfrm>
              <a:off x="4497" y="3707"/>
              <a:ext cx="48" cy="442"/>
            </a:xfrm>
            <a:custGeom>
              <a:avLst/>
              <a:gdLst>
                <a:gd name="T0" fmla="*/ 39 w 48"/>
                <a:gd name="T1" fmla="*/ 2 h 442"/>
                <a:gd name="T2" fmla="*/ 37 w 48"/>
                <a:gd name="T3" fmla="*/ 6 h 442"/>
                <a:gd name="T4" fmla="*/ 33 w 48"/>
                <a:gd name="T5" fmla="*/ 16 h 442"/>
                <a:gd name="T6" fmla="*/ 30 w 48"/>
                <a:gd name="T7" fmla="*/ 29 h 442"/>
                <a:gd name="T8" fmla="*/ 34 w 48"/>
                <a:gd name="T9" fmla="*/ 39 h 442"/>
                <a:gd name="T10" fmla="*/ 39 w 48"/>
                <a:gd name="T11" fmla="*/ 43 h 442"/>
                <a:gd name="T12" fmla="*/ 44 w 48"/>
                <a:gd name="T13" fmla="*/ 49 h 442"/>
                <a:gd name="T14" fmla="*/ 48 w 48"/>
                <a:gd name="T15" fmla="*/ 59 h 442"/>
                <a:gd name="T16" fmla="*/ 44 w 48"/>
                <a:gd name="T17" fmla="*/ 73 h 442"/>
                <a:gd name="T18" fmla="*/ 33 w 48"/>
                <a:gd name="T19" fmla="*/ 148 h 442"/>
                <a:gd name="T20" fmla="*/ 26 w 48"/>
                <a:gd name="T21" fmla="*/ 273 h 442"/>
                <a:gd name="T22" fmla="*/ 23 w 48"/>
                <a:gd name="T23" fmla="*/ 391 h 442"/>
                <a:gd name="T24" fmla="*/ 21 w 48"/>
                <a:gd name="T25" fmla="*/ 442 h 442"/>
                <a:gd name="T26" fmla="*/ 0 w 48"/>
                <a:gd name="T27" fmla="*/ 441 h 442"/>
                <a:gd name="T28" fmla="*/ 1 w 48"/>
                <a:gd name="T29" fmla="*/ 297 h 442"/>
                <a:gd name="T30" fmla="*/ 7 w 48"/>
                <a:gd name="T31" fmla="*/ 181 h 442"/>
                <a:gd name="T32" fmla="*/ 15 w 48"/>
                <a:gd name="T33" fmla="*/ 102 h 442"/>
                <a:gd name="T34" fmla="*/ 19 w 48"/>
                <a:gd name="T35" fmla="*/ 69 h 442"/>
                <a:gd name="T36" fmla="*/ 21 w 48"/>
                <a:gd name="T37" fmla="*/ 64 h 442"/>
                <a:gd name="T38" fmla="*/ 23 w 48"/>
                <a:gd name="T39" fmla="*/ 60 h 442"/>
                <a:gd name="T40" fmla="*/ 24 w 48"/>
                <a:gd name="T41" fmla="*/ 57 h 442"/>
                <a:gd name="T42" fmla="*/ 21 w 48"/>
                <a:gd name="T43" fmla="*/ 51 h 442"/>
                <a:gd name="T44" fmla="*/ 15 w 48"/>
                <a:gd name="T45" fmla="*/ 34 h 442"/>
                <a:gd name="T46" fmla="*/ 12 w 48"/>
                <a:gd name="T47" fmla="*/ 17 h 442"/>
                <a:gd name="T48" fmla="*/ 14 w 48"/>
                <a:gd name="T49" fmla="*/ 5 h 442"/>
                <a:gd name="T50" fmla="*/ 14 w 48"/>
                <a:gd name="T51" fmla="*/ 0 h 442"/>
                <a:gd name="T52" fmla="*/ 39 w 48"/>
                <a:gd name="T53" fmla="*/ 2 h 44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8"/>
                <a:gd name="T82" fmla="*/ 0 h 442"/>
                <a:gd name="T83" fmla="*/ 48 w 48"/>
                <a:gd name="T84" fmla="*/ 442 h 44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8" h="442">
                  <a:moveTo>
                    <a:pt x="39" y="2"/>
                  </a:moveTo>
                  <a:lnTo>
                    <a:pt x="37" y="6"/>
                  </a:lnTo>
                  <a:lnTo>
                    <a:pt x="33" y="16"/>
                  </a:lnTo>
                  <a:lnTo>
                    <a:pt x="30" y="29"/>
                  </a:lnTo>
                  <a:lnTo>
                    <a:pt x="34" y="39"/>
                  </a:lnTo>
                  <a:lnTo>
                    <a:pt x="39" y="43"/>
                  </a:lnTo>
                  <a:lnTo>
                    <a:pt x="44" y="49"/>
                  </a:lnTo>
                  <a:lnTo>
                    <a:pt x="48" y="59"/>
                  </a:lnTo>
                  <a:lnTo>
                    <a:pt x="44" y="73"/>
                  </a:lnTo>
                  <a:lnTo>
                    <a:pt x="33" y="148"/>
                  </a:lnTo>
                  <a:lnTo>
                    <a:pt x="26" y="273"/>
                  </a:lnTo>
                  <a:lnTo>
                    <a:pt x="23" y="391"/>
                  </a:lnTo>
                  <a:lnTo>
                    <a:pt x="21" y="442"/>
                  </a:lnTo>
                  <a:lnTo>
                    <a:pt x="0" y="441"/>
                  </a:lnTo>
                  <a:lnTo>
                    <a:pt x="1" y="297"/>
                  </a:lnTo>
                  <a:lnTo>
                    <a:pt x="7" y="181"/>
                  </a:lnTo>
                  <a:lnTo>
                    <a:pt x="15" y="102"/>
                  </a:lnTo>
                  <a:lnTo>
                    <a:pt x="19" y="69"/>
                  </a:lnTo>
                  <a:lnTo>
                    <a:pt x="21" y="64"/>
                  </a:lnTo>
                  <a:lnTo>
                    <a:pt x="23" y="60"/>
                  </a:lnTo>
                  <a:lnTo>
                    <a:pt x="24" y="57"/>
                  </a:lnTo>
                  <a:lnTo>
                    <a:pt x="21" y="51"/>
                  </a:lnTo>
                  <a:lnTo>
                    <a:pt x="15" y="34"/>
                  </a:lnTo>
                  <a:lnTo>
                    <a:pt x="12" y="17"/>
                  </a:lnTo>
                  <a:lnTo>
                    <a:pt x="14" y="5"/>
                  </a:lnTo>
                  <a:lnTo>
                    <a:pt x="14" y="0"/>
                  </a:lnTo>
                  <a:lnTo>
                    <a:pt x="3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32" name="Freeform 247"/>
            <p:cNvSpPr>
              <a:spLocks/>
            </p:cNvSpPr>
            <p:nvPr/>
          </p:nvSpPr>
          <p:spPr bwMode="auto">
            <a:xfrm>
              <a:off x="4539" y="2648"/>
              <a:ext cx="89" cy="52"/>
            </a:xfrm>
            <a:custGeom>
              <a:avLst/>
              <a:gdLst>
                <a:gd name="T0" fmla="*/ 5 w 89"/>
                <a:gd name="T1" fmla="*/ 2 h 52"/>
                <a:gd name="T2" fmla="*/ 5 w 89"/>
                <a:gd name="T3" fmla="*/ 5 h 52"/>
                <a:gd name="T4" fmla="*/ 5 w 89"/>
                <a:gd name="T5" fmla="*/ 10 h 52"/>
                <a:gd name="T6" fmla="*/ 6 w 89"/>
                <a:gd name="T7" fmla="*/ 16 h 52"/>
                <a:gd name="T8" fmla="*/ 8 w 89"/>
                <a:gd name="T9" fmla="*/ 25 h 52"/>
                <a:gd name="T10" fmla="*/ 14 w 89"/>
                <a:gd name="T11" fmla="*/ 33 h 52"/>
                <a:gd name="T12" fmla="*/ 21 w 89"/>
                <a:gd name="T13" fmla="*/ 40 h 52"/>
                <a:gd name="T14" fmla="*/ 33 w 89"/>
                <a:gd name="T15" fmla="*/ 44 h 52"/>
                <a:gd name="T16" fmla="*/ 49 w 89"/>
                <a:gd name="T17" fmla="*/ 45 h 52"/>
                <a:gd name="T18" fmla="*/ 64 w 89"/>
                <a:gd name="T19" fmla="*/ 44 h 52"/>
                <a:gd name="T20" fmla="*/ 74 w 89"/>
                <a:gd name="T21" fmla="*/ 43 h 52"/>
                <a:gd name="T22" fmla="*/ 82 w 89"/>
                <a:gd name="T23" fmla="*/ 40 h 52"/>
                <a:gd name="T24" fmla="*/ 84 w 89"/>
                <a:gd name="T25" fmla="*/ 39 h 52"/>
                <a:gd name="T26" fmla="*/ 86 w 89"/>
                <a:gd name="T27" fmla="*/ 38 h 52"/>
                <a:gd name="T28" fmla="*/ 86 w 89"/>
                <a:gd name="T29" fmla="*/ 38 h 52"/>
                <a:gd name="T30" fmla="*/ 84 w 89"/>
                <a:gd name="T31" fmla="*/ 37 h 52"/>
                <a:gd name="T32" fmla="*/ 84 w 89"/>
                <a:gd name="T33" fmla="*/ 37 h 52"/>
                <a:gd name="T34" fmla="*/ 89 w 89"/>
                <a:gd name="T35" fmla="*/ 38 h 52"/>
                <a:gd name="T36" fmla="*/ 89 w 89"/>
                <a:gd name="T37" fmla="*/ 38 h 52"/>
                <a:gd name="T38" fmla="*/ 88 w 89"/>
                <a:gd name="T39" fmla="*/ 40 h 52"/>
                <a:gd name="T40" fmla="*/ 86 w 89"/>
                <a:gd name="T41" fmla="*/ 42 h 52"/>
                <a:gd name="T42" fmla="*/ 82 w 89"/>
                <a:gd name="T43" fmla="*/ 44 h 52"/>
                <a:gd name="T44" fmla="*/ 76 w 89"/>
                <a:gd name="T45" fmla="*/ 47 h 52"/>
                <a:gd name="T46" fmla="*/ 68 w 89"/>
                <a:gd name="T47" fmla="*/ 49 h 52"/>
                <a:gd name="T48" fmla="*/ 59 w 89"/>
                <a:gd name="T49" fmla="*/ 50 h 52"/>
                <a:gd name="T50" fmla="*/ 46 w 89"/>
                <a:gd name="T51" fmla="*/ 52 h 52"/>
                <a:gd name="T52" fmla="*/ 35 w 89"/>
                <a:gd name="T53" fmla="*/ 52 h 52"/>
                <a:gd name="T54" fmla="*/ 25 w 89"/>
                <a:gd name="T55" fmla="*/ 49 h 52"/>
                <a:gd name="T56" fmla="*/ 17 w 89"/>
                <a:gd name="T57" fmla="*/ 47 h 52"/>
                <a:gd name="T58" fmla="*/ 12 w 89"/>
                <a:gd name="T59" fmla="*/ 40 h 52"/>
                <a:gd name="T60" fmla="*/ 7 w 89"/>
                <a:gd name="T61" fmla="*/ 34 h 52"/>
                <a:gd name="T62" fmla="*/ 3 w 89"/>
                <a:gd name="T63" fmla="*/ 25 h 52"/>
                <a:gd name="T64" fmla="*/ 1 w 89"/>
                <a:gd name="T65" fmla="*/ 15 h 52"/>
                <a:gd name="T66" fmla="*/ 0 w 89"/>
                <a:gd name="T67" fmla="*/ 4 h 52"/>
                <a:gd name="T68" fmla="*/ 1 w 89"/>
                <a:gd name="T69" fmla="*/ 2 h 52"/>
                <a:gd name="T70" fmla="*/ 2 w 89"/>
                <a:gd name="T71" fmla="*/ 1 h 52"/>
                <a:gd name="T72" fmla="*/ 3 w 89"/>
                <a:gd name="T73" fmla="*/ 0 h 52"/>
                <a:gd name="T74" fmla="*/ 5 w 89"/>
                <a:gd name="T75" fmla="*/ 2 h 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89"/>
                <a:gd name="T115" fmla="*/ 0 h 52"/>
                <a:gd name="T116" fmla="*/ 89 w 89"/>
                <a:gd name="T117" fmla="*/ 52 h 52"/>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89" h="52">
                  <a:moveTo>
                    <a:pt x="5" y="2"/>
                  </a:moveTo>
                  <a:lnTo>
                    <a:pt x="5" y="5"/>
                  </a:lnTo>
                  <a:lnTo>
                    <a:pt x="5" y="10"/>
                  </a:lnTo>
                  <a:lnTo>
                    <a:pt x="6" y="16"/>
                  </a:lnTo>
                  <a:lnTo>
                    <a:pt x="8" y="25"/>
                  </a:lnTo>
                  <a:lnTo>
                    <a:pt x="14" y="33"/>
                  </a:lnTo>
                  <a:lnTo>
                    <a:pt x="21" y="40"/>
                  </a:lnTo>
                  <a:lnTo>
                    <a:pt x="33" y="44"/>
                  </a:lnTo>
                  <a:lnTo>
                    <a:pt x="49" y="45"/>
                  </a:lnTo>
                  <a:lnTo>
                    <a:pt x="64" y="44"/>
                  </a:lnTo>
                  <a:lnTo>
                    <a:pt x="74" y="43"/>
                  </a:lnTo>
                  <a:lnTo>
                    <a:pt x="82" y="40"/>
                  </a:lnTo>
                  <a:lnTo>
                    <a:pt x="84" y="39"/>
                  </a:lnTo>
                  <a:lnTo>
                    <a:pt x="86" y="38"/>
                  </a:lnTo>
                  <a:lnTo>
                    <a:pt x="84" y="37"/>
                  </a:lnTo>
                  <a:lnTo>
                    <a:pt x="89" y="38"/>
                  </a:lnTo>
                  <a:lnTo>
                    <a:pt x="88" y="40"/>
                  </a:lnTo>
                  <a:lnTo>
                    <a:pt x="86" y="42"/>
                  </a:lnTo>
                  <a:lnTo>
                    <a:pt x="82" y="44"/>
                  </a:lnTo>
                  <a:lnTo>
                    <a:pt x="76" y="47"/>
                  </a:lnTo>
                  <a:lnTo>
                    <a:pt x="68" y="49"/>
                  </a:lnTo>
                  <a:lnTo>
                    <a:pt x="59" y="50"/>
                  </a:lnTo>
                  <a:lnTo>
                    <a:pt x="46" y="52"/>
                  </a:lnTo>
                  <a:lnTo>
                    <a:pt x="35" y="52"/>
                  </a:lnTo>
                  <a:lnTo>
                    <a:pt x="25" y="49"/>
                  </a:lnTo>
                  <a:lnTo>
                    <a:pt x="17" y="47"/>
                  </a:lnTo>
                  <a:lnTo>
                    <a:pt x="12" y="40"/>
                  </a:lnTo>
                  <a:lnTo>
                    <a:pt x="7" y="34"/>
                  </a:lnTo>
                  <a:lnTo>
                    <a:pt x="3" y="25"/>
                  </a:lnTo>
                  <a:lnTo>
                    <a:pt x="1" y="15"/>
                  </a:lnTo>
                  <a:lnTo>
                    <a:pt x="0" y="4"/>
                  </a:lnTo>
                  <a:lnTo>
                    <a:pt x="1" y="2"/>
                  </a:lnTo>
                  <a:lnTo>
                    <a:pt x="2" y="1"/>
                  </a:lnTo>
                  <a:lnTo>
                    <a:pt x="3" y="0"/>
                  </a:lnTo>
                  <a:lnTo>
                    <a:pt x="5"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33" name="Freeform 248"/>
            <p:cNvSpPr>
              <a:spLocks/>
            </p:cNvSpPr>
            <p:nvPr/>
          </p:nvSpPr>
          <p:spPr bwMode="auto">
            <a:xfrm>
              <a:off x="4682" y="2647"/>
              <a:ext cx="97" cy="49"/>
            </a:xfrm>
            <a:custGeom>
              <a:avLst/>
              <a:gdLst>
                <a:gd name="T0" fmla="*/ 6 w 97"/>
                <a:gd name="T1" fmla="*/ 10 h 49"/>
                <a:gd name="T2" fmla="*/ 6 w 97"/>
                <a:gd name="T3" fmla="*/ 15 h 49"/>
                <a:gd name="T4" fmla="*/ 10 w 97"/>
                <a:gd name="T5" fmla="*/ 25 h 49"/>
                <a:gd name="T6" fmla="*/ 20 w 97"/>
                <a:gd name="T7" fmla="*/ 36 h 49"/>
                <a:gd name="T8" fmla="*/ 40 w 97"/>
                <a:gd name="T9" fmla="*/ 41 h 49"/>
                <a:gd name="T10" fmla="*/ 55 w 97"/>
                <a:gd name="T11" fmla="*/ 41 h 49"/>
                <a:gd name="T12" fmla="*/ 67 w 97"/>
                <a:gd name="T13" fmla="*/ 40 h 49"/>
                <a:gd name="T14" fmla="*/ 76 w 97"/>
                <a:gd name="T15" fmla="*/ 38 h 49"/>
                <a:gd name="T16" fmla="*/ 82 w 97"/>
                <a:gd name="T17" fmla="*/ 34 h 49"/>
                <a:gd name="T18" fmla="*/ 87 w 97"/>
                <a:gd name="T19" fmla="*/ 29 h 49"/>
                <a:gd name="T20" fmla="*/ 90 w 97"/>
                <a:gd name="T21" fmla="*/ 21 h 49"/>
                <a:gd name="T22" fmla="*/ 91 w 97"/>
                <a:gd name="T23" fmla="*/ 12 h 49"/>
                <a:gd name="T24" fmla="*/ 91 w 97"/>
                <a:gd name="T25" fmla="*/ 0 h 49"/>
                <a:gd name="T26" fmla="*/ 92 w 97"/>
                <a:gd name="T27" fmla="*/ 0 h 49"/>
                <a:gd name="T28" fmla="*/ 95 w 97"/>
                <a:gd name="T29" fmla="*/ 0 h 49"/>
                <a:gd name="T30" fmla="*/ 97 w 97"/>
                <a:gd name="T31" fmla="*/ 0 h 49"/>
                <a:gd name="T32" fmla="*/ 97 w 97"/>
                <a:gd name="T33" fmla="*/ 2 h 49"/>
                <a:gd name="T34" fmla="*/ 97 w 97"/>
                <a:gd name="T35" fmla="*/ 6 h 49"/>
                <a:gd name="T36" fmla="*/ 97 w 97"/>
                <a:gd name="T37" fmla="*/ 12 h 49"/>
                <a:gd name="T38" fmla="*/ 97 w 97"/>
                <a:gd name="T39" fmla="*/ 20 h 49"/>
                <a:gd name="T40" fmla="*/ 95 w 97"/>
                <a:gd name="T41" fmla="*/ 29 h 49"/>
                <a:gd name="T42" fmla="*/ 90 w 97"/>
                <a:gd name="T43" fmla="*/ 38 h 49"/>
                <a:gd name="T44" fmla="*/ 79 w 97"/>
                <a:gd name="T45" fmla="*/ 45 h 49"/>
                <a:gd name="T46" fmla="*/ 63 w 97"/>
                <a:gd name="T47" fmla="*/ 49 h 49"/>
                <a:gd name="T48" fmla="*/ 40 w 97"/>
                <a:gd name="T49" fmla="*/ 49 h 49"/>
                <a:gd name="T50" fmla="*/ 26 w 97"/>
                <a:gd name="T51" fmla="*/ 46 h 49"/>
                <a:gd name="T52" fmla="*/ 15 w 97"/>
                <a:gd name="T53" fmla="*/ 41 h 49"/>
                <a:gd name="T54" fmla="*/ 7 w 97"/>
                <a:gd name="T55" fmla="*/ 36 h 49"/>
                <a:gd name="T56" fmla="*/ 3 w 97"/>
                <a:gd name="T57" fmla="*/ 30 h 49"/>
                <a:gd name="T58" fmla="*/ 1 w 97"/>
                <a:gd name="T59" fmla="*/ 24 h 49"/>
                <a:gd name="T60" fmla="*/ 0 w 97"/>
                <a:gd name="T61" fmla="*/ 19 h 49"/>
                <a:gd name="T62" fmla="*/ 0 w 97"/>
                <a:gd name="T63" fmla="*/ 13 h 49"/>
                <a:gd name="T64" fmla="*/ 0 w 97"/>
                <a:gd name="T65" fmla="*/ 11 h 49"/>
                <a:gd name="T66" fmla="*/ 0 w 97"/>
                <a:gd name="T67" fmla="*/ 10 h 49"/>
                <a:gd name="T68" fmla="*/ 1 w 97"/>
                <a:gd name="T69" fmla="*/ 8 h 49"/>
                <a:gd name="T70" fmla="*/ 3 w 97"/>
                <a:gd name="T71" fmla="*/ 7 h 49"/>
                <a:gd name="T72" fmla="*/ 6 w 97"/>
                <a:gd name="T73" fmla="*/ 10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97"/>
                <a:gd name="T112" fmla="*/ 0 h 49"/>
                <a:gd name="T113" fmla="*/ 97 w 97"/>
                <a:gd name="T114" fmla="*/ 49 h 4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97" h="49">
                  <a:moveTo>
                    <a:pt x="6" y="10"/>
                  </a:moveTo>
                  <a:lnTo>
                    <a:pt x="6" y="15"/>
                  </a:lnTo>
                  <a:lnTo>
                    <a:pt x="10" y="25"/>
                  </a:lnTo>
                  <a:lnTo>
                    <a:pt x="20" y="36"/>
                  </a:lnTo>
                  <a:lnTo>
                    <a:pt x="40" y="41"/>
                  </a:lnTo>
                  <a:lnTo>
                    <a:pt x="55" y="41"/>
                  </a:lnTo>
                  <a:lnTo>
                    <a:pt x="67" y="40"/>
                  </a:lnTo>
                  <a:lnTo>
                    <a:pt x="76" y="38"/>
                  </a:lnTo>
                  <a:lnTo>
                    <a:pt x="82" y="34"/>
                  </a:lnTo>
                  <a:lnTo>
                    <a:pt x="87" y="29"/>
                  </a:lnTo>
                  <a:lnTo>
                    <a:pt x="90" y="21"/>
                  </a:lnTo>
                  <a:lnTo>
                    <a:pt x="91" y="12"/>
                  </a:lnTo>
                  <a:lnTo>
                    <a:pt x="91" y="0"/>
                  </a:lnTo>
                  <a:lnTo>
                    <a:pt x="92" y="0"/>
                  </a:lnTo>
                  <a:lnTo>
                    <a:pt x="95" y="0"/>
                  </a:lnTo>
                  <a:lnTo>
                    <a:pt x="97" y="0"/>
                  </a:lnTo>
                  <a:lnTo>
                    <a:pt x="97" y="2"/>
                  </a:lnTo>
                  <a:lnTo>
                    <a:pt x="97" y="6"/>
                  </a:lnTo>
                  <a:lnTo>
                    <a:pt x="97" y="12"/>
                  </a:lnTo>
                  <a:lnTo>
                    <a:pt x="97" y="20"/>
                  </a:lnTo>
                  <a:lnTo>
                    <a:pt x="95" y="29"/>
                  </a:lnTo>
                  <a:lnTo>
                    <a:pt x="90" y="38"/>
                  </a:lnTo>
                  <a:lnTo>
                    <a:pt x="79" y="45"/>
                  </a:lnTo>
                  <a:lnTo>
                    <a:pt x="63" y="49"/>
                  </a:lnTo>
                  <a:lnTo>
                    <a:pt x="40" y="49"/>
                  </a:lnTo>
                  <a:lnTo>
                    <a:pt x="26" y="46"/>
                  </a:lnTo>
                  <a:lnTo>
                    <a:pt x="15" y="41"/>
                  </a:lnTo>
                  <a:lnTo>
                    <a:pt x="7" y="36"/>
                  </a:lnTo>
                  <a:lnTo>
                    <a:pt x="3" y="30"/>
                  </a:lnTo>
                  <a:lnTo>
                    <a:pt x="1" y="24"/>
                  </a:lnTo>
                  <a:lnTo>
                    <a:pt x="0" y="19"/>
                  </a:lnTo>
                  <a:lnTo>
                    <a:pt x="0" y="13"/>
                  </a:lnTo>
                  <a:lnTo>
                    <a:pt x="0" y="11"/>
                  </a:lnTo>
                  <a:lnTo>
                    <a:pt x="0" y="10"/>
                  </a:lnTo>
                  <a:lnTo>
                    <a:pt x="1" y="8"/>
                  </a:lnTo>
                  <a:lnTo>
                    <a:pt x="3" y="7"/>
                  </a:lnTo>
                  <a:lnTo>
                    <a:pt x="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34" name="Freeform 249"/>
            <p:cNvSpPr>
              <a:spLocks/>
            </p:cNvSpPr>
            <p:nvPr/>
          </p:nvSpPr>
          <p:spPr bwMode="auto">
            <a:xfrm>
              <a:off x="4590" y="2653"/>
              <a:ext cx="12" cy="24"/>
            </a:xfrm>
            <a:custGeom>
              <a:avLst/>
              <a:gdLst>
                <a:gd name="T0" fmla="*/ 4 w 12"/>
                <a:gd name="T1" fmla="*/ 0 h 24"/>
                <a:gd name="T2" fmla="*/ 8 w 12"/>
                <a:gd name="T3" fmla="*/ 0 h 24"/>
                <a:gd name="T4" fmla="*/ 11 w 12"/>
                <a:gd name="T5" fmla="*/ 1 h 24"/>
                <a:gd name="T6" fmla="*/ 11 w 12"/>
                <a:gd name="T7" fmla="*/ 4 h 24"/>
                <a:gd name="T8" fmla="*/ 12 w 12"/>
                <a:gd name="T9" fmla="*/ 9 h 24"/>
                <a:gd name="T10" fmla="*/ 12 w 12"/>
                <a:gd name="T11" fmla="*/ 18 h 24"/>
                <a:gd name="T12" fmla="*/ 9 w 12"/>
                <a:gd name="T13" fmla="*/ 23 h 24"/>
                <a:gd name="T14" fmla="*/ 7 w 12"/>
                <a:gd name="T15" fmla="*/ 24 h 24"/>
                <a:gd name="T16" fmla="*/ 3 w 12"/>
                <a:gd name="T17" fmla="*/ 21 h 24"/>
                <a:gd name="T18" fmla="*/ 0 w 12"/>
                <a:gd name="T19" fmla="*/ 16 h 24"/>
                <a:gd name="T20" fmla="*/ 0 w 12"/>
                <a:gd name="T21" fmla="*/ 9 h 24"/>
                <a:gd name="T22" fmla="*/ 0 w 12"/>
                <a:gd name="T23" fmla="*/ 4 h 24"/>
                <a:gd name="T24" fmla="*/ 4 w 12"/>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2"/>
                <a:gd name="T40" fmla="*/ 0 h 24"/>
                <a:gd name="T41" fmla="*/ 12 w 12"/>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2" h="24">
                  <a:moveTo>
                    <a:pt x="4" y="0"/>
                  </a:moveTo>
                  <a:lnTo>
                    <a:pt x="8" y="0"/>
                  </a:lnTo>
                  <a:lnTo>
                    <a:pt x="11" y="1"/>
                  </a:lnTo>
                  <a:lnTo>
                    <a:pt x="11" y="4"/>
                  </a:lnTo>
                  <a:lnTo>
                    <a:pt x="12" y="9"/>
                  </a:lnTo>
                  <a:lnTo>
                    <a:pt x="12" y="18"/>
                  </a:lnTo>
                  <a:lnTo>
                    <a:pt x="9" y="23"/>
                  </a:lnTo>
                  <a:lnTo>
                    <a:pt x="7" y="24"/>
                  </a:lnTo>
                  <a:lnTo>
                    <a:pt x="3" y="21"/>
                  </a:lnTo>
                  <a:lnTo>
                    <a:pt x="0" y="16"/>
                  </a:lnTo>
                  <a:lnTo>
                    <a:pt x="0" y="9"/>
                  </a:lnTo>
                  <a:lnTo>
                    <a:pt x="0" y="4"/>
                  </a:lnTo>
                  <a:lnTo>
                    <a:pt x="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35" name="Freeform 250"/>
            <p:cNvSpPr>
              <a:spLocks/>
            </p:cNvSpPr>
            <p:nvPr/>
          </p:nvSpPr>
          <p:spPr bwMode="auto">
            <a:xfrm>
              <a:off x="4715" y="2647"/>
              <a:ext cx="11" cy="24"/>
            </a:xfrm>
            <a:custGeom>
              <a:avLst/>
              <a:gdLst>
                <a:gd name="T0" fmla="*/ 3 w 11"/>
                <a:gd name="T1" fmla="*/ 0 h 24"/>
                <a:gd name="T2" fmla="*/ 7 w 11"/>
                <a:gd name="T3" fmla="*/ 0 h 24"/>
                <a:gd name="T4" fmla="*/ 10 w 11"/>
                <a:gd name="T5" fmla="*/ 1 h 24"/>
                <a:gd name="T6" fmla="*/ 10 w 11"/>
                <a:gd name="T7" fmla="*/ 3 h 24"/>
                <a:gd name="T8" fmla="*/ 11 w 11"/>
                <a:gd name="T9" fmla="*/ 7 h 24"/>
                <a:gd name="T10" fmla="*/ 11 w 11"/>
                <a:gd name="T11" fmla="*/ 16 h 24"/>
                <a:gd name="T12" fmla="*/ 10 w 11"/>
                <a:gd name="T13" fmla="*/ 21 h 24"/>
                <a:gd name="T14" fmla="*/ 6 w 11"/>
                <a:gd name="T15" fmla="*/ 24 h 24"/>
                <a:gd name="T16" fmla="*/ 2 w 11"/>
                <a:gd name="T17" fmla="*/ 21 h 24"/>
                <a:gd name="T18" fmla="*/ 0 w 11"/>
                <a:gd name="T19" fmla="*/ 16 h 24"/>
                <a:gd name="T20" fmla="*/ 0 w 11"/>
                <a:gd name="T21" fmla="*/ 8 h 24"/>
                <a:gd name="T22" fmla="*/ 0 w 11"/>
                <a:gd name="T23" fmla="*/ 2 h 24"/>
                <a:gd name="T24" fmla="*/ 3 w 11"/>
                <a:gd name="T25" fmla="*/ 0 h 2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24"/>
                <a:gd name="T41" fmla="*/ 11 w 11"/>
                <a:gd name="T42" fmla="*/ 24 h 2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24">
                  <a:moveTo>
                    <a:pt x="3" y="0"/>
                  </a:moveTo>
                  <a:lnTo>
                    <a:pt x="7" y="0"/>
                  </a:lnTo>
                  <a:lnTo>
                    <a:pt x="10" y="1"/>
                  </a:lnTo>
                  <a:lnTo>
                    <a:pt x="10" y="3"/>
                  </a:lnTo>
                  <a:lnTo>
                    <a:pt x="11" y="7"/>
                  </a:lnTo>
                  <a:lnTo>
                    <a:pt x="11" y="16"/>
                  </a:lnTo>
                  <a:lnTo>
                    <a:pt x="10" y="21"/>
                  </a:lnTo>
                  <a:lnTo>
                    <a:pt x="6" y="24"/>
                  </a:lnTo>
                  <a:lnTo>
                    <a:pt x="2" y="21"/>
                  </a:lnTo>
                  <a:lnTo>
                    <a:pt x="0" y="16"/>
                  </a:lnTo>
                  <a:lnTo>
                    <a:pt x="0" y="8"/>
                  </a:lnTo>
                  <a:lnTo>
                    <a:pt x="0" y="2"/>
                  </a:lnTo>
                  <a:lnTo>
                    <a:pt x="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36" name="Freeform 251"/>
            <p:cNvSpPr>
              <a:spLocks/>
            </p:cNvSpPr>
            <p:nvPr/>
          </p:nvSpPr>
          <p:spPr bwMode="auto">
            <a:xfrm>
              <a:off x="3319" y="1780"/>
              <a:ext cx="288" cy="287"/>
            </a:xfrm>
            <a:custGeom>
              <a:avLst/>
              <a:gdLst>
                <a:gd name="T0" fmla="*/ 145 w 288"/>
                <a:gd name="T1" fmla="*/ 287 h 287"/>
                <a:gd name="T2" fmla="*/ 174 w 288"/>
                <a:gd name="T3" fmla="*/ 285 h 287"/>
                <a:gd name="T4" fmla="*/ 200 w 288"/>
                <a:gd name="T5" fmla="*/ 276 h 287"/>
                <a:gd name="T6" fmla="*/ 225 w 288"/>
                <a:gd name="T7" fmla="*/ 263 h 287"/>
                <a:gd name="T8" fmla="*/ 246 w 288"/>
                <a:gd name="T9" fmla="*/ 245 h 287"/>
                <a:gd name="T10" fmla="*/ 264 w 288"/>
                <a:gd name="T11" fmla="*/ 224 h 287"/>
                <a:gd name="T12" fmla="*/ 276 w 288"/>
                <a:gd name="T13" fmla="*/ 199 h 287"/>
                <a:gd name="T14" fmla="*/ 285 w 288"/>
                <a:gd name="T15" fmla="*/ 172 h 287"/>
                <a:gd name="T16" fmla="*/ 288 w 288"/>
                <a:gd name="T17" fmla="*/ 143 h 287"/>
                <a:gd name="T18" fmla="*/ 285 w 288"/>
                <a:gd name="T19" fmla="*/ 114 h 287"/>
                <a:gd name="T20" fmla="*/ 276 w 288"/>
                <a:gd name="T21" fmla="*/ 87 h 287"/>
                <a:gd name="T22" fmla="*/ 264 w 288"/>
                <a:gd name="T23" fmla="*/ 63 h 287"/>
                <a:gd name="T24" fmla="*/ 246 w 288"/>
                <a:gd name="T25" fmla="*/ 42 h 287"/>
                <a:gd name="T26" fmla="*/ 225 w 288"/>
                <a:gd name="T27" fmla="*/ 24 h 287"/>
                <a:gd name="T28" fmla="*/ 200 w 288"/>
                <a:gd name="T29" fmla="*/ 11 h 287"/>
                <a:gd name="T30" fmla="*/ 174 w 288"/>
                <a:gd name="T31" fmla="*/ 3 h 287"/>
                <a:gd name="T32" fmla="*/ 145 w 288"/>
                <a:gd name="T33" fmla="*/ 0 h 287"/>
                <a:gd name="T34" fmla="*/ 116 w 288"/>
                <a:gd name="T35" fmla="*/ 3 h 287"/>
                <a:gd name="T36" fmla="*/ 89 w 288"/>
                <a:gd name="T37" fmla="*/ 11 h 287"/>
                <a:gd name="T38" fmla="*/ 64 w 288"/>
                <a:gd name="T39" fmla="*/ 24 h 287"/>
                <a:gd name="T40" fmla="*/ 42 w 288"/>
                <a:gd name="T41" fmla="*/ 42 h 287"/>
                <a:gd name="T42" fmla="*/ 25 w 288"/>
                <a:gd name="T43" fmla="*/ 63 h 287"/>
                <a:gd name="T44" fmla="*/ 12 w 288"/>
                <a:gd name="T45" fmla="*/ 87 h 287"/>
                <a:gd name="T46" fmla="*/ 3 w 288"/>
                <a:gd name="T47" fmla="*/ 114 h 287"/>
                <a:gd name="T48" fmla="*/ 0 w 288"/>
                <a:gd name="T49" fmla="*/ 143 h 287"/>
                <a:gd name="T50" fmla="*/ 3 w 288"/>
                <a:gd name="T51" fmla="*/ 172 h 287"/>
                <a:gd name="T52" fmla="*/ 12 w 288"/>
                <a:gd name="T53" fmla="*/ 199 h 287"/>
                <a:gd name="T54" fmla="*/ 25 w 288"/>
                <a:gd name="T55" fmla="*/ 224 h 287"/>
                <a:gd name="T56" fmla="*/ 42 w 288"/>
                <a:gd name="T57" fmla="*/ 245 h 287"/>
                <a:gd name="T58" fmla="*/ 64 w 288"/>
                <a:gd name="T59" fmla="*/ 263 h 287"/>
                <a:gd name="T60" fmla="*/ 89 w 288"/>
                <a:gd name="T61" fmla="*/ 276 h 287"/>
                <a:gd name="T62" fmla="*/ 116 w 288"/>
                <a:gd name="T63" fmla="*/ 285 h 287"/>
                <a:gd name="T64" fmla="*/ 145 w 288"/>
                <a:gd name="T65" fmla="*/ 287 h 28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287"/>
                <a:gd name="T101" fmla="*/ 288 w 288"/>
                <a:gd name="T102" fmla="*/ 287 h 28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287">
                  <a:moveTo>
                    <a:pt x="145" y="287"/>
                  </a:moveTo>
                  <a:lnTo>
                    <a:pt x="174" y="285"/>
                  </a:lnTo>
                  <a:lnTo>
                    <a:pt x="200" y="276"/>
                  </a:lnTo>
                  <a:lnTo>
                    <a:pt x="225" y="263"/>
                  </a:lnTo>
                  <a:lnTo>
                    <a:pt x="246" y="245"/>
                  </a:lnTo>
                  <a:lnTo>
                    <a:pt x="264" y="224"/>
                  </a:lnTo>
                  <a:lnTo>
                    <a:pt x="276" y="199"/>
                  </a:lnTo>
                  <a:lnTo>
                    <a:pt x="285" y="172"/>
                  </a:lnTo>
                  <a:lnTo>
                    <a:pt x="288" y="143"/>
                  </a:lnTo>
                  <a:lnTo>
                    <a:pt x="285" y="114"/>
                  </a:lnTo>
                  <a:lnTo>
                    <a:pt x="276" y="87"/>
                  </a:lnTo>
                  <a:lnTo>
                    <a:pt x="264" y="63"/>
                  </a:lnTo>
                  <a:lnTo>
                    <a:pt x="246" y="42"/>
                  </a:lnTo>
                  <a:lnTo>
                    <a:pt x="225" y="24"/>
                  </a:lnTo>
                  <a:lnTo>
                    <a:pt x="200" y="11"/>
                  </a:lnTo>
                  <a:lnTo>
                    <a:pt x="174" y="3"/>
                  </a:lnTo>
                  <a:lnTo>
                    <a:pt x="145" y="0"/>
                  </a:lnTo>
                  <a:lnTo>
                    <a:pt x="116" y="3"/>
                  </a:lnTo>
                  <a:lnTo>
                    <a:pt x="89" y="11"/>
                  </a:lnTo>
                  <a:lnTo>
                    <a:pt x="64" y="24"/>
                  </a:lnTo>
                  <a:lnTo>
                    <a:pt x="42" y="42"/>
                  </a:lnTo>
                  <a:lnTo>
                    <a:pt x="25" y="63"/>
                  </a:lnTo>
                  <a:lnTo>
                    <a:pt x="12" y="87"/>
                  </a:lnTo>
                  <a:lnTo>
                    <a:pt x="3" y="114"/>
                  </a:lnTo>
                  <a:lnTo>
                    <a:pt x="0" y="143"/>
                  </a:lnTo>
                  <a:lnTo>
                    <a:pt x="3" y="172"/>
                  </a:lnTo>
                  <a:lnTo>
                    <a:pt x="12" y="199"/>
                  </a:lnTo>
                  <a:lnTo>
                    <a:pt x="25" y="224"/>
                  </a:lnTo>
                  <a:lnTo>
                    <a:pt x="42" y="245"/>
                  </a:lnTo>
                  <a:lnTo>
                    <a:pt x="64" y="263"/>
                  </a:lnTo>
                  <a:lnTo>
                    <a:pt x="89" y="276"/>
                  </a:lnTo>
                  <a:lnTo>
                    <a:pt x="116" y="285"/>
                  </a:lnTo>
                  <a:lnTo>
                    <a:pt x="145" y="287"/>
                  </a:lnTo>
                  <a:close/>
                </a:path>
              </a:pathLst>
            </a:custGeom>
            <a:solidFill>
              <a:srgbClr val="FFDBA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37" name="Freeform 252"/>
            <p:cNvSpPr>
              <a:spLocks/>
            </p:cNvSpPr>
            <p:nvPr/>
          </p:nvSpPr>
          <p:spPr bwMode="auto">
            <a:xfrm>
              <a:off x="3316" y="1775"/>
              <a:ext cx="293" cy="296"/>
            </a:xfrm>
            <a:custGeom>
              <a:avLst/>
              <a:gdLst>
                <a:gd name="T0" fmla="*/ 134 w 293"/>
                <a:gd name="T1" fmla="*/ 11 h 296"/>
                <a:gd name="T2" fmla="*/ 86 w 293"/>
                <a:gd name="T3" fmla="*/ 28 h 296"/>
                <a:gd name="T4" fmla="*/ 41 w 293"/>
                <a:gd name="T5" fmla="*/ 63 h 296"/>
                <a:gd name="T6" fmla="*/ 14 w 293"/>
                <a:gd name="T7" fmla="*/ 118 h 296"/>
                <a:gd name="T8" fmla="*/ 15 w 293"/>
                <a:gd name="T9" fmla="*/ 188 h 296"/>
                <a:gd name="T10" fmla="*/ 46 w 293"/>
                <a:gd name="T11" fmla="*/ 243 h 296"/>
                <a:gd name="T12" fmla="*/ 92 w 293"/>
                <a:gd name="T13" fmla="*/ 275 h 296"/>
                <a:gd name="T14" fmla="*/ 136 w 293"/>
                <a:gd name="T15" fmla="*/ 287 h 296"/>
                <a:gd name="T16" fmla="*/ 187 w 293"/>
                <a:gd name="T17" fmla="*/ 282 h 296"/>
                <a:gd name="T18" fmla="*/ 239 w 293"/>
                <a:gd name="T19" fmla="*/ 254 h 296"/>
                <a:gd name="T20" fmla="*/ 269 w 293"/>
                <a:gd name="T21" fmla="*/ 214 h 296"/>
                <a:gd name="T22" fmla="*/ 281 w 293"/>
                <a:gd name="T23" fmla="*/ 175 h 296"/>
                <a:gd name="T24" fmla="*/ 278 w 293"/>
                <a:gd name="T25" fmla="*/ 123 h 296"/>
                <a:gd name="T26" fmla="*/ 253 w 293"/>
                <a:gd name="T27" fmla="*/ 67 h 296"/>
                <a:gd name="T28" fmla="*/ 215 w 293"/>
                <a:gd name="T29" fmla="*/ 30 h 296"/>
                <a:gd name="T30" fmla="*/ 172 w 293"/>
                <a:gd name="T31" fmla="*/ 13 h 296"/>
                <a:gd name="T32" fmla="*/ 153 w 293"/>
                <a:gd name="T33" fmla="*/ 1 h 296"/>
                <a:gd name="T34" fmla="*/ 174 w 293"/>
                <a:gd name="T35" fmla="*/ 4 h 296"/>
                <a:gd name="T36" fmla="*/ 222 w 293"/>
                <a:gd name="T37" fmla="*/ 20 h 296"/>
                <a:gd name="T38" fmla="*/ 271 w 293"/>
                <a:gd name="T39" fmla="*/ 66 h 296"/>
                <a:gd name="T40" fmla="*/ 293 w 293"/>
                <a:gd name="T41" fmla="*/ 153 h 296"/>
                <a:gd name="T42" fmla="*/ 278 w 293"/>
                <a:gd name="T43" fmla="*/ 218 h 296"/>
                <a:gd name="T44" fmla="*/ 243 w 293"/>
                <a:gd name="T45" fmla="*/ 262 h 296"/>
                <a:gd name="T46" fmla="*/ 196 w 293"/>
                <a:gd name="T47" fmla="*/ 287 h 296"/>
                <a:gd name="T48" fmla="*/ 150 w 293"/>
                <a:gd name="T49" fmla="*/ 296 h 296"/>
                <a:gd name="T50" fmla="*/ 103 w 293"/>
                <a:gd name="T51" fmla="*/ 288 h 296"/>
                <a:gd name="T52" fmla="*/ 55 w 293"/>
                <a:gd name="T53" fmla="*/ 266 h 296"/>
                <a:gd name="T54" fmla="*/ 16 w 293"/>
                <a:gd name="T55" fmla="*/ 221 h 296"/>
                <a:gd name="T56" fmla="*/ 0 w 293"/>
                <a:gd name="T57" fmla="*/ 152 h 296"/>
                <a:gd name="T58" fmla="*/ 15 w 293"/>
                <a:gd name="T59" fmla="*/ 82 h 296"/>
                <a:gd name="T60" fmla="*/ 53 w 293"/>
                <a:gd name="T61" fmla="*/ 35 h 296"/>
                <a:gd name="T62" fmla="*/ 102 w 293"/>
                <a:gd name="T63" fmla="*/ 9 h 296"/>
                <a:gd name="T64" fmla="*/ 153 w 293"/>
                <a:gd name="T65" fmla="*/ 0 h 2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93"/>
                <a:gd name="T100" fmla="*/ 0 h 296"/>
                <a:gd name="T101" fmla="*/ 293 w 293"/>
                <a:gd name="T102" fmla="*/ 296 h 2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93" h="296">
                  <a:moveTo>
                    <a:pt x="154" y="10"/>
                  </a:moveTo>
                  <a:lnTo>
                    <a:pt x="134" y="11"/>
                  </a:lnTo>
                  <a:lnTo>
                    <a:pt x="110" y="18"/>
                  </a:lnTo>
                  <a:lnTo>
                    <a:pt x="86" y="28"/>
                  </a:lnTo>
                  <a:lnTo>
                    <a:pt x="62" y="43"/>
                  </a:lnTo>
                  <a:lnTo>
                    <a:pt x="41" y="63"/>
                  </a:lnTo>
                  <a:lnTo>
                    <a:pt x="24" y="89"/>
                  </a:lnTo>
                  <a:lnTo>
                    <a:pt x="14" y="118"/>
                  </a:lnTo>
                  <a:lnTo>
                    <a:pt x="10" y="152"/>
                  </a:lnTo>
                  <a:lnTo>
                    <a:pt x="15" y="188"/>
                  </a:lnTo>
                  <a:lnTo>
                    <a:pt x="29" y="219"/>
                  </a:lnTo>
                  <a:lnTo>
                    <a:pt x="46" y="243"/>
                  </a:lnTo>
                  <a:lnTo>
                    <a:pt x="69" y="262"/>
                  </a:lnTo>
                  <a:lnTo>
                    <a:pt x="92" y="275"/>
                  </a:lnTo>
                  <a:lnTo>
                    <a:pt x="115" y="283"/>
                  </a:lnTo>
                  <a:lnTo>
                    <a:pt x="136" y="287"/>
                  </a:lnTo>
                  <a:lnTo>
                    <a:pt x="152" y="288"/>
                  </a:lnTo>
                  <a:lnTo>
                    <a:pt x="187" y="282"/>
                  </a:lnTo>
                  <a:lnTo>
                    <a:pt x="216" y="269"/>
                  </a:lnTo>
                  <a:lnTo>
                    <a:pt x="239" y="254"/>
                  </a:lnTo>
                  <a:lnTo>
                    <a:pt x="257" y="234"/>
                  </a:lnTo>
                  <a:lnTo>
                    <a:pt x="269" y="214"/>
                  </a:lnTo>
                  <a:lnTo>
                    <a:pt x="277" y="194"/>
                  </a:lnTo>
                  <a:lnTo>
                    <a:pt x="281" y="175"/>
                  </a:lnTo>
                  <a:lnTo>
                    <a:pt x="282" y="158"/>
                  </a:lnTo>
                  <a:lnTo>
                    <a:pt x="278" y="123"/>
                  </a:lnTo>
                  <a:lnTo>
                    <a:pt x="268" y="92"/>
                  </a:lnTo>
                  <a:lnTo>
                    <a:pt x="253" y="67"/>
                  </a:lnTo>
                  <a:lnTo>
                    <a:pt x="235" y="46"/>
                  </a:lnTo>
                  <a:lnTo>
                    <a:pt x="215" y="30"/>
                  </a:lnTo>
                  <a:lnTo>
                    <a:pt x="193" y="19"/>
                  </a:lnTo>
                  <a:lnTo>
                    <a:pt x="172" y="13"/>
                  </a:lnTo>
                  <a:lnTo>
                    <a:pt x="153" y="10"/>
                  </a:lnTo>
                  <a:lnTo>
                    <a:pt x="153" y="1"/>
                  </a:lnTo>
                  <a:lnTo>
                    <a:pt x="159" y="1"/>
                  </a:lnTo>
                  <a:lnTo>
                    <a:pt x="174" y="4"/>
                  </a:lnTo>
                  <a:lnTo>
                    <a:pt x="197" y="9"/>
                  </a:lnTo>
                  <a:lnTo>
                    <a:pt x="222" y="20"/>
                  </a:lnTo>
                  <a:lnTo>
                    <a:pt x="248" y="38"/>
                  </a:lnTo>
                  <a:lnTo>
                    <a:pt x="271" y="66"/>
                  </a:lnTo>
                  <a:lnTo>
                    <a:pt x="287" y="102"/>
                  </a:lnTo>
                  <a:lnTo>
                    <a:pt x="293" y="153"/>
                  </a:lnTo>
                  <a:lnTo>
                    <a:pt x="290" y="187"/>
                  </a:lnTo>
                  <a:lnTo>
                    <a:pt x="278" y="218"/>
                  </a:lnTo>
                  <a:lnTo>
                    <a:pt x="263" y="242"/>
                  </a:lnTo>
                  <a:lnTo>
                    <a:pt x="243" y="262"/>
                  </a:lnTo>
                  <a:lnTo>
                    <a:pt x="220" y="277"/>
                  </a:lnTo>
                  <a:lnTo>
                    <a:pt x="196" y="287"/>
                  </a:lnTo>
                  <a:lnTo>
                    <a:pt x="172" y="293"/>
                  </a:lnTo>
                  <a:lnTo>
                    <a:pt x="150" y="296"/>
                  </a:lnTo>
                  <a:lnTo>
                    <a:pt x="129" y="295"/>
                  </a:lnTo>
                  <a:lnTo>
                    <a:pt x="103" y="288"/>
                  </a:lnTo>
                  <a:lnTo>
                    <a:pt x="79" y="280"/>
                  </a:lnTo>
                  <a:lnTo>
                    <a:pt x="55" y="266"/>
                  </a:lnTo>
                  <a:lnTo>
                    <a:pt x="34" y="245"/>
                  </a:lnTo>
                  <a:lnTo>
                    <a:pt x="16" y="221"/>
                  </a:lnTo>
                  <a:lnTo>
                    <a:pt x="5" y="190"/>
                  </a:lnTo>
                  <a:lnTo>
                    <a:pt x="0" y="152"/>
                  </a:lnTo>
                  <a:lnTo>
                    <a:pt x="3" y="114"/>
                  </a:lnTo>
                  <a:lnTo>
                    <a:pt x="15" y="82"/>
                  </a:lnTo>
                  <a:lnTo>
                    <a:pt x="31" y="56"/>
                  </a:lnTo>
                  <a:lnTo>
                    <a:pt x="53" y="35"/>
                  </a:lnTo>
                  <a:lnTo>
                    <a:pt x="77" y="19"/>
                  </a:lnTo>
                  <a:lnTo>
                    <a:pt x="102" y="9"/>
                  </a:lnTo>
                  <a:lnTo>
                    <a:pt x="129" y="3"/>
                  </a:lnTo>
                  <a:lnTo>
                    <a:pt x="153" y="0"/>
                  </a:lnTo>
                  <a:lnTo>
                    <a:pt x="15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38" name="Freeform 253"/>
            <p:cNvSpPr>
              <a:spLocks/>
            </p:cNvSpPr>
            <p:nvPr/>
          </p:nvSpPr>
          <p:spPr bwMode="auto">
            <a:xfrm>
              <a:off x="3460" y="1913"/>
              <a:ext cx="19" cy="128"/>
            </a:xfrm>
            <a:custGeom>
              <a:avLst/>
              <a:gdLst>
                <a:gd name="T0" fmla="*/ 14 w 19"/>
                <a:gd name="T1" fmla="*/ 9 h 128"/>
                <a:gd name="T2" fmla="*/ 16 w 19"/>
                <a:gd name="T3" fmla="*/ 24 h 128"/>
                <a:gd name="T4" fmla="*/ 19 w 19"/>
                <a:gd name="T5" fmla="*/ 58 h 128"/>
                <a:gd name="T6" fmla="*/ 18 w 19"/>
                <a:gd name="T7" fmla="*/ 97 h 128"/>
                <a:gd name="T8" fmla="*/ 9 w 19"/>
                <a:gd name="T9" fmla="*/ 128 h 128"/>
                <a:gd name="T10" fmla="*/ 6 w 19"/>
                <a:gd name="T11" fmla="*/ 123 h 128"/>
                <a:gd name="T12" fmla="*/ 3 w 19"/>
                <a:gd name="T13" fmla="*/ 105 h 128"/>
                <a:gd name="T14" fmla="*/ 0 w 19"/>
                <a:gd name="T15" fmla="*/ 69 h 128"/>
                <a:gd name="T16" fmla="*/ 1 w 19"/>
                <a:gd name="T17" fmla="*/ 9 h 128"/>
                <a:gd name="T18" fmla="*/ 3 w 19"/>
                <a:gd name="T19" fmla="*/ 6 h 128"/>
                <a:gd name="T20" fmla="*/ 5 w 19"/>
                <a:gd name="T21" fmla="*/ 1 h 128"/>
                <a:gd name="T22" fmla="*/ 9 w 19"/>
                <a:gd name="T23" fmla="*/ 0 h 128"/>
                <a:gd name="T24" fmla="*/ 14 w 19"/>
                <a:gd name="T25" fmla="*/ 9 h 12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9"/>
                <a:gd name="T40" fmla="*/ 0 h 128"/>
                <a:gd name="T41" fmla="*/ 19 w 19"/>
                <a:gd name="T42" fmla="*/ 128 h 12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9" h="128">
                  <a:moveTo>
                    <a:pt x="14" y="9"/>
                  </a:moveTo>
                  <a:lnTo>
                    <a:pt x="16" y="24"/>
                  </a:lnTo>
                  <a:lnTo>
                    <a:pt x="19" y="58"/>
                  </a:lnTo>
                  <a:lnTo>
                    <a:pt x="18" y="97"/>
                  </a:lnTo>
                  <a:lnTo>
                    <a:pt x="9" y="128"/>
                  </a:lnTo>
                  <a:lnTo>
                    <a:pt x="6" y="123"/>
                  </a:lnTo>
                  <a:lnTo>
                    <a:pt x="3" y="105"/>
                  </a:lnTo>
                  <a:lnTo>
                    <a:pt x="0" y="69"/>
                  </a:lnTo>
                  <a:lnTo>
                    <a:pt x="1" y="9"/>
                  </a:lnTo>
                  <a:lnTo>
                    <a:pt x="3" y="6"/>
                  </a:lnTo>
                  <a:lnTo>
                    <a:pt x="5" y="1"/>
                  </a:lnTo>
                  <a:lnTo>
                    <a:pt x="9" y="0"/>
                  </a:lnTo>
                  <a:lnTo>
                    <a:pt x="14"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39" name="Freeform 254"/>
            <p:cNvSpPr>
              <a:spLocks/>
            </p:cNvSpPr>
            <p:nvPr/>
          </p:nvSpPr>
          <p:spPr bwMode="auto">
            <a:xfrm>
              <a:off x="3371" y="1910"/>
              <a:ext cx="99" cy="47"/>
            </a:xfrm>
            <a:custGeom>
              <a:avLst/>
              <a:gdLst>
                <a:gd name="T0" fmla="*/ 97 w 99"/>
                <a:gd name="T1" fmla="*/ 12 h 47"/>
                <a:gd name="T2" fmla="*/ 71 w 99"/>
                <a:gd name="T3" fmla="*/ 27 h 47"/>
                <a:gd name="T4" fmla="*/ 51 w 99"/>
                <a:gd name="T5" fmla="*/ 37 h 47"/>
                <a:gd name="T6" fmla="*/ 35 w 99"/>
                <a:gd name="T7" fmla="*/ 42 h 47"/>
                <a:gd name="T8" fmla="*/ 22 w 99"/>
                <a:gd name="T9" fmla="*/ 46 h 47"/>
                <a:gd name="T10" fmla="*/ 12 w 99"/>
                <a:gd name="T11" fmla="*/ 47 h 47"/>
                <a:gd name="T12" fmla="*/ 5 w 99"/>
                <a:gd name="T13" fmla="*/ 46 h 47"/>
                <a:gd name="T14" fmla="*/ 2 w 99"/>
                <a:gd name="T15" fmla="*/ 45 h 47"/>
                <a:gd name="T16" fmla="*/ 0 w 99"/>
                <a:gd name="T17" fmla="*/ 45 h 47"/>
                <a:gd name="T18" fmla="*/ 2 w 99"/>
                <a:gd name="T19" fmla="*/ 43 h 47"/>
                <a:gd name="T20" fmla="*/ 4 w 99"/>
                <a:gd name="T21" fmla="*/ 40 h 47"/>
                <a:gd name="T22" fmla="*/ 9 w 99"/>
                <a:gd name="T23" fmla="*/ 35 h 47"/>
                <a:gd name="T24" fmla="*/ 18 w 99"/>
                <a:gd name="T25" fmla="*/ 28 h 47"/>
                <a:gd name="T26" fmla="*/ 31 w 99"/>
                <a:gd name="T27" fmla="*/ 22 h 47"/>
                <a:gd name="T28" fmla="*/ 46 w 99"/>
                <a:gd name="T29" fmla="*/ 14 h 47"/>
                <a:gd name="T30" fmla="*/ 67 w 99"/>
                <a:gd name="T31" fmla="*/ 7 h 47"/>
                <a:gd name="T32" fmla="*/ 93 w 99"/>
                <a:gd name="T33" fmla="*/ 0 h 47"/>
                <a:gd name="T34" fmla="*/ 94 w 99"/>
                <a:gd name="T35" fmla="*/ 2 h 47"/>
                <a:gd name="T36" fmla="*/ 98 w 99"/>
                <a:gd name="T37" fmla="*/ 4 h 47"/>
                <a:gd name="T38" fmla="*/ 99 w 99"/>
                <a:gd name="T39" fmla="*/ 7 h 47"/>
                <a:gd name="T40" fmla="*/ 97 w 99"/>
                <a:gd name="T41" fmla="*/ 12 h 4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99"/>
                <a:gd name="T64" fmla="*/ 0 h 47"/>
                <a:gd name="T65" fmla="*/ 99 w 99"/>
                <a:gd name="T66" fmla="*/ 47 h 4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99" h="47">
                  <a:moveTo>
                    <a:pt x="97" y="12"/>
                  </a:moveTo>
                  <a:lnTo>
                    <a:pt x="71" y="27"/>
                  </a:lnTo>
                  <a:lnTo>
                    <a:pt x="51" y="37"/>
                  </a:lnTo>
                  <a:lnTo>
                    <a:pt x="35" y="42"/>
                  </a:lnTo>
                  <a:lnTo>
                    <a:pt x="22" y="46"/>
                  </a:lnTo>
                  <a:lnTo>
                    <a:pt x="12" y="47"/>
                  </a:lnTo>
                  <a:lnTo>
                    <a:pt x="5" y="46"/>
                  </a:lnTo>
                  <a:lnTo>
                    <a:pt x="2" y="45"/>
                  </a:lnTo>
                  <a:lnTo>
                    <a:pt x="0" y="45"/>
                  </a:lnTo>
                  <a:lnTo>
                    <a:pt x="2" y="43"/>
                  </a:lnTo>
                  <a:lnTo>
                    <a:pt x="4" y="40"/>
                  </a:lnTo>
                  <a:lnTo>
                    <a:pt x="9" y="35"/>
                  </a:lnTo>
                  <a:lnTo>
                    <a:pt x="18" y="28"/>
                  </a:lnTo>
                  <a:lnTo>
                    <a:pt x="31" y="22"/>
                  </a:lnTo>
                  <a:lnTo>
                    <a:pt x="46" y="14"/>
                  </a:lnTo>
                  <a:lnTo>
                    <a:pt x="67" y="7"/>
                  </a:lnTo>
                  <a:lnTo>
                    <a:pt x="93" y="0"/>
                  </a:lnTo>
                  <a:lnTo>
                    <a:pt x="94" y="2"/>
                  </a:lnTo>
                  <a:lnTo>
                    <a:pt x="98" y="4"/>
                  </a:lnTo>
                  <a:lnTo>
                    <a:pt x="99" y="7"/>
                  </a:lnTo>
                  <a:lnTo>
                    <a:pt x="97"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40" name="Freeform 255"/>
            <p:cNvSpPr>
              <a:spLocks/>
            </p:cNvSpPr>
            <p:nvPr/>
          </p:nvSpPr>
          <p:spPr bwMode="auto">
            <a:xfrm>
              <a:off x="4647" y="2768"/>
              <a:ext cx="80" cy="46"/>
            </a:xfrm>
            <a:custGeom>
              <a:avLst/>
              <a:gdLst>
                <a:gd name="T0" fmla="*/ 0 w 80"/>
                <a:gd name="T1" fmla="*/ 5 h 46"/>
                <a:gd name="T2" fmla="*/ 45 w 80"/>
                <a:gd name="T3" fmla="*/ 0 h 46"/>
                <a:gd name="T4" fmla="*/ 80 w 80"/>
                <a:gd name="T5" fmla="*/ 15 h 46"/>
                <a:gd name="T6" fmla="*/ 80 w 80"/>
                <a:gd name="T7" fmla="*/ 16 h 46"/>
                <a:gd name="T8" fmla="*/ 80 w 80"/>
                <a:gd name="T9" fmla="*/ 22 h 46"/>
                <a:gd name="T10" fmla="*/ 79 w 80"/>
                <a:gd name="T11" fmla="*/ 27 h 46"/>
                <a:gd name="T12" fmla="*/ 75 w 80"/>
                <a:gd name="T13" fmla="*/ 33 h 46"/>
                <a:gd name="T14" fmla="*/ 69 w 80"/>
                <a:gd name="T15" fmla="*/ 39 h 46"/>
                <a:gd name="T16" fmla="*/ 60 w 80"/>
                <a:gd name="T17" fmla="*/ 43 h 46"/>
                <a:gd name="T18" fmla="*/ 45 w 80"/>
                <a:gd name="T19" fmla="*/ 46 h 46"/>
                <a:gd name="T20" fmla="*/ 25 w 80"/>
                <a:gd name="T21" fmla="*/ 44 h 46"/>
                <a:gd name="T22" fmla="*/ 9 w 80"/>
                <a:gd name="T23" fmla="*/ 37 h 46"/>
                <a:gd name="T24" fmla="*/ 2 w 80"/>
                <a:gd name="T25" fmla="*/ 23 h 46"/>
                <a:gd name="T26" fmla="*/ 0 w 80"/>
                <a:gd name="T27" fmla="*/ 10 h 46"/>
                <a:gd name="T28" fmla="*/ 0 w 80"/>
                <a:gd name="T29" fmla="*/ 5 h 4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80"/>
                <a:gd name="T46" fmla="*/ 0 h 46"/>
                <a:gd name="T47" fmla="*/ 80 w 80"/>
                <a:gd name="T48" fmla="*/ 46 h 4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80" h="46">
                  <a:moveTo>
                    <a:pt x="0" y="5"/>
                  </a:moveTo>
                  <a:lnTo>
                    <a:pt x="45" y="0"/>
                  </a:lnTo>
                  <a:lnTo>
                    <a:pt x="80" y="15"/>
                  </a:lnTo>
                  <a:lnTo>
                    <a:pt x="80" y="16"/>
                  </a:lnTo>
                  <a:lnTo>
                    <a:pt x="80" y="22"/>
                  </a:lnTo>
                  <a:lnTo>
                    <a:pt x="79" y="27"/>
                  </a:lnTo>
                  <a:lnTo>
                    <a:pt x="75" y="33"/>
                  </a:lnTo>
                  <a:lnTo>
                    <a:pt x="69" y="39"/>
                  </a:lnTo>
                  <a:lnTo>
                    <a:pt x="60" y="43"/>
                  </a:lnTo>
                  <a:lnTo>
                    <a:pt x="45" y="46"/>
                  </a:lnTo>
                  <a:lnTo>
                    <a:pt x="25" y="44"/>
                  </a:lnTo>
                  <a:lnTo>
                    <a:pt x="9" y="37"/>
                  </a:lnTo>
                  <a:lnTo>
                    <a:pt x="2" y="23"/>
                  </a:lnTo>
                  <a:lnTo>
                    <a:pt x="0" y="10"/>
                  </a:lnTo>
                  <a:lnTo>
                    <a:pt x="0" y="5"/>
                  </a:lnTo>
                  <a:close/>
                </a:path>
              </a:pathLst>
            </a:custGeom>
            <a:solidFill>
              <a:srgbClr val="E2287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41" name="Freeform 256"/>
            <p:cNvSpPr>
              <a:spLocks/>
            </p:cNvSpPr>
            <p:nvPr/>
          </p:nvSpPr>
          <p:spPr bwMode="auto">
            <a:xfrm>
              <a:off x="4641" y="2764"/>
              <a:ext cx="93" cy="56"/>
            </a:xfrm>
            <a:custGeom>
              <a:avLst/>
              <a:gdLst>
                <a:gd name="T0" fmla="*/ 1 w 93"/>
                <a:gd name="T1" fmla="*/ 12 h 56"/>
                <a:gd name="T2" fmla="*/ 0 w 93"/>
                <a:gd name="T3" fmla="*/ 15 h 56"/>
                <a:gd name="T4" fmla="*/ 3 w 93"/>
                <a:gd name="T5" fmla="*/ 26 h 56"/>
                <a:gd name="T6" fmla="*/ 6 w 93"/>
                <a:gd name="T7" fmla="*/ 36 h 56"/>
                <a:gd name="T8" fmla="*/ 10 w 93"/>
                <a:gd name="T9" fmla="*/ 43 h 56"/>
                <a:gd name="T10" fmla="*/ 15 w 93"/>
                <a:gd name="T11" fmla="*/ 48 h 56"/>
                <a:gd name="T12" fmla="*/ 22 w 93"/>
                <a:gd name="T13" fmla="*/ 52 h 56"/>
                <a:gd name="T14" fmla="*/ 31 w 93"/>
                <a:gd name="T15" fmla="*/ 55 h 56"/>
                <a:gd name="T16" fmla="*/ 41 w 93"/>
                <a:gd name="T17" fmla="*/ 56 h 56"/>
                <a:gd name="T18" fmla="*/ 52 w 93"/>
                <a:gd name="T19" fmla="*/ 55 h 56"/>
                <a:gd name="T20" fmla="*/ 62 w 93"/>
                <a:gd name="T21" fmla="*/ 52 h 56"/>
                <a:gd name="T22" fmla="*/ 74 w 93"/>
                <a:gd name="T23" fmla="*/ 47 h 56"/>
                <a:gd name="T24" fmla="*/ 84 w 93"/>
                <a:gd name="T25" fmla="*/ 39 h 56"/>
                <a:gd name="T26" fmla="*/ 91 w 93"/>
                <a:gd name="T27" fmla="*/ 29 h 56"/>
                <a:gd name="T28" fmla="*/ 93 w 93"/>
                <a:gd name="T29" fmla="*/ 20 h 56"/>
                <a:gd name="T30" fmla="*/ 89 w 93"/>
                <a:gd name="T31" fmla="*/ 13 h 56"/>
                <a:gd name="T32" fmla="*/ 80 w 93"/>
                <a:gd name="T33" fmla="*/ 8 h 56"/>
                <a:gd name="T34" fmla="*/ 70 w 93"/>
                <a:gd name="T35" fmla="*/ 4 h 56"/>
                <a:gd name="T36" fmla="*/ 58 w 93"/>
                <a:gd name="T37" fmla="*/ 1 h 56"/>
                <a:gd name="T38" fmla="*/ 47 w 93"/>
                <a:gd name="T39" fmla="*/ 0 h 56"/>
                <a:gd name="T40" fmla="*/ 39 w 93"/>
                <a:gd name="T41" fmla="*/ 1 h 56"/>
                <a:gd name="T42" fmla="*/ 28 w 93"/>
                <a:gd name="T43" fmla="*/ 3 h 56"/>
                <a:gd name="T44" fmla="*/ 17 w 93"/>
                <a:gd name="T45" fmla="*/ 3 h 56"/>
                <a:gd name="T46" fmla="*/ 8 w 93"/>
                <a:gd name="T47" fmla="*/ 1 h 56"/>
                <a:gd name="T48" fmla="*/ 4 w 93"/>
                <a:gd name="T49" fmla="*/ 1 h 56"/>
                <a:gd name="T50" fmla="*/ 3 w 93"/>
                <a:gd name="T51" fmla="*/ 3 h 56"/>
                <a:gd name="T52" fmla="*/ 0 w 93"/>
                <a:gd name="T53" fmla="*/ 8 h 56"/>
                <a:gd name="T54" fmla="*/ 1 w 93"/>
                <a:gd name="T55" fmla="*/ 12 h 56"/>
                <a:gd name="T56" fmla="*/ 12 w 93"/>
                <a:gd name="T57" fmla="*/ 14 h 56"/>
                <a:gd name="T58" fmla="*/ 18 w 93"/>
                <a:gd name="T59" fmla="*/ 14 h 56"/>
                <a:gd name="T60" fmla="*/ 25 w 93"/>
                <a:gd name="T61" fmla="*/ 13 h 56"/>
                <a:gd name="T62" fmla="*/ 31 w 93"/>
                <a:gd name="T63" fmla="*/ 13 h 56"/>
                <a:gd name="T64" fmla="*/ 37 w 93"/>
                <a:gd name="T65" fmla="*/ 12 h 56"/>
                <a:gd name="T66" fmla="*/ 42 w 93"/>
                <a:gd name="T67" fmla="*/ 12 h 56"/>
                <a:gd name="T68" fmla="*/ 47 w 93"/>
                <a:gd name="T69" fmla="*/ 10 h 56"/>
                <a:gd name="T70" fmla="*/ 52 w 93"/>
                <a:gd name="T71" fmla="*/ 10 h 56"/>
                <a:gd name="T72" fmla="*/ 57 w 93"/>
                <a:gd name="T73" fmla="*/ 10 h 56"/>
                <a:gd name="T74" fmla="*/ 68 w 93"/>
                <a:gd name="T75" fmla="*/ 14 h 56"/>
                <a:gd name="T76" fmla="*/ 77 w 93"/>
                <a:gd name="T77" fmla="*/ 19 h 56"/>
                <a:gd name="T78" fmla="*/ 80 w 93"/>
                <a:gd name="T79" fmla="*/ 28 h 56"/>
                <a:gd name="T80" fmla="*/ 74 w 93"/>
                <a:gd name="T81" fmla="*/ 38 h 56"/>
                <a:gd name="T82" fmla="*/ 66 w 93"/>
                <a:gd name="T83" fmla="*/ 43 h 56"/>
                <a:gd name="T84" fmla="*/ 57 w 93"/>
                <a:gd name="T85" fmla="*/ 47 h 56"/>
                <a:gd name="T86" fmla="*/ 48 w 93"/>
                <a:gd name="T87" fmla="*/ 48 h 56"/>
                <a:gd name="T88" fmla="*/ 38 w 93"/>
                <a:gd name="T89" fmla="*/ 47 h 56"/>
                <a:gd name="T90" fmla="*/ 29 w 93"/>
                <a:gd name="T91" fmla="*/ 44 h 56"/>
                <a:gd name="T92" fmla="*/ 22 w 93"/>
                <a:gd name="T93" fmla="*/ 41 h 56"/>
                <a:gd name="T94" fmla="*/ 15 w 93"/>
                <a:gd name="T95" fmla="*/ 34 h 56"/>
                <a:gd name="T96" fmla="*/ 13 w 93"/>
                <a:gd name="T97" fmla="*/ 28 h 56"/>
                <a:gd name="T98" fmla="*/ 10 w 93"/>
                <a:gd name="T99" fmla="*/ 17 h 56"/>
                <a:gd name="T100" fmla="*/ 8 w 93"/>
                <a:gd name="T101" fmla="*/ 12 h 56"/>
                <a:gd name="T102" fmla="*/ 4 w 93"/>
                <a:gd name="T103" fmla="*/ 10 h 56"/>
                <a:gd name="T104" fmla="*/ 1 w 93"/>
                <a:gd name="T105" fmla="*/ 12 h 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3"/>
                <a:gd name="T160" fmla="*/ 0 h 56"/>
                <a:gd name="T161" fmla="*/ 93 w 93"/>
                <a:gd name="T162" fmla="*/ 56 h 5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3" h="56">
                  <a:moveTo>
                    <a:pt x="1" y="12"/>
                  </a:moveTo>
                  <a:lnTo>
                    <a:pt x="0" y="15"/>
                  </a:lnTo>
                  <a:lnTo>
                    <a:pt x="3" y="26"/>
                  </a:lnTo>
                  <a:lnTo>
                    <a:pt x="6" y="36"/>
                  </a:lnTo>
                  <a:lnTo>
                    <a:pt x="10" y="43"/>
                  </a:lnTo>
                  <a:lnTo>
                    <a:pt x="15" y="48"/>
                  </a:lnTo>
                  <a:lnTo>
                    <a:pt x="22" y="52"/>
                  </a:lnTo>
                  <a:lnTo>
                    <a:pt x="31" y="55"/>
                  </a:lnTo>
                  <a:lnTo>
                    <a:pt x="41" y="56"/>
                  </a:lnTo>
                  <a:lnTo>
                    <a:pt x="52" y="55"/>
                  </a:lnTo>
                  <a:lnTo>
                    <a:pt x="62" y="52"/>
                  </a:lnTo>
                  <a:lnTo>
                    <a:pt x="74" y="47"/>
                  </a:lnTo>
                  <a:lnTo>
                    <a:pt x="84" y="39"/>
                  </a:lnTo>
                  <a:lnTo>
                    <a:pt x="91" y="29"/>
                  </a:lnTo>
                  <a:lnTo>
                    <a:pt x="93" y="20"/>
                  </a:lnTo>
                  <a:lnTo>
                    <a:pt x="89" y="13"/>
                  </a:lnTo>
                  <a:lnTo>
                    <a:pt x="80" y="8"/>
                  </a:lnTo>
                  <a:lnTo>
                    <a:pt x="70" y="4"/>
                  </a:lnTo>
                  <a:lnTo>
                    <a:pt x="58" y="1"/>
                  </a:lnTo>
                  <a:lnTo>
                    <a:pt x="47" y="0"/>
                  </a:lnTo>
                  <a:lnTo>
                    <a:pt x="39" y="1"/>
                  </a:lnTo>
                  <a:lnTo>
                    <a:pt x="28" y="3"/>
                  </a:lnTo>
                  <a:lnTo>
                    <a:pt x="17" y="3"/>
                  </a:lnTo>
                  <a:lnTo>
                    <a:pt x="8" y="1"/>
                  </a:lnTo>
                  <a:lnTo>
                    <a:pt x="4" y="1"/>
                  </a:lnTo>
                  <a:lnTo>
                    <a:pt x="3" y="3"/>
                  </a:lnTo>
                  <a:lnTo>
                    <a:pt x="0" y="8"/>
                  </a:lnTo>
                  <a:lnTo>
                    <a:pt x="1" y="12"/>
                  </a:lnTo>
                  <a:lnTo>
                    <a:pt x="12" y="14"/>
                  </a:lnTo>
                  <a:lnTo>
                    <a:pt x="18" y="14"/>
                  </a:lnTo>
                  <a:lnTo>
                    <a:pt x="25" y="13"/>
                  </a:lnTo>
                  <a:lnTo>
                    <a:pt x="31" y="13"/>
                  </a:lnTo>
                  <a:lnTo>
                    <a:pt x="37" y="12"/>
                  </a:lnTo>
                  <a:lnTo>
                    <a:pt x="42" y="12"/>
                  </a:lnTo>
                  <a:lnTo>
                    <a:pt x="47" y="10"/>
                  </a:lnTo>
                  <a:lnTo>
                    <a:pt x="52" y="10"/>
                  </a:lnTo>
                  <a:lnTo>
                    <a:pt x="57" y="10"/>
                  </a:lnTo>
                  <a:lnTo>
                    <a:pt x="68" y="14"/>
                  </a:lnTo>
                  <a:lnTo>
                    <a:pt x="77" y="19"/>
                  </a:lnTo>
                  <a:lnTo>
                    <a:pt x="80" y="28"/>
                  </a:lnTo>
                  <a:lnTo>
                    <a:pt x="74" y="38"/>
                  </a:lnTo>
                  <a:lnTo>
                    <a:pt x="66" y="43"/>
                  </a:lnTo>
                  <a:lnTo>
                    <a:pt x="57" y="47"/>
                  </a:lnTo>
                  <a:lnTo>
                    <a:pt x="48" y="48"/>
                  </a:lnTo>
                  <a:lnTo>
                    <a:pt x="38" y="47"/>
                  </a:lnTo>
                  <a:lnTo>
                    <a:pt x="29" y="44"/>
                  </a:lnTo>
                  <a:lnTo>
                    <a:pt x="22" y="41"/>
                  </a:lnTo>
                  <a:lnTo>
                    <a:pt x="15" y="34"/>
                  </a:lnTo>
                  <a:lnTo>
                    <a:pt x="13" y="28"/>
                  </a:lnTo>
                  <a:lnTo>
                    <a:pt x="10" y="17"/>
                  </a:lnTo>
                  <a:lnTo>
                    <a:pt x="8" y="12"/>
                  </a:lnTo>
                  <a:lnTo>
                    <a:pt x="4" y="10"/>
                  </a:lnTo>
                  <a:lnTo>
                    <a:pt x="1"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sp>
          <p:nvSpPr>
            <p:cNvPr id="42" name="Freeform 257"/>
            <p:cNvSpPr>
              <a:spLocks/>
            </p:cNvSpPr>
            <p:nvPr/>
          </p:nvSpPr>
          <p:spPr bwMode="auto">
            <a:xfrm>
              <a:off x="3523" y="2626"/>
              <a:ext cx="40" cy="43"/>
            </a:xfrm>
            <a:custGeom>
              <a:avLst/>
              <a:gdLst>
                <a:gd name="T0" fmla="*/ 2 w 40"/>
                <a:gd name="T1" fmla="*/ 32 h 43"/>
                <a:gd name="T2" fmla="*/ 4 w 40"/>
                <a:gd name="T3" fmla="*/ 33 h 43"/>
                <a:gd name="T4" fmla="*/ 12 w 40"/>
                <a:gd name="T5" fmla="*/ 33 h 43"/>
                <a:gd name="T6" fmla="*/ 19 w 40"/>
                <a:gd name="T7" fmla="*/ 31 h 43"/>
                <a:gd name="T8" fmla="*/ 24 w 40"/>
                <a:gd name="T9" fmla="*/ 22 h 43"/>
                <a:gd name="T10" fmla="*/ 23 w 40"/>
                <a:gd name="T11" fmla="*/ 16 h 43"/>
                <a:gd name="T12" fmla="*/ 19 w 40"/>
                <a:gd name="T13" fmla="*/ 9 h 43"/>
                <a:gd name="T14" fmla="*/ 15 w 40"/>
                <a:gd name="T15" fmla="*/ 5 h 43"/>
                <a:gd name="T16" fmla="*/ 18 w 40"/>
                <a:gd name="T17" fmla="*/ 2 h 43"/>
                <a:gd name="T18" fmla="*/ 23 w 40"/>
                <a:gd name="T19" fmla="*/ 0 h 43"/>
                <a:gd name="T20" fmla="*/ 26 w 40"/>
                <a:gd name="T21" fmla="*/ 3 h 43"/>
                <a:gd name="T22" fmla="*/ 29 w 40"/>
                <a:gd name="T23" fmla="*/ 7 h 43"/>
                <a:gd name="T24" fmla="*/ 33 w 40"/>
                <a:gd name="T25" fmla="*/ 10 h 43"/>
                <a:gd name="T26" fmla="*/ 40 w 40"/>
                <a:gd name="T27" fmla="*/ 21 h 43"/>
                <a:gd name="T28" fmla="*/ 37 w 40"/>
                <a:gd name="T29" fmla="*/ 31 h 43"/>
                <a:gd name="T30" fmla="*/ 27 w 40"/>
                <a:gd name="T31" fmla="*/ 40 h 43"/>
                <a:gd name="T32" fmla="*/ 12 w 40"/>
                <a:gd name="T33" fmla="*/ 43 h 43"/>
                <a:gd name="T34" fmla="*/ 4 w 40"/>
                <a:gd name="T35" fmla="*/ 42 h 43"/>
                <a:gd name="T36" fmla="*/ 0 w 40"/>
                <a:gd name="T37" fmla="*/ 40 h 43"/>
                <a:gd name="T38" fmla="*/ 0 w 40"/>
                <a:gd name="T39" fmla="*/ 36 h 43"/>
                <a:gd name="T40" fmla="*/ 2 w 40"/>
                <a:gd name="T41" fmla="*/ 32 h 43"/>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
                <a:gd name="T64" fmla="*/ 0 h 43"/>
                <a:gd name="T65" fmla="*/ 40 w 40"/>
                <a:gd name="T66" fmla="*/ 43 h 43"/>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 h="43">
                  <a:moveTo>
                    <a:pt x="2" y="32"/>
                  </a:moveTo>
                  <a:lnTo>
                    <a:pt x="4" y="33"/>
                  </a:lnTo>
                  <a:lnTo>
                    <a:pt x="12" y="33"/>
                  </a:lnTo>
                  <a:lnTo>
                    <a:pt x="19" y="31"/>
                  </a:lnTo>
                  <a:lnTo>
                    <a:pt x="24" y="22"/>
                  </a:lnTo>
                  <a:lnTo>
                    <a:pt x="23" y="16"/>
                  </a:lnTo>
                  <a:lnTo>
                    <a:pt x="19" y="9"/>
                  </a:lnTo>
                  <a:lnTo>
                    <a:pt x="15" y="5"/>
                  </a:lnTo>
                  <a:lnTo>
                    <a:pt x="18" y="2"/>
                  </a:lnTo>
                  <a:lnTo>
                    <a:pt x="23" y="0"/>
                  </a:lnTo>
                  <a:lnTo>
                    <a:pt x="26" y="3"/>
                  </a:lnTo>
                  <a:lnTo>
                    <a:pt x="29" y="7"/>
                  </a:lnTo>
                  <a:lnTo>
                    <a:pt x="33" y="10"/>
                  </a:lnTo>
                  <a:lnTo>
                    <a:pt x="40" y="21"/>
                  </a:lnTo>
                  <a:lnTo>
                    <a:pt x="37" y="31"/>
                  </a:lnTo>
                  <a:lnTo>
                    <a:pt x="27" y="40"/>
                  </a:lnTo>
                  <a:lnTo>
                    <a:pt x="12" y="43"/>
                  </a:lnTo>
                  <a:lnTo>
                    <a:pt x="4" y="42"/>
                  </a:lnTo>
                  <a:lnTo>
                    <a:pt x="0" y="40"/>
                  </a:lnTo>
                  <a:lnTo>
                    <a:pt x="0" y="36"/>
                  </a:lnTo>
                  <a:lnTo>
                    <a:pt x="2"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solidFill>
                  <a:srgbClr val="000000"/>
                </a:solidFill>
              </a:endParaRPr>
            </a:p>
          </p:txBody>
        </p:sp>
      </p:grpSp>
      <p:pic>
        <p:nvPicPr>
          <p:cNvPr id="243" name="Picture 6" descr="C:\Users\madmad\AppData\Local\Microsoft\Windows\Temporary Internet Files\Content.IE5\IGVQ6G9T\MC900432637[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68575" y="2768600"/>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4" name="Picture 25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0163" y="3313113"/>
            <a:ext cx="503237" cy="477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3157836">
            <a:off x="2651125" y="4032251"/>
            <a:ext cx="38417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 name="Picture 6" descr="C:\Users\madmad\Desktop\未命名 -1.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401888" y="4703763"/>
            <a:ext cx="800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 name="Picture 265"/>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41738" y="3563938"/>
            <a:ext cx="2087562"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8" name="Group 280"/>
          <p:cNvGrpSpPr>
            <a:grpSpLocks/>
          </p:cNvGrpSpPr>
          <p:nvPr/>
        </p:nvGrpSpPr>
        <p:grpSpPr bwMode="auto">
          <a:xfrm>
            <a:off x="3300413" y="3717925"/>
            <a:ext cx="698500" cy="701675"/>
            <a:chOff x="2079" y="3721"/>
            <a:chExt cx="440" cy="442"/>
          </a:xfrm>
        </p:grpSpPr>
        <p:pic>
          <p:nvPicPr>
            <p:cNvPr id="249" name="Picture 272"/>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127" y="3721"/>
              <a:ext cx="3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 name="Picture 27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079" y="3893"/>
              <a:ext cx="44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51" name="Group 279"/>
          <p:cNvGrpSpPr>
            <a:grpSpLocks/>
          </p:cNvGrpSpPr>
          <p:nvPr/>
        </p:nvGrpSpPr>
        <p:grpSpPr bwMode="auto">
          <a:xfrm>
            <a:off x="5581650" y="3683000"/>
            <a:ext cx="698500" cy="654050"/>
            <a:chOff x="3276" y="3145"/>
            <a:chExt cx="440" cy="412"/>
          </a:xfrm>
        </p:grpSpPr>
        <p:pic>
          <p:nvPicPr>
            <p:cNvPr id="252" name="Picture 273"/>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308" y="3145"/>
              <a:ext cx="36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 name="Picture 276"/>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76" y="3287"/>
              <a:ext cx="440" cy="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4" name="Rectangle 277"/>
          <p:cNvSpPr>
            <a:spLocks/>
          </p:cNvSpPr>
          <p:nvPr/>
        </p:nvSpPr>
        <p:spPr bwMode="auto">
          <a:xfrm>
            <a:off x="3998913" y="3846513"/>
            <a:ext cx="1582737" cy="266700"/>
          </a:xfrm>
          <a:prstGeom prst="rect">
            <a:avLst/>
          </a:prstGeom>
          <a:solidFill>
            <a:srgbClr val="B21A1A"/>
          </a:solidFill>
          <a:ln w="38100">
            <a:solidFill>
              <a:srgbClr val="FFFFFF"/>
            </a:solidFill>
            <a:round/>
            <a:headEnd/>
            <a:tailEnd/>
          </a:ln>
          <a:effectLst>
            <a:outerShdw dist="19999" dir="5400000" algn="ctr" rotWithShape="0">
              <a:schemeClr val="bg2">
                <a:alpha val="37999"/>
              </a:schemeClr>
            </a:outerShdw>
          </a:effectLst>
        </p:spPr>
        <p:txBody>
          <a:bodyPr wrap="none" lIns="38100" tIns="38100" rIns="38100" bIns="38100" anchor="ctr"/>
          <a:lstStyle/>
          <a:p>
            <a:pPr algn="ctr" eaLnBrk="1" hangingPunct="1">
              <a:lnSpc>
                <a:spcPct val="90000"/>
              </a:lnSpc>
            </a:pPr>
            <a:r>
              <a:rPr lang="en-US" altLang="zh-TW">
                <a:solidFill>
                  <a:srgbClr val="000000"/>
                </a:solidFill>
                <a:cs typeface="Arial" charset="0"/>
                <a:sym typeface="Arial" charset="0"/>
              </a:rPr>
              <a:t>Network</a:t>
            </a:r>
          </a:p>
        </p:txBody>
      </p:sp>
      <p:sp>
        <p:nvSpPr>
          <p:cNvPr id="255" name="Line 281"/>
          <p:cNvSpPr>
            <a:spLocks noChangeShapeType="1"/>
          </p:cNvSpPr>
          <p:nvPr/>
        </p:nvSpPr>
        <p:spPr bwMode="auto">
          <a:xfrm rot="10800000">
            <a:off x="3073400" y="3090863"/>
            <a:ext cx="303213" cy="779462"/>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lIns="0" tIns="0" rIns="0" bIns="0"/>
          <a:lstStyle/>
          <a:p>
            <a:endParaRPr lang="zh-TW" altLang="en-US">
              <a:solidFill>
                <a:srgbClr val="000000"/>
              </a:solidFill>
            </a:endParaRPr>
          </a:p>
        </p:txBody>
      </p:sp>
      <p:sp>
        <p:nvSpPr>
          <p:cNvPr id="256" name="Line 282"/>
          <p:cNvSpPr>
            <a:spLocks noChangeShapeType="1"/>
          </p:cNvSpPr>
          <p:nvPr/>
        </p:nvSpPr>
        <p:spPr bwMode="auto">
          <a:xfrm rot="10800000">
            <a:off x="3073400" y="3721100"/>
            <a:ext cx="301625" cy="274638"/>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lIns="0" tIns="0" rIns="0" bIns="0"/>
          <a:lstStyle/>
          <a:p>
            <a:endParaRPr lang="zh-TW" altLang="en-US">
              <a:solidFill>
                <a:srgbClr val="000000"/>
              </a:solidFill>
            </a:endParaRPr>
          </a:p>
        </p:txBody>
      </p:sp>
      <p:sp>
        <p:nvSpPr>
          <p:cNvPr id="257" name="Line 283"/>
          <p:cNvSpPr>
            <a:spLocks noChangeShapeType="1"/>
          </p:cNvSpPr>
          <p:nvPr/>
        </p:nvSpPr>
        <p:spPr bwMode="auto">
          <a:xfrm rot="10800000" flipV="1">
            <a:off x="3116263" y="4014788"/>
            <a:ext cx="184150" cy="185737"/>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lIns="0" tIns="0" rIns="0" bIns="0"/>
          <a:lstStyle/>
          <a:p>
            <a:endParaRPr lang="zh-TW" altLang="en-US">
              <a:solidFill>
                <a:srgbClr val="000000"/>
              </a:solidFill>
            </a:endParaRPr>
          </a:p>
        </p:txBody>
      </p:sp>
      <p:sp>
        <p:nvSpPr>
          <p:cNvPr id="258" name="Line 284"/>
          <p:cNvSpPr>
            <a:spLocks noChangeShapeType="1"/>
          </p:cNvSpPr>
          <p:nvPr/>
        </p:nvSpPr>
        <p:spPr bwMode="auto">
          <a:xfrm rot="10800000" flipV="1">
            <a:off x="3073400" y="4221163"/>
            <a:ext cx="227013" cy="744537"/>
          </a:xfrm>
          <a:prstGeom prst="line">
            <a:avLst/>
          </a:prstGeom>
          <a:noFill/>
          <a:ln w="9525">
            <a:solidFill>
              <a:srgbClr val="002060"/>
            </a:solidFill>
            <a:round/>
            <a:headEnd/>
            <a:tailEnd/>
          </a:ln>
          <a:extLst>
            <a:ext uri="{909E8E84-426E-40DD-AFC4-6F175D3DCCD1}">
              <a14:hiddenFill xmlns:a14="http://schemas.microsoft.com/office/drawing/2010/main">
                <a:noFill/>
              </a14:hiddenFill>
            </a:ext>
          </a:extLst>
        </p:spPr>
        <p:txBody>
          <a:bodyPr lIns="0" tIns="0" rIns="0" bIns="0"/>
          <a:lstStyle/>
          <a:p>
            <a:endParaRPr lang="zh-TW" altLang="en-US">
              <a:solidFill>
                <a:srgbClr val="000000"/>
              </a:solidFill>
            </a:endParaRPr>
          </a:p>
        </p:txBody>
      </p:sp>
      <p:grpSp>
        <p:nvGrpSpPr>
          <p:cNvPr id="259" name="Group 286"/>
          <p:cNvGrpSpPr>
            <a:grpSpLocks/>
          </p:cNvGrpSpPr>
          <p:nvPr/>
        </p:nvGrpSpPr>
        <p:grpSpPr bwMode="auto">
          <a:xfrm>
            <a:off x="6980238" y="3273425"/>
            <a:ext cx="914400" cy="1066800"/>
            <a:chOff x="0" y="0"/>
            <a:chExt cx="576" cy="671"/>
          </a:xfrm>
        </p:grpSpPr>
        <p:pic>
          <p:nvPicPr>
            <p:cNvPr id="260" name="Picture 287"/>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0"/>
              <a:ext cx="238"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 name="Picture 28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139" y="67"/>
              <a:ext cx="238"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 name="Picture 289"/>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79" y="148"/>
              <a:ext cx="238" cy="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 name="Picture 290"/>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99" y="495"/>
              <a:ext cx="177"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4" name="Picture 29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962775" y="4216400"/>
            <a:ext cx="85566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 name="Picture 293"/>
          <p:cNvPicPr>
            <a:picLocks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818438" y="4400550"/>
            <a:ext cx="822325" cy="371475"/>
          </a:xfrm>
          <a:prstGeom prst="rect">
            <a:avLst/>
          </a:prstGeom>
          <a:noFill/>
          <a:ln>
            <a:noFill/>
          </a:ln>
          <a:effectLst>
            <a:outerShdw dist="139699" dir="2700000" algn="ctr"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234028461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標題 3"/>
          <p:cNvSpPr>
            <a:spLocks noGrp="1"/>
          </p:cNvSpPr>
          <p:nvPr>
            <p:ph type="title"/>
          </p:nvPr>
        </p:nvSpPr>
        <p:spPr>
          <a:xfrm>
            <a:off x="66675" y="238125"/>
            <a:ext cx="6934200" cy="868363"/>
          </a:xfrm>
        </p:spPr>
        <p:txBody>
          <a:bodyPr/>
          <a:lstStyle/>
          <a:p>
            <a:pPr eaLnBrk="1" hangingPunct="1"/>
            <a:r>
              <a:rPr lang="en-US" altLang="zh-TW" smtClean="0"/>
              <a:t>Research Procedure</a:t>
            </a:r>
            <a:endParaRPr lang="zh-TW" altLang="en-US" smtClean="0"/>
          </a:p>
        </p:txBody>
      </p:sp>
      <p:sp>
        <p:nvSpPr>
          <p:cNvPr id="1028" name="Rectangle 2"/>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kumimoji="0" lang="zh-TW" altLang="en-US"/>
          </a:p>
        </p:txBody>
      </p:sp>
      <p:sp>
        <p:nvSpPr>
          <p:cNvPr id="1029" name="Rectangle 2"/>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kumimoji="0" lang="zh-TW" altLang="en-US"/>
          </a:p>
        </p:txBody>
      </p:sp>
      <p:sp>
        <p:nvSpPr>
          <p:cNvPr id="1030" name="Rectangle 3"/>
          <p:cNvSpPr>
            <a:spLocks noChangeArrowheads="1"/>
          </p:cNvSpPr>
          <p:nvPr/>
        </p:nvSpPr>
        <p:spPr bwMode="auto">
          <a:xfrm>
            <a:off x="0" y="0"/>
            <a:ext cx="9144000" cy="0"/>
          </a:xfrm>
          <a:prstGeom prst="rect">
            <a:avLst/>
          </a:prstGeom>
          <a:noFill/>
          <a:ln w="9525">
            <a:noFill/>
            <a:miter lim="800000"/>
            <a:headEnd/>
            <a:tailEnd/>
          </a:ln>
        </p:spPr>
        <p:txBody>
          <a:bodyPr anchor="ctr">
            <a:spAutoFit/>
          </a:bodyPr>
          <a:lstStyle/>
          <a:p>
            <a:endParaRPr kumimoji="0" lang="zh-TW" altLang="en-US"/>
          </a:p>
        </p:txBody>
      </p:sp>
      <p:pic>
        <p:nvPicPr>
          <p:cNvPr id="7" name="圖片 6"/>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512" y="2348880"/>
            <a:ext cx="8964488" cy="2880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雲端元件</a:t>
            </a:r>
          </a:p>
        </p:txBody>
      </p:sp>
      <p:sp>
        <p:nvSpPr>
          <p:cNvPr id="3" name="內容版面配置區 2"/>
          <p:cNvSpPr>
            <a:spLocks noGrp="1"/>
          </p:cNvSpPr>
          <p:nvPr>
            <p:ph idx="1"/>
          </p:nvPr>
        </p:nvSpPr>
        <p:spPr/>
        <p:txBody>
          <a:bodyPr/>
          <a:lstStyle/>
          <a:p>
            <a:r>
              <a:rPr lang="zh-TW" altLang="en-US" dirty="0">
                <a:latin typeface="Times New Roman" pitchFamily="18" charset="0"/>
                <a:ea typeface="標楷體" pitchFamily="65" charset="-120"/>
                <a:cs typeface="Times New Roman" pitchFamily="18" charset="0"/>
              </a:rPr>
              <a:t>雲端架設</a:t>
            </a:r>
            <a:endParaRPr lang="en-US" altLang="zh-TW" dirty="0">
              <a:latin typeface="Times New Roman" pitchFamily="18" charset="0"/>
              <a:ea typeface="標楷體" pitchFamily="65" charset="-120"/>
              <a:cs typeface="Times New Roman" pitchFamily="18" charset="0"/>
            </a:endParaRPr>
          </a:p>
          <a:p>
            <a:pPr lvl="1"/>
            <a:r>
              <a:rPr lang="en-US" altLang="zh-TW" dirty="0" err="1">
                <a:latin typeface="Times New Roman" pitchFamily="18" charset="0"/>
                <a:ea typeface="標楷體" pitchFamily="65" charset="-120"/>
                <a:cs typeface="Times New Roman" pitchFamily="18" charset="0"/>
              </a:rPr>
              <a:t>Hadoop</a:t>
            </a:r>
            <a:r>
              <a:rPr lang="zh-TW" altLang="en-US" dirty="0">
                <a:latin typeface="Times New Roman" pitchFamily="18" charset="0"/>
                <a:ea typeface="標楷體" pitchFamily="65" charset="-120"/>
                <a:cs typeface="Times New Roman" pitchFamily="18" charset="0"/>
              </a:rPr>
              <a:t>架設</a:t>
            </a:r>
          </a:p>
          <a:p>
            <a:endParaRPr lang="zh-TW" altLang="en-US" dirty="0">
              <a:latin typeface="Times New Roman" pitchFamily="18" charset="0"/>
              <a:ea typeface="標楷體" pitchFamily="65" charset="-120"/>
              <a:cs typeface="Times New Roman" pitchFamily="18" charset="0"/>
            </a:endParaRPr>
          </a:p>
          <a:p>
            <a:endParaRPr lang="zh-TW" altLang="en-US" dirty="0">
              <a:latin typeface="Times New Roman" pitchFamily="18" charset="0"/>
              <a:ea typeface="標楷體" pitchFamily="65" charset="-120"/>
              <a:cs typeface="Times New Roman" pitchFamily="18" charset="0"/>
            </a:endParaRPr>
          </a:p>
        </p:txBody>
      </p:sp>
      <p:pic>
        <p:nvPicPr>
          <p:cNvPr id="4" name="Picture 180">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88024" y="1484784"/>
            <a:ext cx="4140200" cy="979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5"/>
          <p:cNvSpPr>
            <a:spLocks noGrp="1" noChangeArrowheads="1"/>
          </p:cNvSpPr>
          <p:nvPr>
            <p:ph type="sldNum" sz="quarter" idx="10"/>
          </p:nvPr>
        </p:nvSpPr>
        <p:spPr>
          <a:xfrm>
            <a:off x="8503096" y="6044828"/>
            <a:ext cx="533400" cy="304800"/>
          </a:xfrm>
        </p:spPr>
        <p:txBody>
          <a:bodyPr/>
          <a:lstStyle/>
          <a:p>
            <a:pPr>
              <a:defRPr/>
            </a:pPr>
            <a:fld id="{BF0CB28C-4BB3-4DEA-8EA8-67AB0AF45E7A}" type="slidenum">
              <a:rPr lang="ko-KR" altLang="en-US"/>
              <a:pPr>
                <a:defRPr/>
              </a:pPr>
              <a:t>40</a:t>
            </a:fld>
            <a:endParaRPr lang="en-US" altLang="ko-KR"/>
          </a:p>
        </p:txBody>
      </p:sp>
      <p:pic>
        <p:nvPicPr>
          <p:cNvPr id="6" name="Picture 7" descr="C:\Users\chaos\Desktop\physical node.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6169" y="2636912"/>
            <a:ext cx="738028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B0F0"/>
                </a:solidFill>
                <a:miter lim="800000"/>
                <a:headEnd/>
                <a:tailEnd/>
              </a14:hiddenLine>
            </a:ext>
          </a:extLst>
        </p:spPr>
      </p:pic>
    </p:spTree>
    <p:extLst>
      <p:ext uri="{BB962C8B-B14F-4D97-AF65-F5344CB8AC3E}">
        <p14:creationId xmlns:p14="http://schemas.microsoft.com/office/powerpoint/2010/main" val="2773260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學習狀態</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1300435"/>
            <a:ext cx="8305800" cy="536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51143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影片展示</a:t>
            </a:r>
          </a:p>
        </p:txBody>
      </p:sp>
      <p:sp>
        <p:nvSpPr>
          <p:cNvPr id="3" name="內容版面配置區 2"/>
          <p:cNvSpPr>
            <a:spLocks noGrp="1"/>
          </p:cNvSpPr>
          <p:nvPr>
            <p:ph idx="1"/>
          </p:nvPr>
        </p:nvSpPr>
        <p:spPr/>
        <p:txBody>
          <a:bodyPr/>
          <a:lstStyle/>
          <a:p>
            <a:r>
              <a:rPr lang="zh-TW" altLang="en-US" dirty="0" smtClean="0">
                <a:latin typeface="標楷體" pitchFamily="65" charset="-120"/>
                <a:ea typeface="標楷體" pitchFamily="65" charset="-120"/>
                <a:hlinkClick r:id="rId2" action="ppaction://hlinkfile"/>
              </a:rPr>
              <a:t>展示</a:t>
            </a:r>
            <a:endParaRPr lang="zh-TW" altLang="en-US" dirty="0">
              <a:latin typeface="標楷體" pitchFamily="65" charset="-120"/>
              <a:ea typeface="標楷體" pitchFamily="65" charset="-120"/>
            </a:endParaRPr>
          </a:p>
        </p:txBody>
      </p:sp>
    </p:spTree>
    <p:extLst>
      <p:ext uri="{BB962C8B-B14F-4D97-AF65-F5344CB8AC3E}">
        <p14:creationId xmlns:p14="http://schemas.microsoft.com/office/powerpoint/2010/main" val="345788978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副標題 4"/>
          <p:cNvSpPr>
            <a:spLocks noGrp="1"/>
          </p:cNvSpPr>
          <p:nvPr>
            <p:ph type="subTitle" idx="1"/>
          </p:nvPr>
        </p:nvSpPr>
        <p:spPr/>
        <p:txBody>
          <a:bodyPr/>
          <a:lstStyle/>
          <a:p>
            <a:endParaRPr lang="zh-TW" altLang="en-US"/>
          </a:p>
        </p:txBody>
      </p:sp>
      <p:sp>
        <p:nvSpPr>
          <p:cNvPr id="6" name="標題 3"/>
          <p:cNvSpPr txBox="1">
            <a:spLocks/>
          </p:cNvSpPr>
          <p:nvPr/>
        </p:nvSpPr>
        <p:spPr bwMode="gray">
          <a:xfrm>
            <a:off x="0" y="2781300"/>
            <a:ext cx="4643438" cy="12144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3200" b="1">
                <a:solidFill>
                  <a:srgbClr val="000000"/>
                </a:solidFill>
                <a:latin typeface="+mj-lt"/>
                <a:ea typeface="微軟正黑體" pitchFamily="34" charset="-120"/>
                <a:cs typeface="+mj-cs"/>
              </a:defRPr>
            </a:lvl1pPr>
            <a:lvl2pPr algn="l" rtl="0" eaLnBrk="0" fontAlgn="base" hangingPunct="0">
              <a:spcBef>
                <a:spcPct val="0"/>
              </a:spcBef>
              <a:spcAft>
                <a:spcPct val="0"/>
              </a:spcAft>
              <a:defRPr sz="4000" b="1">
                <a:solidFill>
                  <a:srgbClr val="FFFFFF"/>
                </a:solidFill>
                <a:latin typeface="Arial" pitchFamily="34" charset="0"/>
                <a:ea typeface="微軟正黑體" pitchFamily="34" charset="-120"/>
              </a:defRPr>
            </a:lvl2pPr>
            <a:lvl3pPr algn="l" rtl="0" eaLnBrk="0" fontAlgn="base" hangingPunct="0">
              <a:spcBef>
                <a:spcPct val="0"/>
              </a:spcBef>
              <a:spcAft>
                <a:spcPct val="0"/>
              </a:spcAft>
              <a:defRPr sz="4000" b="1">
                <a:solidFill>
                  <a:srgbClr val="FFFFFF"/>
                </a:solidFill>
                <a:latin typeface="Arial" pitchFamily="34" charset="0"/>
                <a:ea typeface="微軟正黑體" pitchFamily="34" charset="-120"/>
              </a:defRPr>
            </a:lvl3pPr>
            <a:lvl4pPr algn="l" rtl="0" eaLnBrk="0" fontAlgn="base" hangingPunct="0">
              <a:spcBef>
                <a:spcPct val="0"/>
              </a:spcBef>
              <a:spcAft>
                <a:spcPct val="0"/>
              </a:spcAft>
              <a:defRPr sz="4000" b="1">
                <a:solidFill>
                  <a:srgbClr val="FFFFFF"/>
                </a:solidFill>
                <a:latin typeface="Arial" pitchFamily="34" charset="0"/>
                <a:ea typeface="微軟正黑體" pitchFamily="34" charset="-120"/>
              </a:defRPr>
            </a:lvl4pPr>
            <a:lvl5pPr algn="l" rtl="0" eaLnBrk="0" fontAlgn="base" hangingPunct="0">
              <a:spcBef>
                <a:spcPct val="0"/>
              </a:spcBef>
              <a:spcAft>
                <a:spcPct val="0"/>
              </a:spcAft>
              <a:defRPr sz="4000" b="1">
                <a:solidFill>
                  <a:srgbClr val="FFFFFF"/>
                </a:solidFill>
                <a:latin typeface="Arial" pitchFamily="34" charset="0"/>
                <a:ea typeface="微軟正黑體" pitchFamily="34" charset="-120"/>
              </a:defRPr>
            </a:lvl5pPr>
            <a:lvl6pPr marL="457200" algn="l" rtl="0" eaLnBrk="1" fontAlgn="base" hangingPunct="1">
              <a:spcBef>
                <a:spcPct val="0"/>
              </a:spcBef>
              <a:spcAft>
                <a:spcPct val="0"/>
              </a:spcAft>
              <a:defRPr sz="4400" b="1">
                <a:solidFill>
                  <a:srgbClr val="FFFFFF"/>
                </a:solidFill>
                <a:latin typeface="Arial" pitchFamily="34" charset="0"/>
              </a:defRPr>
            </a:lvl6pPr>
            <a:lvl7pPr marL="914400" algn="l" rtl="0" eaLnBrk="1" fontAlgn="base" hangingPunct="1">
              <a:spcBef>
                <a:spcPct val="0"/>
              </a:spcBef>
              <a:spcAft>
                <a:spcPct val="0"/>
              </a:spcAft>
              <a:defRPr sz="4400" b="1">
                <a:solidFill>
                  <a:srgbClr val="FFFFFF"/>
                </a:solidFill>
                <a:latin typeface="Arial" pitchFamily="34" charset="0"/>
              </a:defRPr>
            </a:lvl7pPr>
            <a:lvl8pPr marL="1371600" algn="l" rtl="0" eaLnBrk="1" fontAlgn="base" hangingPunct="1">
              <a:spcBef>
                <a:spcPct val="0"/>
              </a:spcBef>
              <a:spcAft>
                <a:spcPct val="0"/>
              </a:spcAft>
              <a:defRPr sz="4400" b="1">
                <a:solidFill>
                  <a:srgbClr val="FFFFFF"/>
                </a:solidFill>
                <a:latin typeface="Arial" pitchFamily="34" charset="0"/>
              </a:defRPr>
            </a:lvl8pPr>
            <a:lvl9pPr marL="1828800" algn="l" rtl="0" eaLnBrk="1" fontAlgn="base" hangingPunct="1">
              <a:spcBef>
                <a:spcPct val="0"/>
              </a:spcBef>
              <a:spcAft>
                <a:spcPct val="0"/>
              </a:spcAft>
              <a:defRPr sz="4400" b="1">
                <a:solidFill>
                  <a:srgbClr val="FFFFFF"/>
                </a:solidFill>
                <a:latin typeface="Arial" pitchFamily="34" charset="0"/>
              </a:defRPr>
            </a:lvl9pPr>
          </a:lstStyle>
          <a:p>
            <a:pPr eaLnBrk="1" hangingPunct="1"/>
            <a:r>
              <a:rPr lang="en-US" altLang="zh-TW" dirty="0"/>
              <a:t>Electronic-aware glove</a:t>
            </a:r>
          </a:p>
        </p:txBody>
      </p:sp>
    </p:spTree>
    <p:extLst>
      <p:ext uri="{BB962C8B-B14F-4D97-AF65-F5344CB8AC3E}">
        <p14:creationId xmlns:p14="http://schemas.microsoft.com/office/powerpoint/2010/main" val="411652950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p:cNvSpPr>
            <a:spLocks noGrp="1"/>
          </p:cNvSpPr>
          <p:nvPr>
            <p:ph type="title"/>
          </p:nvPr>
        </p:nvSpPr>
        <p:spPr/>
        <p:txBody>
          <a:bodyPr/>
          <a:lstStyle/>
          <a:p>
            <a:r>
              <a:rPr lang="en-US" altLang="zh-TW" dirty="0"/>
              <a:t>Electronic-aware glove</a:t>
            </a:r>
            <a:endParaRPr lang="zh-TW" altLang="en-US" dirty="0"/>
          </a:p>
        </p:txBody>
      </p:sp>
      <p:sp>
        <p:nvSpPr>
          <p:cNvPr id="7" name="內容版面配置區 6"/>
          <p:cNvSpPr>
            <a:spLocks noGrp="1"/>
          </p:cNvSpPr>
          <p:nvPr>
            <p:ph idx="1"/>
          </p:nvPr>
        </p:nvSpPr>
        <p:spPr/>
        <p:txBody>
          <a:bodyPr/>
          <a:lstStyle/>
          <a:p>
            <a:r>
              <a:rPr lang="en-US" altLang="zh-TW" dirty="0">
                <a:ea typeface="新細明體" charset="-120"/>
              </a:rPr>
              <a:t>Flex sensor</a:t>
            </a:r>
          </a:p>
          <a:p>
            <a:r>
              <a:rPr lang="en-US" altLang="zh-TW" dirty="0">
                <a:ea typeface="新細明體" charset="-120"/>
              </a:rPr>
              <a:t>3 axis accelerometer sensor</a:t>
            </a:r>
          </a:p>
          <a:p>
            <a:r>
              <a:rPr lang="en-US" altLang="zh-TW" dirty="0">
                <a:ea typeface="新細明體" charset="-120"/>
              </a:rPr>
              <a:t>Infrared</a:t>
            </a:r>
          </a:p>
          <a:p>
            <a:endParaRPr lang="zh-TW" altLang="en-US" dirty="0"/>
          </a:p>
        </p:txBody>
      </p:sp>
      <p:pic>
        <p:nvPicPr>
          <p:cNvPr id="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20909" r="19455"/>
          <a:stretch>
            <a:fillRect/>
          </a:stretch>
        </p:blipFill>
        <p:spPr bwMode="auto">
          <a:xfrm rot="16200000">
            <a:off x="7046913" y="-53975"/>
            <a:ext cx="520700" cy="3311525"/>
          </a:xfrm>
          <a:prstGeom prst="rect">
            <a:avLst/>
          </a:prstGeom>
          <a:noFill/>
          <a:ln w="9525">
            <a:noFill/>
            <a:miter lim="800000"/>
            <a:headEnd/>
            <a:tailEnd/>
          </a:ln>
          <a:effectLst/>
        </p:spPr>
      </p:pic>
      <p:sp>
        <p:nvSpPr>
          <p:cNvPr id="9" name="Rectangle 7"/>
          <p:cNvSpPr>
            <a:spLocks noChangeArrowheads="1"/>
          </p:cNvSpPr>
          <p:nvPr/>
        </p:nvSpPr>
        <p:spPr bwMode="auto">
          <a:xfrm>
            <a:off x="5651500" y="1916113"/>
            <a:ext cx="3233738" cy="366712"/>
          </a:xfrm>
          <a:prstGeom prst="rect">
            <a:avLst/>
          </a:prstGeom>
          <a:noFill/>
          <a:ln w="9525">
            <a:noFill/>
            <a:miter lim="800000"/>
            <a:headEnd/>
            <a:tailEnd/>
          </a:ln>
          <a:effectLst/>
        </p:spPr>
        <p:txBody>
          <a:bodyPr>
            <a:spAutoFit/>
          </a:bodyPr>
          <a:lstStyle/>
          <a:p>
            <a:pPr algn="ctr"/>
            <a:r>
              <a:rPr kumimoji="0" lang="en-US" altLang="zh-TW">
                <a:solidFill>
                  <a:srgbClr val="333333"/>
                </a:solidFill>
              </a:rPr>
              <a:t>fl</a:t>
            </a:r>
            <a:r>
              <a:rPr lang="en-US" altLang="zh-TW">
                <a:solidFill>
                  <a:srgbClr val="333333"/>
                </a:solidFill>
              </a:rPr>
              <a:t>ex sensor</a:t>
            </a:r>
          </a:p>
        </p:txBody>
      </p:sp>
      <p:pic>
        <p:nvPicPr>
          <p:cNvPr id="10" name="Picture 8"/>
          <p:cNvPicPr>
            <a:picLocks noChangeAspect="1" noChangeArrowheads="1"/>
          </p:cNvPicPr>
          <p:nvPr/>
        </p:nvPicPr>
        <p:blipFill>
          <a:blip r:embed="rId4" cstate="print"/>
          <a:srcRect/>
          <a:stretch>
            <a:fillRect/>
          </a:stretch>
        </p:blipFill>
        <p:spPr bwMode="auto">
          <a:xfrm>
            <a:off x="6372225" y="2349500"/>
            <a:ext cx="2598738" cy="2070100"/>
          </a:xfrm>
          <a:prstGeom prst="rect">
            <a:avLst/>
          </a:prstGeom>
          <a:noFill/>
          <a:ln w="9525">
            <a:noFill/>
            <a:miter lim="800000"/>
            <a:headEnd/>
            <a:tailEnd/>
          </a:ln>
          <a:effectLst/>
        </p:spPr>
      </p:pic>
      <p:sp>
        <p:nvSpPr>
          <p:cNvPr id="11" name="Rectangle 10"/>
          <p:cNvSpPr>
            <a:spLocks noChangeArrowheads="1"/>
          </p:cNvSpPr>
          <p:nvPr/>
        </p:nvSpPr>
        <p:spPr bwMode="auto">
          <a:xfrm>
            <a:off x="6372225" y="4508500"/>
            <a:ext cx="2536825" cy="641350"/>
          </a:xfrm>
          <a:prstGeom prst="rect">
            <a:avLst/>
          </a:prstGeom>
          <a:noFill/>
          <a:ln w="9525">
            <a:noFill/>
            <a:miter lim="800000"/>
            <a:headEnd/>
            <a:tailEnd/>
          </a:ln>
          <a:effectLst/>
        </p:spPr>
        <p:txBody>
          <a:bodyPr>
            <a:spAutoFit/>
          </a:bodyPr>
          <a:lstStyle/>
          <a:p>
            <a:pPr algn="ctr"/>
            <a:r>
              <a:rPr lang="en-US" altLang="zh-TW">
                <a:solidFill>
                  <a:srgbClr val="333333"/>
                </a:solidFill>
              </a:rPr>
              <a:t>3 axis accelerometer sensor</a:t>
            </a:r>
          </a:p>
        </p:txBody>
      </p:sp>
      <p:pic>
        <p:nvPicPr>
          <p:cNvPr id="12" name="Picture 12"/>
          <p:cNvPicPr>
            <a:picLocks noChangeAspect="1" noChangeArrowheads="1"/>
          </p:cNvPicPr>
          <p:nvPr/>
        </p:nvPicPr>
        <p:blipFill>
          <a:blip r:embed="rId5" cstate="print"/>
          <a:srcRect/>
          <a:stretch>
            <a:fillRect/>
          </a:stretch>
        </p:blipFill>
        <p:spPr bwMode="auto">
          <a:xfrm>
            <a:off x="1979613" y="3284538"/>
            <a:ext cx="4216400" cy="3065462"/>
          </a:xfrm>
          <a:prstGeom prst="rect">
            <a:avLst/>
          </a:prstGeom>
          <a:noFill/>
          <a:ln w="9525">
            <a:noFill/>
            <a:miter lim="800000"/>
            <a:headEnd/>
            <a:tailEnd/>
          </a:ln>
          <a:effectLst/>
        </p:spPr>
      </p:pic>
      <p:sp>
        <p:nvSpPr>
          <p:cNvPr id="13" name="Line 13"/>
          <p:cNvSpPr>
            <a:spLocks noChangeShapeType="1"/>
          </p:cNvSpPr>
          <p:nvPr/>
        </p:nvSpPr>
        <p:spPr bwMode="auto">
          <a:xfrm>
            <a:off x="1763713" y="3933825"/>
            <a:ext cx="1439862" cy="0"/>
          </a:xfrm>
          <a:prstGeom prst="line">
            <a:avLst/>
          </a:prstGeom>
          <a:noFill/>
          <a:ln w="28575">
            <a:solidFill>
              <a:srgbClr val="080808"/>
            </a:solidFill>
            <a:round/>
            <a:headEnd/>
            <a:tailEnd type="triangle" w="lg" len="lg"/>
          </a:ln>
          <a:effectLst/>
        </p:spPr>
        <p:txBody>
          <a:bodyPr/>
          <a:lstStyle/>
          <a:p>
            <a:endParaRPr lang="zh-TW" altLang="en-US"/>
          </a:p>
        </p:txBody>
      </p:sp>
      <p:sp>
        <p:nvSpPr>
          <p:cNvPr id="14" name="Rectangle 16"/>
          <p:cNvSpPr>
            <a:spLocks noChangeArrowheads="1"/>
          </p:cNvSpPr>
          <p:nvPr/>
        </p:nvSpPr>
        <p:spPr bwMode="auto">
          <a:xfrm>
            <a:off x="755650" y="3716338"/>
            <a:ext cx="958850" cy="366712"/>
          </a:xfrm>
          <a:prstGeom prst="rect">
            <a:avLst/>
          </a:prstGeom>
          <a:noFill/>
          <a:ln w="9525">
            <a:noFill/>
            <a:miter lim="800000"/>
            <a:headEnd/>
            <a:tailEnd/>
          </a:ln>
          <a:effectLst/>
        </p:spPr>
        <p:txBody>
          <a:bodyPr wrap="none">
            <a:spAutoFit/>
          </a:bodyPr>
          <a:lstStyle/>
          <a:p>
            <a:r>
              <a:rPr lang="en-US" altLang="zh-TW">
                <a:solidFill>
                  <a:srgbClr val="333333"/>
                </a:solidFill>
              </a:rPr>
              <a:t>infrared</a:t>
            </a:r>
            <a:endParaRPr lang="zh-TW" altLang="en-US">
              <a:solidFill>
                <a:srgbClr val="333333"/>
              </a:solidFill>
            </a:endParaRPr>
          </a:p>
        </p:txBody>
      </p:sp>
    </p:spTree>
    <p:extLst>
      <p:ext uri="{BB962C8B-B14F-4D97-AF65-F5344CB8AC3E}">
        <p14:creationId xmlns:p14="http://schemas.microsoft.com/office/powerpoint/2010/main" val="17956764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Electronic-aware glove</a:t>
            </a:r>
            <a:endParaRPr lang="zh-TW" altLang="en-US" dirty="0"/>
          </a:p>
        </p:txBody>
      </p:sp>
      <p:sp>
        <p:nvSpPr>
          <p:cNvPr id="3" name="內容版面配置區 2"/>
          <p:cNvSpPr>
            <a:spLocks noGrp="1"/>
          </p:cNvSpPr>
          <p:nvPr>
            <p:ph idx="1"/>
          </p:nvPr>
        </p:nvSpPr>
        <p:spPr/>
        <p:txBody>
          <a:bodyPr/>
          <a:lstStyle/>
          <a:p>
            <a:r>
              <a:rPr lang="en-US" altLang="zh-TW" dirty="0">
                <a:ea typeface="新細明體" charset="-120"/>
              </a:rPr>
              <a:t>human-computer </a:t>
            </a:r>
          </a:p>
          <a:p>
            <a:pPr>
              <a:buFontTx/>
              <a:buNone/>
            </a:pPr>
            <a:r>
              <a:rPr lang="en-US" altLang="zh-TW" dirty="0">
                <a:ea typeface="新細明體" charset="-120"/>
              </a:rPr>
              <a:t>	interaction</a:t>
            </a:r>
            <a:endParaRPr lang="zh-TW" altLang="en-US" dirty="0">
              <a:ea typeface="新細明體" charset="-120"/>
            </a:endParaRPr>
          </a:p>
          <a:p>
            <a:endParaRPr lang="zh-TW" altLang="en-US" dirty="0"/>
          </a:p>
        </p:txBody>
      </p:sp>
      <p:pic>
        <p:nvPicPr>
          <p:cNvPr id="4"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04048" y="2636912"/>
            <a:ext cx="3707904" cy="252414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2010_ARM_Code_O_Rama_Demo_Final_uploa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51520" y="2564904"/>
            <a:ext cx="4320480" cy="3240360"/>
          </a:xfrm>
          <a:prstGeom prst="rect">
            <a:avLst/>
          </a:prstGeom>
        </p:spPr>
      </p:pic>
    </p:spTree>
    <p:extLst>
      <p:ext uri="{BB962C8B-B14F-4D97-AF65-F5344CB8AC3E}">
        <p14:creationId xmlns:p14="http://schemas.microsoft.com/office/powerpoint/2010/main" val="38994678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fullScrn="1">
              <p:cMediaNode vol="80000">
                <p:cTn id="7" fill="hold" display="0">
                  <p:stCondLst>
                    <p:cond delay="indefinite"/>
                  </p:stCondLst>
                </p:cTn>
                <p:tgtEl>
                  <p:spTgt spid="5"/>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smtClean="0"/>
              <a:t>應用於電子</a:t>
            </a:r>
            <a:r>
              <a:rPr lang="zh-TW" altLang="en-US" dirty="0"/>
              <a:t>電路設計課程</a:t>
            </a:r>
          </a:p>
        </p:txBody>
      </p:sp>
      <p:sp>
        <p:nvSpPr>
          <p:cNvPr id="3" name="內容版面配置區 2"/>
          <p:cNvSpPr>
            <a:spLocks noGrp="1"/>
          </p:cNvSpPr>
          <p:nvPr>
            <p:ph idx="1"/>
          </p:nvPr>
        </p:nvSpPr>
        <p:spPr/>
        <p:txBody>
          <a:bodyPr/>
          <a:lstStyle/>
          <a:p>
            <a:r>
              <a:rPr lang="zh-TW" altLang="en-US" dirty="0">
                <a:latin typeface="標楷體" pitchFamily="65" charset="-120"/>
                <a:ea typeface="標楷體" pitchFamily="65" charset="-120"/>
              </a:rPr>
              <a:t>目的：</a:t>
            </a:r>
            <a:br>
              <a:rPr lang="zh-TW" altLang="en-US" dirty="0">
                <a:latin typeface="標楷體" pitchFamily="65" charset="-120"/>
                <a:ea typeface="標楷體" pitchFamily="65" charset="-120"/>
              </a:rPr>
            </a:br>
            <a:r>
              <a:rPr lang="zh-TW" altLang="en-US" dirty="0">
                <a:latin typeface="標楷體" pitchFamily="65" charset="-120"/>
                <a:ea typeface="標楷體" pitchFamily="65" charset="-120"/>
              </a:rPr>
              <a:t>基於前瞻性電子書環境發展整合虛擬與實境的電子電路實驗環境</a:t>
            </a:r>
          </a:p>
          <a:p>
            <a:pPr lvl="1"/>
            <a:r>
              <a:rPr lang="zh-TW" altLang="en-US" dirty="0">
                <a:latin typeface="標楷體" pitchFamily="65" charset="-120"/>
                <a:ea typeface="標楷體" pitchFamily="65" charset="-120"/>
              </a:rPr>
              <a:t>體感控制</a:t>
            </a:r>
          </a:p>
          <a:p>
            <a:pPr lvl="1"/>
            <a:r>
              <a:rPr lang="zh-TW" altLang="en-US" dirty="0">
                <a:latin typeface="標楷體" pitchFamily="65" charset="-120"/>
                <a:ea typeface="標楷體" pitchFamily="65" charset="-120"/>
              </a:rPr>
              <a:t>虛擬教具</a:t>
            </a:r>
          </a:p>
          <a:p>
            <a:endParaRPr lang="zh-TW" altLang="en-US" dirty="0"/>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84887" y="3429000"/>
            <a:ext cx="2916237"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64930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應用於電子電路設計課程</a:t>
            </a:r>
          </a:p>
        </p:txBody>
      </p:sp>
      <p:sp>
        <p:nvSpPr>
          <p:cNvPr id="3" name="內容版面配置區 2"/>
          <p:cNvSpPr>
            <a:spLocks noGrp="1"/>
          </p:cNvSpPr>
          <p:nvPr>
            <p:ph idx="1"/>
          </p:nvPr>
        </p:nvSpPr>
        <p:spPr/>
        <p:txBody>
          <a:bodyPr/>
          <a:lstStyle/>
          <a:p>
            <a:endParaRPr lang="zh-TW" altLang="en-US"/>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528" y="1844824"/>
            <a:ext cx="8532812"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93469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副標題 3"/>
          <p:cNvSpPr>
            <a:spLocks noGrp="1"/>
          </p:cNvSpPr>
          <p:nvPr>
            <p:ph type="subTitle" idx="1"/>
          </p:nvPr>
        </p:nvSpPr>
        <p:spPr>
          <a:xfrm>
            <a:off x="117475" y="6215063"/>
            <a:ext cx="4811713" cy="403225"/>
          </a:xfrm>
        </p:spPr>
        <p:txBody>
          <a:bodyPr/>
          <a:lstStyle/>
          <a:p>
            <a:pPr eaLnBrk="1" hangingPunct="1"/>
            <a:endParaRPr lang="zh-TW" altLang="en-US" smtClean="0">
              <a:ea typeface="新細明體" pitchFamily="18" charset="-120"/>
            </a:endParaRPr>
          </a:p>
        </p:txBody>
      </p:sp>
      <p:pic>
        <p:nvPicPr>
          <p:cNvPr id="6" name="Rectangle 4"/>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gray">
          <a:xfrm>
            <a:off x="0" y="1279525"/>
            <a:ext cx="914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副標題 2"/>
          <p:cNvSpPr txBox="1">
            <a:spLocks/>
          </p:cNvSpPr>
          <p:nvPr/>
        </p:nvSpPr>
        <p:spPr>
          <a:xfrm>
            <a:off x="0" y="3643314"/>
            <a:ext cx="9144000" cy="2109788"/>
          </a:xfrm>
          <a:prstGeom prst="rect">
            <a:avLst/>
          </a:prstGeo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342900" indent="-342900" algn="ctr" eaLnBrk="1" hangingPunct="1">
              <a:spcBef>
                <a:spcPct val="20000"/>
              </a:spcBef>
              <a:defRPr/>
            </a:pPr>
            <a:r>
              <a:rPr kumimoji="1" lang="en-US" altLang="zh-TW" sz="3200" b="1" kern="0"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rPr>
              <a:t>Yueh</a:t>
            </a:r>
            <a:r>
              <a:rPr kumimoji="1" lang="en-US" altLang="zh-TW" sz="32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rPr>
              <a:t>-Min Huang</a:t>
            </a:r>
            <a:endParaRPr kumimoji="1" lang="zh-TW" altLang="en-US" sz="32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endParaRPr>
          </a:p>
          <a:p>
            <a:pPr marL="342900" indent="-342900" algn="ctr" eaLnBrk="1" hangingPunct="1">
              <a:spcBef>
                <a:spcPct val="20000"/>
              </a:spcBef>
              <a:defRPr/>
            </a:pPr>
            <a:r>
              <a:rPr kumimoji="1" lang="en-US" altLang="zh-TW" sz="2400" b="1" i="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rPr>
              <a:t>Department of Engineering Science,</a:t>
            </a:r>
          </a:p>
          <a:p>
            <a:pPr marL="342900" indent="-342900" algn="ctr" eaLnBrk="1" hangingPunct="1">
              <a:spcBef>
                <a:spcPct val="20000"/>
              </a:spcBef>
              <a:defRPr/>
            </a:pPr>
            <a:r>
              <a:rPr kumimoji="1" lang="en-US" altLang="zh-TW" sz="2400" b="1" i="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rPr>
              <a:t> National Cheng Kung University, Tainan, Taiwan</a:t>
            </a:r>
          </a:p>
          <a:p>
            <a:pPr marL="342900" indent="-342900" algn="ctr" eaLnBrk="1" hangingPunct="1">
              <a:spcBef>
                <a:spcPct val="20000"/>
              </a:spcBef>
              <a:defRPr/>
            </a:pPr>
            <a:r>
              <a:rPr kumimoji="1" lang="en-US" altLang="zh-TW" sz="24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rPr>
              <a:t>huang@mail.ncku.edu.tw</a:t>
            </a:r>
            <a:endParaRPr kumimoji="1" lang="zh-TW" altLang="en-US" sz="2400" b="1" kern="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n-lt"/>
              <a:ea typeface="+mn-ea"/>
            </a:endParaRPr>
          </a:p>
        </p:txBody>
      </p:sp>
    </p:spTree>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pic>
        <p:nvPicPr>
          <p:cNvPr id="4" name="圖片 3"/>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1520" y="1052736"/>
            <a:ext cx="8712968" cy="5328592"/>
          </a:xfrm>
          <a:prstGeom prst="rect">
            <a:avLst/>
          </a:prstGeom>
          <a:noFill/>
          <a:ln w="9525">
            <a:noFill/>
            <a:miter lim="800000"/>
            <a:headEnd/>
            <a:tailEnd/>
          </a:ln>
        </p:spPr>
      </p:pic>
      <p:sp>
        <p:nvSpPr>
          <p:cNvPr id="5" name="矩形 4"/>
          <p:cNvSpPr/>
          <p:nvPr/>
        </p:nvSpPr>
        <p:spPr>
          <a:xfrm>
            <a:off x="6740778" y="5589240"/>
            <a:ext cx="2480166" cy="369332"/>
          </a:xfrm>
          <a:prstGeom prst="rect">
            <a:avLst/>
          </a:prstGeom>
        </p:spPr>
        <p:txBody>
          <a:bodyPr wrap="none">
            <a:spAutoFit/>
          </a:bodyPr>
          <a:lstStyle/>
          <a:p>
            <a:r>
              <a:rPr lang="en-US" altLang="zh-TW" dirty="0" smtClean="0">
                <a:solidFill>
                  <a:srgbClr val="000000"/>
                </a:solidFill>
              </a:rPr>
              <a:t>(Domagk et al., 2010)</a:t>
            </a:r>
            <a:endParaRPr lang="zh-TW" altLang="en-US" dirty="0">
              <a:solidFill>
                <a:srgbClr val="00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標題 3"/>
          <p:cNvSpPr>
            <a:spLocks noGrp="1"/>
          </p:cNvSpPr>
          <p:nvPr>
            <p:ph type="title" idx="4294967295"/>
          </p:nvPr>
        </p:nvSpPr>
        <p:spPr/>
        <p:txBody>
          <a:bodyPr/>
          <a:lstStyle/>
          <a:p>
            <a:pPr eaLnBrk="1" hangingPunct="1"/>
            <a:r>
              <a:rPr lang="en-US" altLang="zh-TW" sz="2400" dirty="0" smtClean="0">
                <a:latin typeface="微軟正黑體" pitchFamily="34" charset="-120"/>
              </a:rPr>
              <a:t>The e-book learning system components</a:t>
            </a:r>
            <a:endParaRPr lang="zh-TW" altLang="en-US" sz="2400" dirty="0" smtClean="0">
              <a:latin typeface="微軟正黑體" pitchFamily="34" charset="-120"/>
            </a:endParaRPr>
          </a:p>
        </p:txBody>
      </p:sp>
      <p:graphicFrame>
        <p:nvGraphicFramePr>
          <p:cNvPr id="5" name="表格 4"/>
          <p:cNvGraphicFramePr>
            <a:graphicFrameLocks noGrp="1"/>
          </p:cNvGraphicFramePr>
          <p:nvPr/>
        </p:nvGraphicFramePr>
        <p:xfrm>
          <a:off x="395536" y="1412776"/>
          <a:ext cx="8568952" cy="4928067"/>
        </p:xfrm>
        <a:graphic>
          <a:graphicData uri="http://schemas.openxmlformats.org/drawingml/2006/table">
            <a:tbl>
              <a:tblPr/>
              <a:tblGrid>
                <a:gridCol w="2742065">
                  <a:extLst>
                    <a:ext uri="{9D8B030D-6E8A-4147-A177-3AD203B41FA5}">
                      <a16:colId xmlns:a16="http://schemas.microsoft.com/office/drawing/2014/main" val="20000"/>
                    </a:ext>
                  </a:extLst>
                </a:gridCol>
                <a:gridCol w="5826887">
                  <a:extLst>
                    <a:ext uri="{9D8B030D-6E8A-4147-A177-3AD203B41FA5}">
                      <a16:colId xmlns:a16="http://schemas.microsoft.com/office/drawing/2014/main" val="20001"/>
                    </a:ext>
                  </a:extLst>
                </a:gridCol>
              </a:tblGrid>
              <a:tr h="502076">
                <a:tc>
                  <a:txBody>
                    <a:bodyPr/>
                    <a:lstStyle/>
                    <a:p>
                      <a:pPr algn="ctr">
                        <a:lnSpc>
                          <a:spcPct val="115000"/>
                        </a:lnSpc>
                        <a:spcAft>
                          <a:spcPts val="0"/>
                        </a:spcAft>
                      </a:pPr>
                      <a:r>
                        <a:rPr lang="en-US" sz="1800" b="1" u="none" kern="100" dirty="0">
                          <a:solidFill>
                            <a:srgbClr val="000000"/>
                          </a:solidFill>
                          <a:latin typeface="Times New Roman"/>
                          <a:ea typeface="標楷體"/>
                        </a:rPr>
                        <a:t>Components</a:t>
                      </a:r>
                      <a:endParaRPr lang="zh-TW" sz="2800" u="none" kern="100" dirty="0">
                        <a:solidFill>
                          <a:srgbClr val="000000"/>
                        </a:solidFill>
                        <a:latin typeface="Times New Roman"/>
                        <a:ea typeface="新細明體"/>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b="1" u="none" kern="100">
                          <a:solidFill>
                            <a:srgbClr val="000000"/>
                          </a:solidFill>
                          <a:latin typeface="Times New Roman"/>
                          <a:ea typeface="標楷體"/>
                        </a:rPr>
                        <a:t>Definitions &amp;examples</a:t>
                      </a:r>
                      <a:endParaRPr lang="zh-TW" sz="2800" u="none" kern="100">
                        <a:solidFill>
                          <a:srgbClr val="000000"/>
                        </a:solidFill>
                        <a:latin typeface="Times New Roman"/>
                        <a:ea typeface="新細明體"/>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525574">
                <a:tc>
                  <a:txBody>
                    <a:bodyPr/>
                    <a:lstStyle/>
                    <a:p>
                      <a:pPr algn="ctr">
                        <a:lnSpc>
                          <a:spcPct val="115000"/>
                        </a:lnSpc>
                        <a:spcAft>
                          <a:spcPts val="0"/>
                        </a:spcAft>
                      </a:pPr>
                      <a:r>
                        <a:rPr lang="en-US" sz="1800" b="1" u="none" kern="100" dirty="0">
                          <a:solidFill>
                            <a:srgbClr val="000000"/>
                          </a:solidFill>
                          <a:latin typeface="Times New Roman"/>
                          <a:ea typeface="標楷體"/>
                        </a:rPr>
                        <a:t>Contextualization</a:t>
                      </a:r>
                      <a:r>
                        <a:rPr lang="en-US" sz="1600" u="none" kern="0" dirty="0">
                          <a:solidFill>
                            <a:srgbClr val="000000"/>
                          </a:solidFill>
                          <a:latin typeface="Times New Roman"/>
                          <a:ea typeface="新細明體"/>
                        </a:rPr>
                        <a:t> </a:t>
                      </a:r>
                      <a:endParaRPr lang="zh-TW" sz="2800" u="none" kern="100" dirty="0">
                        <a:solidFill>
                          <a:srgbClr val="000000"/>
                        </a:solidFill>
                        <a:latin typeface="Times New Roman"/>
                        <a:ea typeface="新細明體"/>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910">
                        <a:lnSpc>
                          <a:spcPct val="115000"/>
                        </a:lnSpc>
                        <a:spcAft>
                          <a:spcPts val="0"/>
                        </a:spcAft>
                      </a:pPr>
                      <a:r>
                        <a:rPr lang="en-US" sz="1800" u="none" kern="100">
                          <a:solidFill>
                            <a:srgbClr val="000000"/>
                          </a:solidFill>
                          <a:latin typeface="Times New Roman"/>
                          <a:ea typeface="標楷體"/>
                        </a:rPr>
                        <a:t>In order to scaffold and enhance students’ reading comprehension, the multimedia and interactive controls are developed based on the particular context with regard to the students’ needs. (ex. embedded multimedia, spoken text, hotspots, and user control interactivity.)</a:t>
                      </a:r>
                      <a:endParaRPr lang="zh-TW" sz="2800" u="none" kern="100">
                        <a:solidFill>
                          <a:srgbClr val="000000"/>
                        </a:solidFill>
                        <a:latin typeface="Times New Roman"/>
                        <a:ea typeface="新細明體"/>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25574">
                <a:tc>
                  <a:txBody>
                    <a:bodyPr/>
                    <a:lstStyle/>
                    <a:p>
                      <a:pPr algn="ctr">
                        <a:lnSpc>
                          <a:spcPct val="115000"/>
                        </a:lnSpc>
                        <a:spcAft>
                          <a:spcPts val="0"/>
                        </a:spcAft>
                      </a:pPr>
                      <a:r>
                        <a:rPr lang="en-US" sz="1800" b="1" u="none" kern="100">
                          <a:solidFill>
                            <a:srgbClr val="000000"/>
                          </a:solidFill>
                          <a:latin typeface="Times New Roman"/>
                          <a:ea typeface="標楷體"/>
                        </a:rPr>
                        <a:t>Personalization</a:t>
                      </a:r>
                      <a:r>
                        <a:rPr lang="en-US" sz="1600" u="none" kern="0">
                          <a:solidFill>
                            <a:srgbClr val="000000"/>
                          </a:solidFill>
                          <a:latin typeface="Times New Roman"/>
                          <a:ea typeface="新細明體"/>
                        </a:rPr>
                        <a:t> </a:t>
                      </a:r>
                      <a:endParaRPr lang="zh-TW" sz="2800" u="none" kern="100">
                        <a:solidFill>
                          <a:srgbClr val="000000"/>
                        </a:solidFill>
                        <a:latin typeface="Times New Roman"/>
                        <a:ea typeface="新細明體"/>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910">
                        <a:lnSpc>
                          <a:spcPct val="115000"/>
                        </a:lnSpc>
                        <a:spcAft>
                          <a:spcPts val="0"/>
                        </a:spcAft>
                      </a:pPr>
                      <a:r>
                        <a:rPr lang="en-US" sz="1800" u="none" kern="100">
                          <a:solidFill>
                            <a:srgbClr val="000000"/>
                          </a:solidFill>
                          <a:latin typeface="Times New Roman"/>
                          <a:ea typeface="標楷體"/>
                        </a:rPr>
                        <a:t>The students can make personal records during the learning process in order to meet their individual requirements, and these records are context dependent and integrated with the e-book. (ex. e-annotation &amp; bookmarks, content searching, and learning process tracking.)</a:t>
                      </a:r>
                      <a:endParaRPr lang="zh-TW" sz="2800" u="none" kern="100">
                        <a:solidFill>
                          <a:srgbClr val="000000"/>
                        </a:solidFill>
                        <a:latin typeface="Times New Roman"/>
                        <a:ea typeface="新細明體"/>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271311">
                <a:tc>
                  <a:txBody>
                    <a:bodyPr/>
                    <a:lstStyle/>
                    <a:p>
                      <a:pPr algn="ctr">
                        <a:lnSpc>
                          <a:spcPct val="115000"/>
                        </a:lnSpc>
                        <a:spcAft>
                          <a:spcPts val="0"/>
                        </a:spcAft>
                      </a:pPr>
                      <a:r>
                        <a:rPr lang="en-US" sz="1800" b="1" u="none" kern="100">
                          <a:solidFill>
                            <a:srgbClr val="000000"/>
                          </a:solidFill>
                          <a:latin typeface="Times New Roman"/>
                          <a:ea typeface="標楷體"/>
                        </a:rPr>
                        <a:t>Externalization</a:t>
                      </a:r>
                      <a:r>
                        <a:rPr lang="en-US" sz="1600" u="none" kern="0">
                          <a:solidFill>
                            <a:srgbClr val="000000"/>
                          </a:solidFill>
                          <a:latin typeface="Times New Roman"/>
                          <a:ea typeface="新細明體"/>
                        </a:rPr>
                        <a:t> </a:t>
                      </a:r>
                      <a:endParaRPr lang="zh-TW" sz="2800" u="none" kern="100">
                        <a:solidFill>
                          <a:srgbClr val="000000"/>
                        </a:solidFill>
                        <a:latin typeface="Times New Roman"/>
                        <a:ea typeface="新細明體"/>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1910">
                        <a:lnSpc>
                          <a:spcPct val="115000"/>
                        </a:lnSpc>
                        <a:spcAft>
                          <a:spcPts val="0"/>
                        </a:spcAft>
                      </a:pPr>
                      <a:r>
                        <a:rPr lang="en-US" sz="1800" u="none" kern="100" dirty="0">
                          <a:solidFill>
                            <a:srgbClr val="000000"/>
                          </a:solidFill>
                          <a:latin typeface="Times New Roman"/>
                          <a:ea typeface="標楷體"/>
                        </a:rPr>
                        <a:t>The students are able to give external form to what they are thinking and feeling while learning ubiquitously, in order to extend their social interactivity. (ex. notes sharing, home-school links, portability, and ubiquity.)</a:t>
                      </a:r>
                      <a:endParaRPr lang="zh-TW" sz="2800" u="none" kern="100" dirty="0">
                        <a:solidFill>
                          <a:srgbClr val="000000"/>
                        </a:solidFill>
                        <a:latin typeface="Times New Roman"/>
                        <a:ea typeface="新細明體"/>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8610" name="Rectangle 2"/>
          <p:cNvSpPr>
            <a:spLocks noChangeArrowheads="1"/>
          </p:cNvSpPr>
          <p:nvPr/>
        </p:nvSpPr>
        <p:spPr bwMode="auto">
          <a:xfrm>
            <a:off x="0" y="0"/>
            <a:ext cx="3017838" cy="9525"/>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13314"/>
                                        </p:tgtEl>
                                        <p:attrNameLst>
                                          <p:attrName>style.visibility</p:attrName>
                                        </p:attrNameLst>
                                      </p:cBhvr>
                                      <p:to>
                                        <p:strVal val="visible"/>
                                      </p:to>
                                    </p:set>
                                    <p:anim calcmode="discrete" valueType="clr">
                                      <p:cBhvr override="childStyle">
                                        <p:cTn id="7" dur="80"/>
                                        <p:tgtEl>
                                          <p:spTgt spid="1331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3314"/>
                                        </p:tgtEl>
                                        <p:attrNameLst>
                                          <p:attrName>fillcolor</p:attrName>
                                        </p:attrNameLst>
                                      </p:cBhvr>
                                      <p:tavLst>
                                        <p:tav tm="0">
                                          <p:val>
                                            <p:clrVal>
                                              <a:schemeClr val="accent2"/>
                                            </p:clrVal>
                                          </p:val>
                                        </p:tav>
                                        <p:tav tm="50000">
                                          <p:val>
                                            <p:clrVal>
                                              <a:schemeClr val="hlink"/>
                                            </p:clrVal>
                                          </p:val>
                                        </p:tav>
                                      </p:tavLst>
                                    </p:anim>
                                    <p:set>
                                      <p:cBhvr>
                                        <p:cTn id="9" dur="80"/>
                                        <p:tgtEl>
                                          <p:spTgt spid="133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8313" y="1557338"/>
            <a:ext cx="3455987" cy="2159000"/>
          </a:xfrm>
          <a:prstGeom prst="rect">
            <a:avLst/>
          </a:prstGeom>
          <a:noFill/>
          <a:ln w="9525">
            <a:solidFill>
              <a:schemeClr val="tx2"/>
            </a:solidFill>
            <a:miter lim="800000"/>
            <a:headEnd/>
            <a:tailEnd/>
          </a:ln>
        </p:spPr>
      </p:pic>
      <p:sp>
        <p:nvSpPr>
          <p:cNvPr id="14339" name="文字方塊 7"/>
          <p:cNvSpPr txBox="1">
            <a:spLocks noChangeArrowheads="1"/>
          </p:cNvSpPr>
          <p:nvPr/>
        </p:nvSpPr>
        <p:spPr bwMode="auto">
          <a:xfrm>
            <a:off x="468313" y="6372225"/>
            <a:ext cx="3598862" cy="369888"/>
          </a:xfrm>
          <a:prstGeom prst="rect">
            <a:avLst/>
          </a:prstGeom>
          <a:solidFill>
            <a:srgbClr val="FFFFFF"/>
          </a:solidFill>
          <a:ln w="9525">
            <a:noFill/>
            <a:miter lim="800000"/>
            <a:headEnd/>
            <a:tailEnd/>
          </a:ln>
        </p:spPr>
        <p:txBody>
          <a:bodyPr>
            <a:spAutoFit/>
          </a:bodyPr>
          <a:lstStyle/>
          <a:p>
            <a:pPr algn="ctr"/>
            <a:r>
              <a:rPr kumimoji="0" lang="en-US" altLang="zh-TW">
                <a:solidFill>
                  <a:srgbClr val="000000"/>
                </a:solidFill>
                <a:latin typeface="Times New Roman" pitchFamily="18" charset="0"/>
                <a:ea typeface="微軟正黑體" pitchFamily="34" charset="-120"/>
                <a:cs typeface="Times New Roman" pitchFamily="18" charset="0"/>
              </a:rPr>
              <a:t>(c) Interactivity: calligraphy</a:t>
            </a:r>
            <a:endParaRPr kumimoji="0" lang="zh-TW" altLang="en-US">
              <a:solidFill>
                <a:srgbClr val="000000"/>
              </a:solidFill>
              <a:latin typeface="Times New Roman" pitchFamily="18" charset="0"/>
              <a:ea typeface="微軟正黑體" pitchFamily="34" charset="-120"/>
              <a:cs typeface="Times New Roman" pitchFamily="18" charset="0"/>
            </a:endParaRPr>
          </a:p>
        </p:txBody>
      </p:sp>
      <p:sp>
        <p:nvSpPr>
          <p:cNvPr id="14340" name="文字方塊 8"/>
          <p:cNvSpPr txBox="1">
            <a:spLocks noChangeArrowheads="1"/>
          </p:cNvSpPr>
          <p:nvPr/>
        </p:nvSpPr>
        <p:spPr bwMode="auto">
          <a:xfrm>
            <a:off x="463550" y="3708400"/>
            <a:ext cx="3384550" cy="368300"/>
          </a:xfrm>
          <a:prstGeom prst="rect">
            <a:avLst/>
          </a:prstGeom>
          <a:noFill/>
          <a:ln w="9525">
            <a:noFill/>
            <a:miter lim="800000"/>
            <a:headEnd/>
            <a:tailEnd/>
          </a:ln>
        </p:spPr>
        <p:txBody>
          <a:bodyPr>
            <a:spAutoFit/>
          </a:bodyPr>
          <a:lstStyle/>
          <a:p>
            <a:pPr algn="ctr"/>
            <a:r>
              <a:rPr kumimoji="0" lang="en-US" altLang="zh-TW">
                <a:solidFill>
                  <a:srgbClr val="000000"/>
                </a:solidFill>
                <a:latin typeface="Times New Roman" pitchFamily="18" charset="0"/>
                <a:ea typeface="微軟正黑體" pitchFamily="34" charset="-120"/>
                <a:cs typeface="Times New Roman" pitchFamily="18" charset="0"/>
              </a:rPr>
              <a:t>(a) E-book shelf</a:t>
            </a:r>
            <a:endParaRPr kumimoji="0" lang="zh-TW" altLang="en-US">
              <a:solidFill>
                <a:srgbClr val="000000"/>
              </a:solidFill>
              <a:latin typeface="Times New Roman" pitchFamily="18" charset="0"/>
              <a:ea typeface="微軟正黑體" pitchFamily="34" charset="-120"/>
              <a:cs typeface="Times New Roman" pitchFamily="18" charset="0"/>
            </a:endParaRPr>
          </a:p>
        </p:txBody>
      </p:sp>
      <p:sp>
        <p:nvSpPr>
          <p:cNvPr id="14341" name="文字方塊 9"/>
          <p:cNvSpPr txBox="1">
            <a:spLocks noChangeArrowheads="1"/>
          </p:cNvSpPr>
          <p:nvPr/>
        </p:nvSpPr>
        <p:spPr bwMode="auto">
          <a:xfrm>
            <a:off x="4632325" y="6372225"/>
            <a:ext cx="3540125" cy="369888"/>
          </a:xfrm>
          <a:prstGeom prst="rect">
            <a:avLst/>
          </a:prstGeom>
          <a:solidFill>
            <a:srgbClr val="FFFFFF"/>
          </a:solidFill>
          <a:ln w="9525">
            <a:noFill/>
            <a:miter lim="800000"/>
            <a:headEnd/>
            <a:tailEnd/>
          </a:ln>
        </p:spPr>
        <p:txBody>
          <a:bodyPr>
            <a:spAutoFit/>
          </a:bodyPr>
          <a:lstStyle/>
          <a:p>
            <a:pPr algn="ctr"/>
            <a:r>
              <a:rPr kumimoji="0" lang="en-US" altLang="zh-TW">
                <a:solidFill>
                  <a:srgbClr val="000000"/>
                </a:solidFill>
                <a:latin typeface="Times New Roman" pitchFamily="18" charset="0"/>
                <a:ea typeface="微軟正黑體" pitchFamily="34" charset="-120"/>
                <a:cs typeface="Times New Roman" pitchFamily="18" charset="0"/>
              </a:rPr>
              <a:t>(d) Interactivity: sketch board</a:t>
            </a:r>
            <a:endParaRPr kumimoji="0" lang="zh-TW" altLang="en-US">
              <a:solidFill>
                <a:srgbClr val="000000"/>
              </a:solidFill>
              <a:latin typeface="Times New Roman" pitchFamily="18" charset="0"/>
              <a:ea typeface="微軟正黑體" pitchFamily="34" charset="-120"/>
              <a:cs typeface="Times New Roman" pitchFamily="18" charset="0"/>
            </a:endParaRPr>
          </a:p>
        </p:txBody>
      </p:sp>
      <p:pic>
        <p:nvPicPr>
          <p:cNvPr id="14342"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313" y="4149725"/>
            <a:ext cx="3554412" cy="2232025"/>
          </a:xfrm>
          <a:prstGeom prst="rect">
            <a:avLst/>
          </a:prstGeom>
          <a:noFill/>
          <a:ln w="9525">
            <a:solidFill>
              <a:schemeClr val="tx2"/>
            </a:solidFill>
            <a:miter lim="800000"/>
            <a:headEnd/>
            <a:tailEnd/>
          </a:ln>
        </p:spPr>
      </p:pic>
      <p:pic>
        <p:nvPicPr>
          <p:cNvPr id="14343" name="Picture 2" descr="D:\Documents\Visual Studio 2010\Projects\eBookSystem\eBookApp\icon\ebookshelf.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9750" y="3500438"/>
            <a:ext cx="576263" cy="576262"/>
          </a:xfrm>
          <a:prstGeom prst="rect">
            <a:avLst/>
          </a:prstGeom>
          <a:noFill/>
          <a:ln w="9525">
            <a:noFill/>
            <a:miter lim="800000"/>
            <a:headEnd/>
            <a:tailEnd/>
          </a:ln>
        </p:spPr>
      </p:pic>
      <p:sp>
        <p:nvSpPr>
          <p:cNvPr id="14344" name="圓角矩形 11"/>
          <p:cNvSpPr>
            <a:spLocks noChangeArrowheads="1"/>
          </p:cNvSpPr>
          <p:nvPr/>
        </p:nvSpPr>
        <p:spPr bwMode="auto">
          <a:xfrm>
            <a:off x="468313" y="5373688"/>
            <a:ext cx="352425" cy="512762"/>
          </a:xfrm>
          <a:prstGeom prst="roundRect">
            <a:avLst>
              <a:gd name="adj" fmla="val 16667"/>
            </a:avLst>
          </a:prstGeom>
          <a:noFill/>
          <a:ln w="9525" algn="ctr">
            <a:solidFill>
              <a:srgbClr val="FF0000"/>
            </a:solidFill>
            <a:round/>
            <a:headEnd/>
            <a:tailEnd/>
          </a:ln>
        </p:spPr>
        <p:txBody>
          <a:bodyPr/>
          <a:lstStyle/>
          <a:p>
            <a:endParaRPr kumimoji="0" lang="zh-TW" altLang="en-US">
              <a:latin typeface="Times New Roman" pitchFamily="18" charset="0"/>
              <a:ea typeface="微軟正黑體" pitchFamily="34" charset="-120"/>
              <a:cs typeface="Times New Roman" pitchFamily="18" charset="0"/>
            </a:endParaRPr>
          </a:p>
        </p:txBody>
      </p:sp>
      <p:sp>
        <p:nvSpPr>
          <p:cNvPr id="15" name="標題 1"/>
          <p:cNvSpPr>
            <a:spLocks noGrp="1"/>
          </p:cNvSpPr>
          <p:nvPr>
            <p:ph type="title"/>
          </p:nvPr>
        </p:nvSpPr>
        <p:spPr>
          <a:xfrm>
            <a:off x="0" y="1052513"/>
            <a:ext cx="6934200" cy="431800"/>
          </a:xfrm>
        </p:spPr>
        <p:txBody>
          <a:bodyPr anchor="t"/>
          <a:lstStyle/>
          <a:p>
            <a:pPr eaLnBrk="1" hangingPunct="1">
              <a:defRPr/>
            </a:pPr>
            <a:r>
              <a:rPr lang="zh-TW" altLang="en-US" sz="2400" dirty="0" smtClean="0">
                <a:solidFill>
                  <a:schemeClr val="tx2"/>
                </a:solidFill>
                <a:effectLst>
                  <a:outerShdw blurRad="38100" dist="38100" dir="2700000" algn="tl">
                    <a:srgbClr val="000000">
                      <a:alpha val="43137"/>
                    </a:srgbClr>
                  </a:outerShdw>
                </a:effectLst>
              </a:rPr>
              <a:t>電子書櫃及內容元件</a:t>
            </a:r>
            <a:endParaRPr lang="zh-TW" altLang="en-US" sz="2400" dirty="0">
              <a:solidFill>
                <a:schemeClr val="tx2"/>
              </a:solidFill>
              <a:effectLst>
                <a:outerShdw blurRad="38100" dist="38100" dir="2700000" algn="tl">
                  <a:srgbClr val="000000">
                    <a:alpha val="43137"/>
                  </a:srgbClr>
                </a:outerShdw>
              </a:effectLst>
            </a:endParaRPr>
          </a:p>
        </p:txBody>
      </p:sp>
      <p:pic>
        <p:nvPicPr>
          <p:cNvPr id="14346" name="Picture 3"/>
          <p:cNvPicPr>
            <a:picLocks noChangeAspect="1" noChangeArrowheads="1"/>
          </p:cNvPicPr>
          <p:nvPr/>
        </p:nvPicPr>
        <p:blipFill>
          <a:blip r:embed="rId6" cstate="print"/>
          <a:srcRect/>
          <a:stretch>
            <a:fillRect/>
          </a:stretch>
        </p:blipFill>
        <p:spPr bwMode="auto">
          <a:xfrm>
            <a:off x="179388" y="404813"/>
            <a:ext cx="6778625" cy="503237"/>
          </a:xfrm>
          <a:prstGeom prst="rect">
            <a:avLst/>
          </a:prstGeom>
          <a:noFill/>
          <a:ln w="9525">
            <a:solidFill>
              <a:schemeClr val="tx2"/>
            </a:solidFill>
            <a:miter lim="800000"/>
            <a:headEnd/>
            <a:tailEnd/>
          </a:ln>
        </p:spPr>
      </p:pic>
      <p:pic>
        <p:nvPicPr>
          <p:cNvPr id="14347" name="Picture 3"/>
          <p:cNvPicPr>
            <a:picLocks noGrp="1" noChangeAspect="1" noChangeArrowheads="1"/>
          </p:cNvPicPr>
          <p:nvPr>
            <p:ph idx="1"/>
          </p:nvPr>
        </p:nvPicPr>
        <p:blipFill>
          <a:blip r:embed="rId7" cstate="screen">
            <a:extLst>
              <a:ext uri="{28A0092B-C50C-407E-A947-70E740481C1C}">
                <a14:useLocalDpi xmlns:a14="http://schemas.microsoft.com/office/drawing/2010/main"/>
              </a:ext>
            </a:extLst>
          </a:blip>
          <a:srcRect/>
          <a:stretch>
            <a:fillRect/>
          </a:stretch>
        </p:blipFill>
        <p:spPr bwMode="auto">
          <a:xfrm>
            <a:off x="4643438" y="4132263"/>
            <a:ext cx="3529012" cy="2286000"/>
          </a:xfrm>
          <a:ln>
            <a:solidFill>
              <a:schemeClr val="tx2"/>
            </a:solidFill>
          </a:ln>
        </p:spPr>
      </p:pic>
      <p:sp>
        <p:nvSpPr>
          <p:cNvPr id="14348" name="文字方塊 6"/>
          <p:cNvSpPr txBox="1">
            <a:spLocks noChangeArrowheads="1"/>
          </p:cNvSpPr>
          <p:nvPr/>
        </p:nvSpPr>
        <p:spPr bwMode="auto">
          <a:xfrm>
            <a:off x="4643438" y="3719513"/>
            <a:ext cx="3600450" cy="368300"/>
          </a:xfrm>
          <a:prstGeom prst="rect">
            <a:avLst/>
          </a:prstGeom>
          <a:solidFill>
            <a:srgbClr val="FFFFFF"/>
          </a:solidFill>
          <a:ln w="9525">
            <a:noFill/>
            <a:miter lim="800000"/>
            <a:headEnd/>
            <a:tailEnd/>
          </a:ln>
        </p:spPr>
        <p:txBody>
          <a:bodyPr>
            <a:spAutoFit/>
          </a:bodyPr>
          <a:lstStyle/>
          <a:p>
            <a:pPr algn="ctr"/>
            <a:r>
              <a:rPr kumimoji="0" lang="en-US" altLang="zh-TW">
                <a:solidFill>
                  <a:srgbClr val="000000"/>
                </a:solidFill>
                <a:latin typeface="Times New Roman" pitchFamily="18" charset="0"/>
                <a:ea typeface="微軟正黑體" pitchFamily="34" charset="-120"/>
                <a:cs typeface="Times New Roman" pitchFamily="18" charset="0"/>
              </a:rPr>
              <a:t>(b) Multimedia embedded</a:t>
            </a:r>
            <a:endParaRPr kumimoji="0" lang="zh-TW" altLang="en-US">
              <a:solidFill>
                <a:srgbClr val="000000"/>
              </a:solidFill>
              <a:latin typeface="Times New Roman" pitchFamily="18" charset="0"/>
              <a:ea typeface="微軟正黑體" pitchFamily="34" charset="-120"/>
              <a:cs typeface="Times New Roman" pitchFamily="18" charset="0"/>
            </a:endParaRPr>
          </a:p>
        </p:txBody>
      </p:sp>
      <p:pic>
        <p:nvPicPr>
          <p:cNvPr id="14349"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643438" y="1484313"/>
            <a:ext cx="3532187" cy="2232025"/>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468313" y="1516063"/>
            <a:ext cx="3455987" cy="2089150"/>
          </a:xfrm>
          <a:prstGeom prst="rect">
            <a:avLst/>
          </a:prstGeom>
          <a:noFill/>
          <a:ln w="9525">
            <a:solidFill>
              <a:schemeClr val="tx2"/>
            </a:solidFill>
            <a:miter lim="800000"/>
            <a:headEnd/>
            <a:tailEnd/>
          </a:ln>
        </p:spPr>
      </p:pic>
      <p:sp>
        <p:nvSpPr>
          <p:cNvPr id="2" name="標題 1"/>
          <p:cNvSpPr>
            <a:spLocks noGrp="1"/>
          </p:cNvSpPr>
          <p:nvPr>
            <p:ph type="title"/>
          </p:nvPr>
        </p:nvSpPr>
        <p:spPr>
          <a:xfrm>
            <a:off x="0" y="1052513"/>
            <a:ext cx="6934200" cy="431800"/>
          </a:xfrm>
        </p:spPr>
        <p:txBody>
          <a:bodyPr anchor="t"/>
          <a:lstStyle/>
          <a:p>
            <a:pPr eaLnBrk="1" hangingPunct="1">
              <a:defRPr/>
            </a:pPr>
            <a:r>
              <a:rPr lang="zh-TW" altLang="en-US" sz="2400" dirty="0" smtClean="0">
                <a:solidFill>
                  <a:schemeClr val="tx2"/>
                </a:solidFill>
                <a:effectLst>
                  <a:outerShdw blurRad="38100" dist="38100" dir="2700000" algn="tl">
                    <a:srgbClr val="000000">
                      <a:alpha val="43137"/>
                    </a:srgbClr>
                  </a:outerShdw>
                </a:effectLst>
              </a:rPr>
              <a:t>閱讀輔助工具一</a:t>
            </a:r>
            <a:endParaRPr lang="zh-TW" altLang="en-US" sz="2400" dirty="0">
              <a:solidFill>
                <a:schemeClr val="tx2"/>
              </a:solidFill>
              <a:effectLst>
                <a:outerShdw blurRad="38100" dist="38100" dir="2700000" algn="tl">
                  <a:srgbClr val="000000">
                    <a:alpha val="43137"/>
                  </a:srgbClr>
                </a:outerShdw>
              </a:effectLst>
            </a:endParaRPr>
          </a:p>
        </p:txBody>
      </p:sp>
      <p:sp>
        <p:nvSpPr>
          <p:cNvPr id="15364" name="文字方塊 6"/>
          <p:cNvSpPr txBox="1">
            <a:spLocks noChangeArrowheads="1"/>
          </p:cNvSpPr>
          <p:nvPr/>
        </p:nvSpPr>
        <p:spPr bwMode="auto">
          <a:xfrm>
            <a:off x="539750" y="3635375"/>
            <a:ext cx="3408363" cy="369888"/>
          </a:xfrm>
          <a:prstGeom prst="rect">
            <a:avLst/>
          </a:prstGeom>
          <a:solidFill>
            <a:srgbClr val="FFFFFF"/>
          </a:solidFill>
          <a:ln w="9525">
            <a:noFill/>
            <a:miter lim="800000"/>
            <a:headEnd/>
            <a:tailEnd/>
          </a:ln>
        </p:spPr>
        <p:txBody>
          <a:bodyPr>
            <a:spAutoFit/>
          </a:bodyPr>
          <a:lstStyle/>
          <a:p>
            <a:pPr lvl="1" algn="ctr"/>
            <a:r>
              <a:rPr kumimoji="0" lang="en-US" altLang="zh-TW">
                <a:solidFill>
                  <a:srgbClr val="000000"/>
                </a:solidFill>
                <a:latin typeface="Times New Roman" pitchFamily="18" charset="0"/>
                <a:ea typeface="微軟正黑體" pitchFamily="34" charset="-120"/>
                <a:cs typeface="Times New Roman" pitchFamily="18" charset="0"/>
              </a:rPr>
              <a:t>(a) Annotation &amp; highlight</a:t>
            </a:r>
            <a:endParaRPr kumimoji="0" lang="zh-TW" altLang="en-US">
              <a:solidFill>
                <a:srgbClr val="000000"/>
              </a:solidFill>
              <a:latin typeface="Times New Roman" pitchFamily="18" charset="0"/>
              <a:ea typeface="微軟正黑體" pitchFamily="34" charset="-120"/>
              <a:cs typeface="Times New Roman" pitchFamily="18" charset="0"/>
            </a:endParaRPr>
          </a:p>
        </p:txBody>
      </p:sp>
      <p:sp>
        <p:nvSpPr>
          <p:cNvPr id="15365" name="文字方塊 8"/>
          <p:cNvSpPr txBox="1">
            <a:spLocks noChangeArrowheads="1"/>
          </p:cNvSpPr>
          <p:nvPr/>
        </p:nvSpPr>
        <p:spPr bwMode="auto">
          <a:xfrm>
            <a:off x="4859338" y="3635375"/>
            <a:ext cx="3313112" cy="369888"/>
          </a:xfrm>
          <a:prstGeom prst="rect">
            <a:avLst/>
          </a:prstGeom>
          <a:solidFill>
            <a:srgbClr val="FFFFFF"/>
          </a:solidFill>
          <a:ln w="9525">
            <a:noFill/>
            <a:miter lim="800000"/>
            <a:headEnd/>
            <a:tailEnd/>
          </a:ln>
        </p:spPr>
        <p:txBody>
          <a:bodyPr>
            <a:spAutoFit/>
          </a:bodyPr>
          <a:lstStyle/>
          <a:p>
            <a:pPr lvl="1" algn="ctr"/>
            <a:r>
              <a:rPr kumimoji="0" lang="en-US" altLang="zh-TW">
                <a:solidFill>
                  <a:srgbClr val="000000"/>
                </a:solidFill>
                <a:latin typeface="Times New Roman" pitchFamily="18" charset="0"/>
                <a:ea typeface="微軟正黑體" pitchFamily="34" charset="-120"/>
                <a:cs typeface="Times New Roman" pitchFamily="18" charset="0"/>
              </a:rPr>
              <a:t>(b) Bookmark (voice)</a:t>
            </a:r>
            <a:endParaRPr kumimoji="0" lang="zh-TW" altLang="en-US">
              <a:solidFill>
                <a:srgbClr val="000000"/>
              </a:solidFill>
              <a:latin typeface="Times New Roman" pitchFamily="18" charset="0"/>
              <a:ea typeface="微軟正黑體" pitchFamily="34" charset="-120"/>
              <a:cs typeface="Times New Roman" pitchFamily="18" charset="0"/>
            </a:endParaRPr>
          </a:p>
        </p:txBody>
      </p:sp>
      <p:sp>
        <p:nvSpPr>
          <p:cNvPr id="15366" name="文字方塊 9"/>
          <p:cNvSpPr txBox="1">
            <a:spLocks noChangeArrowheads="1"/>
          </p:cNvSpPr>
          <p:nvPr/>
        </p:nvSpPr>
        <p:spPr bwMode="auto">
          <a:xfrm>
            <a:off x="468313" y="6237288"/>
            <a:ext cx="3455987" cy="369887"/>
          </a:xfrm>
          <a:prstGeom prst="rect">
            <a:avLst/>
          </a:prstGeom>
          <a:solidFill>
            <a:srgbClr val="FFFFFF"/>
          </a:solidFill>
          <a:ln w="9525">
            <a:noFill/>
            <a:miter lim="800000"/>
            <a:headEnd/>
            <a:tailEnd/>
          </a:ln>
        </p:spPr>
        <p:txBody>
          <a:bodyPr>
            <a:spAutoFit/>
          </a:bodyPr>
          <a:lstStyle/>
          <a:p>
            <a:pPr algn="ctr"/>
            <a:r>
              <a:rPr kumimoji="0" lang="en-US" altLang="zh-TW">
                <a:solidFill>
                  <a:srgbClr val="000000"/>
                </a:solidFill>
                <a:latin typeface="Times New Roman" pitchFamily="18" charset="0"/>
                <a:ea typeface="微軟正黑體" pitchFamily="34" charset="-120"/>
                <a:cs typeface="Times New Roman" pitchFamily="18" charset="0"/>
              </a:rPr>
              <a:t>(c) Search content</a:t>
            </a:r>
            <a:endParaRPr kumimoji="0" lang="zh-TW" altLang="en-US">
              <a:solidFill>
                <a:srgbClr val="000000"/>
              </a:solidFill>
              <a:latin typeface="Times New Roman" pitchFamily="18" charset="0"/>
              <a:ea typeface="微軟正黑體" pitchFamily="34" charset="-120"/>
              <a:cs typeface="Times New Roman" pitchFamily="18" charset="0"/>
            </a:endParaRPr>
          </a:p>
        </p:txBody>
      </p:sp>
      <p:pic>
        <p:nvPicPr>
          <p:cNvPr id="15367"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6463" y="1484313"/>
            <a:ext cx="3455987" cy="2160587"/>
          </a:xfrm>
          <a:prstGeom prst="rect">
            <a:avLst/>
          </a:prstGeom>
          <a:noFill/>
          <a:ln w="9525">
            <a:solidFill>
              <a:schemeClr val="tx2"/>
            </a:solidFill>
            <a:miter lim="800000"/>
            <a:headEnd/>
            <a:tailEnd/>
          </a:ln>
        </p:spPr>
      </p:pic>
      <p:sp>
        <p:nvSpPr>
          <p:cNvPr id="15368" name="圓角矩形圖說文字 15"/>
          <p:cNvSpPr>
            <a:spLocks noChangeArrowheads="1"/>
          </p:cNvSpPr>
          <p:nvPr/>
        </p:nvSpPr>
        <p:spPr bwMode="auto">
          <a:xfrm>
            <a:off x="6767513" y="1989138"/>
            <a:ext cx="973137" cy="576262"/>
          </a:xfrm>
          <a:prstGeom prst="wedgeRoundRectCallout">
            <a:avLst>
              <a:gd name="adj1" fmla="val 45810"/>
              <a:gd name="adj2" fmla="val -71380"/>
              <a:gd name="adj3" fmla="val 16667"/>
            </a:avLst>
          </a:prstGeom>
          <a:solidFill>
            <a:schemeClr val="accent1"/>
          </a:solidFill>
          <a:ln w="9525" algn="ctr">
            <a:solidFill>
              <a:schemeClr val="tx1"/>
            </a:solidFill>
            <a:round/>
            <a:headEnd/>
            <a:tailEnd/>
          </a:ln>
        </p:spPr>
        <p:txBody>
          <a:bodyPr/>
          <a:lstStyle/>
          <a:p>
            <a:endParaRPr kumimoji="0" lang="zh-TW" altLang="en-US">
              <a:solidFill>
                <a:srgbClr val="000000"/>
              </a:solidFill>
              <a:latin typeface="Times New Roman" pitchFamily="18" charset="0"/>
              <a:ea typeface="微軟正黑體" pitchFamily="34" charset="-120"/>
              <a:cs typeface="Times New Roman" pitchFamily="18" charset="0"/>
            </a:endParaRPr>
          </a:p>
        </p:txBody>
      </p:sp>
      <p:pic>
        <p:nvPicPr>
          <p:cNvPr id="15369"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837363" y="2060575"/>
            <a:ext cx="820737" cy="431800"/>
          </a:xfrm>
          <a:prstGeom prst="rect">
            <a:avLst/>
          </a:prstGeom>
          <a:noFill/>
          <a:ln w="9525">
            <a:solidFill>
              <a:schemeClr val="tx2"/>
            </a:solidFill>
            <a:miter lim="800000"/>
            <a:headEnd/>
            <a:tailEnd/>
          </a:ln>
        </p:spPr>
      </p:pic>
      <p:sp>
        <p:nvSpPr>
          <p:cNvPr id="15370" name="圓角矩形圖說文字 16"/>
          <p:cNvSpPr>
            <a:spLocks noChangeArrowheads="1"/>
          </p:cNvSpPr>
          <p:nvPr/>
        </p:nvSpPr>
        <p:spPr bwMode="auto">
          <a:xfrm>
            <a:off x="5003800" y="2276475"/>
            <a:ext cx="1152525" cy="431800"/>
          </a:xfrm>
          <a:prstGeom prst="wedgeRoundRectCallout">
            <a:avLst>
              <a:gd name="adj1" fmla="val -54259"/>
              <a:gd name="adj2" fmla="val -165843"/>
              <a:gd name="adj3" fmla="val 16667"/>
            </a:avLst>
          </a:prstGeom>
          <a:solidFill>
            <a:schemeClr val="accent1"/>
          </a:solidFill>
          <a:ln w="9525" algn="ctr">
            <a:solidFill>
              <a:schemeClr val="tx1"/>
            </a:solidFill>
            <a:round/>
            <a:headEnd/>
            <a:tailEnd/>
          </a:ln>
        </p:spPr>
        <p:txBody>
          <a:bodyPr/>
          <a:lstStyle/>
          <a:p>
            <a:endParaRPr kumimoji="0" lang="zh-TW" altLang="en-US">
              <a:solidFill>
                <a:srgbClr val="000000"/>
              </a:solidFill>
              <a:latin typeface="Times New Roman" pitchFamily="18" charset="0"/>
              <a:ea typeface="微軟正黑體" pitchFamily="34" charset="-120"/>
              <a:cs typeface="Times New Roman" pitchFamily="18" charset="0"/>
            </a:endParaRPr>
          </a:p>
        </p:txBody>
      </p:sp>
      <p:pic>
        <p:nvPicPr>
          <p:cNvPr id="15371" name="Picture 2"/>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5076825" y="2360613"/>
            <a:ext cx="1008063" cy="255587"/>
          </a:xfrm>
          <a:prstGeom prst="rect">
            <a:avLst/>
          </a:prstGeom>
          <a:noFill/>
          <a:ln w="9525">
            <a:solidFill>
              <a:schemeClr val="tx2"/>
            </a:solidFill>
            <a:miter lim="800000"/>
            <a:headEnd/>
            <a:tailEnd/>
          </a:ln>
        </p:spPr>
      </p:pic>
      <p:pic>
        <p:nvPicPr>
          <p:cNvPr id="15372" name="Picture 2" descr="D:\Documents\Visual Studio 2010\Projects\eBookSystem\eBookApp\icon\microphone.png"/>
          <p:cNvPicPr>
            <a:picLocks noChangeAspect="1" noChangeArrowheads="1"/>
          </p:cNvPicPr>
          <p:nvPr/>
        </p:nvPicPr>
        <p:blipFill>
          <a:blip r:embed="rId7" cstate="print"/>
          <a:srcRect/>
          <a:stretch>
            <a:fillRect/>
          </a:stretch>
        </p:blipFill>
        <p:spPr bwMode="auto">
          <a:xfrm>
            <a:off x="5003800" y="3429000"/>
            <a:ext cx="609600" cy="609600"/>
          </a:xfrm>
          <a:prstGeom prst="rect">
            <a:avLst/>
          </a:prstGeom>
          <a:noFill/>
          <a:ln w="9525">
            <a:noFill/>
            <a:miter lim="800000"/>
            <a:headEnd/>
            <a:tailEnd/>
          </a:ln>
        </p:spPr>
      </p:pic>
      <p:pic>
        <p:nvPicPr>
          <p:cNvPr id="15373" name="Picture 3" descr="D:\Documents\Visual Studio 2010\Projects\eBookSystem\eBookApp\icon\redpen.png"/>
          <p:cNvPicPr>
            <a:picLocks noChangeAspect="1" noChangeArrowheads="1"/>
          </p:cNvPicPr>
          <p:nvPr/>
        </p:nvPicPr>
        <p:blipFill>
          <a:blip r:embed="rId8" cstate="print"/>
          <a:srcRect/>
          <a:stretch>
            <a:fillRect/>
          </a:stretch>
        </p:blipFill>
        <p:spPr bwMode="auto">
          <a:xfrm>
            <a:off x="733425" y="3573463"/>
            <a:ext cx="454025" cy="457200"/>
          </a:xfrm>
          <a:prstGeom prst="rect">
            <a:avLst/>
          </a:prstGeom>
          <a:noFill/>
          <a:ln w="9525">
            <a:noFill/>
            <a:miter lim="800000"/>
            <a:headEnd/>
            <a:tailEnd/>
          </a:ln>
        </p:spPr>
      </p:pic>
      <p:pic>
        <p:nvPicPr>
          <p:cNvPr id="15374" name="Picture 4" descr="D:\Documents\Visual Studio 2010\Projects\eBookSystem\eBookApp\icon\note.png"/>
          <p:cNvPicPr>
            <a:picLocks noChangeAspect="1" noChangeArrowheads="1"/>
          </p:cNvPicPr>
          <p:nvPr/>
        </p:nvPicPr>
        <p:blipFill>
          <a:blip r:embed="rId9" cstate="print"/>
          <a:srcRect/>
          <a:stretch>
            <a:fillRect/>
          </a:stretch>
        </p:blipFill>
        <p:spPr bwMode="auto">
          <a:xfrm>
            <a:off x="250825" y="3532188"/>
            <a:ext cx="430213" cy="433387"/>
          </a:xfrm>
          <a:prstGeom prst="rect">
            <a:avLst/>
          </a:prstGeom>
          <a:noFill/>
          <a:ln w="9525">
            <a:noFill/>
            <a:miter lim="800000"/>
            <a:headEnd/>
            <a:tailEnd/>
          </a:ln>
        </p:spPr>
      </p:pic>
      <p:pic>
        <p:nvPicPr>
          <p:cNvPr id="15375" name="Picture 5" descr="D:\Documents\Visual Studio 2010\Projects\eBookSystem\eBookApp\icon\addbookmark.png"/>
          <p:cNvPicPr>
            <a:picLocks noChangeAspect="1" noChangeArrowheads="1"/>
          </p:cNvPicPr>
          <p:nvPr/>
        </p:nvPicPr>
        <p:blipFill>
          <a:blip r:embed="rId10" cstate="print"/>
          <a:srcRect/>
          <a:stretch>
            <a:fillRect/>
          </a:stretch>
        </p:blipFill>
        <p:spPr bwMode="auto">
          <a:xfrm>
            <a:off x="4427538" y="3429000"/>
            <a:ext cx="579437" cy="579438"/>
          </a:xfrm>
          <a:prstGeom prst="rect">
            <a:avLst/>
          </a:prstGeom>
          <a:noFill/>
          <a:ln w="9525">
            <a:noFill/>
            <a:miter lim="800000"/>
            <a:headEnd/>
            <a:tailEnd/>
          </a:ln>
        </p:spPr>
      </p:pic>
      <p:pic>
        <p:nvPicPr>
          <p:cNvPr id="15376" name="Picture 7"/>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68313" y="4076700"/>
            <a:ext cx="3455987" cy="2160588"/>
          </a:xfrm>
          <a:prstGeom prst="rect">
            <a:avLst/>
          </a:prstGeom>
          <a:noFill/>
          <a:ln w="9525">
            <a:solidFill>
              <a:schemeClr val="tx2"/>
            </a:solidFill>
            <a:miter lim="800000"/>
            <a:headEnd/>
            <a:tailEnd/>
          </a:ln>
        </p:spPr>
      </p:pic>
      <p:sp>
        <p:nvSpPr>
          <p:cNvPr id="15377" name="圓角矩形圖說文字 26"/>
          <p:cNvSpPr>
            <a:spLocks noChangeArrowheads="1"/>
          </p:cNvSpPr>
          <p:nvPr/>
        </p:nvSpPr>
        <p:spPr bwMode="auto">
          <a:xfrm>
            <a:off x="900113" y="4365625"/>
            <a:ext cx="2735262" cy="1223963"/>
          </a:xfrm>
          <a:prstGeom prst="wedgeRoundRectCallout">
            <a:avLst>
              <a:gd name="adj1" fmla="val -39829"/>
              <a:gd name="adj2" fmla="val 92574"/>
              <a:gd name="adj3" fmla="val 16667"/>
            </a:avLst>
          </a:prstGeom>
          <a:solidFill>
            <a:schemeClr val="accent1"/>
          </a:solidFill>
          <a:ln w="9525" algn="ctr">
            <a:solidFill>
              <a:schemeClr val="tx1"/>
            </a:solidFill>
            <a:round/>
            <a:headEnd/>
            <a:tailEnd/>
          </a:ln>
        </p:spPr>
        <p:txBody>
          <a:bodyPr/>
          <a:lstStyle/>
          <a:p>
            <a:endParaRPr kumimoji="0" lang="zh-TW" altLang="en-US">
              <a:solidFill>
                <a:srgbClr val="000000"/>
              </a:solidFill>
              <a:latin typeface="Times New Roman" pitchFamily="18" charset="0"/>
              <a:ea typeface="微軟正黑體" pitchFamily="34" charset="-120"/>
              <a:cs typeface="Times New Roman" pitchFamily="18" charset="0"/>
            </a:endParaRPr>
          </a:p>
        </p:txBody>
      </p:sp>
      <p:pic>
        <p:nvPicPr>
          <p:cNvPr id="15378" name="Picture 7"/>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100138" y="4508500"/>
            <a:ext cx="2382837" cy="944563"/>
          </a:xfrm>
          <a:prstGeom prst="rect">
            <a:avLst/>
          </a:prstGeom>
          <a:noFill/>
          <a:ln w="9525">
            <a:solidFill>
              <a:schemeClr val="tx2"/>
            </a:solidFill>
            <a:miter lim="800000"/>
            <a:headEnd/>
            <a:tailEnd/>
          </a:ln>
        </p:spPr>
      </p:pic>
      <p:pic>
        <p:nvPicPr>
          <p:cNvPr id="15379" name="Picture 3"/>
          <p:cNvPicPr>
            <a:picLocks noChangeAspect="1" noChangeArrowheads="1"/>
          </p:cNvPicPr>
          <p:nvPr/>
        </p:nvPicPr>
        <p:blipFill>
          <a:blip r:embed="rId13" cstate="print"/>
          <a:srcRect/>
          <a:stretch>
            <a:fillRect/>
          </a:stretch>
        </p:blipFill>
        <p:spPr bwMode="auto">
          <a:xfrm>
            <a:off x="179388" y="404813"/>
            <a:ext cx="6778625" cy="503237"/>
          </a:xfrm>
          <a:prstGeom prst="rect">
            <a:avLst/>
          </a:prstGeom>
          <a:noFill/>
          <a:ln w="9525">
            <a:solidFill>
              <a:schemeClr val="tx2"/>
            </a:solidFill>
            <a:miter lim="800000"/>
            <a:headEnd/>
            <a:tailEnd/>
          </a:ln>
        </p:spPr>
      </p:pic>
      <p:grpSp>
        <p:nvGrpSpPr>
          <p:cNvPr id="15380" name="群組 22"/>
          <p:cNvGrpSpPr>
            <a:grpSpLocks/>
          </p:cNvGrpSpPr>
          <p:nvPr/>
        </p:nvGrpSpPr>
        <p:grpSpPr bwMode="auto">
          <a:xfrm>
            <a:off x="4716463" y="4076700"/>
            <a:ext cx="3417887" cy="2592388"/>
            <a:chOff x="521067" y="4221088"/>
            <a:chExt cx="3417757" cy="2592288"/>
          </a:xfrm>
        </p:grpSpPr>
        <p:sp>
          <p:nvSpPr>
            <p:cNvPr id="15381" name="文字方塊 23"/>
            <p:cNvSpPr txBox="1">
              <a:spLocks noChangeArrowheads="1"/>
            </p:cNvSpPr>
            <p:nvPr/>
          </p:nvSpPr>
          <p:spPr bwMode="auto">
            <a:xfrm>
              <a:off x="521067" y="6324310"/>
              <a:ext cx="3417757" cy="369332"/>
            </a:xfrm>
            <a:prstGeom prst="rect">
              <a:avLst/>
            </a:prstGeom>
            <a:solidFill>
              <a:srgbClr val="FFFFFF"/>
            </a:solidFill>
            <a:ln w="9525">
              <a:noFill/>
              <a:miter lim="800000"/>
              <a:headEnd/>
              <a:tailEnd/>
            </a:ln>
          </p:spPr>
          <p:txBody>
            <a:bodyPr>
              <a:spAutoFit/>
            </a:bodyPr>
            <a:lstStyle/>
            <a:p>
              <a:pPr lvl="1" algn="ctr"/>
              <a:r>
                <a:rPr kumimoji="0" lang="en-US" altLang="zh-TW">
                  <a:solidFill>
                    <a:srgbClr val="000000"/>
                  </a:solidFill>
                  <a:latin typeface="Times New Roman" pitchFamily="18" charset="0"/>
                  <a:ea typeface="微軟正黑體" pitchFamily="34" charset="-120"/>
                  <a:cs typeface="Times New Roman" pitchFamily="18" charset="0"/>
                </a:rPr>
                <a:t>(d) Reading process track</a:t>
              </a:r>
              <a:endParaRPr kumimoji="0" lang="zh-TW" altLang="en-US">
                <a:solidFill>
                  <a:srgbClr val="000000"/>
                </a:solidFill>
                <a:latin typeface="Times New Roman" pitchFamily="18" charset="0"/>
                <a:ea typeface="微軟正黑體" pitchFamily="34" charset="-120"/>
                <a:cs typeface="Times New Roman" pitchFamily="18" charset="0"/>
              </a:endParaRPr>
            </a:p>
          </p:txBody>
        </p:sp>
        <p:pic>
          <p:nvPicPr>
            <p:cNvPr id="15382" name="Picture 4"/>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539552" y="4221088"/>
              <a:ext cx="3384376" cy="2115235"/>
            </a:xfrm>
            <a:prstGeom prst="rect">
              <a:avLst/>
            </a:prstGeom>
            <a:noFill/>
            <a:ln w="9525">
              <a:solidFill>
                <a:schemeClr val="tx2"/>
              </a:solidFill>
              <a:miter lim="800000"/>
              <a:headEnd/>
              <a:tailEnd/>
            </a:ln>
          </p:spPr>
        </p:pic>
        <p:pic>
          <p:nvPicPr>
            <p:cNvPr id="15383" name="Picture 5" descr="D:\Documents\Visual Studio 2010\Projects\eBookSystem\eBookApp\icon\readingprofile.png"/>
            <p:cNvPicPr>
              <a:picLocks noChangeAspect="1" noChangeArrowheads="1"/>
            </p:cNvPicPr>
            <p:nvPr/>
          </p:nvPicPr>
          <p:blipFill>
            <a:blip r:embed="rId15" cstate="print"/>
            <a:srcRect/>
            <a:stretch>
              <a:fillRect/>
            </a:stretch>
          </p:blipFill>
          <p:spPr bwMode="auto">
            <a:xfrm>
              <a:off x="539552" y="6237312"/>
              <a:ext cx="576064" cy="576064"/>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9750" y="4067175"/>
            <a:ext cx="3455988" cy="2160588"/>
          </a:xfrm>
          <a:prstGeom prst="rect">
            <a:avLst/>
          </a:prstGeom>
          <a:noFill/>
          <a:ln w="9525">
            <a:solidFill>
              <a:schemeClr val="tx2"/>
            </a:solidFill>
            <a:miter lim="800000"/>
            <a:headEnd/>
            <a:tailEnd/>
          </a:ln>
        </p:spPr>
      </p:pic>
      <p:sp>
        <p:nvSpPr>
          <p:cNvPr id="16387" name="文字方塊 6"/>
          <p:cNvSpPr txBox="1">
            <a:spLocks noChangeArrowheads="1"/>
          </p:cNvSpPr>
          <p:nvPr/>
        </p:nvSpPr>
        <p:spPr bwMode="auto">
          <a:xfrm>
            <a:off x="539750" y="3573463"/>
            <a:ext cx="3470275" cy="368300"/>
          </a:xfrm>
          <a:prstGeom prst="rect">
            <a:avLst/>
          </a:prstGeom>
          <a:solidFill>
            <a:srgbClr val="FFFFFF"/>
          </a:solidFill>
          <a:ln w="9525">
            <a:noFill/>
            <a:miter lim="800000"/>
            <a:headEnd/>
            <a:tailEnd/>
          </a:ln>
        </p:spPr>
        <p:txBody>
          <a:bodyPr>
            <a:spAutoFit/>
          </a:bodyPr>
          <a:lstStyle/>
          <a:p>
            <a:pPr algn="ctr"/>
            <a:r>
              <a:rPr kumimoji="0" lang="en-US" altLang="zh-TW">
                <a:solidFill>
                  <a:srgbClr val="000000"/>
                </a:solidFill>
                <a:latin typeface="Times New Roman" pitchFamily="18" charset="0"/>
                <a:ea typeface="微軟正黑體" pitchFamily="34" charset="-120"/>
                <a:cs typeface="Times New Roman" pitchFamily="18" charset="0"/>
              </a:rPr>
              <a:t>(a) Full-screen reading</a:t>
            </a:r>
            <a:endParaRPr kumimoji="0" lang="zh-TW" altLang="en-US">
              <a:solidFill>
                <a:srgbClr val="000000"/>
              </a:solidFill>
              <a:latin typeface="Times New Roman" pitchFamily="18" charset="0"/>
              <a:ea typeface="微軟正黑體" pitchFamily="34" charset="-120"/>
              <a:cs typeface="Times New Roman" pitchFamily="18" charset="0"/>
            </a:endParaRPr>
          </a:p>
        </p:txBody>
      </p:sp>
      <p:sp>
        <p:nvSpPr>
          <p:cNvPr id="16388" name="文字方塊 8"/>
          <p:cNvSpPr txBox="1">
            <a:spLocks noChangeArrowheads="1"/>
          </p:cNvSpPr>
          <p:nvPr/>
        </p:nvSpPr>
        <p:spPr bwMode="auto">
          <a:xfrm>
            <a:off x="539750" y="6237288"/>
            <a:ext cx="3455988" cy="369887"/>
          </a:xfrm>
          <a:prstGeom prst="rect">
            <a:avLst/>
          </a:prstGeom>
          <a:solidFill>
            <a:srgbClr val="FFFFFF"/>
          </a:solidFill>
          <a:ln w="9525">
            <a:noFill/>
            <a:miter lim="800000"/>
            <a:headEnd/>
            <a:tailEnd/>
          </a:ln>
        </p:spPr>
        <p:txBody>
          <a:bodyPr>
            <a:spAutoFit/>
          </a:bodyPr>
          <a:lstStyle/>
          <a:p>
            <a:pPr algn="ctr"/>
            <a:r>
              <a:rPr kumimoji="0" lang="en-US" altLang="zh-TW">
                <a:solidFill>
                  <a:srgbClr val="000000"/>
                </a:solidFill>
                <a:latin typeface="Times New Roman" pitchFamily="18" charset="0"/>
                <a:ea typeface="微軟正黑體" pitchFamily="34" charset="-120"/>
                <a:cs typeface="Times New Roman" pitchFamily="18" charset="0"/>
              </a:rPr>
              <a:t>(c) Dynamic viewing modes</a:t>
            </a:r>
            <a:endParaRPr kumimoji="0" lang="zh-TW" altLang="en-US" sz="1600">
              <a:solidFill>
                <a:srgbClr val="000000"/>
              </a:solidFill>
              <a:latin typeface="Times New Roman" pitchFamily="18" charset="0"/>
              <a:ea typeface="微軟正黑體" pitchFamily="34" charset="-120"/>
              <a:cs typeface="Times New Roman" pitchFamily="18" charset="0"/>
            </a:endParaRPr>
          </a:p>
        </p:txBody>
      </p:sp>
      <p:sp>
        <p:nvSpPr>
          <p:cNvPr id="16389" name="文字方塊 9"/>
          <p:cNvSpPr txBox="1">
            <a:spLocks noChangeArrowheads="1"/>
          </p:cNvSpPr>
          <p:nvPr/>
        </p:nvSpPr>
        <p:spPr bwMode="auto">
          <a:xfrm>
            <a:off x="5219700" y="6237288"/>
            <a:ext cx="3475038" cy="369887"/>
          </a:xfrm>
          <a:prstGeom prst="rect">
            <a:avLst/>
          </a:prstGeom>
          <a:solidFill>
            <a:srgbClr val="FFFFFF"/>
          </a:solidFill>
          <a:ln w="9525">
            <a:noFill/>
            <a:miter lim="800000"/>
            <a:headEnd/>
            <a:tailEnd/>
          </a:ln>
        </p:spPr>
        <p:txBody>
          <a:bodyPr>
            <a:spAutoFit/>
          </a:bodyPr>
          <a:lstStyle/>
          <a:p>
            <a:pPr algn="ctr"/>
            <a:r>
              <a:rPr kumimoji="0" lang="en-US" altLang="zh-TW">
                <a:solidFill>
                  <a:srgbClr val="000000"/>
                </a:solidFill>
                <a:latin typeface="Times New Roman" pitchFamily="18" charset="0"/>
                <a:ea typeface="微軟正黑體" pitchFamily="34" charset="-120"/>
                <a:cs typeface="Times New Roman" pitchFamily="18" charset="0"/>
              </a:rPr>
              <a:t>(d) Index &amp; resources</a:t>
            </a:r>
            <a:r>
              <a:rPr kumimoji="0" lang="zh-TW" altLang="en-US">
                <a:solidFill>
                  <a:srgbClr val="000000"/>
                </a:solidFill>
                <a:latin typeface="Times New Roman" pitchFamily="18" charset="0"/>
                <a:ea typeface="微軟正黑體" pitchFamily="34" charset="-120"/>
                <a:cs typeface="Times New Roman" pitchFamily="18" charset="0"/>
              </a:rPr>
              <a:t>　　　　　　</a:t>
            </a:r>
          </a:p>
        </p:txBody>
      </p:sp>
      <p:pic>
        <p:nvPicPr>
          <p:cNvPr id="16390"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9750" y="1474788"/>
            <a:ext cx="3455988" cy="2090737"/>
          </a:xfrm>
          <a:prstGeom prst="rect">
            <a:avLst/>
          </a:prstGeom>
          <a:noFill/>
          <a:ln w="9525">
            <a:solidFill>
              <a:schemeClr val="tx2"/>
            </a:solidFill>
            <a:miter lim="800000"/>
            <a:headEnd/>
            <a:tailEnd/>
          </a:ln>
        </p:spPr>
      </p:pic>
      <p:pic>
        <p:nvPicPr>
          <p:cNvPr id="16391" name="Picture 6" descr="D:\Documents\Visual Studio 2010\Projects\eBookSystem\eBookApp\icon\fullscreen.png"/>
          <p:cNvPicPr>
            <a:picLocks noChangeAspect="1" noChangeArrowheads="1"/>
          </p:cNvPicPr>
          <p:nvPr/>
        </p:nvPicPr>
        <p:blipFill>
          <a:blip r:embed="rId5" cstate="print"/>
          <a:srcRect/>
          <a:stretch>
            <a:fillRect/>
          </a:stretch>
        </p:blipFill>
        <p:spPr bwMode="auto">
          <a:xfrm>
            <a:off x="611188" y="3492500"/>
            <a:ext cx="576262" cy="574675"/>
          </a:xfrm>
          <a:prstGeom prst="rect">
            <a:avLst/>
          </a:prstGeom>
          <a:noFill/>
          <a:ln w="9525">
            <a:noFill/>
            <a:miter lim="800000"/>
            <a:headEnd/>
            <a:tailEnd/>
          </a:ln>
        </p:spPr>
      </p:pic>
      <p:sp>
        <p:nvSpPr>
          <p:cNvPr id="16392" name="圓角矩形圖說文字 15"/>
          <p:cNvSpPr>
            <a:spLocks noChangeArrowheads="1"/>
          </p:cNvSpPr>
          <p:nvPr/>
        </p:nvSpPr>
        <p:spPr bwMode="auto">
          <a:xfrm>
            <a:off x="2916238" y="1908175"/>
            <a:ext cx="595312" cy="450850"/>
          </a:xfrm>
          <a:prstGeom prst="wedgeRoundRectCallout">
            <a:avLst>
              <a:gd name="adj1" fmla="val 101134"/>
              <a:gd name="adj2" fmla="val -131944"/>
              <a:gd name="adj3" fmla="val 16667"/>
            </a:avLst>
          </a:prstGeom>
          <a:solidFill>
            <a:schemeClr val="accent1"/>
          </a:solidFill>
          <a:ln w="9525" algn="ctr">
            <a:solidFill>
              <a:schemeClr val="tx1"/>
            </a:solidFill>
            <a:round/>
            <a:headEnd/>
            <a:tailEnd/>
          </a:ln>
        </p:spPr>
        <p:txBody>
          <a:bodyPr/>
          <a:lstStyle/>
          <a:p>
            <a:endParaRPr kumimoji="0" lang="zh-TW" altLang="en-US">
              <a:solidFill>
                <a:srgbClr val="000000"/>
              </a:solidFill>
              <a:latin typeface="Times New Roman" pitchFamily="18" charset="0"/>
              <a:ea typeface="微軟正黑體" pitchFamily="34" charset="-120"/>
              <a:cs typeface="Times New Roman" pitchFamily="18" charset="0"/>
            </a:endParaRPr>
          </a:p>
        </p:txBody>
      </p:sp>
      <p:pic>
        <p:nvPicPr>
          <p:cNvPr id="16393" name="Picture 7" descr="D:\Documents\Visual Studio 2010\Projects\eBookSystem\eBookApp\icon\nofullscreen.png"/>
          <p:cNvPicPr>
            <a:picLocks noChangeAspect="1" noChangeArrowheads="1"/>
          </p:cNvPicPr>
          <p:nvPr/>
        </p:nvPicPr>
        <p:blipFill>
          <a:blip r:embed="rId6" cstate="print"/>
          <a:srcRect/>
          <a:stretch>
            <a:fillRect/>
          </a:stretch>
        </p:blipFill>
        <p:spPr bwMode="auto">
          <a:xfrm>
            <a:off x="2987675" y="1908175"/>
            <a:ext cx="473075" cy="457200"/>
          </a:xfrm>
          <a:prstGeom prst="rect">
            <a:avLst/>
          </a:prstGeom>
          <a:noFill/>
          <a:ln w="9525">
            <a:noFill/>
            <a:miter lim="800000"/>
            <a:headEnd/>
            <a:tailEnd/>
          </a:ln>
        </p:spPr>
      </p:pic>
      <p:sp>
        <p:nvSpPr>
          <p:cNvPr id="16394" name="圓角矩形圖說文字 17"/>
          <p:cNvSpPr>
            <a:spLocks noChangeArrowheads="1"/>
          </p:cNvSpPr>
          <p:nvPr/>
        </p:nvSpPr>
        <p:spPr bwMode="auto">
          <a:xfrm>
            <a:off x="900113" y="5102225"/>
            <a:ext cx="3024187" cy="576263"/>
          </a:xfrm>
          <a:prstGeom prst="wedgeRoundRectCallout">
            <a:avLst>
              <a:gd name="adj1" fmla="val 28963"/>
              <a:gd name="adj2" fmla="val 128639"/>
              <a:gd name="adj3" fmla="val 16667"/>
            </a:avLst>
          </a:prstGeom>
          <a:solidFill>
            <a:schemeClr val="accent1"/>
          </a:solidFill>
          <a:ln w="9525" algn="ctr">
            <a:solidFill>
              <a:schemeClr val="tx1"/>
            </a:solidFill>
            <a:round/>
            <a:headEnd/>
            <a:tailEnd/>
          </a:ln>
        </p:spPr>
        <p:txBody>
          <a:bodyPr/>
          <a:lstStyle/>
          <a:p>
            <a:endParaRPr kumimoji="0" lang="zh-TW" altLang="en-US">
              <a:solidFill>
                <a:srgbClr val="000000"/>
              </a:solidFill>
              <a:latin typeface="Times New Roman" pitchFamily="18" charset="0"/>
              <a:ea typeface="微軟正黑體" pitchFamily="34" charset="-120"/>
              <a:cs typeface="Times New Roman" pitchFamily="18" charset="0"/>
            </a:endParaRPr>
          </a:p>
        </p:txBody>
      </p:sp>
      <p:pic>
        <p:nvPicPr>
          <p:cNvPr id="16395" name="Picture 4"/>
          <p:cNvPicPr>
            <a:picLocks noChangeAspect="1" noChangeArrowheads="1"/>
          </p:cNvPicPr>
          <p:nvPr/>
        </p:nvPicPr>
        <p:blipFill>
          <a:blip r:embed="rId7" cstate="print"/>
          <a:srcRect/>
          <a:stretch>
            <a:fillRect/>
          </a:stretch>
        </p:blipFill>
        <p:spPr bwMode="auto">
          <a:xfrm>
            <a:off x="971550" y="5187950"/>
            <a:ext cx="2879725" cy="407988"/>
          </a:xfrm>
          <a:prstGeom prst="rect">
            <a:avLst/>
          </a:prstGeom>
          <a:noFill/>
          <a:ln w="9525">
            <a:solidFill>
              <a:schemeClr val="tx2"/>
            </a:solidFill>
            <a:miter lim="800000"/>
            <a:headEnd/>
            <a:tailEnd/>
          </a:ln>
        </p:spPr>
      </p:pic>
      <p:pic>
        <p:nvPicPr>
          <p:cNvPr id="16396" name="Picture 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5219700" y="4076700"/>
            <a:ext cx="3455988" cy="2160588"/>
          </a:xfrm>
          <a:prstGeom prst="rect">
            <a:avLst/>
          </a:prstGeom>
          <a:noFill/>
          <a:ln w="9525">
            <a:solidFill>
              <a:schemeClr val="tx2"/>
            </a:solidFill>
            <a:miter lim="800000"/>
            <a:headEnd/>
            <a:tailEnd/>
          </a:ln>
        </p:spPr>
      </p:pic>
      <p:pic>
        <p:nvPicPr>
          <p:cNvPr id="16397" name="Picture 8"/>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219700" y="4365625"/>
            <a:ext cx="338138" cy="1800225"/>
          </a:xfrm>
          <a:prstGeom prst="rect">
            <a:avLst/>
          </a:prstGeom>
          <a:noFill/>
          <a:ln w="9525">
            <a:solidFill>
              <a:srgbClr val="FF0000"/>
            </a:solidFill>
            <a:miter lim="800000"/>
            <a:headEnd/>
            <a:tailEnd/>
          </a:ln>
        </p:spPr>
      </p:pic>
      <p:sp>
        <p:nvSpPr>
          <p:cNvPr id="23" name="標題 1"/>
          <p:cNvSpPr>
            <a:spLocks noGrp="1"/>
          </p:cNvSpPr>
          <p:nvPr>
            <p:ph type="title"/>
          </p:nvPr>
        </p:nvSpPr>
        <p:spPr>
          <a:xfrm>
            <a:off x="0" y="1052513"/>
            <a:ext cx="6934200" cy="431800"/>
          </a:xfrm>
        </p:spPr>
        <p:txBody>
          <a:bodyPr anchor="t"/>
          <a:lstStyle/>
          <a:p>
            <a:pPr eaLnBrk="1" hangingPunct="1">
              <a:defRPr/>
            </a:pPr>
            <a:r>
              <a:rPr lang="zh-TW" altLang="en-US" sz="2400" dirty="0" smtClean="0">
                <a:solidFill>
                  <a:schemeClr val="tx2"/>
                </a:solidFill>
                <a:effectLst>
                  <a:outerShdw blurRad="38100" dist="38100" dir="2700000" algn="tl">
                    <a:srgbClr val="000000">
                      <a:alpha val="43137"/>
                    </a:srgbClr>
                  </a:outerShdw>
                </a:effectLst>
              </a:rPr>
              <a:t>閱讀輔助工具二</a:t>
            </a:r>
            <a:endParaRPr lang="zh-TW" altLang="en-US" sz="2400" dirty="0">
              <a:solidFill>
                <a:schemeClr val="tx2"/>
              </a:solidFill>
              <a:effectLst>
                <a:outerShdw blurRad="38100" dist="38100" dir="2700000" algn="tl">
                  <a:srgbClr val="000000">
                    <a:alpha val="43137"/>
                  </a:srgbClr>
                </a:outerShdw>
              </a:effectLst>
            </a:endParaRPr>
          </a:p>
        </p:txBody>
      </p:sp>
      <p:pic>
        <p:nvPicPr>
          <p:cNvPr id="16399" name="Picture 3"/>
          <p:cNvPicPr>
            <a:picLocks noChangeAspect="1" noChangeArrowheads="1"/>
          </p:cNvPicPr>
          <p:nvPr/>
        </p:nvPicPr>
        <p:blipFill>
          <a:blip r:embed="rId10" cstate="print"/>
          <a:srcRect/>
          <a:stretch>
            <a:fillRect/>
          </a:stretch>
        </p:blipFill>
        <p:spPr bwMode="auto">
          <a:xfrm>
            <a:off x="179388" y="404813"/>
            <a:ext cx="6778625" cy="503237"/>
          </a:xfrm>
          <a:prstGeom prst="rect">
            <a:avLst/>
          </a:prstGeom>
          <a:noFill/>
          <a:ln w="9525">
            <a:solidFill>
              <a:schemeClr val="tx2"/>
            </a:solidFill>
            <a:miter lim="800000"/>
            <a:headEnd/>
            <a:tailEnd/>
          </a:ln>
        </p:spPr>
      </p:pic>
      <p:pic>
        <p:nvPicPr>
          <p:cNvPr id="16400" name="Picture 2"/>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183188" y="1484313"/>
            <a:ext cx="3478212" cy="2122487"/>
          </a:xfrm>
          <a:prstGeom prst="rect">
            <a:avLst/>
          </a:prstGeom>
          <a:noFill/>
          <a:ln w="9525">
            <a:solidFill>
              <a:schemeClr val="tx2"/>
            </a:solidFill>
            <a:miter lim="800000"/>
            <a:headEnd/>
            <a:tailEnd/>
          </a:ln>
        </p:spPr>
      </p:pic>
      <p:sp>
        <p:nvSpPr>
          <p:cNvPr id="16401" name="文字方塊 20"/>
          <p:cNvSpPr txBox="1">
            <a:spLocks noChangeArrowheads="1"/>
          </p:cNvSpPr>
          <p:nvPr/>
        </p:nvSpPr>
        <p:spPr bwMode="auto">
          <a:xfrm>
            <a:off x="5183188" y="3621088"/>
            <a:ext cx="3492500" cy="368300"/>
          </a:xfrm>
          <a:prstGeom prst="rect">
            <a:avLst/>
          </a:prstGeom>
          <a:solidFill>
            <a:srgbClr val="FFFFFF"/>
          </a:solidFill>
          <a:ln w="9525">
            <a:noFill/>
            <a:miter lim="800000"/>
            <a:headEnd/>
            <a:tailEnd/>
          </a:ln>
        </p:spPr>
        <p:txBody>
          <a:bodyPr>
            <a:spAutoFit/>
          </a:bodyPr>
          <a:lstStyle/>
          <a:p>
            <a:pPr algn="ctr"/>
            <a:r>
              <a:rPr kumimoji="0" lang="en-US" altLang="zh-TW">
                <a:solidFill>
                  <a:srgbClr val="000000"/>
                </a:solidFill>
                <a:latin typeface="Times New Roman" pitchFamily="18" charset="0"/>
                <a:ea typeface="微軟正黑體" pitchFamily="34" charset="-120"/>
                <a:cs typeface="Times New Roman" pitchFamily="18" charset="0"/>
              </a:rPr>
              <a:t>(b) Annotation Share</a:t>
            </a:r>
            <a:endParaRPr kumimoji="0" lang="zh-TW" altLang="en-US">
              <a:solidFill>
                <a:srgbClr val="000000"/>
              </a:solidFill>
              <a:latin typeface="Times New Roman" pitchFamily="18" charset="0"/>
              <a:ea typeface="微軟正黑體" pitchFamily="34" charset="-120"/>
              <a:cs typeface="Times New Roman" pitchFamily="18" charset="0"/>
            </a:endParaRPr>
          </a:p>
        </p:txBody>
      </p:sp>
      <p:sp>
        <p:nvSpPr>
          <p:cNvPr id="16402" name="圓角矩形圖說文字 21"/>
          <p:cNvSpPr>
            <a:spLocks noChangeArrowheads="1"/>
          </p:cNvSpPr>
          <p:nvPr/>
        </p:nvSpPr>
        <p:spPr bwMode="auto">
          <a:xfrm>
            <a:off x="5410200" y="1773238"/>
            <a:ext cx="1106488" cy="863600"/>
          </a:xfrm>
          <a:prstGeom prst="wedgeRoundRectCallout">
            <a:avLst>
              <a:gd name="adj1" fmla="val -50463"/>
              <a:gd name="adj2" fmla="val -71542"/>
              <a:gd name="adj3" fmla="val 16667"/>
            </a:avLst>
          </a:prstGeom>
          <a:solidFill>
            <a:schemeClr val="accent1"/>
          </a:solidFill>
          <a:ln w="9525" algn="ctr">
            <a:solidFill>
              <a:schemeClr val="tx1"/>
            </a:solidFill>
            <a:round/>
            <a:headEnd/>
            <a:tailEnd/>
          </a:ln>
        </p:spPr>
        <p:txBody>
          <a:bodyPr/>
          <a:lstStyle/>
          <a:p>
            <a:endParaRPr kumimoji="0" lang="zh-TW" altLang="en-US">
              <a:solidFill>
                <a:srgbClr val="000000"/>
              </a:solidFill>
              <a:latin typeface="Times New Roman" pitchFamily="18" charset="0"/>
              <a:ea typeface="微軟正黑體" pitchFamily="34" charset="-120"/>
              <a:cs typeface="Times New Roman" pitchFamily="18" charset="0"/>
            </a:endParaRPr>
          </a:p>
        </p:txBody>
      </p:sp>
      <p:pic>
        <p:nvPicPr>
          <p:cNvPr id="16403" name="Picture 2"/>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5561013" y="1916113"/>
            <a:ext cx="811212" cy="576262"/>
          </a:xfrm>
          <a:prstGeom prst="rect">
            <a:avLst/>
          </a:prstGeom>
          <a:noFill/>
          <a:ln w="9525">
            <a:solidFill>
              <a:schemeClr val="tx2"/>
            </a:solid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ncku-ebook">
  <a:themeElements>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808080"/>
        </a:dk1>
        <a:lt1>
          <a:srgbClr val="EADCC0"/>
        </a:lt1>
        <a:dk2>
          <a:srgbClr val="F97407"/>
        </a:dk2>
        <a:lt2>
          <a:srgbClr val="E65D00"/>
        </a:lt2>
        <a:accent1>
          <a:srgbClr val="FBCF2D"/>
        </a:accent1>
        <a:accent2>
          <a:srgbClr val="5C8CDA"/>
        </a:accent2>
        <a:accent3>
          <a:srgbClr val="FBBCAA"/>
        </a:accent3>
        <a:accent4>
          <a:srgbClr val="C8BCA4"/>
        </a:accent4>
        <a:accent5>
          <a:srgbClr val="FDE4AD"/>
        </a:accent5>
        <a:accent6>
          <a:srgbClr val="537EC5"/>
        </a:accent6>
        <a:hlink>
          <a:srgbClr val="87D242"/>
        </a:hlink>
        <a:folHlink>
          <a:srgbClr val="DA6478"/>
        </a:folHlink>
      </a:clrScheme>
      <a:clrMap bg1="dk2" tx1="lt1" bg2="dk1" tx2="lt2" accent1="accent1" accent2="accent2" accent3="accent3" accent4="accent4" accent5="accent5" accent6="accent6" hlink="hlink" folHlink="folHlink"/>
    </a:extraClrScheme>
    <a:extraClrScheme>
      <a:clrScheme name="Default Design 2">
        <a:dk1>
          <a:srgbClr val="808080"/>
        </a:dk1>
        <a:lt1>
          <a:srgbClr val="9BD3E5"/>
        </a:lt1>
        <a:dk2>
          <a:srgbClr val="357DA9"/>
        </a:dk2>
        <a:lt2>
          <a:srgbClr val="101C56"/>
        </a:lt2>
        <a:accent1>
          <a:srgbClr val="58BECC"/>
        </a:accent1>
        <a:accent2>
          <a:srgbClr val="8A5BDF"/>
        </a:accent2>
        <a:accent3>
          <a:srgbClr val="AEBFD1"/>
        </a:accent3>
        <a:accent4>
          <a:srgbClr val="84B4C3"/>
        </a:accent4>
        <a:accent5>
          <a:srgbClr val="B4DBE2"/>
        </a:accent5>
        <a:accent6>
          <a:srgbClr val="7D52CA"/>
        </a:accent6>
        <a:hlink>
          <a:srgbClr val="6ECC4C"/>
        </a:hlink>
        <a:folHlink>
          <a:srgbClr val="DD693B"/>
        </a:folHlink>
      </a:clrScheme>
      <a:clrMap bg1="dk2" tx1="lt1" bg2="dk1" tx2="lt2" accent1="accent1" accent2="accent2" accent3="accent3" accent4="accent4" accent5="accent5" accent6="accent6" hlink="hlink" folHlink="folHlink"/>
    </a:extraClrScheme>
    <a:extraClrScheme>
      <a:clrScheme name="Default Design 3">
        <a:dk1>
          <a:srgbClr val="808080"/>
        </a:dk1>
        <a:lt1>
          <a:srgbClr val="DDE89A"/>
        </a:lt1>
        <a:dk2>
          <a:srgbClr val="329A2A"/>
        </a:dk2>
        <a:lt2>
          <a:srgbClr val="185E25"/>
        </a:lt2>
        <a:accent1>
          <a:srgbClr val="80CB35"/>
        </a:accent1>
        <a:accent2>
          <a:srgbClr val="518CD3"/>
        </a:accent2>
        <a:accent3>
          <a:srgbClr val="ADCAAC"/>
        </a:accent3>
        <a:accent4>
          <a:srgbClr val="BDC683"/>
        </a:accent4>
        <a:accent5>
          <a:srgbClr val="C0E2AE"/>
        </a:accent5>
        <a:accent6>
          <a:srgbClr val="497EBF"/>
        </a:accent6>
        <a:hlink>
          <a:srgbClr val="E15D7C"/>
        </a:hlink>
        <a:folHlink>
          <a:srgbClr val="DB9153"/>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ncku-ebook</Template>
  <TotalTime>3346</TotalTime>
  <Words>3847</Words>
  <Application>Microsoft Office PowerPoint</Application>
  <PresentationFormat>如螢幕大小 (4:3)</PresentationFormat>
  <Paragraphs>509</Paragraphs>
  <Slides>48</Slides>
  <Notes>29</Notes>
  <HiddenSlides>0</HiddenSlides>
  <MMClips>1</MMClips>
  <ScaleCrop>false</ScaleCrop>
  <HeadingPairs>
    <vt:vector size="8" baseType="variant">
      <vt:variant>
        <vt:lpstr>使用字型</vt:lpstr>
      </vt:variant>
      <vt:variant>
        <vt:i4>8</vt:i4>
      </vt:variant>
      <vt:variant>
        <vt:lpstr>佈景主題</vt:lpstr>
      </vt:variant>
      <vt:variant>
        <vt:i4>1</vt:i4>
      </vt:variant>
      <vt:variant>
        <vt:lpstr>內嵌 OLE 伺服程式</vt:lpstr>
      </vt:variant>
      <vt:variant>
        <vt:i4>1</vt:i4>
      </vt:variant>
      <vt:variant>
        <vt:lpstr>投影片標題</vt:lpstr>
      </vt:variant>
      <vt:variant>
        <vt:i4>48</vt:i4>
      </vt:variant>
    </vt:vector>
  </HeadingPairs>
  <TitlesOfParts>
    <vt:vector size="58" baseType="lpstr">
      <vt:lpstr>Lucida Grande</vt:lpstr>
      <vt:lpstr>微軟正黑體</vt:lpstr>
      <vt:lpstr>新細明體</vt:lpstr>
      <vt:lpstr>標楷體</vt:lpstr>
      <vt:lpstr>Arial</vt:lpstr>
      <vt:lpstr>Calibri</vt:lpstr>
      <vt:lpstr>Cooper Black</vt:lpstr>
      <vt:lpstr>Times New Roman</vt:lpstr>
      <vt:lpstr>ncku-ebook</vt:lpstr>
      <vt:lpstr>Visio</vt:lpstr>
      <vt:lpstr>Innovative Technology in Education: E-book, Sensor, &amp;  Electronic-aware Glove</vt:lpstr>
      <vt:lpstr>Outlines</vt:lpstr>
      <vt:lpstr>New design interactive e-book learning system</vt:lpstr>
      <vt:lpstr>Research Procedure</vt:lpstr>
      <vt:lpstr>PowerPoint 簡報</vt:lpstr>
      <vt:lpstr>The e-book learning system components</vt:lpstr>
      <vt:lpstr>電子書櫃及內容元件</vt:lpstr>
      <vt:lpstr>閱讀輔助工具一</vt:lpstr>
      <vt:lpstr>閱讀輔助工具二</vt:lpstr>
      <vt:lpstr>The experiments in the evaluation procedure</vt:lpstr>
      <vt:lpstr>Experiment 1: perceptions in six grades</vt:lpstr>
      <vt:lpstr>Experiment 1: perceptions in gender</vt:lpstr>
      <vt:lpstr>Experiment 2: reading accuracy</vt:lpstr>
      <vt:lpstr>The reading rate transformations in the reading process</vt:lpstr>
      <vt:lpstr>Current study 1:  Formative analysis with reading rate </vt:lpstr>
      <vt:lpstr>The list of reading statuses associated with reading behaviors</vt:lpstr>
      <vt:lpstr>Reading Process Tracking Technique</vt:lpstr>
      <vt:lpstr>Research procedure</vt:lpstr>
      <vt:lpstr>Reading rate distributions</vt:lpstr>
      <vt:lpstr>Reading rate changes</vt:lpstr>
      <vt:lpstr>Current study 2:  Gender differences in reading e-books </vt:lpstr>
      <vt:lpstr>Reading rate distributions between genders (1/3)</vt:lpstr>
      <vt:lpstr>Reading rate distributions between genders (2/3)</vt:lpstr>
      <vt:lpstr>Reading rate distributions between genders (3/3)</vt:lpstr>
      <vt:lpstr>Future Studies Context aware with sensor technology </vt:lpstr>
      <vt:lpstr>Learning process research framework</vt:lpstr>
      <vt:lpstr>Context-aware techniques</vt:lpstr>
      <vt:lpstr>Reading process- student modeling</vt:lpstr>
      <vt:lpstr>PowerPoint 簡報</vt:lpstr>
      <vt:lpstr>學習狀態測量系統</vt:lpstr>
      <vt:lpstr>影像元件</vt:lpstr>
      <vt:lpstr>影像元件</vt:lpstr>
      <vt:lpstr>感測元件</vt:lpstr>
      <vt:lpstr>感測元件：血氧脈搏感測器</vt:lpstr>
      <vt:lpstr>感測元件：血氧脈搏感測器</vt:lpstr>
      <vt:lpstr>感測元件：壓力感測器</vt:lpstr>
      <vt:lpstr>感測元件：壓力感測器</vt:lpstr>
      <vt:lpstr>感測元件：壓力感測器</vt:lpstr>
      <vt:lpstr>雲端元件</vt:lpstr>
      <vt:lpstr>雲端元件</vt:lpstr>
      <vt:lpstr>學習狀態</vt:lpstr>
      <vt:lpstr>影片展示</vt:lpstr>
      <vt:lpstr>PowerPoint 簡報</vt:lpstr>
      <vt:lpstr>Electronic-aware glove</vt:lpstr>
      <vt:lpstr>Electronic-aware glove</vt:lpstr>
      <vt:lpstr>應用於電子電路設計課程</vt:lpstr>
      <vt:lpstr>應用於電子電路設計課程</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E-book userinterface</dc:title>
  <dc:creator>Mike, Tsung-Ho Liang</dc:creator>
  <cp:lastModifiedBy>ncyu</cp:lastModifiedBy>
  <cp:revision>355</cp:revision>
  <dcterms:created xsi:type="dcterms:W3CDTF">2010-12-01T01:35:21Z</dcterms:created>
  <dcterms:modified xsi:type="dcterms:W3CDTF">2023-01-05T03:07:17Z</dcterms:modified>
</cp:coreProperties>
</file>